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trictFirstAndLastChars="0" saveSubsetFonts="1" autoCompressPictures="0">
  <p:sldMasterIdLst>
    <p:sldMasterId id="2147483651" r:id="rId1"/>
  </p:sldMasterIdLst>
  <p:notesMasterIdLst>
    <p:notesMasterId r:id="rId51"/>
  </p:notesMasterIdLst>
  <p:sldIdLst>
    <p:sldId id="256" r:id="rId2"/>
    <p:sldId id="258" r:id="rId3"/>
    <p:sldId id="259" r:id="rId4"/>
    <p:sldId id="260" r:id="rId5"/>
    <p:sldId id="261" r:id="rId6"/>
    <p:sldId id="262" r:id="rId7"/>
    <p:sldId id="263" r:id="rId8"/>
    <p:sldId id="264" r:id="rId9"/>
    <p:sldId id="265" r:id="rId10"/>
    <p:sldId id="303"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304" r:id="rId27"/>
    <p:sldId id="282" r:id="rId28"/>
    <p:sldId id="283" r:id="rId29"/>
    <p:sldId id="284" r:id="rId30"/>
    <p:sldId id="285" r:id="rId31"/>
    <p:sldId id="286" r:id="rId32"/>
    <p:sldId id="305" r:id="rId33"/>
    <p:sldId id="287" r:id="rId34"/>
    <p:sldId id="288" r:id="rId35"/>
    <p:sldId id="306" r:id="rId36"/>
    <p:sldId id="289" r:id="rId37"/>
    <p:sldId id="290" r:id="rId38"/>
    <p:sldId id="291" r:id="rId39"/>
    <p:sldId id="298" r:id="rId40"/>
    <p:sldId id="299" r:id="rId41"/>
    <p:sldId id="300" r:id="rId42"/>
    <p:sldId id="301" r:id="rId43"/>
    <p:sldId id="302" r:id="rId44"/>
    <p:sldId id="292" r:id="rId45"/>
    <p:sldId id="293" r:id="rId46"/>
    <p:sldId id="294" r:id="rId47"/>
    <p:sldId id="295" r:id="rId48"/>
    <p:sldId id="296" r:id="rId49"/>
    <p:sldId id="297" r:id="rId50"/>
  </p:sldIdLst>
  <p:sldSz cx="9906000" cy="6858000" type="A4"/>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DBEAE0C-8DF3-4507-AAD1-BCF8E4D46D57}">
  <a:tblStyle styleId="{4DBEAE0C-8DF3-4507-AAD1-BCF8E4D46D5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7"/>
    <p:restoredTop sz="70291"/>
  </p:normalViewPr>
  <p:slideViewPr>
    <p:cSldViewPr snapToGrid="0">
      <p:cViewPr varScale="1">
        <p:scale>
          <a:sx n="89" d="100"/>
          <a:sy n="89" d="100"/>
        </p:scale>
        <p:origin x="1860" y="8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ltLang="ja-JP" dirty="0"/>
          </a:p>
        </p:txBody>
      </p:sp>
      <p:sp>
        <p:nvSpPr>
          <p:cNvPr id="29" name="Google Shape;29;p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da7ccf158_0_9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ada7ccf158_0_9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9" name="Google Shape;129;gada7ccf158_0_9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9</a:t>
            </a:fld>
            <a:endParaRPr/>
          </a:p>
        </p:txBody>
      </p:sp>
    </p:spTree>
    <p:extLst>
      <p:ext uri="{BB962C8B-B14F-4D97-AF65-F5344CB8AC3E}">
        <p14:creationId xmlns:p14="http://schemas.microsoft.com/office/powerpoint/2010/main" val="4079193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ac96f55c21_1_14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ac96f55c21_1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0" name="Google Shape;140;gac96f55c21_1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10</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ada7ccf158_0_10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ada7ccf158_0_10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8" name="Google Shape;148;gada7ccf158_0_10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11</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ada7ccf158_0_11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ada7ccf158_0_1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7" name="Google Shape;157;gada7ccf158_0_1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12</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ada7ccf158_0_1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ada7ccf158_0_1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6" name="Google Shape;166;gada7ccf158_0_1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13</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ada7ccf158_0_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ada7ccf158_0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6" name="Google Shape;176;gada7ccf158_0_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14</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ac96f55c21_1_16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ac96f55c21_1_1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7" name="Google Shape;187;gac96f55c21_1_16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15</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ac96f55c21_1_20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ac96f55c21_1_20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1" name="Google Shape;201;gac96f55c21_1_20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16</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ada7ccf158_0_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ada7ccf158_0_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2" name="Google Shape;212;gada7ccf158_0_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17</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ac96f55c21_1_18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ac96f55c21_1_18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gac96f55c21_1_18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ad367275fa_0_1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ad367275fa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3" name="Google Shape;53;gad367275fa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ada7ccf158_0_4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ada7ccf158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5" name="Google Shape;235;gada7ccf158_0_4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19</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ac96f55c21_1_13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ac96f55c21_1_1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6" name="Google Shape;246;gac96f55c21_1_1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20</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ac96f55c21_1_218: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ac96f55c21_1_2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4" name="Google Shape;264;gac96f55c21_1_21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21</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ac96f55c21_1_24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ac96f55c21_1_2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9" name="Google Shape;279;gac96f55c21_1_2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22</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ada7ccf158_0_19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ada7ccf158_0_19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8" name="Google Shape;288;gada7ccf158_0_19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23</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ae8b2c51ae_1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ae8b2c51ae_1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6" name="Google Shape;296;gae8b2c51ae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24</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ae8b2c51ae_1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ae8b2c51ae_1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6" name="Google Shape;296;gae8b2c51ae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25</a:t>
            </a:fld>
            <a:endParaRPr/>
          </a:p>
        </p:txBody>
      </p:sp>
    </p:spTree>
    <p:extLst>
      <p:ext uri="{BB962C8B-B14F-4D97-AF65-F5344CB8AC3E}">
        <p14:creationId xmlns:p14="http://schemas.microsoft.com/office/powerpoint/2010/main" val="2665969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ada7ccf158_0_6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ada7ccf158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07" name="Google Shape;307;gada7ccf158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26</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a5acfeefa8_0_2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a5acfeefa8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6" name="Google Shape;326;ga5acfeefa8_0_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27</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ada7ccf158_0_13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ada7ccf158_0_1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ltLang="ja-JP" dirty="0"/>
          </a:p>
        </p:txBody>
      </p:sp>
      <p:sp>
        <p:nvSpPr>
          <p:cNvPr id="338" name="Google Shape;338;gada7ccf158_0_1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28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ac96f55c21_0_2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ac96f55c21_0_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9" name="Google Shape;59;gac96f55c21_0_2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2</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ada7ccf158_0_18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ada7ccf158_0_18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7" name="Google Shape;347;gada7ccf158_0_18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29</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ac96f55c21_0_6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ac96f55c21_0_6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9" name="Google Shape;359;gac96f55c21_0_6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30</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ac96f55c21_0_6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ac96f55c21_0_6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ltLang="ja-JP" dirty="0"/>
          </a:p>
        </p:txBody>
      </p:sp>
      <p:sp>
        <p:nvSpPr>
          <p:cNvPr id="359" name="Google Shape;359;gac96f55c21_0_6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31</a:t>
            </a:fld>
            <a:endParaRPr/>
          </a:p>
        </p:txBody>
      </p:sp>
    </p:spTree>
    <p:extLst>
      <p:ext uri="{BB962C8B-B14F-4D97-AF65-F5344CB8AC3E}">
        <p14:creationId xmlns:p14="http://schemas.microsoft.com/office/powerpoint/2010/main" val="22819412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ac96f55c21_0_4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ac96f55c21_0_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7" name="Google Shape;367;gac96f55c21_0_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32</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ada7ccf158_0_5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ada7ccf158_0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ja-JP" altLang="en-US"/>
          </a:p>
        </p:txBody>
      </p:sp>
      <p:sp>
        <p:nvSpPr>
          <p:cNvPr id="389" name="Google Shape;389;gada7ccf158_0_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33</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ada7ccf158_0_5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ada7ccf158_0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9" name="Google Shape;389;gada7ccf158_0_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34</a:t>
            </a:fld>
            <a:endParaRPr/>
          </a:p>
        </p:txBody>
      </p:sp>
    </p:spTree>
    <p:extLst>
      <p:ext uri="{BB962C8B-B14F-4D97-AF65-F5344CB8AC3E}">
        <p14:creationId xmlns:p14="http://schemas.microsoft.com/office/powerpoint/2010/main" val="1060830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9" name="Google Shape;39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35</a:t>
            </a:fld>
            <a:endParaRPr/>
          </a:p>
        </p:txBody>
      </p:sp>
    </p:spTree>
    <p:extLst>
      <p:ext uri="{BB962C8B-B14F-4D97-AF65-F5344CB8AC3E}">
        <p14:creationId xmlns:p14="http://schemas.microsoft.com/office/powerpoint/2010/main" val="27505307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addf1c9cc0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04" name="Google Shape;404;gaddf1c9cc0_0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82017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aece719052_1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ja-JP" altLang="en-US"/>
          </a:p>
        </p:txBody>
      </p:sp>
      <p:sp>
        <p:nvSpPr>
          <p:cNvPr id="434" name="Google Shape;434;gaece719052_1_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228332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af63df60ff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1" name="Google Shape;531;gaf63df60f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dirty="0"/>
          </a:p>
        </p:txBody>
      </p:sp>
      <p:sp>
        <p:nvSpPr>
          <p:cNvPr id="532" name="Google Shape;532;gaf63df60f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38</a:t>
            </a:fld>
            <a:endParaRPr/>
          </a:p>
        </p:txBody>
      </p:sp>
    </p:spTree>
    <p:extLst>
      <p:ext uri="{BB962C8B-B14F-4D97-AF65-F5344CB8AC3E}">
        <p14:creationId xmlns:p14="http://schemas.microsoft.com/office/powerpoint/2010/main" val="2724108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ada7ccf158_0_14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ada7ccf158_0_1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8" name="Google Shape;68;gada7ccf158_0_1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acfed0a72f_0_6: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acfed0a72f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1" name="Google Shape;551;gacfed0a72f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39</a:t>
            </a:fld>
            <a:endParaRPr/>
          </a:p>
        </p:txBody>
      </p:sp>
    </p:spTree>
    <p:extLst>
      <p:ext uri="{BB962C8B-B14F-4D97-AF65-F5344CB8AC3E}">
        <p14:creationId xmlns:p14="http://schemas.microsoft.com/office/powerpoint/2010/main" val="18074971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ad367275fa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ad367275f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7" name="Google Shape;567;gad367275f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40</a:t>
            </a:fld>
            <a:endParaRPr/>
          </a:p>
        </p:txBody>
      </p:sp>
    </p:spTree>
    <p:extLst>
      <p:ext uri="{BB962C8B-B14F-4D97-AF65-F5344CB8AC3E}">
        <p14:creationId xmlns:p14="http://schemas.microsoft.com/office/powerpoint/2010/main" val="38587346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ad367275fa_0_22: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ad367275fa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75" name="Google Shape;575;gad367275fa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ja-JP"/>
              <a:t>41</a:t>
            </a:fld>
            <a:endParaRPr/>
          </a:p>
        </p:txBody>
      </p:sp>
    </p:spTree>
    <p:extLst>
      <p:ext uri="{BB962C8B-B14F-4D97-AF65-F5344CB8AC3E}">
        <p14:creationId xmlns:p14="http://schemas.microsoft.com/office/powerpoint/2010/main" val="3724305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gad367275fa_0_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1" name="Google Shape;591;gad367275fa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ja-JP" altLang="en-US"/>
          </a:p>
        </p:txBody>
      </p:sp>
      <p:sp>
        <p:nvSpPr>
          <p:cNvPr id="592" name="Google Shape;592;gad367275fa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42</a:t>
            </a:fld>
            <a:endParaRPr/>
          </a:p>
        </p:txBody>
      </p:sp>
    </p:spTree>
    <p:extLst>
      <p:ext uri="{BB962C8B-B14F-4D97-AF65-F5344CB8AC3E}">
        <p14:creationId xmlns:p14="http://schemas.microsoft.com/office/powerpoint/2010/main" val="2523500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ac96f55c21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ac96f55c21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5" name="Google Shape;455;gac96f55c21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43</a:t>
            </a:fld>
            <a:endParaRPr/>
          </a:p>
        </p:txBody>
      </p:sp>
    </p:spTree>
    <p:extLst>
      <p:ext uri="{BB962C8B-B14F-4D97-AF65-F5344CB8AC3E}">
        <p14:creationId xmlns:p14="http://schemas.microsoft.com/office/powerpoint/2010/main" val="8642267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ac96f55c21_0_7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ac96f55c21_0_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2" name="Google Shape;472;gac96f55c21_0_7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44</a:t>
            </a:fld>
            <a:endParaRPr/>
          </a:p>
        </p:txBody>
      </p:sp>
    </p:spTree>
    <p:extLst>
      <p:ext uri="{BB962C8B-B14F-4D97-AF65-F5344CB8AC3E}">
        <p14:creationId xmlns:p14="http://schemas.microsoft.com/office/powerpoint/2010/main" val="1551356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a5acfeefa8_0_4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a5acfeefa8_0_4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5" name="Google Shape;485;ga5acfeefa8_0_4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45</a:t>
            </a:fld>
            <a:endParaRPr/>
          </a:p>
        </p:txBody>
      </p:sp>
    </p:spTree>
    <p:extLst>
      <p:ext uri="{BB962C8B-B14F-4D97-AF65-F5344CB8AC3E}">
        <p14:creationId xmlns:p14="http://schemas.microsoft.com/office/powerpoint/2010/main" val="18661761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acfed0a72f_0_1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acfed0a72f_0_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4" name="Google Shape;494;gacfed0a72f_0_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46</a:t>
            </a:fld>
            <a:endParaRPr/>
          </a:p>
        </p:txBody>
      </p:sp>
    </p:spTree>
    <p:extLst>
      <p:ext uri="{BB962C8B-B14F-4D97-AF65-F5344CB8AC3E}">
        <p14:creationId xmlns:p14="http://schemas.microsoft.com/office/powerpoint/2010/main" val="38071916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acfed0a72f_0_2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acfed0a72f_0_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7" name="Google Shape;507;gacfed0a72f_0_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47</a:t>
            </a:fld>
            <a:endParaRPr/>
          </a:p>
        </p:txBody>
      </p:sp>
    </p:spTree>
    <p:extLst>
      <p:ext uri="{BB962C8B-B14F-4D97-AF65-F5344CB8AC3E}">
        <p14:creationId xmlns:p14="http://schemas.microsoft.com/office/powerpoint/2010/main" val="2431658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acfed0a72f_0_1: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acfed0a72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0" name="Google Shape;520;gacfed0a72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48</a:t>
            </a:fld>
            <a:endParaRPr/>
          </a:p>
        </p:txBody>
      </p:sp>
    </p:spTree>
    <p:extLst>
      <p:ext uri="{BB962C8B-B14F-4D97-AF65-F5344CB8AC3E}">
        <p14:creationId xmlns:p14="http://schemas.microsoft.com/office/powerpoint/2010/main" val="3614956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ac96f55c21_0_59: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ac96f55c21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7" name="Google Shape;77;gac96f55c21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4</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ac96f55c21_1_9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ac96f55c21_1_9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gac96f55c21_1_9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5</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ac96f55c21_1_13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ac96f55c21_1_13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2" name="Google Shape;102;gac96f55c21_1_13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6</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ada7ccf158_0_7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ada7ccf158_0_7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0" name="Google Shape;110;gada7ccf158_0_7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7</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ada7ccf158_0_8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ada7ccf158_0_8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9" name="Google Shape;119;gada7ccf158_0_8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ltLang="ja-JP"/>
              <a:t>8</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 スライド" type="title" preserve="1">
  <p:cSld name="タイトル スライド">
    <p:spTree>
      <p:nvGrpSpPr>
        <p:cNvPr id="1" name="Shape 84"/>
        <p:cNvGrpSpPr/>
        <p:nvPr/>
      </p:nvGrpSpPr>
      <p:grpSpPr>
        <a:xfrm>
          <a:off x="0" y="0"/>
          <a:ext cx="0" cy="0"/>
          <a:chOff x="0" y="0"/>
          <a:chExt cx="0" cy="0"/>
        </a:xfrm>
      </p:grpSpPr>
      <p:sp>
        <p:nvSpPr>
          <p:cNvPr id="85" name="Google Shape;85;p11"/>
          <p:cNvSpPr txBox="1">
            <a:spLocks noGrp="1"/>
          </p:cNvSpPr>
          <p:nvPr>
            <p:ph type="ctrTitle"/>
          </p:nvPr>
        </p:nvSpPr>
        <p:spPr>
          <a:xfrm>
            <a:off x="742950" y="1122362"/>
            <a:ext cx="8420100" cy="2387700"/>
          </a:xfrm>
          <a:prstGeom prst="rect">
            <a:avLst/>
          </a:prstGeom>
          <a:noFill/>
          <a:ln>
            <a:noFill/>
          </a:ln>
        </p:spPr>
        <p:txBody>
          <a:bodyPr spcFirstLastPara="1" wrap="square" lIns="91425" tIns="91425" rIns="91425" bIns="91425" anchor="b" anchorCtr="0">
            <a:noAutofit/>
          </a:bodyPr>
          <a:lstStyle>
            <a:lvl1pPr marR="0" lvl="0" algn="ctr" rtl="0">
              <a:lnSpc>
                <a:spcPct val="90000"/>
              </a:lnSpc>
              <a:spcBef>
                <a:spcPts val="0"/>
              </a:spcBef>
              <a:spcAft>
                <a:spcPts val="0"/>
              </a:spcAft>
              <a:buClr>
                <a:srgbClr val="434343"/>
              </a:buClr>
              <a:buSzPts val="1400"/>
              <a:buFont typeface="Arial"/>
              <a:buNone/>
              <a:defRPr sz="5539" b="0" i="0" u="none" strike="noStrike" cap="none">
                <a:solidFill>
                  <a:srgbClr val="434343"/>
                </a:solidFill>
                <a:latin typeface="Arial"/>
                <a:ea typeface="Arial"/>
                <a:cs typeface="Arial"/>
                <a:sym typeface="Arial"/>
              </a:defRPr>
            </a:lvl1pPr>
            <a:lvl2pPr marR="0" lvl="1"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1400"/>
              <a:buFont typeface="Arial"/>
              <a:buNone/>
              <a:defRPr sz="1662" b="0" i="0" u="none" strike="noStrike" cap="none">
                <a:solidFill>
                  <a:srgbClr val="434343"/>
                </a:solidFill>
                <a:latin typeface="Arial"/>
                <a:ea typeface="Arial"/>
                <a:cs typeface="Arial"/>
                <a:sym typeface="Arial"/>
              </a:defRPr>
            </a:lvl9pPr>
          </a:lstStyle>
          <a:p>
            <a:endParaRPr/>
          </a:p>
        </p:txBody>
      </p:sp>
      <p:sp>
        <p:nvSpPr>
          <p:cNvPr id="86" name="Google Shape;86;p11"/>
          <p:cNvSpPr txBox="1">
            <a:spLocks noGrp="1"/>
          </p:cNvSpPr>
          <p:nvPr>
            <p:ph type="subTitle" idx="1"/>
          </p:nvPr>
        </p:nvSpPr>
        <p:spPr>
          <a:xfrm>
            <a:off x="1238250" y="3602037"/>
            <a:ext cx="7429500" cy="16557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923"/>
              </a:spcBef>
              <a:spcAft>
                <a:spcPts val="0"/>
              </a:spcAft>
              <a:buClr>
                <a:srgbClr val="434343"/>
              </a:buClr>
              <a:buSzPts val="2800"/>
              <a:buFont typeface="Arial"/>
              <a:buNone/>
              <a:defRPr sz="2215" b="0" i="0" u="none" strike="noStrike" cap="none">
                <a:solidFill>
                  <a:srgbClr val="434343"/>
                </a:solidFill>
                <a:latin typeface="Arial"/>
                <a:ea typeface="Arial"/>
                <a:cs typeface="Arial"/>
                <a:sym typeface="Arial"/>
              </a:defRPr>
            </a:lvl1pPr>
            <a:lvl2pPr marR="0" lvl="1" algn="ctr" rtl="0">
              <a:lnSpc>
                <a:spcPct val="90000"/>
              </a:lnSpc>
              <a:spcBef>
                <a:spcPts val="462"/>
              </a:spcBef>
              <a:spcAft>
                <a:spcPts val="0"/>
              </a:spcAft>
              <a:buClr>
                <a:srgbClr val="434343"/>
              </a:buClr>
              <a:buSzPts val="2400"/>
              <a:buFont typeface="Arial"/>
              <a:buNone/>
              <a:defRPr sz="1846" b="0" i="0" u="none" strike="noStrike" cap="none">
                <a:solidFill>
                  <a:srgbClr val="434343"/>
                </a:solidFill>
                <a:latin typeface="Arial"/>
                <a:ea typeface="Arial"/>
                <a:cs typeface="Arial"/>
                <a:sym typeface="Arial"/>
              </a:defRPr>
            </a:lvl2pPr>
            <a:lvl3pPr marR="0" lvl="2" algn="ctr" rtl="0">
              <a:lnSpc>
                <a:spcPct val="90000"/>
              </a:lnSpc>
              <a:spcBef>
                <a:spcPts val="462"/>
              </a:spcBef>
              <a:spcAft>
                <a:spcPts val="0"/>
              </a:spcAft>
              <a:buClr>
                <a:srgbClr val="434343"/>
              </a:buClr>
              <a:buSzPts val="2000"/>
              <a:buFont typeface="Arial"/>
              <a:buNone/>
              <a:defRPr sz="1662" b="0" i="0" u="none" strike="noStrike" cap="none">
                <a:solidFill>
                  <a:srgbClr val="434343"/>
                </a:solidFill>
                <a:latin typeface="Arial"/>
                <a:ea typeface="Arial"/>
                <a:cs typeface="Arial"/>
                <a:sym typeface="Arial"/>
              </a:defRPr>
            </a:lvl3pPr>
            <a:lvl4pPr marR="0" lvl="3"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4pPr>
            <a:lvl5pPr marR="0" lvl="4"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5pPr>
            <a:lvl6pPr marR="0" lvl="5"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6pPr>
            <a:lvl7pPr marR="0" lvl="6"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7pPr>
            <a:lvl8pPr marR="0" lvl="7"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8pPr>
            <a:lvl9pPr marR="0" lvl="8" algn="ctr" rtl="0">
              <a:lnSpc>
                <a:spcPct val="90000"/>
              </a:lnSpc>
              <a:spcBef>
                <a:spcPts val="462"/>
              </a:spcBef>
              <a:spcAft>
                <a:spcPts val="0"/>
              </a:spcAft>
              <a:buClr>
                <a:srgbClr val="434343"/>
              </a:buClr>
              <a:buSzPts val="1800"/>
              <a:buFont typeface="Arial"/>
              <a:buNone/>
              <a:defRPr sz="1477" b="0" i="0" u="none" strike="noStrike" cap="none">
                <a:solidFill>
                  <a:srgbClr val="434343"/>
                </a:solidFill>
                <a:latin typeface="Arial"/>
                <a:ea typeface="Arial"/>
                <a:cs typeface="Arial"/>
                <a:sym typeface="Arial"/>
              </a:defRPr>
            </a:lvl9pPr>
          </a:lstStyle>
          <a:p>
            <a:endParaRPr/>
          </a:p>
        </p:txBody>
      </p:sp>
    </p:spTree>
    <p:extLst>
      <p:ext uri="{BB962C8B-B14F-4D97-AF65-F5344CB8AC3E}">
        <p14:creationId xmlns:p14="http://schemas.microsoft.com/office/powerpoint/2010/main" val="3521909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タイトルとコンテンツ" preserve="1">
  <p:cSld name="1_タイトルとコンテンツ">
    <p:spTree>
      <p:nvGrpSpPr>
        <p:cNvPr id="1" name="Shape 89"/>
        <p:cNvGrpSpPr/>
        <p:nvPr/>
      </p:nvGrpSpPr>
      <p:grpSpPr>
        <a:xfrm>
          <a:off x="0" y="0"/>
          <a:ext cx="0" cy="0"/>
          <a:chOff x="0" y="0"/>
          <a:chExt cx="0" cy="0"/>
        </a:xfrm>
      </p:grpSpPr>
      <p:cxnSp>
        <p:nvCxnSpPr>
          <p:cNvPr id="90" name="Google Shape;90;p12"/>
          <p:cNvCxnSpPr/>
          <p:nvPr/>
        </p:nvCxnSpPr>
        <p:spPr>
          <a:xfrm>
            <a:off x="0" y="6325017"/>
            <a:ext cx="9906000" cy="0"/>
          </a:xfrm>
          <a:prstGeom prst="straightConnector1">
            <a:avLst/>
          </a:prstGeom>
          <a:noFill/>
          <a:ln w="57150" cap="flat" cmpd="sng">
            <a:solidFill>
              <a:srgbClr val="0C78A3"/>
            </a:solidFill>
            <a:prstDash val="solid"/>
            <a:miter lim="8000"/>
            <a:headEnd type="none" w="sm" len="sm"/>
            <a:tailEnd type="none" w="sm" len="sm"/>
          </a:ln>
        </p:spPr>
      </p:cxnSp>
      <p:sp>
        <p:nvSpPr>
          <p:cNvPr id="91" name="Google Shape;91;p12"/>
          <p:cNvSpPr txBox="1">
            <a:spLocks noGrp="1"/>
          </p:cNvSpPr>
          <p:nvPr>
            <p:ph type="title"/>
          </p:nvPr>
        </p:nvSpPr>
        <p:spPr>
          <a:xfrm>
            <a:off x="392113" y="0"/>
            <a:ext cx="9062950" cy="468000"/>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rgbClr val="434343"/>
              </a:buClr>
              <a:buSzPts val="3000"/>
              <a:buFont typeface="Arial"/>
              <a:buNone/>
              <a:defRPr sz="1662" b="1" i="0" u="none" strike="noStrike" cap="none">
                <a:solidFill>
                  <a:srgbClr val="434343"/>
                </a:solidFill>
                <a:latin typeface="Arial"/>
                <a:ea typeface="Arial"/>
                <a:cs typeface="Arial"/>
                <a:sym typeface="Arial"/>
              </a:defRPr>
            </a:lvl1pPr>
            <a:lvl2pPr marR="0" lvl="1"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2pPr>
            <a:lvl3pPr marR="0" lvl="2"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3pPr>
            <a:lvl4pPr marR="0" lvl="3"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4pPr>
            <a:lvl5pPr marR="0" lvl="4"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5pPr>
            <a:lvl6pPr marR="0" lvl="5"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6pPr>
            <a:lvl7pPr marR="0" lvl="6"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7pPr>
            <a:lvl8pPr marR="0" lvl="7"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8pPr>
            <a:lvl9pPr marR="0" lvl="8" algn="l" rtl="0">
              <a:lnSpc>
                <a:spcPct val="100000"/>
              </a:lnSpc>
              <a:spcBef>
                <a:spcPts val="0"/>
              </a:spcBef>
              <a:spcAft>
                <a:spcPts val="0"/>
              </a:spcAft>
              <a:buClr>
                <a:srgbClr val="434343"/>
              </a:buClr>
              <a:buSzPts val="3000"/>
              <a:buFont typeface="Arial"/>
              <a:buNone/>
              <a:defRPr sz="2769" b="0" i="0" u="none" strike="noStrike" cap="none">
                <a:solidFill>
                  <a:srgbClr val="434343"/>
                </a:solidFill>
                <a:latin typeface="Arial"/>
                <a:ea typeface="Arial"/>
                <a:cs typeface="Arial"/>
                <a:sym typeface="Arial"/>
              </a:defRPr>
            </a:lvl9pPr>
          </a:lstStyle>
          <a:p>
            <a:endParaRPr dirty="0"/>
          </a:p>
        </p:txBody>
      </p:sp>
      <p:cxnSp>
        <p:nvCxnSpPr>
          <p:cNvPr id="92" name="Google Shape;92;p12"/>
          <p:cNvCxnSpPr/>
          <p:nvPr/>
        </p:nvCxnSpPr>
        <p:spPr>
          <a:xfrm>
            <a:off x="392113" y="461721"/>
            <a:ext cx="9062950" cy="0"/>
          </a:xfrm>
          <a:prstGeom prst="straightConnector1">
            <a:avLst/>
          </a:prstGeom>
          <a:noFill/>
          <a:ln w="38100" cap="flat" cmpd="sng">
            <a:solidFill>
              <a:srgbClr val="0C78A3"/>
            </a:solidFill>
            <a:prstDash val="solid"/>
            <a:miter lim="8000"/>
            <a:headEnd type="none" w="sm" len="sm"/>
            <a:tailEnd type="none" w="sm" len="sm"/>
          </a:ln>
        </p:spPr>
      </p:cxnSp>
      <p:sp>
        <p:nvSpPr>
          <p:cNvPr id="94" name="Google Shape;94;p12"/>
          <p:cNvSpPr txBox="1">
            <a:spLocks noGrp="1"/>
          </p:cNvSpPr>
          <p:nvPr>
            <p:ph type="body" idx="1"/>
          </p:nvPr>
        </p:nvSpPr>
        <p:spPr>
          <a:xfrm>
            <a:off x="392113" y="1384490"/>
            <a:ext cx="9062950" cy="4160810"/>
          </a:xfrm>
          <a:prstGeom prst="rect">
            <a:avLst/>
          </a:prstGeom>
        </p:spPr>
        <p:txBody>
          <a:bodyPr spcFirstLastPara="1" wrap="square" lIns="91425" tIns="91425" rIns="91425" bIns="91425" anchor="t" anchorCtr="0">
            <a:noAutofit/>
          </a:bodyPr>
          <a:lstStyle>
            <a:lvl1pPr marL="422041" lvl="0" indent="-351701" rtl="0">
              <a:spcBef>
                <a:spcPts val="923"/>
              </a:spcBef>
              <a:spcAft>
                <a:spcPts val="0"/>
              </a:spcAft>
              <a:buClr>
                <a:srgbClr val="434343"/>
              </a:buClr>
              <a:buSzPts val="2400"/>
              <a:buChar char="•"/>
              <a:defRPr sz="2215">
                <a:solidFill>
                  <a:srgbClr val="434343"/>
                </a:solidFill>
              </a:defRPr>
            </a:lvl1pPr>
            <a:lvl2pPr marL="844083" lvl="1" indent="-351701" rtl="0">
              <a:spcBef>
                <a:spcPts val="923"/>
              </a:spcBef>
              <a:spcAft>
                <a:spcPts val="0"/>
              </a:spcAft>
              <a:buClr>
                <a:srgbClr val="434343"/>
              </a:buClr>
              <a:buSzPts val="2400"/>
              <a:buChar char="•"/>
              <a:defRPr>
                <a:solidFill>
                  <a:srgbClr val="434343"/>
                </a:solidFill>
              </a:defRPr>
            </a:lvl2pPr>
            <a:lvl3pPr marL="1266124" lvl="2" indent="-328254" rtl="0">
              <a:spcBef>
                <a:spcPts val="923"/>
              </a:spcBef>
              <a:spcAft>
                <a:spcPts val="0"/>
              </a:spcAft>
              <a:buClr>
                <a:srgbClr val="434343"/>
              </a:buClr>
              <a:buSzPts val="2000"/>
              <a:buChar char="•"/>
              <a:defRPr>
                <a:solidFill>
                  <a:srgbClr val="434343"/>
                </a:solidFill>
              </a:defRPr>
            </a:lvl3pPr>
            <a:lvl4pPr marL="1688165" lvl="3" indent="-316531" rtl="0">
              <a:spcBef>
                <a:spcPts val="923"/>
              </a:spcBef>
              <a:spcAft>
                <a:spcPts val="0"/>
              </a:spcAft>
              <a:buClr>
                <a:srgbClr val="434343"/>
              </a:buClr>
              <a:buSzPts val="1800"/>
              <a:buChar char="•"/>
              <a:defRPr>
                <a:solidFill>
                  <a:srgbClr val="434343"/>
                </a:solidFill>
              </a:defRPr>
            </a:lvl4pPr>
            <a:lvl5pPr marL="2110207" lvl="4" indent="-316531" rtl="0">
              <a:spcBef>
                <a:spcPts val="923"/>
              </a:spcBef>
              <a:spcAft>
                <a:spcPts val="0"/>
              </a:spcAft>
              <a:buClr>
                <a:srgbClr val="434343"/>
              </a:buClr>
              <a:buSzPts val="1800"/>
              <a:buChar char="•"/>
              <a:defRPr>
                <a:solidFill>
                  <a:srgbClr val="434343"/>
                </a:solidFill>
              </a:defRPr>
            </a:lvl5pPr>
            <a:lvl6pPr marL="2532248" lvl="5" indent="-316531" rtl="0">
              <a:spcBef>
                <a:spcPts val="923"/>
              </a:spcBef>
              <a:spcAft>
                <a:spcPts val="0"/>
              </a:spcAft>
              <a:buClr>
                <a:srgbClr val="434343"/>
              </a:buClr>
              <a:buSzPts val="1800"/>
              <a:buChar char="•"/>
              <a:defRPr>
                <a:solidFill>
                  <a:srgbClr val="434343"/>
                </a:solidFill>
              </a:defRPr>
            </a:lvl6pPr>
            <a:lvl7pPr marL="2954289" lvl="6" indent="-316531" rtl="0">
              <a:spcBef>
                <a:spcPts val="923"/>
              </a:spcBef>
              <a:spcAft>
                <a:spcPts val="0"/>
              </a:spcAft>
              <a:buClr>
                <a:srgbClr val="434343"/>
              </a:buClr>
              <a:buSzPts val="1800"/>
              <a:buChar char="•"/>
              <a:defRPr>
                <a:solidFill>
                  <a:srgbClr val="434343"/>
                </a:solidFill>
              </a:defRPr>
            </a:lvl7pPr>
            <a:lvl8pPr marL="3376331" lvl="7" indent="-316531" rtl="0">
              <a:spcBef>
                <a:spcPts val="923"/>
              </a:spcBef>
              <a:spcAft>
                <a:spcPts val="0"/>
              </a:spcAft>
              <a:buClr>
                <a:srgbClr val="434343"/>
              </a:buClr>
              <a:buSzPts val="1800"/>
              <a:buChar char="•"/>
              <a:defRPr>
                <a:solidFill>
                  <a:srgbClr val="434343"/>
                </a:solidFill>
              </a:defRPr>
            </a:lvl8pPr>
            <a:lvl9pPr marL="3798372" lvl="8" indent="-316531" rtl="0">
              <a:spcBef>
                <a:spcPts val="923"/>
              </a:spcBef>
              <a:spcAft>
                <a:spcPts val="923"/>
              </a:spcAft>
              <a:buClr>
                <a:srgbClr val="434343"/>
              </a:buClr>
              <a:buSzPts val="1800"/>
              <a:buChar char="•"/>
              <a:defRPr>
                <a:solidFill>
                  <a:srgbClr val="434343"/>
                </a:solidFill>
              </a:defRPr>
            </a:lvl9pPr>
          </a:lstStyle>
          <a:p>
            <a:endParaRPr dirty="0"/>
          </a:p>
        </p:txBody>
      </p:sp>
      <p:sp>
        <p:nvSpPr>
          <p:cNvPr id="8" name="テキスト ボックス 7">
            <a:extLst>
              <a:ext uri="{FF2B5EF4-FFF2-40B4-BE49-F238E27FC236}">
                <a16:creationId xmlns:a16="http://schemas.microsoft.com/office/drawing/2014/main" id="{4372CD08-60FE-8146-AE48-094C33676739}"/>
              </a:ext>
            </a:extLst>
          </p:cNvPr>
          <p:cNvSpPr txBox="1"/>
          <p:nvPr userDrawn="1"/>
        </p:nvSpPr>
        <p:spPr>
          <a:xfrm>
            <a:off x="9426984" y="6471609"/>
            <a:ext cx="359394" cy="262829"/>
          </a:xfrm>
          <a:prstGeom prst="rect">
            <a:avLst/>
          </a:prstGeom>
          <a:noFill/>
        </p:spPr>
        <p:txBody>
          <a:bodyPr wrap="none" rtlCol="0">
            <a:spAutoFit/>
          </a:bodyPr>
          <a:lstStyle/>
          <a:p>
            <a:fld id="{874E2BC3-F7CF-FB49-882E-D3BD8BD33C74}" type="slidenum">
              <a:rPr kumimoji="1" lang="en-US" altLang="ja-JP" sz="1108" smtClean="0"/>
              <a:t>‹#›</a:t>
            </a:fld>
            <a:endParaRPr kumimoji="1" lang="ja-JP" altLang="en-US" sz="1108"/>
          </a:p>
        </p:txBody>
      </p:sp>
    </p:spTree>
    <p:extLst>
      <p:ext uri="{BB962C8B-B14F-4D97-AF65-F5344CB8AC3E}">
        <p14:creationId xmlns:p14="http://schemas.microsoft.com/office/powerpoint/2010/main" val="550986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78"/>
        <p:cNvGrpSpPr/>
        <p:nvPr/>
      </p:nvGrpSpPr>
      <p:grpSpPr>
        <a:xfrm>
          <a:off x="0" y="0"/>
          <a:ext cx="0" cy="0"/>
          <a:chOff x="0" y="0"/>
          <a:chExt cx="0" cy="0"/>
        </a:xfrm>
      </p:grpSpPr>
      <p:sp>
        <p:nvSpPr>
          <p:cNvPr id="79" name="Google Shape;79;p10"/>
          <p:cNvSpPr txBox="1">
            <a:spLocks noGrp="1"/>
          </p:cNvSpPr>
          <p:nvPr>
            <p:ph type="title"/>
          </p:nvPr>
        </p:nvSpPr>
        <p:spPr>
          <a:xfrm>
            <a:off x="681039" y="365127"/>
            <a:ext cx="8543925" cy="1325700"/>
          </a:xfrm>
          <a:prstGeom prst="rect">
            <a:avLst/>
          </a:prstGeom>
          <a:noFill/>
          <a:ln>
            <a:noFill/>
          </a:ln>
        </p:spPr>
        <p:txBody>
          <a:bodyPr spcFirstLastPara="1" wrap="square" lIns="91425" tIns="91425" rIns="91425" bIns="91425" anchor="ctr" anchorCtr="0">
            <a:noAutofit/>
          </a:bodyPr>
          <a:lstStyle>
            <a:lvl1pPr marR="0" lvl="0" algn="l" rtl="0">
              <a:lnSpc>
                <a:spcPct val="90000"/>
              </a:lnSpc>
              <a:spcBef>
                <a:spcPts val="0"/>
              </a:spcBef>
              <a:spcAft>
                <a:spcPts val="0"/>
              </a:spcAft>
              <a:buClr>
                <a:schemeClr val="dk1"/>
              </a:buClr>
              <a:buSzPts val="1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0"/>
          <p:cNvSpPr txBox="1">
            <a:spLocks noGrp="1"/>
          </p:cNvSpPr>
          <p:nvPr>
            <p:ph type="body" idx="1"/>
          </p:nvPr>
        </p:nvSpPr>
        <p:spPr>
          <a:xfrm>
            <a:off x="681039" y="1825625"/>
            <a:ext cx="8543925" cy="4351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252519237"/>
      </p:ext>
    </p:extLst>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292"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jmbsc.or.jp/jp/online/f-online0.html#file31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jmbsc.or.jp/jp/online/file/f-online10200.html"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s://www.data.jma.go.jp/add/suishin/jyouhou/pdf/500.pdf" TargetMode="Externa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data.jma.go.jp/add/suishin/shiyou/"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https://www.jma.go.jp/jma/kishou/minkan/minkan.html" TargetMode="External"/><Relationship Id="rId4" Type="http://schemas.openxmlformats.org/officeDocument/2006/relationships/hyperlink" Target="http://www.jmbsc.or.jp/jp/online/n-online0.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jma.go.jp/jma/kishou/minkan/pamphlet.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www.ogimet.com/metars.phtml.en"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s://www.data.jma.go.jp/gmd/risk/obsdl/index.php" TargetMode="Externa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hyperlink" Target="https://www.data.jma.go.jp/obd/bunpu/index.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data.jma.go.jp/add/suishin/cgi-bin/jyouhou/jyouhou.cgi"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s://www.ogimet.com/metars.phtml.en" TargetMode="External"/><Relationship Id="rId3" Type="http://schemas.openxmlformats.org/officeDocument/2006/relationships/image" Target="../media/image21.png"/><Relationship Id="rId7"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s://www.data.jma.go.jp/obd/stats/etrn/index.php" TargetMode="External"/><Relationship Id="rId4" Type="http://schemas.openxmlformats.org/officeDocument/2006/relationships/image" Target="../media/image22.png"/><Relationship Id="rId9" Type="http://schemas.openxmlformats.org/officeDocument/2006/relationships/hyperlink" Target="https://www.data.jma.go.jp/add/suishin/jyouhou/pdf/500.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s://www.wxbc.jp/mypage/challenge/challenge_202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www.youtube.com/watch?v=V95dhjRqz9I" TargetMode="External"/><Relationship Id="rId4" Type="http://schemas.openxmlformats.org/officeDocument/2006/relationships/hyperlink" Target="https://www.data.jma.go.jp/add/suishin/catalogue/catalogue.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hyperlink" Target="https://qiita.com/Yoshiki443/items/6a4682bebdf87bd82cff"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data.jma.go.jp/add/suishin/shiyo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data.jma.go.jp/obd/stats/etrn/index.ph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
        <p:cNvGrpSpPr/>
        <p:nvPr/>
      </p:nvGrpSpPr>
      <p:grpSpPr>
        <a:xfrm>
          <a:off x="0" y="0"/>
          <a:ext cx="0" cy="0"/>
          <a:chOff x="0" y="0"/>
          <a:chExt cx="0" cy="0"/>
        </a:xfrm>
      </p:grpSpPr>
      <p:sp>
        <p:nvSpPr>
          <p:cNvPr id="31" name="Google Shape;31;p4"/>
          <p:cNvSpPr txBox="1"/>
          <p:nvPr/>
        </p:nvSpPr>
        <p:spPr>
          <a:xfrm>
            <a:off x="871650" y="1078874"/>
            <a:ext cx="8162700" cy="4701993"/>
          </a:xfrm>
          <a:prstGeom prst="rect">
            <a:avLst/>
          </a:prstGeom>
          <a:noFill/>
          <a:ln>
            <a:noFill/>
          </a:ln>
        </p:spPr>
        <p:txBody>
          <a:bodyPr spcFirstLastPara="1" wrap="square" lIns="91425" tIns="91425" rIns="91425" bIns="91425" anchor="t" anchorCtr="0">
            <a:noAutofit/>
          </a:bodyPr>
          <a:lstStyle/>
          <a:p>
            <a:pPr algn="ctr">
              <a:lnSpc>
                <a:spcPct val="115000"/>
              </a:lnSpc>
            </a:pPr>
            <a:endParaRPr lang="en-US" altLang="ja-JP" sz="3000" dirty="0">
              <a:latin typeface="Calibri"/>
              <a:ea typeface="Calibri"/>
              <a:cs typeface="Calibri"/>
              <a:sym typeface="Calibri"/>
            </a:endParaRPr>
          </a:p>
          <a:p>
            <a:pPr algn="ctr">
              <a:lnSpc>
                <a:spcPct val="115000"/>
              </a:lnSpc>
            </a:pPr>
            <a:endParaRPr sz="3000" dirty="0">
              <a:latin typeface="Calibri"/>
              <a:ea typeface="Calibri"/>
              <a:cs typeface="Calibri"/>
              <a:sym typeface="Calibri"/>
            </a:endParaRPr>
          </a:p>
          <a:p>
            <a:pPr algn="ctr">
              <a:lnSpc>
                <a:spcPct val="200000"/>
              </a:lnSpc>
            </a:pPr>
            <a:r>
              <a:rPr lang="ja-JP" altLang="en-US" sz="4000" dirty="0">
                <a:latin typeface="Calibri"/>
                <a:ea typeface="Calibri"/>
                <a:cs typeface="Calibri"/>
                <a:sym typeface="Calibri"/>
              </a:rPr>
              <a:t>気象データアナリスト育成講座</a:t>
            </a:r>
            <a:endParaRPr lang="en-US" altLang="ja-JP" sz="4000" dirty="0">
              <a:latin typeface="Calibri"/>
              <a:ea typeface="Calibri"/>
              <a:cs typeface="Calibri"/>
              <a:sym typeface="Calibri"/>
            </a:endParaRPr>
          </a:p>
          <a:p>
            <a:pPr algn="ctr">
              <a:lnSpc>
                <a:spcPct val="200000"/>
              </a:lnSpc>
            </a:pPr>
            <a:endParaRPr sz="2900" dirty="0">
              <a:latin typeface="Calibri"/>
              <a:ea typeface="Calibri"/>
              <a:cs typeface="Calibri"/>
              <a:sym typeface="Calibri"/>
            </a:endParaRPr>
          </a:p>
          <a:p>
            <a:pPr algn="ctr"/>
            <a:r>
              <a:rPr lang="en-US" altLang="ja-JP" sz="4000" dirty="0">
                <a:latin typeface="Calibri"/>
                <a:ea typeface="Calibri"/>
                <a:cs typeface="Calibri"/>
                <a:sym typeface="Calibri"/>
              </a:rPr>
              <a:t>【</a:t>
            </a:r>
            <a:r>
              <a:rPr lang="ja-JP" altLang="en-US" sz="4000" dirty="0">
                <a:solidFill>
                  <a:schemeClr val="dk1"/>
                </a:solidFill>
                <a:latin typeface="Calibri"/>
                <a:ea typeface="Calibri"/>
                <a:cs typeface="Calibri"/>
                <a:sym typeface="Calibri"/>
              </a:rPr>
              <a:t>気象データの知識編</a:t>
            </a:r>
            <a:r>
              <a:rPr lang="en-US" altLang="ja-JP" sz="4000" dirty="0">
                <a:latin typeface="Calibri"/>
                <a:ea typeface="Calibri"/>
                <a:cs typeface="Calibri"/>
                <a:sym typeface="Calibri"/>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4"/>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任意地点における事実としての気象条件の調査</a:t>
            </a:r>
            <a:endParaRPr/>
          </a:p>
        </p:txBody>
      </p:sp>
      <p:pic>
        <p:nvPicPr>
          <p:cNvPr id="132" name="Google Shape;132;p14"/>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33" name="Google Shape;133;p14"/>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１</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buClr>
                <a:schemeClr val="dk1"/>
              </a:buClr>
              <a:buSzPts val="1100"/>
            </a:pPr>
            <a:r>
              <a:rPr lang="ja-JP" altLang="en-US" sz="1800">
                <a:solidFill>
                  <a:schemeClr val="dk1"/>
                </a:solidFill>
                <a:latin typeface="Calibri"/>
                <a:ea typeface="Calibri"/>
                <a:cs typeface="Calibri"/>
                <a:sym typeface="Calibri"/>
              </a:rPr>
              <a:t>豊洲市場での年間の平均日射量</a:t>
            </a:r>
            <a:r>
              <a:rPr lang="en-US" altLang="ja-JP" sz="1800">
                <a:solidFill>
                  <a:schemeClr val="dk1"/>
                </a:solidFill>
                <a:latin typeface="Calibri"/>
                <a:ea typeface="Calibri"/>
                <a:cs typeface="Calibri"/>
                <a:sym typeface="Calibri"/>
              </a:rPr>
              <a:t>[Wh]</a:t>
            </a:r>
            <a:r>
              <a:rPr lang="ja-JP" altLang="en-US" sz="1800">
                <a:solidFill>
                  <a:schemeClr val="dk1"/>
                </a:solidFill>
                <a:latin typeface="Calibri"/>
                <a:ea typeface="Calibri"/>
                <a:cs typeface="Calibri"/>
                <a:sym typeface="Calibri"/>
              </a:rPr>
              <a:t>はどのくらい？</a:t>
            </a:r>
            <a:endParaRPr sz="1800">
              <a:solidFill>
                <a:schemeClr val="dk1"/>
              </a:solidFill>
              <a:latin typeface="Calibri"/>
              <a:ea typeface="Calibri"/>
              <a:cs typeface="Calibri"/>
              <a:sym typeface="Calibri"/>
            </a:endParaRPr>
          </a:p>
        </p:txBody>
      </p:sp>
      <p:sp>
        <p:nvSpPr>
          <p:cNvPr id="136" name="Google Shape;136;p14"/>
          <p:cNvSpPr txBox="1"/>
          <p:nvPr/>
        </p:nvSpPr>
        <p:spPr>
          <a:xfrm>
            <a:off x="612150" y="2614535"/>
            <a:ext cx="8681700" cy="1237151"/>
          </a:xfrm>
          <a:prstGeom prst="rect">
            <a:avLst/>
          </a:prstGeom>
          <a:noFill/>
          <a:ln>
            <a:noFill/>
          </a:ln>
        </p:spPr>
        <p:txBody>
          <a:bodyPr spcFirstLastPara="1" wrap="square" lIns="91425" tIns="91425" rIns="91425" bIns="91425" anchor="t" anchorCtr="0">
            <a:noAutofit/>
          </a:bodyPr>
          <a:lstStyle/>
          <a:p>
            <a:r>
              <a:rPr lang="ja-JP" altLang="en-US" sz="2200" b="1">
                <a:solidFill>
                  <a:schemeClr val="dk1"/>
                </a:solidFill>
                <a:latin typeface="Calibri"/>
                <a:ea typeface="Calibri"/>
                <a:cs typeface="Calibri"/>
                <a:sym typeface="Calibri"/>
              </a:rPr>
              <a:t>チョイスの正解はひとつではありません！</a:t>
            </a:r>
            <a:endParaRPr sz="2200" b="1" dirty="0">
              <a:solidFill>
                <a:schemeClr val="dk1"/>
              </a:solidFill>
              <a:latin typeface="Calibri"/>
              <a:ea typeface="Calibri"/>
              <a:cs typeface="Calibri"/>
              <a:sym typeface="Calibri"/>
            </a:endParaRPr>
          </a:p>
          <a:p>
            <a:r>
              <a:rPr lang="ja-JP" altLang="en-US" sz="2200" b="1">
                <a:solidFill>
                  <a:schemeClr val="dk1"/>
                </a:solidFill>
                <a:latin typeface="Calibri"/>
                <a:ea typeface="Calibri"/>
                <a:cs typeface="Calibri"/>
                <a:sym typeface="Calibri"/>
              </a:rPr>
              <a:t>気象庁データに限らず、研究機関や民間サービスを広く検索して、目的に適うデータを入手しましょう。</a:t>
            </a:r>
            <a:endParaRPr sz="2200" b="1" u="sng" dirty="0">
              <a:latin typeface="Calibri"/>
              <a:ea typeface="Calibri"/>
              <a:cs typeface="Calibri"/>
              <a:sym typeface="Calibri"/>
            </a:endParaRPr>
          </a:p>
        </p:txBody>
      </p:sp>
    </p:spTree>
    <p:extLst>
      <p:ext uri="{BB962C8B-B14F-4D97-AF65-F5344CB8AC3E}">
        <p14:creationId xmlns:p14="http://schemas.microsoft.com/office/powerpoint/2010/main" val="3095023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5"/>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気象データをインプットとする予測モデルの開発</a:t>
            </a:r>
            <a:endParaRPr/>
          </a:p>
        </p:txBody>
      </p:sp>
      <p:pic>
        <p:nvPicPr>
          <p:cNvPr id="143" name="Google Shape;143;p15"/>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44" name="Google Shape;144;p15"/>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２</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何台のターレーに充電できるか前日夜までに把握したいから、</a:t>
            </a:r>
            <a:r>
              <a:rPr lang="ja-JP" altLang="en-US" sz="1600" b="1">
                <a:solidFill>
                  <a:schemeClr val="dk1"/>
                </a:solidFill>
                <a:highlight>
                  <a:srgbClr val="FFFF00"/>
                </a:highlight>
                <a:latin typeface="Calibri"/>
                <a:ea typeface="Calibri"/>
                <a:cs typeface="Calibri"/>
                <a:sym typeface="Calibri"/>
              </a:rPr>
              <a:t>翌日の毎時発電量予測値</a:t>
            </a:r>
            <a:r>
              <a:rPr lang="en-US" altLang="ja-JP" sz="1600" b="1">
                <a:solidFill>
                  <a:schemeClr val="dk1"/>
                </a:solidFill>
                <a:highlight>
                  <a:srgbClr val="FFFF00"/>
                </a:highlight>
                <a:latin typeface="Calibri"/>
                <a:ea typeface="Calibri"/>
                <a:cs typeface="Calibri"/>
                <a:sym typeface="Calibri"/>
              </a:rPr>
              <a:t>[Wh]</a:t>
            </a:r>
            <a:r>
              <a:rPr lang="ja-JP" altLang="en-US" sz="1600" b="1">
                <a:solidFill>
                  <a:schemeClr val="dk1"/>
                </a:solidFill>
                <a:highlight>
                  <a:srgbClr val="FFFF00"/>
                </a:highlight>
                <a:latin typeface="Calibri"/>
                <a:ea typeface="Calibri"/>
                <a:cs typeface="Calibri"/>
                <a:sym typeface="Calibri"/>
              </a:rPr>
              <a:t>を、毎日</a:t>
            </a:r>
            <a:r>
              <a:rPr lang="en-US" altLang="ja-JP" sz="1600" b="1">
                <a:solidFill>
                  <a:schemeClr val="dk1"/>
                </a:solidFill>
                <a:highlight>
                  <a:srgbClr val="FFFF00"/>
                </a:highlight>
                <a:latin typeface="Calibri"/>
                <a:ea typeface="Calibri"/>
                <a:cs typeface="Calibri"/>
                <a:sym typeface="Calibri"/>
              </a:rPr>
              <a:t>17</a:t>
            </a:r>
            <a:r>
              <a:rPr lang="ja-JP" altLang="en-US" sz="1600" b="1">
                <a:solidFill>
                  <a:schemeClr val="dk1"/>
                </a:solidFill>
                <a:highlight>
                  <a:srgbClr val="FFFF00"/>
                </a:highlight>
                <a:latin typeface="Calibri"/>
                <a:ea typeface="Calibri"/>
                <a:cs typeface="Calibri"/>
                <a:sym typeface="Calibri"/>
              </a:rPr>
              <a:t>時に出す</a:t>
            </a:r>
            <a:r>
              <a:rPr lang="ja-JP" altLang="en-US" sz="1600">
                <a:solidFill>
                  <a:schemeClr val="dk1"/>
                </a:solidFill>
                <a:latin typeface="Calibri"/>
                <a:ea typeface="Calibri"/>
                <a:cs typeface="Calibri"/>
                <a:sym typeface="Calibri"/>
              </a:rPr>
              <a:t>仕組みを開発して欲しい</a:t>
            </a:r>
            <a:endParaRPr sz="16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6"/>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気象データをインプットとする予測モデルの開発</a:t>
            </a:r>
            <a:endParaRPr/>
          </a:p>
        </p:txBody>
      </p:sp>
      <p:pic>
        <p:nvPicPr>
          <p:cNvPr id="151" name="Google Shape;151;p16"/>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52" name="Google Shape;152;p16"/>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２</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何台のターレーに充電できるか前日夜までに把握したいから、</a:t>
            </a:r>
            <a:r>
              <a:rPr lang="ja-JP" altLang="en-US" sz="1600" b="1">
                <a:solidFill>
                  <a:schemeClr val="dk1"/>
                </a:solidFill>
                <a:highlight>
                  <a:srgbClr val="FFFF00"/>
                </a:highlight>
                <a:latin typeface="Calibri"/>
                <a:ea typeface="Calibri"/>
                <a:cs typeface="Calibri"/>
                <a:sym typeface="Calibri"/>
              </a:rPr>
              <a:t>翌日の毎時発電量予測値</a:t>
            </a:r>
            <a:r>
              <a:rPr lang="en-US" altLang="ja-JP" sz="1600" b="1">
                <a:solidFill>
                  <a:schemeClr val="dk1"/>
                </a:solidFill>
                <a:highlight>
                  <a:srgbClr val="FFFF00"/>
                </a:highlight>
                <a:latin typeface="Calibri"/>
                <a:ea typeface="Calibri"/>
                <a:cs typeface="Calibri"/>
                <a:sym typeface="Calibri"/>
              </a:rPr>
              <a:t>[Wh]</a:t>
            </a:r>
            <a:r>
              <a:rPr lang="ja-JP" altLang="en-US" sz="1600" b="1">
                <a:solidFill>
                  <a:schemeClr val="dk1"/>
                </a:solidFill>
                <a:highlight>
                  <a:srgbClr val="FFFF00"/>
                </a:highlight>
                <a:latin typeface="Calibri"/>
                <a:ea typeface="Calibri"/>
                <a:cs typeface="Calibri"/>
                <a:sym typeface="Calibri"/>
              </a:rPr>
              <a:t>を、毎日</a:t>
            </a:r>
            <a:r>
              <a:rPr lang="en-US" altLang="ja-JP" sz="1600" b="1">
                <a:solidFill>
                  <a:schemeClr val="dk1"/>
                </a:solidFill>
                <a:highlight>
                  <a:srgbClr val="FFFF00"/>
                </a:highlight>
                <a:latin typeface="Calibri"/>
                <a:ea typeface="Calibri"/>
                <a:cs typeface="Calibri"/>
                <a:sym typeface="Calibri"/>
              </a:rPr>
              <a:t>17</a:t>
            </a:r>
            <a:r>
              <a:rPr lang="ja-JP" altLang="en-US" sz="1600" b="1">
                <a:solidFill>
                  <a:schemeClr val="dk1"/>
                </a:solidFill>
                <a:highlight>
                  <a:srgbClr val="FFFF00"/>
                </a:highlight>
                <a:latin typeface="Calibri"/>
                <a:ea typeface="Calibri"/>
                <a:cs typeface="Calibri"/>
                <a:sym typeface="Calibri"/>
              </a:rPr>
              <a:t>時に出す</a:t>
            </a:r>
            <a:r>
              <a:rPr lang="ja-JP" altLang="en-US" sz="1600">
                <a:solidFill>
                  <a:schemeClr val="dk1"/>
                </a:solidFill>
                <a:latin typeface="Calibri"/>
                <a:ea typeface="Calibri"/>
                <a:cs typeface="Calibri"/>
                <a:sym typeface="Calibri"/>
              </a:rPr>
              <a:t>仕組みを開発して欲しい</a:t>
            </a:r>
            <a:endParaRPr sz="1600">
              <a:solidFill>
                <a:schemeClr val="dk1"/>
              </a:solidFill>
              <a:latin typeface="Calibri"/>
              <a:ea typeface="Calibri"/>
              <a:cs typeface="Calibri"/>
              <a:sym typeface="Calibri"/>
            </a:endParaRPr>
          </a:p>
        </p:txBody>
      </p:sp>
      <p:sp>
        <p:nvSpPr>
          <p:cNvPr id="153" name="Google Shape;153;p16"/>
          <p:cNvSpPr txBox="1"/>
          <p:nvPr/>
        </p:nvSpPr>
        <p:spPr>
          <a:xfrm>
            <a:off x="533400" y="1826646"/>
            <a:ext cx="8839200" cy="2520000"/>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チョイス①：持続予報アプローチ</a:t>
            </a:r>
            <a:endParaRPr sz="1800" u="sng" dirty="0">
              <a:latin typeface="Calibri"/>
              <a:ea typeface="Calibri"/>
              <a:cs typeface="Calibri"/>
              <a:sym typeface="Calibri"/>
            </a:endParaRPr>
          </a:p>
          <a:p>
            <a:pPr marL="108000">
              <a:spcBef>
                <a:spcPts val="1200"/>
              </a:spcBef>
              <a:spcAft>
                <a:spcPts val="600"/>
              </a:spcAft>
            </a:pPr>
            <a:r>
              <a:rPr lang="ja-JP" altLang="en-US" sz="1600">
                <a:latin typeface="Calibri"/>
                <a:ea typeface="Calibri"/>
                <a:cs typeface="Calibri"/>
                <a:sym typeface="Calibri"/>
              </a:rPr>
              <a:t>例えば、</a:t>
            </a:r>
            <a:endParaRPr sz="1600" dirty="0">
              <a:latin typeface="Calibri"/>
              <a:ea typeface="Calibri"/>
              <a:cs typeface="Calibri"/>
              <a:sym typeface="Calibri"/>
            </a:endParaRPr>
          </a:p>
          <a:p>
            <a:pPr marL="460800" lvl="2" indent="-204950">
              <a:buSzPts val="1300"/>
              <a:buFont typeface="Calibri"/>
              <a:buChar char="●"/>
            </a:pPr>
            <a:r>
              <a:rPr lang="ja-JP" altLang="en-US" sz="1600">
                <a:latin typeface="Calibri"/>
                <a:ea typeface="Calibri"/>
                <a:cs typeface="Calibri"/>
                <a:sym typeface="Calibri"/>
              </a:rPr>
              <a:t>過去〇日間の発電量実績値を実績値を平均したものを予測値とする</a:t>
            </a:r>
          </a:p>
          <a:p>
            <a:pPr marL="460800" lvl="2" indent="-204950">
              <a:buSzPts val="1300"/>
              <a:buFont typeface="Calibri"/>
              <a:buChar char="●"/>
            </a:pPr>
            <a:r>
              <a:rPr lang="ja-JP" altLang="en-US" sz="1600">
                <a:latin typeface="Calibri"/>
                <a:ea typeface="Calibri"/>
                <a:cs typeface="Calibri"/>
                <a:sym typeface="Calibri"/>
              </a:rPr>
              <a:t>予測対象日に対する天気予報と平均したものを予測値とする</a:t>
            </a:r>
            <a:endParaRPr sz="1600" dirty="0">
              <a:latin typeface="Calibri"/>
              <a:ea typeface="Calibri"/>
              <a:cs typeface="Calibri"/>
              <a:sym typeface="Calibri"/>
            </a:endParaRPr>
          </a:p>
          <a:p>
            <a:pPr marL="460800" lvl="2" indent="-204950">
              <a:buSzPts val="1300"/>
              <a:buFont typeface="Calibri"/>
              <a:buChar char="●"/>
            </a:pPr>
            <a:r>
              <a:rPr lang="ja-JP" altLang="en-US" sz="1600">
                <a:latin typeface="Calibri"/>
                <a:ea typeface="Calibri"/>
                <a:cs typeface="Calibri"/>
                <a:sym typeface="Calibri"/>
              </a:rPr>
              <a:t>前年同月の発電量同じ天気だった日を直近過去から複数ピックアップし、それらの</a:t>
            </a:r>
            <a:r>
              <a:rPr lang="ja-JP" altLang="en-US" sz="1600">
                <a:solidFill>
                  <a:schemeClr val="dk1"/>
                </a:solidFill>
                <a:latin typeface="Calibri"/>
                <a:ea typeface="Calibri"/>
                <a:cs typeface="Calibri"/>
                <a:sym typeface="Calibri"/>
              </a:rPr>
              <a:t>日の発電量</a:t>
            </a:r>
            <a:r>
              <a:rPr lang="ja-JP" altLang="en-US" sz="1600">
                <a:latin typeface="Calibri"/>
                <a:ea typeface="Calibri"/>
                <a:cs typeface="Calibri"/>
                <a:sym typeface="Calibri"/>
              </a:rPr>
              <a:t>実績値を平均したものを予測値とする</a:t>
            </a:r>
            <a:r>
              <a:rPr lang="en-US" altLang="ja-JP" sz="1600" dirty="0">
                <a:latin typeface="Calibri"/>
                <a:ea typeface="Calibri"/>
                <a:cs typeface="Calibri"/>
                <a:sym typeface="Calibri"/>
              </a:rPr>
              <a:t>…etc.</a:t>
            </a:r>
            <a:endParaRPr sz="1600" dirty="0">
              <a:latin typeface="Calibri"/>
              <a:ea typeface="Calibri"/>
              <a:cs typeface="Calibri"/>
              <a:sym typeface="Calibri"/>
            </a:endParaRPr>
          </a:p>
          <a:p>
            <a:pPr marL="108000">
              <a:spcBef>
                <a:spcPts val="600"/>
              </a:spcBef>
            </a:pPr>
            <a:r>
              <a:rPr lang="ja-JP" altLang="en-US" sz="1600">
                <a:latin typeface="Calibri"/>
                <a:ea typeface="Calibri"/>
                <a:cs typeface="Calibri"/>
                <a:sym typeface="Calibri"/>
              </a:rPr>
              <a:t>上記のように、過去の実績値を参照しながら予測する手法（気象予測技術を活用しない予測手法）を持続予報といいます。</a:t>
            </a:r>
            <a:endParaRPr sz="1800" b="1" dirty="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7"/>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気象データをインプットとする予測モデルの開発</a:t>
            </a:r>
            <a:endParaRPr/>
          </a:p>
        </p:txBody>
      </p:sp>
      <p:pic>
        <p:nvPicPr>
          <p:cNvPr id="160" name="Google Shape;160;p17"/>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61" name="Google Shape;161;p17"/>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２</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何台のターレーに充電できるか前日夜までに把握したいから、</a:t>
            </a:r>
            <a:r>
              <a:rPr lang="ja-JP" altLang="en-US" sz="1600" b="1">
                <a:solidFill>
                  <a:schemeClr val="dk1"/>
                </a:solidFill>
                <a:highlight>
                  <a:srgbClr val="FFFF00"/>
                </a:highlight>
                <a:latin typeface="Calibri"/>
                <a:ea typeface="Calibri"/>
                <a:cs typeface="Calibri"/>
                <a:sym typeface="Calibri"/>
              </a:rPr>
              <a:t>翌日の毎時発電量予測値</a:t>
            </a:r>
            <a:r>
              <a:rPr lang="en-US" altLang="ja-JP" sz="1600" b="1">
                <a:solidFill>
                  <a:schemeClr val="dk1"/>
                </a:solidFill>
                <a:highlight>
                  <a:srgbClr val="FFFF00"/>
                </a:highlight>
                <a:latin typeface="Calibri"/>
                <a:ea typeface="Calibri"/>
                <a:cs typeface="Calibri"/>
                <a:sym typeface="Calibri"/>
              </a:rPr>
              <a:t>[Wh]</a:t>
            </a:r>
            <a:r>
              <a:rPr lang="ja-JP" altLang="en-US" sz="1600" b="1">
                <a:solidFill>
                  <a:schemeClr val="dk1"/>
                </a:solidFill>
                <a:highlight>
                  <a:srgbClr val="FFFF00"/>
                </a:highlight>
                <a:latin typeface="Calibri"/>
                <a:ea typeface="Calibri"/>
                <a:cs typeface="Calibri"/>
                <a:sym typeface="Calibri"/>
              </a:rPr>
              <a:t>を、毎日</a:t>
            </a:r>
            <a:r>
              <a:rPr lang="en-US" altLang="ja-JP" sz="1600" b="1">
                <a:solidFill>
                  <a:schemeClr val="dk1"/>
                </a:solidFill>
                <a:highlight>
                  <a:srgbClr val="FFFF00"/>
                </a:highlight>
                <a:latin typeface="Calibri"/>
                <a:ea typeface="Calibri"/>
                <a:cs typeface="Calibri"/>
                <a:sym typeface="Calibri"/>
              </a:rPr>
              <a:t>17</a:t>
            </a:r>
            <a:r>
              <a:rPr lang="ja-JP" altLang="en-US" sz="1600" b="1">
                <a:solidFill>
                  <a:schemeClr val="dk1"/>
                </a:solidFill>
                <a:highlight>
                  <a:srgbClr val="FFFF00"/>
                </a:highlight>
                <a:latin typeface="Calibri"/>
                <a:ea typeface="Calibri"/>
                <a:cs typeface="Calibri"/>
                <a:sym typeface="Calibri"/>
              </a:rPr>
              <a:t>時に出す</a:t>
            </a:r>
            <a:r>
              <a:rPr lang="ja-JP" altLang="en-US" sz="1600">
                <a:solidFill>
                  <a:schemeClr val="dk1"/>
                </a:solidFill>
                <a:latin typeface="Calibri"/>
                <a:ea typeface="Calibri"/>
                <a:cs typeface="Calibri"/>
                <a:sym typeface="Calibri"/>
              </a:rPr>
              <a:t>仕組みを開発して欲しい</a:t>
            </a:r>
            <a:endParaRPr sz="1600">
              <a:solidFill>
                <a:schemeClr val="dk1"/>
              </a:solidFill>
              <a:latin typeface="Calibri"/>
              <a:ea typeface="Calibri"/>
              <a:cs typeface="Calibri"/>
              <a:sym typeface="Calibri"/>
            </a:endParaRPr>
          </a:p>
        </p:txBody>
      </p:sp>
      <p:sp>
        <p:nvSpPr>
          <p:cNvPr id="162" name="Google Shape;162;p17"/>
          <p:cNvSpPr txBox="1"/>
          <p:nvPr/>
        </p:nvSpPr>
        <p:spPr>
          <a:xfrm>
            <a:off x="533400" y="4376386"/>
            <a:ext cx="8839200" cy="504000"/>
          </a:xfrm>
          <a:prstGeom prst="rect">
            <a:avLst/>
          </a:prstGeom>
          <a:noFill/>
          <a:ln>
            <a:noFill/>
          </a:ln>
        </p:spPr>
        <p:txBody>
          <a:bodyPr spcFirstLastPara="1" wrap="square" lIns="91425" tIns="91425" rIns="91425" bIns="91425" anchor="t" anchorCtr="0">
            <a:noAutofit/>
          </a:bodyPr>
          <a:lstStyle/>
          <a:p>
            <a:pPr marL="774000" indent="-200700">
              <a:buSzPts val="1800"/>
              <a:buFont typeface="Calibri"/>
              <a:buChar char="➢"/>
            </a:pPr>
            <a:r>
              <a:rPr lang="ja-JP" altLang="en-US" sz="2400" b="1">
                <a:latin typeface="Calibri"/>
                <a:ea typeface="Calibri"/>
                <a:cs typeface="Calibri"/>
                <a:sym typeface="Calibri"/>
              </a:rPr>
              <a:t>気象データアナリストのチョイスとしてはイマイチ</a:t>
            </a:r>
            <a:r>
              <a:rPr lang="en-US" altLang="ja-JP" sz="2400" b="1" dirty="0">
                <a:latin typeface="Calibri"/>
                <a:ea typeface="Calibri"/>
                <a:cs typeface="Calibri"/>
                <a:sym typeface="Calibri"/>
              </a:rPr>
              <a:t>…</a:t>
            </a:r>
            <a:endParaRPr sz="2400" b="1" dirty="0">
              <a:latin typeface="Calibri"/>
              <a:ea typeface="Calibri"/>
              <a:cs typeface="Calibri"/>
              <a:sym typeface="Calibri"/>
            </a:endParaRPr>
          </a:p>
        </p:txBody>
      </p:sp>
      <p:sp>
        <p:nvSpPr>
          <p:cNvPr id="8" name="Google Shape;153;p16">
            <a:extLst>
              <a:ext uri="{FF2B5EF4-FFF2-40B4-BE49-F238E27FC236}">
                <a16:creationId xmlns:a16="http://schemas.microsoft.com/office/drawing/2014/main" id="{72E7B7C6-6FEC-EA40-B2CD-31AE2A17822D}"/>
              </a:ext>
            </a:extLst>
          </p:cNvPr>
          <p:cNvSpPr txBox="1"/>
          <p:nvPr/>
        </p:nvSpPr>
        <p:spPr>
          <a:xfrm>
            <a:off x="533400" y="1826646"/>
            <a:ext cx="8839200" cy="2520000"/>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チョイス①：持続予報アプローチ</a:t>
            </a:r>
            <a:endParaRPr sz="1800" u="sng" dirty="0">
              <a:latin typeface="Calibri"/>
              <a:ea typeface="Calibri"/>
              <a:cs typeface="Calibri"/>
              <a:sym typeface="Calibri"/>
            </a:endParaRPr>
          </a:p>
          <a:p>
            <a:pPr marL="108000">
              <a:spcBef>
                <a:spcPts val="1200"/>
              </a:spcBef>
              <a:spcAft>
                <a:spcPts val="600"/>
              </a:spcAft>
            </a:pPr>
            <a:r>
              <a:rPr lang="ja-JP" altLang="en-US" sz="1600">
                <a:latin typeface="Calibri"/>
                <a:ea typeface="Calibri"/>
                <a:cs typeface="Calibri"/>
                <a:sym typeface="Calibri"/>
              </a:rPr>
              <a:t>例えば、</a:t>
            </a:r>
            <a:endParaRPr sz="1600" dirty="0">
              <a:latin typeface="Calibri"/>
              <a:ea typeface="Calibri"/>
              <a:cs typeface="Calibri"/>
              <a:sym typeface="Calibri"/>
            </a:endParaRPr>
          </a:p>
          <a:p>
            <a:pPr marL="460800" lvl="2" indent="-204950">
              <a:buSzPts val="1300"/>
              <a:buFont typeface="Calibri"/>
              <a:buChar char="●"/>
            </a:pPr>
            <a:r>
              <a:rPr lang="ja-JP" altLang="en-US" sz="1600">
                <a:latin typeface="Calibri"/>
                <a:ea typeface="Calibri"/>
                <a:cs typeface="Calibri"/>
                <a:sym typeface="Calibri"/>
              </a:rPr>
              <a:t>過去〇日間の発電量実績値を実績値を平均したものを予測値とする</a:t>
            </a:r>
          </a:p>
          <a:p>
            <a:pPr marL="460800" lvl="2" indent="-204950">
              <a:buSzPts val="1300"/>
              <a:buFont typeface="Calibri"/>
              <a:buChar char="●"/>
            </a:pPr>
            <a:r>
              <a:rPr lang="ja-JP" altLang="en-US" sz="1600">
                <a:latin typeface="Calibri"/>
                <a:ea typeface="Calibri"/>
                <a:cs typeface="Calibri"/>
                <a:sym typeface="Calibri"/>
              </a:rPr>
              <a:t>予測対象日に対する天気予報と平均したものを予測値とする</a:t>
            </a:r>
            <a:endParaRPr sz="1600" dirty="0">
              <a:latin typeface="Calibri"/>
              <a:ea typeface="Calibri"/>
              <a:cs typeface="Calibri"/>
              <a:sym typeface="Calibri"/>
            </a:endParaRPr>
          </a:p>
          <a:p>
            <a:pPr marL="460800" lvl="2" indent="-204950">
              <a:buSzPts val="1300"/>
              <a:buFont typeface="Calibri"/>
              <a:buChar char="●"/>
            </a:pPr>
            <a:r>
              <a:rPr lang="ja-JP" altLang="en-US" sz="1600">
                <a:latin typeface="Calibri"/>
                <a:ea typeface="Calibri"/>
                <a:cs typeface="Calibri"/>
                <a:sym typeface="Calibri"/>
              </a:rPr>
              <a:t>前年同月の発電量同じ天気だった日を直近過去から複数ピックアップし、それらの</a:t>
            </a:r>
            <a:r>
              <a:rPr lang="ja-JP" altLang="en-US" sz="1600">
                <a:solidFill>
                  <a:schemeClr val="dk1"/>
                </a:solidFill>
                <a:latin typeface="Calibri"/>
                <a:ea typeface="Calibri"/>
                <a:cs typeface="Calibri"/>
                <a:sym typeface="Calibri"/>
              </a:rPr>
              <a:t>日の発電量</a:t>
            </a:r>
            <a:r>
              <a:rPr lang="ja-JP" altLang="en-US" sz="1600">
                <a:latin typeface="Calibri"/>
                <a:ea typeface="Calibri"/>
                <a:cs typeface="Calibri"/>
                <a:sym typeface="Calibri"/>
              </a:rPr>
              <a:t>実績値を平均したものを予測値とする</a:t>
            </a:r>
            <a:r>
              <a:rPr lang="en-US" altLang="ja-JP" sz="1600" dirty="0">
                <a:latin typeface="Calibri"/>
                <a:ea typeface="Calibri"/>
                <a:cs typeface="Calibri"/>
                <a:sym typeface="Calibri"/>
              </a:rPr>
              <a:t>…etc.</a:t>
            </a:r>
            <a:endParaRPr sz="1600" dirty="0">
              <a:latin typeface="Calibri"/>
              <a:ea typeface="Calibri"/>
              <a:cs typeface="Calibri"/>
              <a:sym typeface="Calibri"/>
            </a:endParaRPr>
          </a:p>
          <a:p>
            <a:pPr marL="108000">
              <a:spcBef>
                <a:spcPts val="600"/>
              </a:spcBef>
            </a:pPr>
            <a:r>
              <a:rPr lang="ja-JP" altLang="en-US" sz="1600">
                <a:latin typeface="Calibri"/>
                <a:ea typeface="Calibri"/>
                <a:cs typeface="Calibri"/>
                <a:sym typeface="Calibri"/>
              </a:rPr>
              <a:t>上記のように、過去の実績値を参照しながら予測する手法（気象予測技術を活用しない予測手法）を持続予報といいます。</a:t>
            </a:r>
            <a:endParaRPr sz="1800" b="1" dirty="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8"/>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気象データをインプットとする予測モデルの開発</a:t>
            </a:r>
            <a:endParaRPr/>
          </a:p>
        </p:txBody>
      </p:sp>
      <p:pic>
        <p:nvPicPr>
          <p:cNvPr id="169" name="Google Shape;169;p18"/>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70" name="Google Shape;170;p18"/>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２</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何台のターレーに充電できるか前日夜までに把握したいから、</a:t>
            </a:r>
            <a:r>
              <a:rPr lang="ja-JP" altLang="en-US" sz="1600" b="1">
                <a:solidFill>
                  <a:schemeClr val="dk1"/>
                </a:solidFill>
                <a:highlight>
                  <a:srgbClr val="FFFF00"/>
                </a:highlight>
                <a:latin typeface="Calibri"/>
                <a:ea typeface="Calibri"/>
                <a:cs typeface="Calibri"/>
                <a:sym typeface="Calibri"/>
              </a:rPr>
              <a:t>翌日の毎時発電量予測値</a:t>
            </a:r>
            <a:r>
              <a:rPr lang="en-US" altLang="ja-JP" sz="1600" b="1">
                <a:solidFill>
                  <a:schemeClr val="dk1"/>
                </a:solidFill>
                <a:highlight>
                  <a:srgbClr val="FFFF00"/>
                </a:highlight>
                <a:latin typeface="Calibri"/>
                <a:ea typeface="Calibri"/>
                <a:cs typeface="Calibri"/>
                <a:sym typeface="Calibri"/>
              </a:rPr>
              <a:t>[Wh]</a:t>
            </a:r>
            <a:r>
              <a:rPr lang="ja-JP" altLang="en-US" sz="1600" b="1">
                <a:solidFill>
                  <a:schemeClr val="dk1"/>
                </a:solidFill>
                <a:highlight>
                  <a:srgbClr val="FFFF00"/>
                </a:highlight>
                <a:latin typeface="Calibri"/>
                <a:ea typeface="Calibri"/>
                <a:cs typeface="Calibri"/>
                <a:sym typeface="Calibri"/>
              </a:rPr>
              <a:t>を、毎日</a:t>
            </a:r>
            <a:r>
              <a:rPr lang="en-US" altLang="ja-JP" sz="1600" b="1">
                <a:solidFill>
                  <a:schemeClr val="dk1"/>
                </a:solidFill>
                <a:highlight>
                  <a:srgbClr val="FFFF00"/>
                </a:highlight>
                <a:latin typeface="Calibri"/>
                <a:ea typeface="Calibri"/>
                <a:cs typeface="Calibri"/>
                <a:sym typeface="Calibri"/>
              </a:rPr>
              <a:t>17</a:t>
            </a:r>
            <a:r>
              <a:rPr lang="ja-JP" altLang="en-US" sz="1600" b="1">
                <a:solidFill>
                  <a:schemeClr val="dk1"/>
                </a:solidFill>
                <a:highlight>
                  <a:srgbClr val="FFFF00"/>
                </a:highlight>
                <a:latin typeface="Calibri"/>
                <a:ea typeface="Calibri"/>
                <a:cs typeface="Calibri"/>
                <a:sym typeface="Calibri"/>
              </a:rPr>
              <a:t>時に出す</a:t>
            </a:r>
            <a:r>
              <a:rPr lang="ja-JP" altLang="en-US" sz="1600">
                <a:solidFill>
                  <a:schemeClr val="dk1"/>
                </a:solidFill>
                <a:latin typeface="Calibri"/>
                <a:ea typeface="Calibri"/>
                <a:cs typeface="Calibri"/>
                <a:sym typeface="Calibri"/>
              </a:rPr>
              <a:t>仕組みを開発して欲しい</a:t>
            </a:r>
            <a:endParaRPr sz="1600">
              <a:solidFill>
                <a:schemeClr val="dk1"/>
              </a:solidFill>
              <a:latin typeface="Calibri"/>
              <a:ea typeface="Calibri"/>
              <a:cs typeface="Calibri"/>
              <a:sym typeface="Calibri"/>
            </a:endParaRPr>
          </a:p>
        </p:txBody>
      </p:sp>
      <p:sp>
        <p:nvSpPr>
          <p:cNvPr id="172" name="Google Shape;172;p18"/>
          <p:cNvSpPr txBox="1"/>
          <p:nvPr/>
        </p:nvSpPr>
        <p:spPr>
          <a:xfrm>
            <a:off x="533400" y="1826647"/>
            <a:ext cx="8839200" cy="4104000"/>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チョイス②：数値予報を使う</a:t>
            </a:r>
            <a:endParaRPr sz="1800" u="sng" dirty="0">
              <a:latin typeface="Calibri"/>
              <a:ea typeface="Calibri"/>
              <a:cs typeface="Calibri"/>
              <a:sym typeface="Calibri"/>
            </a:endParaRPr>
          </a:p>
          <a:p>
            <a:pPr marL="108000">
              <a:spcBef>
                <a:spcPts val="1200"/>
              </a:spcBef>
            </a:pPr>
            <a:r>
              <a:rPr lang="ja-JP" altLang="en-US" sz="1600">
                <a:latin typeface="Calibri"/>
                <a:ea typeface="Calibri"/>
                <a:cs typeface="Calibri"/>
                <a:sym typeface="Calibri"/>
              </a:rPr>
              <a:t>予測モデル開発といえば、数値予報データの活用を真っ先に思い浮かべましょう。</a:t>
            </a:r>
            <a:endParaRPr sz="1600" dirty="0">
              <a:latin typeface="Calibri"/>
              <a:ea typeface="Calibri"/>
              <a:cs typeface="Calibri"/>
              <a:sym typeface="Calibri"/>
            </a:endParaRPr>
          </a:p>
          <a:p>
            <a:pPr marL="108000">
              <a:buClr>
                <a:schemeClr val="dk1"/>
              </a:buClr>
              <a:buSzPts val="1100"/>
            </a:pPr>
            <a:r>
              <a:rPr lang="ja-JP" altLang="en-US" sz="1600">
                <a:solidFill>
                  <a:schemeClr val="dk1"/>
                </a:solidFill>
                <a:latin typeface="Calibri"/>
                <a:ea typeface="Calibri"/>
                <a:cs typeface="Calibri"/>
                <a:sym typeface="Calibri"/>
              </a:rPr>
              <a:t>数値予報データは、</a:t>
            </a:r>
            <a:r>
              <a:rPr lang="ja-JP" altLang="en-US" sz="1600" u="sng">
                <a:solidFill>
                  <a:schemeClr val="hlink"/>
                </a:solidFill>
                <a:latin typeface="Calibri"/>
                <a:ea typeface="Calibri"/>
                <a:cs typeface="Calibri"/>
                <a:sym typeface="Calibri"/>
                <a:hlinkClick r:id="rId4"/>
              </a:rPr>
              <a:t>気象業務支援センター</a:t>
            </a:r>
            <a:r>
              <a:rPr lang="ja-JP" altLang="en-US" sz="1600">
                <a:solidFill>
                  <a:schemeClr val="dk1"/>
                </a:solidFill>
                <a:latin typeface="Calibri"/>
                <a:ea typeface="Calibri"/>
                <a:cs typeface="Calibri"/>
                <a:sym typeface="Calibri"/>
              </a:rPr>
              <a:t>をはじめ、（独自開発の数値予報データ含め）民間気象事業者等からも配信されています。</a:t>
            </a:r>
            <a:endParaRPr sz="1600" dirty="0">
              <a:latin typeface="Calibri"/>
              <a:ea typeface="Calibri"/>
              <a:cs typeface="Calibri"/>
              <a:sym typeface="Calibri"/>
            </a:endParaRPr>
          </a:p>
          <a:p>
            <a:pPr marL="108000">
              <a:spcBef>
                <a:spcPts val="1000"/>
              </a:spcBef>
              <a:spcAft>
                <a:spcPts val="600"/>
              </a:spcAft>
            </a:pPr>
            <a:r>
              <a:rPr lang="ja-JP" altLang="en-US" sz="1600">
                <a:latin typeface="Calibri"/>
                <a:ea typeface="Calibri"/>
                <a:cs typeface="Calibri"/>
                <a:sym typeface="Calibri"/>
              </a:rPr>
              <a:t>以下の事項をポイントに、太陽光発電量予測モデルへインプットする気象予測データとして最適な数値予報データを検討します。</a:t>
            </a:r>
            <a:endParaRPr sz="1600" dirty="0">
              <a:latin typeface="Calibri"/>
              <a:ea typeface="Calibri"/>
              <a:cs typeface="Calibri"/>
              <a:sym typeface="Calibri"/>
            </a:endParaRPr>
          </a:p>
          <a:p>
            <a:pPr marL="460800" indent="-204950">
              <a:spcBef>
                <a:spcPts val="500"/>
              </a:spcBef>
              <a:buSzPts val="1300"/>
              <a:buFont typeface="Calibri"/>
              <a:buChar char="●"/>
            </a:pPr>
            <a:r>
              <a:rPr lang="ja-JP" altLang="en-US" sz="1600">
                <a:latin typeface="Calibri"/>
                <a:ea typeface="Calibri"/>
                <a:cs typeface="Calibri"/>
                <a:sym typeface="Calibri"/>
              </a:rPr>
              <a:t>“</a:t>
            </a:r>
            <a:r>
              <a:rPr lang="ja-JP" altLang="en-US" sz="1600">
                <a:solidFill>
                  <a:schemeClr val="dk1"/>
                </a:solidFill>
                <a:latin typeface="Calibri"/>
                <a:ea typeface="Calibri"/>
                <a:cs typeface="Calibri"/>
                <a:sym typeface="Calibri"/>
              </a:rPr>
              <a:t>毎日</a:t>
            </a:r>
            <a:r>
              <a:rPr lang="en-US" altLang="ja-JP" sz="1600" dirty="0">
                <a:solidFill>
                  <a:schemeClr val="dk1"/>
                </a:solidFill>
                <a:latin typeface="Calibri"/>
                <a:ea typeface="Calibri"/>
                <a:cs typeface="Calibri"/>
                <a:sym typeface="Calibri"/>
              </a:rPr>
              <a:t>17</a:t>
            </a:r>
            <a:r>
              <a:rPr lang="ja-JP" altLang="en-US" sz="1600">
                <a:solidFill>
                  <a:schemeClr val="dk1"/>
                </a:solidFill>
                <a:latin typeface="Calibri"/>
                <a:ea typeface="Calibri"/>
                <a:cs typeface="Calibri"/>
                <a:sym typeface="Calibri"/>
              </a:rPr>
              <a:t>時に</a:t>
            </a:r>
            <a:r>
              <a:rPr lang="ja-JP" altLang="en-US" sz="1600">
                <a:latin typeface="Calibri"/>
                <a:ea typeface="Calibri"/>
                <a:cs typeface="Calibri"/>
                <a:sym typeface="Calibri"/>
              </a:rPr>
              <a:t>” “</a:t>
            </a:r>
            <a:r>
              <a:rPr lang="ja-JP" altLang="en-US" sz="1600">
                <a:solidFill>
                  <a:schemeClr val="dk1"/>
                </a:solidFill>
                <a:latin typeface="Calibri"/>
                <a:ea typeface="Calibri"/>
                <a:cs typeface="Calibri"/>
                <a:sym typeface="Calibri"/>
              </a:rPr>
              <a:t>翌日を対象とする予測</a:t>
            </a:r>
            <a:r>
              <a:rPr lang="ja-JP" altLang="en-US" sz="1600">
                <a:latin typeface="Calibri"/>
                <a:ea typeface="Calibri"/>
                <a:cs typeface="Calibri"/>
                <a:sym typeface="Calibri"/>
              </a:rPr>
              <a:t>” の提供が求められている</a:t>
            </a:r>
            <a:endParaRPr sz="1600" dirty="0">
              <a:latin typeface="Calibri"/>
              <a:ea typeface="Calibri"/>
              <a:cs typeface="Calibri"/>
              <a:sym typeface="Calibri"/>
            </a:endParaRPr>
          </a:p>
          <a:p>
            <a:pPr marL="774000" lvl="1" indent="-204950">
              <a:buSzPts val="1300"/>
              <a:buFont typeface="Calibri"/>
              <a:buChar char="➢"/>
            </a:pPr>
            <a:r>
              <a:rPr lang="ja-JP" altLang="en-US" sz="1600">
                <a:latin typeface="Calibri"/>
                <a:ea typeface="Calibri"/>
                <a:cs typeface="Calibri"/>
                <a:sym typeface="Calibri"/>
              </a:rPr>
              <a:t>数値予報データの配信スケジュールと発電量予測値の締切時刻との兼合いを精査しつつ、予測精度への考慮から出来るだけ最新の数値予報モデルを選択</a:t>
            </a:r>
            <a:endParaRPr sz="1600" dirty="0">
              <a:latin typeface="Calibri"/>
              <a:ea typeface="Calibri"/>
              <a:cs typeface="Calibri"/>
              <a:sym typeface="Calibri"/>
            </a:endParaRPr>
          </a:p>
          <a:p>
            <a:pPr marL="460800" indent="-204950">
              <a:spcBef>
                <a:spcPts val="300"/>
              </a:spcBef>
              <a:buSzPts val="1300"/>
              <a:buFont typeface="Calibri"/>
              <a:buChar char="●"/>
            </a:pPr>
            <a:r>
              <a:rPr lang="ja-JP" altLang="en-US" sz="1600">
                <a:latin typeface="Calibri"/>
                <a:ea typeface="Calibri"/>
                <a:cs typeface="Calibri"/>
                <a:sym typeface="Calibri"/>
              </a:rPr>
              <a:t>予測ターゲットは “</a:t>
            </a:r>
            <a:r>
              <a:rPr lang="ja-JP" altLang="en-US" sz="1600">
                <a:solidFill>
                  <a:schemeClr val="dk1"/>
                </a:solidFill>
                <a:latin typeface="Calibri"/>
                <a:ea typeface="Calibri"/>
                <a:cs typeface="Calibri"/>
                <a:sym typeface="Calibri"/>
              </a:rPr>
              <a:t>豊洲市場メガソーラーの発電量</a:t>
            </a:r>
            <a:r>
              <a:rPr lang="ja-JP" altLang="en-US" sz="1600">
                <a:latin typeface="Calibri"/>
                <a:ea typeface="Calibri"/>
                <a:cs typeface="Calibri"/>
                <a:sym typeface="Calibri"/>
              </a:rPr>
              <a:t>”</a:t>
            </a:r>
            <a:endParaRPr sz="1600" dirty="0">
              <a:latin typeface="Calibri"/>
              <a:ea typeface="Calibri"/>
              <a:cs typeface="Calibri"/>
              <a:sym typeface="Calibri"/>
            </a:endParaRPr>
          </a:p>
          <a:p>
            <a:pPr marL="774000" lvl="1" indent="-204950">
              <a:buSzPts val="1300"/>
              <a:buFont typeface="Calibri"/>
              <a:buChar char="➢"/>
            </a:pPr>
            <a:r>
              <a:rPr lang="ja-JP" altLang="en-US" sz="1600">
                <a:latin typeface="Calibri"/>
                <a:ea typeface="Calibri"/>
                <a:cs typeface="Calibri"/>
                <a:sym typeface="Calibri"/>
              </a:rPr>
              <a:t>予測ターゲットの空間スケールは</a:t>
            </a:r>
            <a:r>
              <a:rPr lang="en-US" altLang="ja-JP" sz="1600" dirty="0">
                <a:latin typeface="Calibri"/>
                <a:ea typeface="Calibri"/>
                <a:cs typeface="Calibri"/>
                <a:sym typeface="Calibri"/>
              </a:rPr>
              <a:t>1[km]</a:t>
            </a:r>
            <a:r>
              <a:rPr lang="ja-JP" altLang="en-US" sz="1600">
                <a:latin typeface="Calibri"/>
                <a:ea typeface="Calibri"/>
                <a:cs typeface="Calibri"/>
                <a:sym typeface="Calibri"/>
              </a:rPr>
              <a:t>程度であることを考慮し、より解像度の高い数値予報モデルを選択</a:t>
            </a:r>
            <a:endParaRPr sz="1600" dirty="0">
              <a:latin typeface="Calibri"/>
              <a:ea typeface="Calibri"/>
              <a:cs typeface="Calibri"/>
              <a:sym typeface="Calibri"/>
            </a:endParaRPr>
          </a:p>
          <a:p>
            <a:pPr marL="108000">
              <a:spcBef>
                <a:spcPts val="1600"/>
              </a:spcBef>
            </a:pPr>
            <a:r>
              <a:rPr lang="ja-JP" altLang="en-US" sz="1600">
                <a:latin typeface="Calibri"/>
                <a:ea typeface="Calibri"/>
                <a:cs typeface="Calibri"/>
                <a:sym typeface="Calibri"/>
              </a:rPr>
              <a:t>では実際に、当</a:t>
            </a:r>
            <a:r>
              <a:rPr lang="en-US" altLang="ja-JP" sz="1600" dirty="0">
                <a:latin typeface="Calibri"/>
                <a:ea typeface="Calibri"/>
                <a:cs typeface="Calibri"/>
                <a:sym typeface="Calibri"/>
              </a:rPr>
              <a:t>MISSION</a:t>
            </a:r>
            <a:r>
              <a:rPr lang="ja-JP" altLang="en-US" sz="1600">
                <a:latin typeface="Calibri"/>
                <a:ea typeface="Calibri"/>
                <a:cs typeface="Calibri"/>
                <a:sym typeface="Calibri"/>
              </a:rPr>
              <a:t>を実現するための最適な数値予報モデルを選定していきましょう。</a:t>
            </a:r>
            <a:endParaRPr sz="1600" dirty="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9"/>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予測対象に最適なインプット数値予報データは？</a:t>
            </a:r>
            <a:endParaRPr/>
          </a:p>
        </p:txBody>
      </p:sp>
      <p:pic>
        <p:nvPicPr>
          <p:cNvPr id="179" name="Google Shape;179;p19"/>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180" name="Google Shape;180;p19"/>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81" name="Google Shape;181;p19"/>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182" name="Google Shape;182;p19"/>
          <p:cNvCxnSpPr>
            <a:stCxn id="181"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sp>
        <p:nvSpPr>
          <p:cNvPr id="183" name="Google Shape;183;p19"/>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予測実施日（＝</a:t>
            </a:r>
            <a:r>
              <a:rPr lang="en-US" altLang="ja-JP" sz="1600" dirty="0">
                <a:latin typeface="Calibri"/>
                <a:ea typeface="Calibri"/>
                <a:cs typeface="Calibri"/>
                <a:sym typeface="Calibri"/>
              </a:rPr>
              <a:t>D</a:t>
            </a:r>
            <a:r>
              <a:rPr lang="ja-JP" altLang="en-US" sz="1600">
                <a:latin typeface="Calibri"/>
                <a:ea typeface="Calibri"/>
                <a:cs typeface="Calibri"/>
                <a:sym typeface="Calibri"/>
              </a:rPr>
              <a:t>日）の</a:t>
            </a:r>
            <a:r>
              <a:rPr lang="en-US" altLang="ja-JP" sz="1600" dirty="0">
                <a:latin typeface="Calibri"/>
                <a:ea typeface="Calibri"/>
                <a:cs typeface="Calibri"/>
                <a:sym typeface="Calibri"/>
              </a:rPr>
              <a:t>17</a:t>
            </a:r>
            <a:r>
              <a:rPr lang="ja-JP" altLang="en-US" sz="1600">
                <a:latin typeface="Calibri"/>
                <a:ea typeface="Calibri"/>
                <a:cs typeface="Calibri"/>
                <a:sym typeface="Calibri"/>
              </a:rPr>
              <a:t>時の時点で、その翌日（＝</a:t>
            </a:r>
            <a:r>
              <a:rPr lang="en-US" altLang="ja-JP" sz="1600" dirty="0">
                <a:latin typeface="Calibri"/>
                <a:ea typeface="Calibri"/>
                <a:cs typeface="Calibri"/>
                <a:sym typeface="Calibri"/>
              </a:rPr>
              <a:t>(D+1)</a:t>
            </a:r>
            <a:r>
              <a:rPr lang="ja-JP" altLang="en-US" sz="1600">
                <a:latin typeface="Calibri"/>
                <a:ea typeface="Calibri"/>
                <a:cs typeface="Calibri"/>
                <a:sym typeface="Calibri"/>
              </a:rPr>
              <a:t>日）の太陽光発電予測をするためのインプットデータとして、数値予報の日射量予測データを活用するのが良いでしょう。</a:t>
            </a:r>
            <a:endParaRPr sz="1600" dirty="0">
              <a:latin typeface="Calibri"/>
              <a:ea typeface="Calibri"/>
              <a:cs typeface="Calibri"/>
              <a:sym typeface="Calibri"/>
            </a:endParaRPr>
          </a:p>
          <a:p>
            <a:r>
              <a:rPr lang="ja-JP" altLang="en-US" sz="1600">
                <a:latin typeface="Calibri"/>
                <a:ea typeface="Calibri"/>
                <a:cs typeface="Calibri"/>
                <a:sym typeface="Calibri"/>
              </a:rPr>
              <a:t>では、予測対象期間をカバーする最新の数値予報として、どれが選択できますか？？</a:t>
            </a:r>
            <a:endParaRPr sz="1600" dirty="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0"/>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予測対象に最適なインプット数値予報データは？</a:t>
            </a:r>
            <a:endParaRPr/>
          </a:p>
        </p:txBody>
      </p:sp>
      <p:pic>
        <p:nvPicPr>
          <p:cNvPr id="190" name="Google Shape;190;p20"/>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191" name="Google Shape;191;p20"/>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92" name="Google Shape;192;p20"/>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193" name="Google Shape;193;p20"/>
          <p:cNvCxnSpPr>
            <a:stCxn id="192"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sp>
        <p:nvSpPr>
          <p:cNvPr id="194" name="Google Shape;194;p20"/>
          <p:cNvSpPr txBox="1"/>
          <p:nvPr/>
        </p:nvSpPr>
        <p:spPr>
          <a:xfrm>
            <a:off x="533400" y="471074"/>
            <a:ext cx="8839200" cy="1188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予測実施日（＝</a:t>
            </a:r>
            <a:r>
              <a:rPr lang="en-US" altLang="ja-JP" sz="1600" dirty="0">
                <a:latin typeface="Calibri"/>
                <a:ea typeface="Calibri"/>
                <a:cs typeface="Calibri"/>
                <a:sym typeface="Calibri"/>
              </a:rPr>
              <a:t>D</a:t>
            </a:r>
            <a:r>
              <a:rPr lang="ja-JP" altLang="en-US" sz="1600">
                <a:latin typeface="Calibri"/>
                <a:ea typeface="Calibri"/>
                <a:cs typeface="Calibri"/>
                <a:sym typeface="Calibri"/>
              </a:rPr>
              <a:t>日）の</a:t>
            </a:r>
            <a:r>
              <a:rPr lang="en-US" altLang="ja-JP" sz="1600" dirty="0">
                <a:latin typeface="Calibri"/>
                <a:ea typeface="Calibri"/>
                <a:cs typeface="Calibri"/>
                <a:sym typeface="Calibri"/>
              </a:rPr>
              <a:t>17</a:t>
            </a:r>
            <a:r>
              <a:rPr lang="ja-JP" altLang="en-US" sz="1600">
                <a:latin typeface="Calibri"/>
                <a:ea typeface="Calibri"/>
                <a:cs typeface="Calibri"/>
                <a:sym typeface="Calibri"/>
              </a:rPr>
              <a:t>時の時点で、その翌日（＝</a:t>
            </a:r>
            <a:r>
              <a:rPr lang="en-US" altLang="ja-JP" sz="1600" dirty="0">
                <a:latin typeface="Calibri"/>
                <a:ea typeface="Calibri"/>
                <a:cs typeface="Calibri"/>
                <a:sym typeface="Calibri"/>
              </a:rPr>
              <a:t>(D+1)</a:t>
            </a:r>
            <a:r>
              <a:rPr lang="ja-JP" altLang="en-US" sz="1600">
                <a:latin typeface="Calibri"/>
                <a:ea typeface="Calibri"/>
                <a:cs typeface="Calibri"/>
                <a:sym typeface="Calibri"/>
              </a:rPr>
              <a:t>日）の太陽光発電予測をするためのインプットデータとして、数値予報の日射量予測データを活用するのが良いでしょう。</a:t>
            </a:r>
            <a:endParaRPr sz="1600" dirty="0">
              <a:latin typeface="Calibri"/>
              <a:ea typeface="Calibri"/>
              <a:cs typeface="Calibri"/>
              <a:sym typeface="Calibri"/>
            </a:endParaRPr>
          </a:p>
          <a:p>
            <a:pPr>
              <a:lnSpc>
                <a:spcPct val="115000"/>
              </a:lnSpc>
            </a:pPr>
            <a:r>
              <a:rPr lang="ja-JP" altLang="en-US" sz="1600">
                <a:latin typeface="Calibri"/>
                <a:ea typeface="Calibri"/>
                <a:cs typeface="Calibri"/>
                <a:sym typeface="Calibri"/>
              </a:rPr>
              <a:t>では、予測対象期間をカバーする最新の数値予報として、どれが選択できますか？？</a:t>
            </a:r>
            <a:endParaRPr sz="1600" dirty="0">
              <a:latin typeface="Calibri"/>
              <a:ea typeface="Calibri"/>
              <a:cs typeface="Calibri"/>
              <a:sym typeface="Calibri"/>
            </a:endParaRPr>
          </a:p>
          <a:p>
            <a:pPr algn="ctr"/>
            <a:r>
              <a:rPr lang="en-US" altLang="ja-JP" sz="1800" b="1" u="sng" dirty="0">
                <a:latin typeface="Calibri"/>
                <a:ea typeface="Calibri"/>
                <a:cs typeface="Calibri"/>
                <a:sym typeface="Calibri"/>
              </a:rPr>
              <a:t>D</a:t>
            </a:r>
            <a:r>
              <a:rPr lang="ja-JP" altLang="en-US" sz="1800" b="1" u="sng">
                <a:latin typeface="Calibri"/>
                <a:ea typeface="Calibri"/>
                <a:cs typeface="Calibri"/>
                <a:sym typeface="Calibri"/>
              </a:rPr>
              <a:t>日 </a:t>
            </a:r>
            <a:r>
              <a:rPr lang="en-US" altLang="ja-JP" sz="1800" b="1" u="sng" dirty="0">
                <a:latin typeface="Calibri"/>
                <a:ea typeface="Calibri"/>
                <a:cs typeface="Calibri"/>
                <a:sym typeface="Calibri"/>
              </a:rPr>
              <a:t>GSM00UTC</a:t>
            </a:r>
            <a:r>
              <a:rPr lang="ja-JP" altLang="en-US" sz="1800" b="1" u="sng">
                <a:latin typeface="Calibri"/>
                <a:ea typeface="Calibri"/>
                <a:cs typeface="Calibri"/>
                <a:sym typeface="Calibri"/>
              </a:rPr>
              <a:t>	</a:t>
            </a:r>
            <a:r>
              <a:rPr lang="en-US" altLang="ja-JP" sz="1800" b="1" u="sng" dirty="0">
                <a:latin typeface="Calibri"/>
                <a:ea typeface="Calibri"/>
                <a:cs typeface="Calibri"/>
                <a:sym typeface="Calibri"/>
              </a:rPr>
              <a:t>D</a:t>
            </a:r>
            <a:r>
              <a:rPr lang="ja-JP" altLang="en-US" sz="1800" b="1" u="sng">
                <a:latin typeface="Calibri"/>
                <a:ea typeface="Calibri"/>
                <a:cs typeface="Calibri"/>
                <a:sym typeface="Calibri"/>
              </a:rPr>
              <a:t>日 </a:t>
            </a:r>
            <a:r>
              <a:rPr lang="en-US" altLang="ja-JP" sz="1800" b="1" u="sng" dirty="0">
                <a:latin typeface="Calibri"/>
                <a:ea typeface="Calibri"/>
                <a:cs typeface="Calibri"/>
                <a:sym typeface="Calibri"/>
              </a:rPr>
              <a:t>MSM03UTC</a:t>
            </a:r>
            <a:r>
              <a:rPr lang="ja-JP" altLang="en-US" sz="1800" b="1" u="sng">
                <a:latin typeface="Calibri"/>
                <a:ea typeface="Calibri"/>
                <a:cs typeface="Calibri"/>
                <a:sym typeface="Calibri"/>
              </a:rPr>
              <a:t>	</a:t>
            </a:r>
            <a:r>
              <a:rPr lang="en-US" altLang="ja-JP" sz="1800" b="1" u="sng" dirty="0">
                <a:latin typeface="Calibri"/>
                <a:ea typeface="Calibri"/>
                <a:cs typeface="Calibri"/>
                <a:sym typeface="Calibri"/>
              </a:rPr>
              <a:t>D</a:t>
            </a:r>
            <a:r>
              <a:rPr lang="ja-JP" altLang="en-US" sz="1800" b="1" u="sng">
                <a:latin typeface="Calibri"/>
                <a:ea typeface="Calibri"/>
                <a:cs typeface="Calibri"/>
                <a:sym typeface="Calibri"/>
              </a:rPr>
              <a:t>日 </a:t>
            </a:r>
            <a:r>
              <a:rPr lang="en-US" altLang="ja-JP" sz="1800" b="1" u="sng" dirty="0">
                <a:latin typeface="Calibri"/>
                <a:ea typeface="Calibri"/>
                <a:cs typeface="Calibri"/>
                <a:sym typeface="Calibri"/>
              </a:rPr>
              <a:t>MSM06UTC</a:t>
            </a:r>
            <a:endParaRPr sz="1600" b="1" u="sng" dirty="0">
              <a:latin typeface="Calibri"/>
              <a:ea typeface="Calibri"/>
              <a:cs typeface="Calibri"/>
              <a:sym typeface="Calibri"/>
            </a:endParaRPr>
          </a:p>
        </p:txBody>
      </p:sp>
      <p:pic>
        <p:nvPicPr>
          <p:cNvPr id="195" name="Google Shape;195;p20"/>
          <p:cNvPicPr preferRelativeResize="0"/>
          <p:nvPr/>
        </p:nvPicPr>
        <p:blipFill>
          <a:blip r:embed="rId4">
            <a:alphaModFix/>
          </a:blip>
          <a:stretch>
            <a:fillRect/>
          </a:stretch>
        </p:blipFill>
        <p:spPr>
          <a:xfrm rot="-2206972">
            <a:off x="2009828" y="2838920"/>
            <a:ext cx="514920" cy="814583"/>
          </a:xfrm>
          <a:prstGeom prst="rect">
            <a:avLst/>
          </a:prstGeom>
          <a:noFill/>
          <a:ln>
            <a:noFill/>
          </a:ln>
        </p:spPr>
      </p:pic>
      <p:pic>
        <p:nvPicPr>
          <p:cNvPr id="196" name="Google Shape;196;p20"/>
          <p:cNvPicPr preferRelativeResize="0"/>
          <p:nvPr/>
        </p:nvPicPr>
        <p:blipFill>
          <a:blip r:embed="rId4">
            <a:alphaModFix/>
          </a:blip>
          <a:stretch>
            <a:fillRect/>
          </a:stretch>
        </p:blipFill>
        <p:spPr>
          <a:xfrm rot="-2206972">
            <a:off x="2009828" y="4157258"/>
            <a:ext cx="514920" cy="814583"/>
          </a:xfrm>
          <a:prstGeom prst="rect">
            <a:avLst/>
          </a:prstGeom>
          <a:noFill/>
          <a:ln>
            <a:noFill/>
          </a:ln>
        </p:spPr>
      </p:pic>
      <p:pic>
        <p:nvPicPr>
          <p:cNvPr id="197" name="Google Shape;197;p20"/>
          <p:cNvPicPr preferRelativeResize="0"/>
          <p:nvPr/>
        </p:nvPicPr>
        <p:blipFill>
          <a:blip r:embed="rId4">
            <a:alphaModFix/>
          </a:blip>
          <a:stretch>
            <a:fillRect/>
          </a:stretch>
        </p:blipFill>
        <p:spPr>
          <a:xfrm rot="-2206972">
            <a:off x="2009828" y="5916683"/>
            <a:ext cx="514920" cy="81458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1"/>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より最適な数値予報モデルは？</a:t>
            </a:r>
            <a:endParaRPr/>
          </a:p>
        </p:txBody>
      </p:sp>
      <p:sp>
        <p:nvSpPr>
          <p:cNvPr id="204" name="Google Shape;204;p21"/>
          <p:cNvSpPr txBox="1"/>
          <p:nvPr/>
        </p:nvSpPr>
        <p:spPr>
          <a:xfrm>
            <a:off x="533400" y="471074"/>
            <a:ext cx="8839200" cy="914814"/>
          </a:xfrm>
          <a:prstGeom prst="rect">
            <a:avLst/>
          </a:prstGeom>
          <a:noFill/>
          <a:ln>
            <a:noFill/>
          </a:ln>
        </p:spPr>
        <p:txBody>
          <a:bodyPr spcFirstLastPara="1" wrap="square" lIns="91425" tIns="91425" rIns="91425" bIns="91425" anchor="t" anchorCtr="0">
            <a:noAutofit/>
          </a:bodyPr>
          <a:lstStyle/>
          <a:p>
            <a:r>
              <a:rPr lang="en-US" altLang="ja-JP" sz="1600" dirty="0">
                <a:latin typeface="Calibri"/>
                <a:ea typeface="Calibri"/>
                <a:cs typeface="Calibri"/>
                <a:sym typeface="Calibri"/>
              </a:rPr>
              <a:t>D</a:t>
            </a:r>
            <a:r>
              <a:rPr lang="ja-JP" altLang="en-US" sz="1600">
                <a:latin typeface="Calibri"/>
                <a:ea typeface="Calibri"/>
                <a:cs typeface="Calibri"/>
                <a:sym typeface="Calibri"/>
              </a:rPr>
              <a:t>日の</a:t>
            </a:r>
            <a:r>
              <a:rPr lang="en-US" altLang="ja-JP" sz="1600" dirty="0">
                <a:latin typeface="Calibri"/>
                <a:ea typeface="Calibri"/>
                <a:cs typeface="Calibri"/>
                <a:sym typeface="Calibri"/>
              </a:rPr>
              <a:t>GSM00UTC</a:t>
            </a:r>
            <a:r>
              <a:rPr lang="ja-JP" altLang="en-US" sz="1600">
                <a:latin typeface="Calibri"/>
                <a:ea typeface="Calibri"/>
                <a:cs typeface="Calibri"/>
                <a:sym typeface="Calibri"/>
              </a:rPr>
              <a:t>は活用できますが、予測対象の空間スケールに対して解像度が粗過ぎるため、</a:t>
            </a:r>
            <a:r>
              <a:rPr lang="en-US" altLang="ja-JP" sz="1600" dirty="0">
                <a:latin typeface="Calibri"/>
                <a:ea typeface="Calibri"/>
                <a:cs typeface="Calibri"/>
                <a:sym typeface="Calibri"/>
              </a:rPr>
              <a:t>GSM</a:t>
            </a:r>
            <a:r>
              <a:rPr lang="ja-JP" altLang="en-US" sz="1600">
                <a:latin typeface="Calibri"/>
                <a:ea typeface="Calibri"/>
                <a:cs typeface="Calibri"/>
                <a:sym typeface="Calibri"/>
              </a:rPr>
              <a:t>よりも</a:t>
            </a:r>
            <a:r>
              <a:rPr lang="en-US" altLang="ja-JP" sz="1600" dirty="0">
                <a:latin typeface="Calibri"/>
                <a:ea typeface="Calibri"/>
                <a:cs typeface="Calibri"/>
                <a:sym typeface="Calibri"/>
              </a:rPr>
              <a:t>MSM</a:t>
            </a:r>
            <a:r>
              <a:rPr lang="ja-JP" altLang="en-US" sz="1600">
                <a:latin typeface="Calibri"/>
                <a:ea typeface="Calibri"/>
                <a:cs typeface="Calibri"/>
                <a:sym typeface="Calibri"/>
              </a:rPr>
              <a:t>を活用するほうがベターでしょう。</a:t>
            </a:r>
            <a:endParaRPr sz="1600" dirty="0">
              <a:latin typeface="Calibri"/>
              <a:ea typeface="Calibri"/>
              <a:cs typeface="Calibri"/>
              <a:sym typeface="Calibri"/>
            </a:endParaRPr>
          </a:p>
          <a:p>
            <a:r>
              <a:rPr lang="en-US" altLang="ja-JP" sz="1600" dirty="0">
                <a:latin typeface="Calibri"/>
                <a:ea typeface="Calibri"/>
                <a:cs typeface="Calibri"/>
                <a:sym typeface="Calibri"/>
              </a:rPr>
              <a:t>MSM</a:t>
            </a:r>
            <a:r>
              <a:rPr lang="ja-JP" altLang="en-US" sz="1600">
                <a:latin typeface="Calibri"/>
                <a:ea typeface="Calibri"/>
                <a:cs typeface="Calibri"/>
                <a:sym typeface="Calibri"/>
              </a:rPr>
              <a:t>は</a:t>
            </a:r>
            <a:r>
              <a:rPr lang="en-US" altLang="ja-JP" sz="1600" dirty="0">
                <a:latin typeface="Calibri"/>
                <a:ea typeface="Calibri"/>
                <a:cs typeface="Calibri"/>
                <a:sym typeface="Calibri"/>
              </a:rPr>
              <a:t>03UTC</a:t>
            </a:r>
            <a:r>
              <a:rPr lang="ja-JP" altLang="en-US" sz="1600">
                <a:latin typeface="Calibri"/>
                <a:ea typeface="Calibri"/>
                <a:cs typeface="Calibri"/>
                <a:sym typeface="Calibri"/>
              </a:rPr>
              <a:t>を活用できますが、</a:t>
            </a:r>
            <a:r>
              <a:rPr lang="en-US" altLang="ja-JP" sz="1600" dirty="0">
                <a:latin typeface="Calibri"/>
                <a:ea typeface="Calibri"/>
                <a:cs typeface="Calibri"/>
                <a:sym typeface="Calibri"/>
              </a:rPr>
              <a:t>06UTC</a:t>
            </a:r>
            <a:r>
              <a:rPr lang="ja-JP" altLang="en-US" sz="1600">
                <a:latin typeface="Calibri"/>
                <a:ea typeface="Calibri"/>
                <a:cs typeface="Calibri"/>
                <a:sym typeface="Calibri"/>
              </a:rPr>
              <a:t>も同様に選択できるでしょうか？？</a:t>
            </a:r>
            <a:endParaRPr sz="1600" dirty="0">
              <a:latin typeface="Calibri"/>
              <a:ea typeface="Calibri"/>
              <a:cs typeface="Calibri"/>
              <a:sym typeface="Calibri"/>
            </a:endParaRPr>
          </a:p>
        </p:txBody>
      </p:sp>
      <p:pic>
        <p:nvPicPr>
          <p:cNvPr id="205" name="Google Shape;205;p21"/>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206" name="Google Shape;206;p21"/>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07" name="Google Shape;207;p21"/>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208" name="Google Shape;208;p21"/>
          <p:cNvCxnSpPr>
            <a:stCxn id="207"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2"/>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より最適な数値予報モデルは？</a:t>
            </a:r>
            <a:endParaRPr/>
          </a:p>
        </p:txBody>
      </p:sp>
      <p:sp>
        <p:nvSpPr>
          <p:cNvPr id="215" name="Google Shape;215;p22"/>
          <p:cNvSpPr txBox="1"/>
          <p:nvPr/>
        </p:nvSpPr>
        <p:spPr>
          <a:xfrm>
            <a:off x="533400" y="471074"/>
            <a:ext cx="8839200" cy="1188000"/>
          </a:xfrm>
          <a:prstGeom prst="rect">
            <a:avLst/>
          </a:prstGeom>
          <a:noFill/>
          <a:ln>
            <a:noFill/>
          </a:ln>
        </p:spPr>
        <p:txBody>
          <a:bodyPr spcFirstLastPara="1" wrap="square" lIns="91425" tIns="91425" rIns="18000" bIns="91425" anchor="t" anchorCtr="0">
            <a:noAutofit/>
          </a:bodyPr>
          <a:lstStyle/>
          <a:p>
            <a:r>
              <a:rPr lang="en-US" altLang="ja-JP" sz="1600" dirty="0">
                <a:latin typeface="Calibri"/>
                <a:ea typeface="Calibri"/>
                <a:cs typeface="Calibri"/>
                <a:sym typeface="Calibri"/>
              </a:rPr>
              <a:t>D</a:t>
            </a:r>
            <a:r>
              <a:rPr lang="ja-JP" altLang="en-US" sz="1600">
                <a:latin typeface="Calibri"/>
                <a:ea typeface="Calibri"/>
                <a:cs typeface="Calibri"/>
                <a:sym typeface="Calibri"/>
              </a:rPr>
              <a:t>日の</a:t>
            </a:r>
            <a:r>
              <a:rPr lang="en-US" altLang="ja-JP" sz="1600" dirty="0">
                <a:latin typeface="Calibri"/>
                <a:ea typeface="Calibri"/>
                <a:cs typeface="Calibri"/>
                <a:sym typeface="Calibri"/>
              </a:rPr>
              <a:t>GSM00UTC</a:t>
            </a:r>
            <a:r>
              <a:rPr lang="ja-JP" altLang="en-US" sz="1600">
                <a:latin typeface="Calibri"/>
                <a:ea typeface="Calibri"/>
                <a:cs typeface="Calibri"/>
                <a:sym typeface="Calibri"/>
              </a:rPr>
              <a:t>は活用できますが、予測対象の空間スケールに対して解像度が粗過ぎるため、</a:t>
            </a:r>
            <a:r>
              <a:rPr lang="en-US" altLang="ja-JP" sz="1600" dirty="0">
                <a:latin typeface="Calibri"/>
                <a:ea typeface="Calibri"/>
                <a:cs typeface="Calibri"/>
                <a:sym typeface="Calibri"/>
              </a:rPr>
              <a:t>GSM</a:t>
            </a:r>
            <a:r>
              <a:rPr lang="ja-JP" altLang="en-US" sz="1600">
                <a:latin typeface="Calibri"/>
                <a:ea typeface="Calibri"/>
                <a:cs typeface="Calibri"/>
                <a:sym typeface="Calibri"/>
              </a:rPr>
              <a:t>よりも</a:t>
            </a:r>
            <a:r>
              <a:rPr lang="en-US" altLang="ja-JP" sz="1600" dirty="0">
                <a:latin typeface="Calibri"/>
                <a:ea typeface="Calibri"/>
                <a:cs typeface="Calibri"/>
                <a:sym typeface="Calibri"/>
              </a:rPr>
              <a:t>MSM</a:t>
            </a:r>
            <a:r>
              <a:rPr lang="ja-JP" altLang="en-US" sz="1600">
                <a:latin typeface="Calibri"/>
                <a:ea typeface="Calibri"/>
                <a:cs typeface="Calibri"/>
                <a:sym typeface="Calibri"/>
              </a:rPr>
              <a:t>を活用するほうがベターでしょう。</a:t>
            </a:r>
            <a:endParaRPr sz="1600" dirty="0">
              <a:latin typeface="Calibri"/>
              <a:ea typeface="Calibri"/>
              <a:cs typeface="Calibri"/>
              <a:sym typeface="Calibri"/>
            </a:endParaRPr>
          </a:p>
          <a:p>
            <a:pPr>
              <a:lnSpc>
                <a:spcPct val="115000"/>
              </a:lnSpc>
            </a:pPr>
            <a:r>
              <a:rPr lang="en-US" altLang="ja-JP" sz="1600" dirty="0">
                <a:latin typeface="Calibri"/>
                <a:ea typeface="Calibri"/>
                <a:cs typeface="Calibri"/>
                <a:sym typeface="Calibri"/>
              </a:rPr>
              <a:t>MSM</a:t>
            </a:r>
            <a:r>
              <a:rPr lang="ja-JP" altLang="en-US" sz="1600">
                <a:latin typeface="Calibri"/>
                <a:ea typeface="Calibri"/>
                <a:cs typeface="Calibri"/>
                <a:sym typeface="Calibri"/>
              </a:rPr>
              <a:t>は</a:t>
            </a:r>
            <a:r>
              <a:rPr lang="en-US" altLang="ja-JP" sz="1600" dirty="0">
                <a:latin typeface="Calibri"/>
                <a:ea typeface="Calibri"/>
                <a:cs typeface="Calibri"/>
                <a:sym typeface="Calibri"/>
              </a:rPr>
              <a:t>03UTC</a:t>
            </a:r>
            <a:r>
              <a:rPr lang="ja-JP" altLang="en-US" sz="1600">
                <a:latin typeface="Calibri"/>
                <a:ea typeface="Calibri"/>
                <a:cs typeface="Calibri"/>
                <a:sym typeface="Calibri"/>
              </a:rPr>
              <a:t>を活用できますが、</a:t>
            </a:r>
            <a:r>
              <a:rPr lang="en-US" altLang="ja-JP" sz="1600" dirty="0">
                <a:latin typeface="Calibri"/>
                <a:ea typeface="Calibri"/>
                <a:cs typeface="Calibri"/>
                <a:sym typeface="Calibri"/>
              </a:rPr>
              <a:t>06UTC</a:t>
            </a:r>
            <a:r>
              <a:rPr lang="ja-JP" altLang="en-US" sz="1600">
                <a:latin typeface="Calibri"/>
                <a:ea typeface="Calibri"/>
                <a:cs typeface="Calibri"/>
                <a:sym typeface="Calibri"/>
              </a:rPr>
              <a:t>も同様に選択できるでしょうか？？</a:t>
            </a:r>
            <a:endParaRPr sz="1600" dirty="0">
              <a:latin typeface="Calibri"/>
              <a:ea typeface="Calibri"/>
              <a:cs typeface="Calibri"/>
              <a:sym typeface="Calibri"/>
            </a:endParaRPr>
          </a:p>
          <a:p>
            <a:r>
              <a:rPr lang="en-US" altLang="ja-JP" sz="1600" b="1" dirty="0">
                <a:latin typeface="Calibri"/>
                <a:ea typeface="Calibri"/>
                <a:cs typeface="Calibri"/>
                <a:sym typeface="Calibri"/>
              </a:rPr>
              <a:t>MSM</a:t>
            </a:r>
            <a:r>
              <a:rPr lang="ja-JP" altLang="en-US" sz="1600" b="1">
                <a:latin typeface="Calibri"/>
                <a:ea typeface="Calibri"/>
                <a:cs typeface="Calibri"/>
                <a:sym typeface="Calibri"/>
              </a:rPr>
              <a:t>は初期時刻から概ね</a:t>
            </a:r>
            <a:r>
              <a:rPr lang="en-US" altLang="ja-JP" sz="1600" b="1" dirty="0">
                <a:latin typeface="Calibri"/>
                <a:ea typeface="Calibri"/>
                <a:cs typeface="Calibri"/>
                <a:sym typeface="Calibri"/>
              </a:rPr>
              <a:t>2.5</a:t>
            </a:r>
            <a:r>
              <a:rPr lang="ja-JP" altLang="en-US" sz="1600" b="1">
                <a:latin typeface="Calibri"/>
                <a:ea typeface="Calibri"/>
                <a:cs typeface="Calibri"/>
                <a:sym typeface="Calibri"/>
              </a:rPr>
              <a:t>時間後に配信されるので、</a:t>
            </a:r>
            <a:r>
              <a:rPr lang="en-US" altLang="ja-JP" sz="1600" b="1" dirty="0">
                <a:latin typeface="Calibri"/>
                <a:ea typeface="Calibri"/>
                <a:cs typeface="Calibri"/>
                <a:sym typeface="Calibri"/>
              </a:rPr>
              <a:t>17</a:t>
            </a:r>
            <a:r>
              <a:rPr lang="ja-JP" altLang="en-US" sz="1600" b="1">
                <a:latin typeface="Calibri"/>
                <a:ea typeface="Calibri"/>
                <a:cs typeface="Calibri"/>
                <a:sym typeface="Calibri"/>
              </a:rPr>
              <a:t>時に間に合わず、</a:t>
            </a:r>
            <a:r>
              <a:rPr lang="en-US" altLang="ja-JP" sz="1800" b="1" u="sng" dirty="0">
                <a:solidFill>
                  <a:schemeClr val="dk1"/>
                </a:solidFill>
                <a:latin typeface="Calibri"/>
                <a:ea typeface="Calibri"/>
                <a:cs typeface="Calibri"/>
                <a:sym typeface="Calibri"/>
              </a:rPr>
              <a:t>06</a:t>
            </a:r>
            <a:r>
              <a:rPr lang="en-US" altLang="ja-JP" sz="1600" b="1" u="sng" dirty="0">
                <a:solidFill>
                  <a:schemeClr val="dk1"/>
                </a:solidFill>
                <a:latin typeface="Calibri"/>
                <a:ea typeface="Calibri"/>
                <a:cs typeface="Calibri"/>
                <a:sym typeface="Calibri"/>
              </a:rPr>
              <a:t>UTC</a:t>
            </a:r>
            <a:r>
              <a:rPr lang="ja-JP" altLang="en-US" sz="1600" b="1" u="sng">
                <a:solidFill>
                  <a:schemeClr val="dk1"/>
                </a:solidFill>
                <a:latin typeface="Calibri"/>
                <a:ea typeface="Calibri"/>
                <a:cs typeface="Calibri"/>
                <a:sym typeface="Calibri"/>
              </a:rPr>
              <a:t>は</a:t>
            </a:r>
            <a:r>
              <a:rPr lang="ja-JP" altLang="en-US" sz="1600" b="1" u="sng">
                <a:latin typeface="Calibri"/>
                <a:ea typeface="Calibri"/>
                <a:cs typeface="Calibri"/>
                <a:sym typeface="Calibri"/>
              </a:rPr>
              <a:t>選択不可</a:t>
            </a:r>
            <a:r>
              <a:rPr lang="ja-JP" altLang="en-US" sz="1600" b="1">
                <a:latin typeface="Calibri"/>
                <a:ea typeface="Calibri"/>
                <a:cs typeface="Calibri"/>
                <a:sym typeface="Calibri"/>
              </a:rPr>
              <a:t>。</a:t>
            </a:r>
            <a:endParaRPr sz="1800" b="1" dirty="0">
              <a:latin typeface="Calibri"/>
              <a:ea typeface="Calibri"/>
              <a:cs typeface="Calibri"/>
              <a:sym typeface="Calibri"/>
            </a:endParaRPr>
          </a:p>
        </p:txBody>
      </p:sp>
      <p:pic>
        <p:nvPicPr>
          <p:cNvPr id="216" name="Google Shape;216;p22"/>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217" name="Google Shape;217;p22"/>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18" name="Google Shape;218;p22"/>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219" name="Google Shape;219;p22"/>
          <p:cNvCxnSpPr>
            <a:stCxn id="218"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pic>
        <p:nvPicPr>
          <p:cNvPr id="220" name="Google Shape;220;p22"/>
          <p:cNvPicPr preferRelativeResize="0"/>
          <p:nvPr/>
        </p:nvPicPr>
        <p:blipFill>
          <a:blip r:embed="rId4">
            <a:alphaModFix/>
          </a:blip>
          <a:stretch>
            <a:fillRect/>
          </a:stretch>
        </p:blipFill>
        <p:spPr>
          <a:xfrm>
            <a:off x="5926775" y="5692025"/>
            <a:ext cx="580300" cy="5803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3"/>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ターゲットFTは？</a:t>
            </a:r>
            <a:endParaRPr/>
          </a:p>
        </p:txBody>
      </p:sp>
      <p:sp>
        <p:nvSpPr>
          <p:cNvPr id="227" name="Google Shape;227;p23"/>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予測対象期間（翌日）を全てカバーすることができる数値予報モデルの中で、より最新で、より高い解像度で、予測締切</a:t>
            </a:r>
            <a:r>
              <a:rPr lang="en-US" altLang="ja-JP" sz="1600" dirty="0">
                <a:latin typeface="Calibri"/>
                <a:ea typeface="Calibri"/>
                <a:cs typeface="Calibri"/>
                <a:sym typeface="Calibri"/>
              </a:rPr>
              <a:t>17</a:t>
            </a:r>
            <a:r>
              <a:rPr lang="ja-JP" altLang="en-US" sz="1600">
                <a:latin typeface="Calibri"/>
                <a:ea typeface="Calibri"/>
                <a:cs typeface="Calibri"/>
                <a:sym typeface="Calibri"/>
              </a:rPr>
              <a:t>時までに提供可能なものは、</a:t>
            </a:r>
            <a:r>
              <a:rPr lang="en-US" altLang="ja-JP" sz="1600" dirty="0">
                <a:latin typeface="Calibri"/>
                <a:ea typeface="Calibri"/>
                <a:cs typeface="Calibri"/>
                <a:sym typeface="Calibri"/>
              </a:rPr>
              <a:t>MSM03UTC</a:t>
            </a:r>
            <a:r>
              <a:rPr lang="ja-JP" altLang="en-US" sz="1600">
                <a:latin typeface="Calibri"/>
                <a:ea typeface="Calibri"/>
                <a:cs typeface="Calibri"/>
                <a:sym typeface="Calibri"/>
              </a:rPr>
              <a:t>です。</a:t>
            </a:r>
            <a:endParaRPr sz="1600" dirty="0">
              <a:latin typeface="Calibri"/>
              <a:ea typeface="Calibri"/>
              <a:cs typeface="Calibri"/>
              <a:sym typeface="Calibri"/>
            </a:endParaRPr>
          </a:p>
          <a:p>
            <a:r>
              <a:rPr lang="ja-JP" altLang="en-US" sz="1600">
                <a:latin typeface="Calibri"/>
                <a:ea typeface="Calibri"/>
                <a:cs typeface="Calibri"/>
                <a:sym typeface="Calibri"/>
              </a:rPr>
              <a:t>では、</a:t>
            </a:r>
            <a:r>
              <a:rPr lang="en-US" altLang="ja-JP" sz="1600" dirty="0">
                <a:latin typeface="Calibri"/>
                <a:ea typeface="Calibri"/>
                <a:cs typeface="Calibri"/>
                <a:sym typeface="Calibri"/>
              </a:rPr>
              <a:t>MSM03UTC</a:t>
            </a:r>
            <a:r>
              <a:rPr lang="ja-JP" altLang="en-US" sz="1600">
                <a:latin typeface="Calibri"/>
                <a:ea typeface="Calibri"/>
                <a:cs typeface="Calibri"/>
                <a:sym typeface="Calibri"/>
              </a:rPr>
              <a:t>がカバーする予測期間のうち、翌日を対象とするのは </a:t>
            </a:r>
            <a:r>
              <a:rPr lang="en-US" altLang="ja-JP" sz="1600" dirty="0">
                <a:latin typeface="Calibri"/>
                <a:ea typeface="Calibri"/>
                <a:cs typeface="Calibri"/>
                <a:sym typeface="Calibri"/>
              </a:rPr>
              <a:t>FT = ○〜○</a:t>
            </a:r>
            <a:r>
              <a:rPr lang="ja-JP" altLang="en-US" sz="1600">
                <a:latin typeface="Calibri"/>
                <a:ea typeface="Calibri"/>
                <a:cs typeface="Calibri"/>
                <a:sym typeface="Calibri"/>
              </a:rPr>
              <a:t>？？</a:t>
            </a:r>
            <a:endParaRPr sz="1600" dirty="0">
              <a:latin typeface="Calibri"/>
              <a:ea typeface="Calibri"/>
              <a:cs typeface="Calibri"/>
              <a:sym typeface="Calibri"/>
            </a:endParaRPr>
          </a:p>
        </p:txBody>
      </p:sp>
      <p:pic>
        <p:nvPicPr>
          <p:cNvPr id="228" name="Google Shape;228;p23"/>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229" name="Google Shape;229;p23"/>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30" name="Google Shape;230;p23"/>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231" name="Google Shape;231;p23"/>
          <p:cNvCxnSpPr>
            <a:stCxn id="230"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6"/>
          <p:cNvSpPr txBox="1"/>
          <p:nvPr/>
        </p:nvSpPr>
        <p:spPr>
          <a:xfrm>
            <a:off x="786450" y="2639700"/>
            <a:ext cx="8333100"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ja-JP" altLang="en-US" sz="4400">
                <a:latin typeface="Calibri"/>
                <a:ea typeface="Calibri"/>
                <a:cs typeface="Calibri"/>
                <a:sym typeface="Calibri"/>
              </a:rPr>
              <a:t>選 “気象データ” 眼を鍛える</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ja-JP" altLang="en-US" sz="3000">
                <a:latin typeface="Calibri"/>
                <a:ea typeface="Calibri"/>
                <a:cs typeface="Calibri"/>
                <a:sym typeface="Calibri"/>
              </a:rPr>
              <a:t>目的に対して最適な気象データの選び方</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4"/>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ターゲットFTは？</a:t>
            </a:r>
            <a:endParaRPr/>
          </a:p>
        </p:txBody>
      </p:sp>
      <p:sp>
        <p:nvSpPr>
          <p:cNvPr id="238" name="Google Shape;238;p24"/>
          <p:cNvSpPr txBox="1"/>
          <p:nvPr/>
        </p:nvSpPr>
        <p:spPr>
          <a:xfrm>
            <a:off x="533400" y="471074"/>
            <a:ext cx="8839200" cy="1188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予測対象期間（翌日）を全てカバーすることができる数値予報モデルの中で、より最新で、より高い解像度で、予測締切</a:t>
            </a:r>
            <a:r>
              <a:rPr lang="en-US" altLang="ja-JP" sz="1600" dirty="0">
                <a:latin typeface="Calibri"/>
                <a:ea typeface="Calibri"/>
                <a:cs typeface="Calibri"/>
                <a:sym typeface="Calibri"/>
              </a:rPr>
              <a:t>17</a:t>
            </a:r>
            <a:r>
              <a:rPr lang="ja-JP" altLang="en-US" sz="1600">
                <a:latin typeface="Calibri"/>
                <a:ea typeface="Calibri"/>
                <a:cs typeface="Calibri"/>
                <a:sym typeface="Calibri"/>
              </a:rPr>
              <a:t>時までに提供可能なものは、</a:t>
            </a:r>
            <a:r>
              <a:rPr lang="en-US" altLang="ja-JP" sz="1600" dirty="0">
                <a:latin typeface="Calibri"/>
                <a:ea typeface="Calibri"/>
                <a:cs typeface="Calibri"/>
                <a:sym typeface="Calibri"/>
              </a:rPr>
              <a:t>MSM03UTC</a:t>
            </a:r>
            <a:r>
              <a:rPr lang="ja-JP" altLang="en-US" sz="1600">
                <a:latin typeface="Calibri"/>
                <a:ea typeface="Calibri"/>
                <a:cs typeface="Calibri"/>
                <a:sym typeface="Calibri"/>
              </a:rPr>
              <a:t>です。</a:t>
            </a:r>
            <a:endParaRPr sz="1600" dirty="0">
              <a:latin typeface="Calibri"/>
              <a:ea typeface="Calibri"/>
              <a:cs typeface="Calibri"/>
              <a:sym typeface="Calibri"/>
            </a:endParaRPr>
          </a:p>
          <a:p>
            <a:pPr>
              <a:lnSpc>
                <a:spcPct val="115000"/>
              </a:lnSpc>
            </a:pPr>
            <a:r>
              <a:rPr lang="ja-JP" altLang="en-US" sz="1600">
                <a:latin typeface="Calibri"/>
                <a:ea typeface="Calibri"/>
                <a:cs typeface="Calibri"/>
                <a:sym typeface="Calibri"/>
              </a:rPr>
              <a:t>では、</a:t>
            </a:r>
            <a:r>
              <a:rPr lang="en-US" altLang="ja-JP" sz="1600" dirty="0">
                <a:latin typeface="Calibri"/>
                <a:ea typeface="Calibri"/>
                <a:cs typeface="Calibri"/>
                <a:sym typeface="Calibri"/>
              </a:rPr>
              <a:t>MSM03UTC</a:t>
            </a:r>
            <a:r>
              <a:rPr lang="ja-JP" altLang="en-US" sz="1600">
                <a:latin typeface="Calibri"/>
                <a:ea typeface="Calibri"/>
                <a:cs typeface="Calibri"/>
                <a:sym typeface="Calibri"/>
              </a:rPr>
              <a:t>がカバーする予測期間のうち、翌日を対象とするのは </a:t>
            </a:r>
            <a:r>
              <a:rPr lang="en-US" altLang="ja-JP" sz="1600" dirty="0">
                <a:latin typeface="Calibri"/>
                <a:ea typeface="Calibri"/>
                <a:cs typeface="Calibri"/>
                <a:sym typeface="Calibri"/>
              </a:rPr>
              <a:t>FT = ○〜○</a:t>
            </a:r>
            <a:r>
              <a:rPr lang="ja-JP" altLang="en-US" sz="1600">
                <a:latin typeface="Calibri"/>
                <a:ea typeface="Calibri"/>
                <a:cs typeface="Calibri"/>
                <a:sym typeface="Calibri"/>
              </a:rPr>
              <a:t>？？</a:t>
            </a:r>
            <a:endParaRPr sz="1600" dirty="0">
              <a:latin typeface="Calibri"/>
              <a:ea typeface="Calibri"/>
              <a:cs typeface="Calibri"/>
              <a:sym typeface="Calibri"/>
            </a:endParaRPr>
          </a:p>
          <a:p>
            <a:r>
              <a:rPr lang="ja-JP" altLang="en-US" sz="1600" b="1">
                <a:latin typeface="Calibri"/>
                <a:ea typeface="Calibri"/>
                <a:cs typeface="Calibri"/>
                <a:sym typeface="Calibri"/>
              </a:rPr>
              <a:t>予測スタート</a:t>
            </a:r>
            <a:r>
              <a:rPr lang="en-US" altLang="ja-JP" sz="1800" b="1" dirty="0">
                <a:latin typeface="Calibri"/>
                <a:ea typeface="Calibri"/>
                <a:cs typeface="Calibri"/>
                <a:sym typeface="Calibri"/>
              </a:rPr>
              <a:t>FT</a:t>
            </a:r>
            <a:r>
              <a:rPr lang="ja-JP" altLang="en-US" sz="1600" b="1">
                <a:latin typeface="Calibri"/>
                <a:ea typeface="Calibri"/>
                <a:cs typeface="Calibri"/>
                <a:sym typeface="Calibri"/>
              </a:rPr>
              <a:t>：</a:t>
            </a:r>
            <a:r>
              <a:rPr lang="en-US" altLang="ja-JP" sz="1600" b="1" dirty="0">
                <a:latin typeface="Calibri"/>
                <a:ea typeface="Calibri"/>
                <a:cs typeface="Calibri"/>
                <a:sym typeface="Calibri"/>
              </a:rPr>
              <a:t>24JST - 03UTC(=12JST) = 12 </a:t>
            </a:r>
            <a:r>
              <a:rPr lang="ja-JP" altLang="en-US" sz="1600" b="1">
                <a:latin typeface="Calibri"/>
                <a:ea typeface="Calibri"/>
                <a:cs typeface="Calibri"/>
                <a:sym typeface="Calibri"/>
              </a:rPr>
              <a:t>｜ 予測エンド</a:t>
            </a:r>
            <a:r>
              <a:rPr lang="en-US" altLang="ja-JP" sz="1800" b="1" dirty="0">
                <a:latin typeface="Calibri"/>
                <a:ea typeface="Calibri"/>
                <a:cs typeface="Calibri"/>
                <a:sym typeface="Calibri"/>
              </a:rPr>
              <a:t>FT</a:t>
            </a:r>
            <a:r>
              <a:rPr lang="ja-JP" altLang="en-US" sz="1600" b="1">
                <a:latin typeface="Calibri"/>
                <a:ea typeface="Calibri"/>
                <a:cs typeface="Calibri"/>
                <a:sym typeface="Calibri"/>
              </a:rPr>
              <a:t>：</a:t>
            </a:r>
            <a:r>
              <a:rPr lang="en-US" altLang="ja-JP" sz="1600" b="1" dirty="0">
                <a:latin typeface="Calibri"/>
                <a:ea typeface="Calibri"/>
                <a:cs typeface="Calibri"/>
                <a:sym typeface="Calibri"/>
              </a:rPr>
              <a:t>12 + 24h = 36</a:t>
            </a:r>
            <a:r>
              <a:rPr lang="ja-JP" altLang="en-US" sz="1600" b="1">
                <a:latin typeface="Calibri"/>
                <a:ea typeface="Calibri"/>
                <a:cs typeface="Calibri"/>
                <a:sym typeface="Calibri"/>
              </a:rPr>
              <a:t>　→　</a:t>
            </a:r>
            <a:r>
              <a:rPr lang="en-US" altLang="ja-JP" sz="2000" b="1" u="sng" dirty="0">
                <a:latin typeface="Calibri"/>
                <a:ea typeface="Calibri"/>
                <a:cs typeface="Calibri"/>
                <a:sym typeface="Calibri"/>
              </a:rPr>
              <a:t>FT = 12〜36</a:t>
            </a:r>
            <a:endParaRPr sz="2000" dirty="0">
              <a:latin typeface="Calibri"/>
              <a:ea typeface="Calibri"/>
              <a:cs typeface="Calibri"/>
              <a:sym typeface="Calibri"/>
            </a:endParaRPr>
          </a:p>
        </p:txBody>
      </p:sp>
      <p:pic>
        <p:nvPicPr>
          <p:cNvPr id="239" name="Google Shape;239;p24"/>
          <p:cNvPicPr preferRelativeResize="0"/>
          <p:nvPr/>
        </p:nvPicPr>
        <p:blipFill>
          <a:blip r:embed="rId3">
            <a:alphaModFix/>
          </a:blip>
          <a:stretch>
            <a:fillRect/>
          </a:stretch>
        </p:blipFill>
        <p:spPr>
          <a:xfrm>
            <a:off x="1464901" y="1663326"/>
            <a:ext cx="6976201" cy="4921574"/>
          </a:xfrm>
          <a:prstGeom prst="rect">
            <a:avLst/>
          </a:prstGeom>
          <a:noFill/>
          <a:ln w="9525" cap="flat" cmpd="sng">
            <a:solidFill>
              <a:srgbClr val="000000"/>
            </a:solidFill>
            <a:prstDash val="solid"/>
            <a:round/>
            <a:headEnd type="none" w="sm" len="sm"/>
            <a:tailEnd type="none" w="sm" len="sm"/>
          </a:ln>
        </p:spPr>
      </p:pic>
      <p:sp>
        <p:nvSpPr>
          <p:cNvPr id="240" name="Google Shape;240;p24"/>
          <p:cNvSpPr/>
          <p:nvPr/>
        </p:nvSpPr>
        <p:spPr>
          <a:xfrm>
            <a:off x="4969975" y="2043950"/>
            <a:ext cx="2493900" cy="4493100"/>
          </a:xfrm>
          <a:prstGeom prst="rect">
            <a:avLst/>
          </a:prstGeom>
          <a:noFill/>
          <a:ln w="3810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41" name="Google Shape;241;p24"/>
          <p:cNvSpPr/>
          <p:nvPr/>
        </p:nvSpPr>
        <p:spPr>
          <a:xfrm>
            <a:off x="3717675" y="2194425"/>
            <a:ext cx="252000" cy="2520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cxnSp>
        <p:nvCxnSpPr>
          <p:cNvPr id="242" name="Google Shape;242;p24"/>
          <p:cNvCxnSpPr>
            <a:stCxn id="241" idx="4"/>
          </p:cNvCxnSpPr>
          <p:nvPr/>
        </p:nvCxnSpPr>
        <p:spPr>
          <a:xfrm>
            <a:off x="3843675" y="2446425"/>
            <a:ext cx="0" cy="4126800"/>
          </a:xfrm>
          <a:prstGeom prst="straightConnector1">
            <a:avLst/>
          </a:prstGeom>
          <a:noFill/>
          <a:ln w="38100" cap="flat" cmpd="sng">
            <a:solidFill>
              <a:srgbClr val="FF0000"/>
            </a:solidFill>
            <a:prstDash val="dash"/>
            <a:round/>
            <a:headEnd type="none" w="med" len="med"/>
            <a:tailEnd type="none"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5"/>
          <p:cNvSpPr txBox="1">
            <a:spLocks noGrp="1"/>
          </p:cNvSpPr>
          <p:nvPr>
            <p:ph type="title"/>
          </p:nvPr>
        </p:nvSpPr>
        <p:spPr>
          <a:prstGeom prst="rect">
            <a:avLst/>
          </a:prstGeom>
        </p:spPr>
        <p:txBody>
          <a:bodyPr spcFirstLastPara="1" wrap="square" lIns="36000" tIns="36000" rIns="36000" bIns="36000" anchor="b" anchorCtr="0">
            <a:noAutofit/>
          </a:bodyPr>
          <a:lstStyle/>
          <a:p>
            <a:r>
              <a:rPr lang="ja-JP"/>
              <a:t>瞬間値データの気象要素と前１時間値データの気象要素</a:t>
            </a:r>
            <a:endParaRPr/>
          </a:p>
        </p:txBody>
      </p:sp>
      <p:sp>
        <p:nvSpPr>
          <p:cNvPr id="249" name="Google Shape;249;p25"/>
          <p:cNvSpPr txBox="1"/>
          <p:nvPr/>
        </p:nvSpPr>
        <p:spPr>
          <a:xfrm>
            <a:off x="533400" y="471074"/>
            <a:ext cx="8839200" cy="580800"/>
          </a:xfrm>
          <a:prstGeom prst="rect">
            <a:avLst/>
          </a:prstGeom>
          <a:noFill/>
          <a:ln>
            <a:noFill/>
          </a:ln>
        </p:spPr>
        <p:txBody>
          <a:bodyPr spcFirstLastPara="1" wrap="square" lIns="91425" tIns="91425" rIns="91425" bIns="91425" anchor="t" anchorCtr="0">
            <a:noAutofit/>
          </a:bodyPr>
          <a:lstStyle/>
          <a:p>
            <a:r>
              <a:rPr lang="ja-JP" altLang="en-US" sz="1600" u="sng">
                <a:solidFill>
                  <a:schemeClr val="hlink"/>
                </a:solidFill>
                <a:latin typeface="Calibri"/>
                <a:ea typeface="Calibri"/>
                <a:cs typeface="Calibri"/>
                <a:sym typeface="Calibri"/>
                <a:hlinkClick r:id="rId3"/>
              </a:rPr>
              <a:t>気象業務支援センターより配信されている数値予報</a:t>
            </a:r>
            <a:r>
              <a:rPr lang="en-US" altLang="ja-JP" sz="1600" u="sng" dirty="0">
                <a:solidFill>
                  <a:schemeClr val="hlink"/>
                </a:solidFill>
                <a:latin typeface="Calibri"/>
                <a:ea typeface="Calibri"/>
                <a:cs typeface="Calibri"/>
                <a:sym typeface="Calibri"/>
                <a:hlinkClick r:id="rId3"/>
              </a:rPr>
              <a:t>MSM_GPV</a:t>
            </a:r>
            <a:r>
              <a:rPr lang="ja-JP" altLang="en-US" sz="1600">
                <a:latin typeface="Calibri"/>
                <a:ea typeface="Calibri"/>
                <a:cs typeface="Calibri"/>
                <a:sym typeface="Calibri"/>
              </a:rPr>
              <a:t>の気象要素</a:t>
            </a:r>
            <a:r>
              <a:rPr lang="ja-JP" altLang="en-US" sz="1600">
                <a:solidFill>
                  <a:schemeClr val="dk1"/>
                </a:solidFill>
                <a:latin typeface="Calibri"/>
                <a:ea typeface="Calibri"/>
                <a:cs typeface="Calibri"/>
                <a:sym typeface="Calibri"/>
              </a:rPr>
              <a:t>ラインナップ</a:t>
            </a:r>
            <a:r>
              <a:rPr lang="ja-JP" altLang="en-US" sz="1600">
                <a:latin typeface="Calibri"/>
                <a:ea typeface="Calibri"/>
                <a:cs typeface="Calibri"/>
                <a:sym typeface="Calibri"/>
              </a:rPr>
              <a:t>は下表の通りです。</a:t>
            </a:r>
            <a:endParaRPr sz="1600" dirty="0">
              <a:latin typeface="Calibri"/>
              <a:ea typeface="Calibri"/>
              <a:cs typeface="Calibri"/>
              <a:sym typeface="Calibri"/>
            </a:endParaRPr>
          </a:p>
          <a:p>
            <a:r>
              <a:rPr lang="ja-JP" altLang="en-US" sz="1600">
                <a:latin typeface="Calibri"/>
                <a:ea typeface="Calibri"/>
                <a:cs typeface="Calibri"/>
                <a:sym typeface="Calibri"/>
              </a:rPr>
              <a:t>この中で、</a:t>
            </a:r>
            <a:r>
              <a:rPr lang="ja-JP" altLang="en-US" sz="1600" b="1">
                <a:latin typeface="Calibri"/>
                <a:ea typeface="Calibri"/>
                <a:cs typeface="Calibri"/>
                <a:sym typeface="Calibri"/>
              </a:rPr>
              <a:t>日射量データは前予報時刻からの平均値として表現されます。</a:t>
            </a:r>
            <a:r>
              <a:rPr lang="ja-JP" altLang="en-US" sz="1600">
                <a:latin typeface="Calibri"/>
                <a:ea typeface="Calibri"/>
                <a:cs typeface="Calibri"/>
                <a:sym typeface="Calibri"/>
              </a:rPr>
              <a:t>単位は</a:t>
            </a:r>
            <a:r>
              <a:rPr lang="en-US" altLang="ja-JP" sz="1600" dirty="0">
                <a:latin typeface="Calibri"/>
                <a:ea typeface="Calibri"/>
                <a:cs typeface="Calibri"/>
                <a:sym typeface="Calibri"/>
              </a:rPr>
              <a:t>[W/</a:t>
            </a:r>
            <a:r>
              <a:rPr lang="ja-JP" altLang="en-US">
                <a:solidFill>
                  <a:schemeClr val="dk1"/>
                </a:solidFill>
                <a:latin typeface="Calibri"/>
                <a:ea typeface="Calibri"/>
                <a:cs typeface="Calibri"/>
                <a:sym typeface="Calibri"/>
              </a:rPr>
              <a:t>㎡</a:t>
            </a:r>
            <a:r>
              <a:rPr lang="en-US" altLang="ja-JP" dirty="0">
                <a:solidFill>
                  <a:schemeClr val="dk1"/>
                </a:solidFill>
                <a:latin typeface="Calibri"/>
                <a:ea typeface="Calibri"/>
                <a:cs typeface="Calibri"/>
                <a:sym typeface="Calibri"/>
              </a:rPr>
              <a:t>]</a:t>
            </a:r>
            <a:r>
              <a:rPr lang="ja-JP" altLang="en-US" sz="1600">
                <a:solidFill>
                  <a:schemeClr val="dk1"/>
                </a:solidFill>
                <a:latin typeface="Calibri"/>
                <a:ea typeface="Calibri"/>
                <a:cs typeface="Calibri"/>
                <a:sym typeface="Calibri"/>
              </a:rPr>
              <a:t>です。</a:t>
            </a:r>
            <a:endParaRPr sz="1600" dirty="0">
              <a:latin typeface="Calibri"/>
              <a:ea typeface="Calibri"/>
              <a:cs typeface="Calibri"/>
              <a:sym typeface="Calibri"/>
            </a:endParaRPr>
          </a:p>
        </p:txBody>
      </p:sp>
      <p:pic>
        <p:nvPicPr>
          <p:cNvPr id="250" name="Google Shape;250;p25"/>
          <p:cNvPicPr preferRelativeResize="0"/>
          <p:nvPr/>
        </p:nvPicPr>
        <p:blipFill>
          <a:blip r:embed="rId4">
            <a:alphaModFix/>
          </a:blip>
          <a:stretch>
            <a:fillRect/>
          </a:stretch>
        </p:blipFill>
        <p:spPr>
          <a:xfrm>
            <a:off x="775363" y="1746272"/>
            <a:ext cx="5307274" cy="4879725"/>
          </a:xfrm>
          <a:prstGeom prst="rect">
            <a:avLst/>
          </a:prstGeom>
          <a:noFill/>
          <a:ln w="9525" cap="flat" cmpd="sng">
            <a:solidFill>
              <a:srgbClr val="000000"/>
            </a:solidFill>
            <a:prstDash val="solid"/>
            <a:round/>
            <a:headEnd type="none" w="sm" len="sm"/>
            <a:tailEnd type="none" w="sm" len="sm"/>
          </a:ln>
        </p:spPr>
      </p:pic>
      <p:sp>
        <p:nvSpPr>
          <p:cNvPr id="251" name="Google Shape;251;p25"/>
          <p:cNvSpPr txBox="1"/>
          <p:nvPr/>
        </p:nvSpPr>
        <p:spPr>
          <a:xfrm>
            <a:off x="1725300" y="1403220"/>
            <a:ext cx="3407400" cy="3225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a:t>
            </a:r>
            <a:r>
              <a:rPr lang="en-US" altLang="ja-JP" sz="1200">
                <a:latin typeface="Calibri"/>
                <a:ea typeface="Calibri"/>
                <a:cs typeface="Calibri"/>
                <a:sym typeface="Calibri"/>
              </a:rPr>
              <a:t>【</a:t>
            </a:r>
            <a:r>
              <a:rPr lang="ja-JP" altLang="en-US" sz="1200">
                <a:latin typeface="Calibri"/>
                <a:ea typeface="Calibri"/>
                <a:cs typeface="Calibri"/>
                <a:sym typeface="Calibri"/>
              </a:rPr>
              <a:t>引用</a:t>
            </a:r>
            <a:r>
              <a:rPr lang="en-US" altLang="ja-JP" sz="1200">
                <a:latin typeface="Calibri"/>
                <a:ea typeface="Calibri"/>
                <a:cs typeface="Calibri"/>
                <a:sym typeface="Calibri"/>
              </a:rPr>
              <a:t>】</a:t>
            </a:r>
            <a:r>
              <a:rPr lang="ja-JP" altLang="en-US" sz="1200" u="sng">
                <a:solidFill>
                  <a:schemeClr val="hlink"/>
                </a:solidFill>
                <a:latin typeface="Calibri"/>
                <a:ea typeface="Calibri"/>
                <a:cs typeface="Calibri"/>
                <a:sym typeface="Calibri"/>
                <a:hlinkClick r:id="rId5"/>
              </a:rPr>
              <a:t>配信資料に関する技術情報 第</a:t>
            </a:r>
            <a:r>
              <a:rPr lang="en-US" altLang="ja-JP" sz="1200" u="sng">
                <a:solidFill>
                  <a:schemeClr val="hlink"/>
                </a:solidFill>
                <a:latin typeface="Calibri"/>
                <a:ea typeface="Calibri"/>
                <a:cs typeface="Calibri"/>
                <a:sym typeface="Calibri"/>
                <a:hlinkClick r:id="rId5"/>
              </a:rPr>
              <a:t>500</a:t>
            </a:r>
            <a:r>
              <a:rPr lang="ja-JP" altLang="en-US" sz="1200" u="sng">
                <a:solidFill>
                  <a:schemeClr val="hlink"/>
                </a:solidFill>
                <a:latin typeface="Calibri"/>
                <a:ea typeface="Calibri"/>
                <a:cs typeface="Calibri"/>
                <a:sym typeface="Calibri"/>
                <a:hlinkClick r:id="rId5"/>
              </a:rPr>
              <a:t>号</a:t>
            </a:r>
            <a:endParaRPr sz="1200">
              <a:latin typeface="Calibri"/>
              <a:ea typeface="Calibri"/>
              <a:cs typeface="Calibri"/>
              <a:sym typeface="Calibri"/>
            </a:endParaRPr>
          </a:p>
        </p:txBody>
      </p:sp>
      <p:sp>
        <p:nvSpPr>
          <p:cNvPr id="252" name="Google Shape;252;p25"/>
          <p:cNvSpPr/>
          <p:nvPr/>
        </p:nvSpPr>
        <p:spPr>
          <a:xfrm>
            <a:off x="1540975" y="1971970"/>
            <a:ext cx="2816400" cy="322500"/>
          </a:xfrm>
          <a:prstGeom prst="rect">
            <a:avLst/>
          </a:prstGeom>
          <a:solidFill>
            <a:srgbClr val="42BA97">
              <a:alpha val="13789"/>
            </a:srgbClr>
          </a:solid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3" name="Google Shape;253;p25"/>
          <p:cNvSpPr/>
          <p:nvPr/>
        </p:nvSpPr>
        <p:spPr>
          <a:xfrm>
            <a:off x="4969037" y="1971970"/>
            <a:ext cx="504000" cy="322500"/>
          </a:xfrm>
          <a:prstGeom prst="rect">
            <a:avLst/>
          </a:prstGeom>
          <a:solidFill>
            <a:srgbClr val="42BA97">
              <a:alpha val="13789"/>
            </a:srgbClr>
          </a:solid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4" name="Google Shape;254;p25"/>
          <p:cNvSpPr/>
          <p:nvPr/>
        </p:nvSpPr>
        <p:spPr>
          <a:xfrm>
            <a:off x="4393300" y="1971970"/>
            <a:ext cx="554100" cy="322500"/>
          </a:xfrm>
          <a:prstGeom prst="rect">
            <a:avLst/>
          </a:prstGeom>
          <a:solidFill>
            <a:srgbClr val="FF9900">
              <a:alpha val="13789"/>
            </a:srgbClr>
          </a:solid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5" name="Google Shape;255;p25"/>
          <p:cNvSpPr/>
          <p:nvPr/>
        </p:nvSpPr>
        <p:spPr>
          <a:xfrm>
            <a:off x="5501650" y="1971970"/>
            <a:ext cx="482400" cy="322500"/>
          </a:xfrm>
          <a:prstGeom prst="rect">
            <a:avLst/>
          </a:prstGeom>
          <a:solidFill>
            <a:srgbClr val="FF9900">
              <a:alpha val="13789"/>
            </a:srgbClr>
          </a:solid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6" name="Google Shape;256;p25"/>
          <p:cNvSpPr/>
          <p:nvPr/>
        </p:nvSpPr>
        <p:spPr>
          <a:xfrm>
            <a:off x="1540975" y="2928670"/>
            <a:ext cx="2816400" cy="322500"/>
          </a:xfrm>
          <a:prstGeom prst="rect">
            <a:avLst/>
          </a:prstGeom>
          <a:solidFill>
            <a:srgbClr val="42BA97">
              <a:alpha val="13789"/>
            </a:srgbClr>
          </a:solid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257" name="Google Shape;257;p25"/>
          <p:cNvSpPr/>
          <p:nvPr/>
        </p:nvSpPr>
        <p:spPr>
          <a:xfrm>
            <a:off x="6324400" y="1853373"/>
            <a:ext cx="2988000" cy="1644600"/>
          </a:xfrm>
          <a:prstGeom prst="rect">
            <a:avLst/>
          </a:prstGeom>
          <a:noFill/>
          <a:ln w="2857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ja-JP" altLang="en-US" sz="1500" b="1"/>
              <a:t>各種気圧</a:t>
            </a:r>
            <a:r>
              <a:rPr lang="ja-JP" altLang="en-US" sz="1500"/>
              <a:t>／</a:t>
            </a:r>
            <a:r>
              <a:rPr lang="ja-JP" altLang="en-US" sz="1500" b="1"/>
              <a:t>気圧高度</a:t>
            </a:r>
            <a:r>
              <a:rPr lang="ja-JP" altLang="en-US" sz="1500"/>
              <a:t>／</a:t>
            </a:r>
            <a:r>
              <a:rPr lang="ja-JP" altLang="en-US" sz="1500" b="1"/>
              <a:t>風</a:t>
            </a:r>
            <a:r>
              <a:rPr lang="ja-JP" altLang="en-US" sz="1500"/>
              <a:t>／</a:t>
            </a:r>
            <a:r>
              <a:rPr lang="ja-JP" altLang="en-US" sz="1500" b="1"/>
              <a:t>気温</a:t>
            </a:r>
            <a:r>
              <a:rPr lang="ja-JP" altLang="en-US" sz="1500"/>
              <a:t>／</a:t>
            </a:r>
            <a:r>
              <a:rPr lang="ja-JP" altLang="en-US" sz="1500" b="1"/>
              <a:t>相対湿度</a:t>
            </a:r>
            <a:r>
              <a:rPr lang="ja-JP" altLang="en-US" sz="1500"/>
              <a:t>／</a:t>
            </a:r>
            <a:r>
              <a:rPr lang="ja-JP" altLang="en-US" sz="1500" b="1"/>
              <a:t>雲量</a:t>
            </a:r>
            <a:r>
              <a:rPr lang="ja-JP" altLang="en-US" sz="1500"/>
              <a:t>／</a:t>
            </a:r>
            <a:r>
              <a:rPr lang="ja-JP" altLang="en-US" sz="1500" b="1"/>
              <a:t>上昇流</a:t>
            </a:r>
            <a:endParaRPr sz="1500" b="1"/>
          </a:p>
          <a:p>
            <a:pPr marL="208799" indent="-139299">
              <a:spcBef>
                <a:spcPts val="1000"/>
              </a:spcBef>
              <a:buSzPts val="1400"/>
              <a:buChar char="➢"/>
            </a:pPr>
            <a:r>
              <a:rPr lang="ja-JP" altLang="en-US"/>
              <a:t>予報対象時刻</a:t>
            </a:r>
            <a:r>
              <a:rPr lang="en-US" altLang="ja-JP"/>
              <a:t>0</a:t>
            </a:r>
            <a:r>
              <a:rPr lang="ja-JP" altLang="en-US"/>
              <a:t>分</a:t>
            </a:r>
            <a:r>
              <a:rPr lang="en-US" altLang="ja-JP"/>
              <a:t>0</a:t>
            </a:r>
            <a:r>
              <a:rPr lang="ja-JP" altLang="en-US"/>
              <a:t>秒ちょうどの瞬間に予想される値</a:t>
            </a:r>
            <a:endParaRPr/>
          </a:p>
        </p:txBody>
      </p:sp>
      <p:sp>
        <p:nvSpPr>
          <p:cNvPr id="258" name="Google Shape;258;p25"/>
          <p:cNvSpPr/>
          <p:nvPr/>
        </p:nvSpPr>
        <p:spPr>
          <a:xfrm>
            <a:off x="6324400" y="3784241"/>
            <a:ext cx="2988000" cy="2468700"/>
          </a:xfrm>
          <a:prstGeom prst="rect">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buClr>
                <a:schemeClr val="dk1"/>
              </a:buClr>
              <a:buSzPts val="1100"/>
            </a:pPr>
            <a:r>
              <a:rPr lang="ja-JP" altLang="en-US" sz="1500" b="1">
                <a:solidFill>
                  <a:schemeClr val="dk1"/>
                </a:solidFill>
              </a:rPr>
              <a:t>時間降水量</a:t>
            </a:r>
            <a:endParaRPr sz="1500" b="1">
              <a:solidFill>
                <a:schemeClr val="dk1"/>
              </a:solidFill>
            </a:endParaRPr>
          </a:p>
          <a:p>
            <a:pPr marL="208799" indent="-139299">
              <a:buClr>
                <a:schemeClr val="dk1"/>
              </a:buClr>
              <a:buSzPts val="1400"/>
              <a:buChar char="➢"/>
            </a:pPr>
            <a:r>
              <a:rPr lang="ja-JP" altLang="en-US">
                <a:solidFill>
                  <a:schemeClr val="dk1"/>
                </a:solidFill>
              </a:rPr>
              <a:t>前予報時刻（</a:t>
            </a:r>
            <a:r>
              <a:rPr lang="en-US" altLang="ja-JP">
                <a:solidFill>
                  <a:schemeClr val="dk1"/>
                </a:solidFill>
              </a:rPr>
              <a:t>1FT</a:t>
            </a:r>
            <a:r>
              <a:rPr lang="ja-JP" altLang="en-US">
                <a:solidFill>
                  <a:schemeClr val="dk1"/>
                </a:solidFill>
              </a:rPr>
              <a:t>前）から対象予報時刻までの１時間の間に予想される降水量の</a:t>
            </a:r>
            <a:r>
              <a:rPr lang="ja-JP" altLang="en-US" b="1">
                <a:solidFill>
                  <a:srgbClr val="FF0000"/>
                </a:solidFill>
              </a:rPr>
              <a:t>積算値</a:t>
            </a:r>
            <a:endParaRPr b="1">
              <a:solidFill>
                <a:srgbClr val="FF0000"/>
              </a:solidFill>
            </a:endParaRPr>
          </a:p>
          <a:p>
            <a:pPr algn="ctr">
              <a:lnSpc>
                <a:spcPct val="115000"/>
              </a:lnSpc>
              <a:spcBef>
                <a:spcPts val="1000"/>
              </a:spcBef>
            </a:pPr>
            <a:r>
              <a:rPr lang="ja-JP" altLang="en-US" sz="1500" b="1">
                <a:solidFill>
                  <a:schemeClr val="dk1"/>
                </a:solidFill>
              </a:rPr>
              <a:t>日射量</a:t>
            </a:r>
            <a:endParaRPr sz="1500" b="1">
              <a:solidFill>
                <a:schemeClr val="dk1"/>
              </a:solidFill>
            </a:endParaRPr>
          </a:p>
          <a:p>
            <a:pPr marL="208799" indent="-139299">
              <a:buClr>
                <a:schemeClr val="dk1"/>
              </a:buClr>
              <a:buSzPts val="1400"/>
              <a:buChar char="➢"/>
            </a:pPr>
            <a:r>
              <a:rPr lang="ja-JP" altLang="en-US">
                <a:solidFill>
                  <a:schemeClr val="dk1"/>
                </a:solidFill>
              </a:rPr>
              <a:t>前予報時刻（</a:t>
            </a:r>
            <a:r>
              <a:rPr lang="en-US" altLang="ja-JP">
                <a:solidFill>
                  <a:schemeClr val="dk1"/>
                </a:solidFill>
              </a:rPr>
              <a:t>1FT</a:t>
            </a:r>
            <a:r>
              <a:rPr lang="ja-JP" altLang="en-US">
                <a:solidFill>
                  <a:schemeClr val="dk1"/>
                </a:solidFill>
              </a:rPr>
              <a:t>前）から対象予報時刻までの１時間の間に予想される日射量の</a:t>
            </a:r>
            <a:r>
              <a:rPr lang="ja-JP" altLang="en-US" b="1">
                <a:solidFill>
                  <a:srgbClr val="FF0000"/>
                </a:solidFill>
              </a:rPr>
              <a:t>平均値</a:t>
            </a:r>
            <a:endParaRPr b="1">
              <a:solidFill>
                <a:srgbClr val="FF0000"/>
              </a:solidFill>
            </a:endParaRPr>
          </a:p>
        </p:txBody>
      </p:sp>
      <p:sp>
        <p:nvSpPr>
          <p:cNvPr id="259" name="Google Shape;259;p25"/>
          <p:cNvSpPr txBox="1"/>
          <p:nvPr/>
        </p:nvSpPr>
        <p:spPr>
          <a:xfrm>
            <a:off x="6635950" y="1681423"/>
            <a:ext cx="2364900" cy="322500"/>
          </a:xfrm>
          <a:prstGeom prst="rect">
            <a:avLst/>
          </a:prstGeom>
          <a:solidFill>
            <a:srgbClr val="FFFFFF"/>
          </a:solidFill>
          <a:ln>
            <a:noFill/>
          </a:ln>
        </p:spPr>
        <p:txBody>
          <a:bodyPr spcFirstLastPara="1" wrap="square" lIns="54000" tIns="54000" rIns="54000" bIns="54000" anchor="t" anchorCtr="0">
            <a:noAutofit/>
          </a:bodyPr>
          <a:lstStyle/>
          <a:p>
            <a:r>
              <a:rPr lang="ja-JP" altLang="en-US" sz="1600" b="1">
                <a:solidFill>
                  <a:schemeClr val="accent6"/>
                </a:solidFill>
                <a:latin typeface="Calibri"/>
                <a:ea typeface="Calibri"/>
                <a:cs typeface="Calibri"/>
                <a:sym typeface="Calibri"/>
              </a:rPr>
              <a:t>瞬間値データの気象要素</a:t>
            </a:r>
            <a:endParaRPr sz="1600" b="1" dirty="0">
              <a:solidFill>
                <a:schemeClr val="accent6"/>
              </a:solidFill>
              <a:latin typeface="Calibri"/>
              <a:ea typeface="Calibri"/>
              <a:cs typeface="Calibri"/>
              <a:sym typeface="Calibri"/>
            </a:endParaRPr>
          </a:p>
        </p:txBody>
      </p:sp>
      <p:sp>
        <p:nvSpPr>
          <p:cNvPr id="260" name="Google Shape;260;p25"/>
          <p:cNvSpPr txBox="1"/>
          <p:nvPr/>
        </p:nvSpPr>
        <p:spPr>
          <a:xfrm>
            <a:off x="6439600" y="3625566"/>
            <a:ext cx="2757600" cy="322500"/>
          </a:xfrm>
          <a:prstGeom prst="rect">
            <a:avLst/>
          </a:prstGeom>
          <a:solidFill>
            <a:srgbClr val="FFFFFF"/>
          </a:solidFill>
          <a:ln>
            <a:noFill/>
          </a:ln>
        </p:spPr>
        <p:txBody>
          <a:bodyPr spcFirstLastPara="1" wrap="square" lIns="36000" tIns="54000" rIns="36000" bIns="54000" anchor="t" anchorCtr="0">
            <a:noAutofit/>
          </a:bodyPr>
          <a:lstStyle/>
          <a:p>
            <a:r>
              <a:rPr lang="ja-JP" altLang="en-US" sz="1600" b="1">
                <a:solidFill>
                  <a:srgbClr val="FF9900"/>
                </a:solidFill>
                <a:latin typeface="Calibri"/>
                <a:ea typeface="Calibri"/>
                <a:cs typeface="Calibri"/>
                <a:sym typeface="Calibri"/>
              </a:rPr>
              <a:t>前１時間値データの気象要素</a:t>
            </a:r>
            <a:endParaRPr sz="1600" b="1" dirty="0">
              <a:solidFill>
                <a:srgbClr val="FF99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6"/>
          <p:cNvSpPr txBox="1">
            <a:spLocks noGrp="1"/>
          </p:cNvSpPr>
          <p:nvPr>
            <p:ph type="title"/>
          </p:nvPr>
        </p:nvSpPr>
        <p:spPr>
          <a:prstGeom prst="rect">
            <a:avLst/>
          </a:prstGeom>
        </p:spPr>
        <p:txBody>
          <a:bodyPr spcFirstLastPara="1" wrap="square" lIns="36000" tIns="36000" rIns="36000" bIns="36000" anchor="b" anchorCtr="0">
            <a:noAutofit/>
          </a:bodyPr>
          <a:lstStyle/>
          <a:p>
            <a:r>
              <a:rPr lang="ja-JP"/>
              <a:t>前１時間値の捌き方</a:t>
            </a:r>
            <a:endParaRPr/>
          </a:p>
        </p:txBody>
      </p:sp>
      <p:sp>
        <p:nvSpPr>
          <p:cNvPr id="267" name="Google Shape;267;p26"/>
          <p:cNvSpPr txBox="1"/>
          <p:nvPr/>
        </p:nvSpPr>
        <p:spPr>
          <a:xfrm>
            <a:off x="533400" y="459351"/>
            <a:ext cx="8839200" cy="864000"/>
          </a:xfrm>
          <a:prstGeom prst="rect">
            <a:avLst/>
          </a:prstGeom>
          <a:noFill/>
          <a:ln>
            <a:noFill/>
          </a:ln>
        </p:spPr>
        <p:txBody>
          <a:bodyPr spcFirstLastPara="1" wrap="square" lIns="91425" tIns="91425" rIns="91425" bIns="91425" anchor="t" anchorCtr="0">
            <a:noAutofit/>
          </a:bodyPr>
          <a:lstStyle/>
          <a:p>
            <a:r>
              <a:rPr lang="ja-JP" altLang="en-US" sz="1600">
                <a:solidFill>
                  <a:schemeClr val="dk1"/>
                </a:solidFill>
                <a:latin typeface="Calibri"/>
                <a:ea typeface="Calibri"/>
                <a:cs typeface="Calibri"/>
                <a:sym typeface="Calibri"/>
              </a:rPr>
              <a:t>毎時発電量予測値</a:t>
            </a:r>
            <a:r>
              <a:rPr lang="en-US" altLang="ja-JP" sz="1600" dirty="0">
                <a:solidFill>
                  <a:schemeClr val="dk1"/>
                </a:solidFill>
                <a:latin typeface="Calibri"/>
                <a:ea typeface="Calibri"/>
                <a:cs typeface="Calibri"/>
                <a:sym typeface="Calibri"/>
              </a:rPr>
              <a:t>[</a:t>
            </a:r>
            <a:r>
              <a:rPr lang="en-US" altLang="ja-JP" sz="1600" dirty="0" err="1">
                <a:solidFill>
                  <a:schemeClr val="dk1"/>
                </a:solidFill>
                <a:latin typeface="Calibri"/>
                <a:ea typeface="Calibri"/>
                <a:cs typeface="Calibri"/>
                <a:sym typeface="Calibri"/>
              </a:rPr>
              <a:t>Wh</a:t>
            </a:r>
            <a:r>
              <a:rPr lang="en-US" altLang="ja-JP" sz="1600" dirty="0">
                <a:solidFill>
                  <a:schemeClr val="dk1"/>
                </a:solidFill>
                <a:latin typeface="Calibri"/>
                <a:ea typeface="Calibri"/>
                <a:cs typeface="Calibri"/>
                <a:sym typeface="Calibri"/>
              </a:rPr>
              <a:t>]</a:t>
            </a:r>
            <a:r>
              <a:rPr lang="ja-JP" altLang="en-US" sz="1600">
                <a:solidFill>
                  <a:schemeClr val="dk1"/>
                </a:solidFill>
                <a:latin typeface="Calibri"/>
                <a:ea typeface="Calibri"/>
                <a:cs typeface="Calibri"/>
                <a:sym typeface="Calibri"/>
              </a:rPr>
              <a:t>を出すために </a:t>
            </a:r>
            <a:r>
              <a:rPr lang="ja-JP" altLang="en-US" sz="1600" b="1">
                <a:solidFill>
                  <a:schemeClr val="dk1"/>
                </a:solidFill>
                <a:latin typeface="Calibri"/>
                <a:ea typeface="Calibri"/>
                <a:cs typeface="Calibri"/>
                <a:sym typeface="Calibri"/>
              </a:rPr>
              <a:t>“</a:t>
            </a:r>
            <a:r>
              <a:rPr lang="ja-JP" altLang="en-US" sz="1600" b="1">
                <a:latin typeface="Calibri"/>
                <a:ea typeface="Calibri"/>
                <a:cs typeface="Calibri"/>
                <a:sym typeface="Calibri"/>
              </a:rPr>
              <a:t>日射量データは前予報時刻からの平均値</a:t>
            </a:r>
            <a:r>
              <a:rPr lang="en-US" altLang="ja-JP" sz="1600" b="1" dirty="0">
                <a:latin typeface="Calibri"/>
                <a:ea typeface="Calibri"/>
                <a:cs typeface="Calibri"/>
                <a:sym typeface="Calibri"/>
              </a:rPr>
              <a:t>[</a:t>
            </a:r>
            <a:r>
              <a:rPr lang="en-US" altLang="ja-JP" sz="1600" b="1" dirty="0">
                <a:solidFill>
                  <a:schemeClr val="dk1"/>
                </a:solidFill>
                <a:latin typeface="Calibri"/>
                <a:ea typeface="Calibri"/>
                <a:cs typeface="Calibri"/>
                <a:sym typeface="Calibri"/>
              </a:rPr>
              <a:t>W</a:t>
            </a:r>
            <a:r>
              <a:rPr lang="en-US" altLang="ja-JP" sz="1600" b="1" dirty="0">
                <a:latin typeface="Calibri"/>
                <a:ea typeface="Calibri"/>
                <a:cs typeface="Calibri"/>
                <a:sym typeface="Calibri"/>
              </a:rPr>
              <a:t>]”</a:t>
            </a:r>
            <a:r>
              <a:rPr lang="ja-JP" altLang="en-US" sz="1600">
                <a:latin typeface="Calibri"/>
                <a:ea typeface="Calibri"/>
                <a:cs typeface="Calibri"/>
                <a:sym typeface="Calibri"/>
              </a:rPr>
              <a:t> を正しく解釈して、単位を揃えていきましょう。</a:t>
            </a:r>
            <a:endParaRPr sz="1600" dirty="0">
              <a:latin typeface="Calibri"/>
              <a:ea typeface="Calibri"/>
              <a:cs typeface="Calibri"/>
              <a:sym typeface="Calibri"/>
            </a:endParaRPr>
          </a:p>
          <a:p>
            <a:r>
              <a:rPr lang="en-US" altLang="ja-JP" dirty="0">
                <a:latin typeface="Calibri"/>
                <a:ea typeface="Calibri"/>
                <a:cs typeface="Calibri"/>
                <a:sym typeface="Calibri"/>
              </a:rPr>
              <a:t>※</a:t>
            </a:r>
            <a:r>
              <a:rPr lang="ja-JP" altLang="en-US">
                <a:latin typeface="Calibri"/>
                <a:ea typeface="Calibri"/>
                <a:cs typeface="Calibri"/>
                <a:sym typeface="Calibri"/>
              </a:rPr>
              <a:t>簡便のため</a:t>
            </a:r>
            <a:r>
              <a:rPr lang="en-US" altLang="ja-JP" dirty="0">
                <a:latin typeface="Calibri"/>
                <a:ea typeface="Calibri"/>
                <a:cs typeface="Calibri"/>
                <a:sym typeface="Calibri"/>
              </a:rPr>
              <a:t>[W/㎡]→[W]</a:t>
            </a:r>
            <a:r>
              <a:rPr lang="ja-JP" altLang="en-US">
                <a:latin typeface="Calibri"/>
                <a:ea typeface="Calibri"/>
                <a:cs typeface="Calibri"/>
                <a:sym typeface="Calibri"/>
              </a:rPr>
              <a:t>とします</a:t>
            </a:r>
            <a:endParaRPr dirty="0">
              <a:latin typeface="Calibri"/>
              <a:ea typeface="Calibri"/>
              <a:cs typeface="Calibri"/>
              <a:sym typeface="Calibri"/>
            </a:endParaRPr>
          </a:p>
        </p:txBody>
      </p:sp>
      <p:pic>
        <p:nvPicPr>
          <p:cNvPr id="268" name="Google Shape;268;p26"/>
          <p:cNvPicPr preferRelativeResize="0"/>
          <p:nvPr/>
        </p:nvPicPr>
        <p:blipFill>
          <a:blip r:embed="rId3">
            <a:alphaModFix/>
          </a:blip>
          <a:stretch>
            <a:fillRect/>
          </a:stretch>
        </p:blipFill>
        <p:spPr>
          <a:xfrm>
            <a:off x="476248" y="1840689"/>
            <a:ext cx="4476750" cy="3495675"/>
          </a:xfrm>
          <a:prstGeom prst="rect">
            <a:avLst/>
          </a:prstGeom>
          <a:noFill/>
          <a:ln>
            <a:noFill/>
          </a:ln>
        </p:spPr>
      </p:pic>
      <p:sp>
        <p:nvSpPr>
          <p:cNvPr id="271" name="Google Shape;271;p26"/>
          <p:cNvSpPr txBox="1"/>
          <p:nvPr/>
        </p:nvSpPr>
        <p:spPr>
          <a:xfrm>
            <a:off x="5243297" y="1200072"/>
            <a:ext cx="4392000" cy="38493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例えば、</a:t>
            </a:r>
            <a:r>
              <a:rPr lang="en-US" altLang="ja-JP" sz="1600" dirty="0">
                <a:latin typeface="Calibri"/>
                <a:ea typeface="Calibri"/>
                <a:cs typeface="Calibri"/>
                <a:sym typeface="Calibri"/>
              </a:rPr>
              <a:t>D</a:t>
            </a:r>
            <a:r>
              <a:rPr lang="ja-JP" altLang="en-US" sz="1600">
                <a:latin typeface="Calibri"/>
                <a:ea typeface="Calibri"/>
                <a:cs typeface="Calibri"/>
                <a:sym typeface="Calibri"/>
              </a:rPr>
              <a:t>日</a:t>
            </a:r>
            <a:r>
              <a:rPr lang="en-US" altLang="ja-JP" sz="1600" dirty="0">
                <a:latin typeface="Calibri"/>
                <a:ea typeface="Calibri"/>
                <a:cs typeface="Calibri"/>
                <a:sym typeface="Calibri"/>
              </a:rPr>
              <a:t>MSM03UTC</a:t>
            </a:r>
            <a:r>
              <a:rPr lang="ja-JP" altLang="en-US" sz="1600">
                <a:latin typeface="Calibri"/>
                <a:ea typeface="Calibri"/>
                <a:cs typeface="Calibri"/>
                <a:sym typeface="Calibri"/>
              </a:rPr>
              <a:t>の</a:t>
            </a:r>
            <a:r>
              <a:rPr lang="en-US" altLang="ja-JP" sz="1600" dirty="0">
                <a:latin typeface="Calibri"/>
                <a:ea typeface="Calibri"/>
                <a:cs typeface="Calibri"/>
                <a:sym typeface="Calibri"/>
              </a:rPr>
              <a:t>FT=22</a:t>
            </a:r>
            <a:r>
              <a:rPr lang="ja-JP" altLang="en-US" sz="1600">
                <a:latin typeface="Calibri"/>
                <a:ea typeface="Calibri"/>
                <a:cs typeface="Calibri"/>
                <a:sym typeface="Calibri"/>
              </a:rPr>
              <a:t>、つまり</a:t>
            </a:r>
            <a:endParaRPr sz="1600" dirty="0">
              <a:latin typeface="Calibri"/>
              <a:ea typeface="Calibri"/>
              <a:cs typeface="Calibri"/>
              <a:sym typeface="Calibri"/>
            </a:endParaRPr>
          </a:p>
          <a:p>
            <a:r>
              <a:rPr lang="en-US" altLang="ja-JP" sz="1600" dirty="0">
                <a:latin typeface="Calibri"/>
                <a:ea typeface="Calibri"/>
                <a:cs typeface="Calibri"/>
                <a:sym typeface="Calibri"/>
              </a:rPr>
              <a:t>(D+1)</a:t>
            </a:r>
            <a:r>
              <a:rPr lang="ja-JP" altLang="en-US" sz="1600">
                <a:latin typeface="Calibri"/>
                <a:ea typeface="Calibri"/>
                <a:cs typeface="Calibri"/>
                <a:sym typeface="Calibri"/>
              </a:rPr>
              <a:t>日</a:t>
            </a:r>
            <a:r>
              <a:rPr lang="en-US" altLang="ja-JP" sz="1600" dirty="0">
                <a:latin typeface="Calibri"/>
                <a:ea typeface="Calibri"/>
                <a:cs typeface="Calibri"/>
                <a:sym typeface="Calibri"/>
              </a:rPr>
              <a:t>10:00JST</a:t>
            </a:r>
            <a:r>
              <a:rPr lang="ja-JP" altLang="en-US" sz="1600">
                <a:latin typeface="Calibri"/>
                <a:ea typeface="Calibri"/>
                <a:cs typeface="Calibri"/>
                <a:sym typeface="Calibri"/>
              </a:rPr>
              <a:t>の日射量予測値が</a:t>
            </a:r>
            <a:r>
              <a:rPr lang="en-US" altLang="ja-JP" sz="1600" dirty="0">
                <a:latin typeface="Calibri"/>
                <a:ea typeface="Calibri"/>
                <a:cs typeface="Calibri"/>
                <a:sym typeface="Calibri"/>
              </a:rPr>
              <a:t>500[W]</a:t>
            </a:r>
            <a:r>
              <a:rPr lang="ja-JP" altLang="en-US" sz="1600">
                <a:latin typeface="Calibri"/>
                <a:ea typeface="Calibri"/>
                <a:cs typeface="Calibri"/>
                <a:sym typeface="Calibri"/>
              </a:rPr>
              <a:t>である場合、</a:t>
            </a:r>
            <a:endParaRPr sz="1600" dirty="0">
              <a:latin typeface="Calibri"/>
              <a:ea typeface="Calibri"/>
              <a:cs typeface="Calibri"/>
              <a:sym typeface="Calibri"/>
            </a:endParaRPr>
          </a:p>
          <a:p>
            <a:r>
              <a:rPr lang="ja-JP" altLang="en-US" sz="1600">
                <a:latin typeface="Calibri"/>
                <a:ea typeface="Calibri"/>
                <a:cs typeface="Calibri"/>
                <a:sym typeface="Calibri"/>
              </a:rPr>
              <a:t>前予報時刻</a:t>
            </a:r>
            <a:r>
              <a:rPr lang="en-US" altLang="ja-JP" sz="1600" dirty="0">
                <a:latin typeface="Calibri"/>
                <a:ea typeface="Calibri"/>
                <a:cs typeface="Calibri"/>
                <a:sym typeface="Calibri"/>
              </a:rPr>
              <a:t>9:00JST</a:t>
            </a:r>
            <a:r>
              <a:rPr lang="ja-JP" altLang="en-US" sz="1600">
                <a:latin typeface="Calibri"/>
                <a:ea typeface="Calibri"/>
                <a:cs typeface="Calibri"/>
                <a:sym typeface="Calibri"/>
              </a:rPr>
              <a:t>からの</a:t>
            </a:r>
            <a:r>
              <a:rPr lang="en-US" altLang="ja-JP" sz="1600" dirty="0">
                <a:latin typeface="Calibri"/>
                <a:ea typeface="Calibri"/>
                <a:cs typeface="Calibri"/>
                <a:sym typeface="Calibri"/>
              </a:rPr>
              <a:t>1</a:t>
            </a:r>
            <a:r>
              <a:rPr lang="ja-JP" altLang="en-US" sz="1600">
                <a:latin typeface="Calibri"/>
                <a:ea typeface="Calibri"/>
                <a:cs typeface="Calibri"/>
                <a:sym typeface="Calibri"/>
              </a:rPr>
              <a:t>時間平均値が</a:t>
            </a:r>
            <a:r>
              <a:rPr lang="en-US" altLang="ja-JP" sz="1600" dirty="0">
                <a:latin typeface="Calibri"/>
                <a:ea typeface="Calibri"/>
                <a:cs typeface="Calibri"/>
                <a:sym typeface="Calibri"/>
              </a:rPr>
              <a:t>500[W]</a:t>
            </a:r>
            <a:r>
              <a:rPr lang="ja-JP" altLang="en-US" sz="1600">
                <a:latin typeface="Calibri"/>
                <a:ea typeface="Calibri"/>
                <a:cs typeface="Calibri"/>
                <a:sym typeface="Calibri"/>
              </a:rPr>
              <a:t>という予測であることが示されています。</a:t>
            </a:r>
            <a:endParaRPr sz="1600" dirty="0">
              <a:latin typeface="Calibri"/>
              <a:ea typeface="Calibri"/>
              <a:cs typeface="Calibri"/>
              <a:sym typeface="Calibri"/>
            </a:endParaRPr>
          </a:p>
          <a:p>
            <a:pPr>
              <a:spcBef>
                <a:spcPts val="1000"/>
              </a:spcBef>
            </a:pPr>
            <a:r>
              <a:rPr lang="ja-JP" altLang="en-US" sz="1600">
                <a:latin typeface="Calibri"/>
                <a:ea typeface="Calibri"/>
                <a:cs typeface="Calibri"/>
                <a:sym typeface="Calibri"/>
              </a:rPr>
              <a:t>晴天の場合、日射量は日の出から正午にかけてカーブを描きながら増加していきます（左図黒太線）。</a:t>
            </a:r>
            <a:endParaRPr sz="1600" dirty="0">
              <a:latin typeface="Calibri"/>
              <a:ea typeface="Calibri"/>
              <a:cs typeface="Calibri"/>
              <a:sym typeface="Calibri"/>
            </a:endParaRPr>
          </a:p>
          <a:p>
            <a:r>
              <a:rPr lang="ja-JP" altLang="en-US" sz="1600">
                <a:latin typeface="Calibri"/>
                <a:ea typeface="Calibri"/>
                <a:cs typeface="Calibri"/>
                <a:sym typeface="Calibri"/>
              </a:rPr>
              <a:t>このカーブを</a:t>
            </a:r>
            <a:r>
              <a:rPr lang="en-US" altLang="ja-JP" sz="1600" dirty="0">
                <a:latin typeface="Calibri"/>
                <a:ea typeface="Calibri"/>
                <a:cs typeface="Calibri"/>
                <a:sym typeface="Calibri"/>
              </a:rPr>
              <a:t>1</a:t>
            </a:r>
            <a:r>
              <a:rPr lang="ja-JP" altLang="en-US" sz="1600">
                <a:latin typeface="Calibri"/>
                <a:ea typeface="Calibri"/>
                <a:cs typeface="Calibri"/>
                <a:sym typeface="Calibri"/>
              </a:rPr>
              <a:t>時間毎の</a:t>
            </a:r>
            <a:r>
              <a:rPr lang="en-US" altLang="ja-JP" sz="1600" dirty="0">
                <a:latin typeface="Calibri"/>
                <a:ea typeface="Calibri"/>
                <a:cs typeface="Calibri"/>
                <a:sym typeface="Calibri"/>
              </a:rPr>
              <a:t>GPV</a:t>
            </a:r>
            <a:r>
              <a:rPr lang="ja-JP" altLang="en-US" sz="1600">
                <a:latin typeface="Calibri"/>
                <a:ea typeface="Calibri"/>
                <a:cs typeface="Calibri"/>
                <a:sym typeface="Calibri"/>
              </a:rPr>
              <a:t>データでは表現できないため、代わりに、前</a:t>
            </a:r>
            <a:r>
              <a:rPr lang="en-US" altLang="ja-JP" sz="1600" dirty="0">
                <a:latin typeface="Calibri"/>
                <a:ea typeface="Calibri"/>
                <a:cs typeface="Calibri"/>
                <a:sym typeface="Calibri"/>
              </a:rPr>
              <a:t>1</a:t>
            </a:r>
            <a:r>
              <a:rPr lang="ja-JP" altLang="en-US" sz="1600">
                <a:latin typeface="Calibri"/>
                <a:ea typeface="Calibri"/>
                <a:cs typeface="Calibri"/>
                <a:sym typeface="Calibri"/>
              </a:rPr>
              <a:t>時間の平均値</a:t>
            </a:r>
            <a:r>
              <a:rPr lang="en-US" altLang="ja-JP" sz="1600" dirty="0">
                <a:latin typeface="Calibri"/>
                <a:ea typeface="Calibri"/>
                <a:cs typeface="Calibri"/>
                <a:sym typeface="Calibri"/>
              </a:rPr>
              <a:t>[W]</a:t>
            </a:r>
            <a:r>
              <a:rPr lang="ja-JP" altLang="en-US" sz="1600">
                <a:latin typeface="Calibri"/>
                <a:ea typeface="Calibri"/>
                <a:cs typeface="Calibri"/>
                <a:sym typeface="Calibri"/>
              </a:rPr>
              <a:t>が収載されています。</a:t>
            </a:r>
            <a:endParaRPr sz="1600" dirty="0">
              <a:latin typeface="Calibri"/>
              <a:ea typeface="Calibri"/>
              <a:cs typeface="Calibri"/>
              <a:sym typeface="Calibri"/>
            </a:endParaRPr>
          </a:p>
          <a:p>
            <a:pPr>
              <a:spcBef>
                <a:spcPts val="1000"/>
              </a:spcBef>
            </a:pPr>
            <a:r>
              <a:rPr lang="ja-JP" altLang="en-US" sz="1600">
                <a:latin typeface="Calibri"/>
                <a:ea typeface="Calibri"/>
                <a:cs typeface="Calibri"/>
                <a:sym typeface="Calibri"/>
              </a:rPr>
              <a:t>また、この値そのものを</a:t>
            </a:r>
            <a:r>
              <a:rPr lang="en-US" altLang="ja-JP" sz="1600" dirty="0">
                <a:latin typeface="Calibri"/>
                <a:ea typeface="Calibri"/>
                <a:cs typeface="Calibri"/>
                <a:sym typeface="Calibri"/>
              </a:rPr>
              <a:t>1</a:t>
            </a:r>
            <a:r>
              <a:rPr lang="ja-JP" altLang="en-US" sz="1600">
                <a:latin typeface="Calibri"/>
                <a:ea typeface="Calibri"/>
                <a:cs typeface="Calibri"/>
                <a:sym typeface="Calibri"/>
              </a:rPr>
              <a:t>時間積算値</a:t>
            </a:r>
            <a:r>
              <a:rPr lang="en-US" altLang="ja-JP" sz="1600" dirty="0">
                <a:latin typeface="Calibri"/>
                <a:ea typeface="Calibri"/>
                <a:cs typeface="Calibri"/>
                <a:sym typeface="Calibri"/>
              </a:rPr>
              <a:t>[</a:t>
            </a:r>
            <a:r>
              <a:rPr lang="en-US" altLang="ja-JP" sz="1600" dirty="0" err="1">
                <a:latin typeface="Calibri"/>
                <a:ea typeface="Calibri"/>
                <a:cs typeface="Calibri"/>
                <a:sym typeface="Calibri"/>
              </a:rPr>
              <a:t>Wh</a:t>
            </a:r>
            <a:r>
              <a:rPr lang="en-US" altLang="ja-JP" sz="1600" dirty="0">
                <a:latin typeface="Calibri"/>
                <a:ea typeface="Calibri"/>
                <a:cs typeface="Calibri"/>
                <a:sym typeface="Calibri"/>
              </a:rPr>
              <a:t>]</a:t>
            </a:r>
            <a:r>
              <a:rPr lang="ja-JP" altLang="en-US" sz="1600">
                <a:latin typeface="Calibri"/>
                <a:ea typeface="Calibri"/>
                <a:cs typeface="Calibri"/>
                <a:sym typeface="Calibri"/>
              </a:rPr>
              <a:t>の予測値として解釈しても活用に支障ありません（下図）。</a:t>
            </a:r>
            <a:endParaRPr sz="1600" dirty="0">
              <a:latin typeface="Calibri"/>
              <a:ea typeface="Calibri"/>
              <a:cs typeface="Calibri"/>
              <a:sym typeface="Calibri"/>
            </a:endParaRPr>
          </a:p>
        </p:txBody>
      </p:sp>
      <p:sp>
        <p:nvSpPr>
          <p:cNvPr id="273" name="Google Shape;273;p26"/>
          <p:cNvSpPr/>
          <p:nvPr/>
        </p:nvSpPr>
        <p:spPr>
          <a:xfrm>
            <a:off x="1669198" y="5390125"/>
            <a:ext cx="2609400" cy="1257300"/>
          </a:xfrm>
          <a:prstGeom prst="wedgeRectCallout">
            <a:avLst>
              <a:gd name="adj1" fmla="val 42998"/>
              <a:gd name="adj2" fmla="val -77299"/>
            </a:avLst>
          </a:prstGeom>
          <a:solidFill>
            <a:schemeClr val="bg1"/>
          </a:solidFill>
          <a:ln w="9525" cap="flat" cmpd="sng">
            <a:solidFill>
              <a:srgbClr val="FF00FF"/>
            </a:solidFill>
            <a:prstDash val="solid"/>
            <a:round/>
            <a:headEnd type="none" w="sm" len="sm"/>
            <a:tailEnd type="none" w="sm" len="sm"/>
          </a:ln>
        </p:spPr>
        <p:txBody>
          <a:bodyPr spcFirstLastPara="1" wrap="square" lIns="126000" tIns="91425" rIns="54000" bIns="91425" anchor="ctr" anchorCtr="0">
            <a:noAutofit/>
          </a:bodyPr>
          <a:lstStyle/>
          <a:p>
            <a:r>
              <a:rPr lang="en-US" altLang="ja-JP" dirty="0">
                <a:solidFill>
                  <a:srgbClr val="FF00FF"/>
                </a:solidFill>
              </a:rPr>
              <a:t>!! </a:t>
            </a:r>
            <a:r>
              <a:rPr lang="ja-JP" altLang="en-US">
                <a:solidFill>
                  <a:srgbClr val="FF00FF"/>
                </a:solidFill>
              </a:rPr>
              <a:t>注意 </a:t>
            </a:r>
            <a:r>
              <a:rPr lang="en-US" altLang="ja-JP" dirty="0">
                <a:solidFill>
                  <a:srgbClr val="FF00FF"/>
                </a:solidFill>
              </a:rPr>
              <a:t>!!</a:t>
            </a:r>
            <a:endParaRPr dirty="0">
              <a:solidFill>
                <a:srgbClr val="FF00FF"/>
              </a:solidFill>
            </a:endParaRPr>
          </a:p>
          <a:p>
            <a:r>
              <a:rPr lang="ja-JP" altLang="en-US">
                <a:solidFill>
                  <a:srgbClr val="FF00FF"/>
                </a:solidFill>
              </a:rPr>
              <a:t>前１時間値（日射量･降水量）の予測値のタイムスタンプは予測期間の終時に打たれることになります</a:t>
            </a:r>
            <a:endParaRPr dirty="0">
              <a:solidFill>
                <a:srgbClr val="FF00FF"/>
              </a:solidFill>
            </a:endParaRPr>
          </a:p>
        </p:txBody>
      </p:sp>
      <p:sp>
        <p:nvSpPr>
          <p:cNvPr id="274" name="Google Shape;274;p26"/>
          <p:cNvSpPr txBox="1"/>
          <p:nvPr/>
        </p:nvSpPr>
        <p:spPr>
          <a:xfrm>
            <a:off x="655798" y="1445925"/>
            <a:ext cx="1013400" cy="416100"/>
          </a:xfrm>
          <a:prstGeom prst="rect">
            <a:avLst/>
          </a:prstGeom>
          <a:noFill/>
          <a:ln>
            <a:noFill/>
          </a:ln>
        </p:spPr>
        <p:txBody>
          <a:bodyPr spcFirstLastPara="1" wrap="square" lIns="91425" tIns="91425" rIns="91425" bIns="91425" anchor="ctr" anchorCtr="0">
            <a:noAutofit/>
          </a:bodyPr>
          <a:lstStyle/>
          <a:p>
            <a:pPr algn="ctr"/>
            <a:r>
              <a:rPr lang="en-US" altLang="ja-JP" sz="1800">
                <a:latin typeface="Calibri"/>
                <a:ea typeface="Calibri"/>
                <a:cs typeface="Calibri"/>
                <a:sym typeface="Calibri"/>
              </a:rPr>
              <a:t>10:00JST</a:t>
            </a:r>
            <a:endParaRPr sz="1800">
              <a:latin typeface="Calibri"/>
              <a:ea typeface="Calibri"/>
              <a:cs typeface="Calibri"/>
              <a:sym typeface="Calibri"/>
            </a:endParaRPr>
          </a:p>
          <a:p>
            <a:pPr algn="ctr">
              <a:lnSpc>
                <a:spcPct val="50000"/>
              </a:lnSpc>
            </a:pPr>
            <a:r>
              <a:rPr lang="en-US" altLang="ja-JP" sz="1500">
                <a:latin typeface="Calibri"/>
                <a:ea typeface="Calibri"/>
                <a:cs typeface="Calibri"/>
                <a:sym typeface="Calibri"/>
              </a:rPr>
              <a:t>(1:00UTC)</a:t>
            </a:r>
            <a:endParaRPr sz="1500">
              <a:latin typeface="Calibri"/>
              <a:ea typeface="Calibri"/>
              <a:cs typeface="Calibri"/>
              <a:sym typeface="Calibri"/>
            </a:endParaRPr>
          </a:p>
        </p:txBody>
      </p:sp>
      <p:sp>
        <p:nvSpPr>
          <p:cNvPr id="275" name="Google Shape;275;p26"/>
          <p:cNvSpPr txBox="1"/>
          <p:nvPr/>
        </p:nvSpPr>
        <p:spPr>
          <a:xfrm>
            <a:off x="1525198" y="1394125"/>
            <a:ext cx="3427800" cy="468000"/>
          </a:xfrm>
          <a:prstGeom prst="rect">
            <a:avLst/>
          </a:prstGeom>
          <a:noFill/>
          <a:ln>
            <a:noFill/>
          </a:ln>
        </p:spPr>
        <p:txBody>
          <a:bodyPr spcFirstLastPara="1" wrap="square" lIns="91425" tIns="91425" rIns="91425" bIns="91425" anchor="ctr" anchorCtr="0">
            <a:noAutofit/>
          </a:bodyPr>
          <a:lstStyle/>
          <a:p>
            <a:pPr>
              <a:lnSpc>
                <a:spcPct val="80000"/>
              </a:lnSpc>
            </a:pPr>
            <a:r>
              <a:rPr lang="ja-JP" altLang="en-US" sz="1600">
                <a:latin typeface="Calibri"/>
                <a:ea typeface="Calibri"/>
                <a:cs typeface="Calibri"/>
                <a:sym typeface="Calibri"/>
              </a:rPr>
              <a:t>の日射量予測値</a:t>
            </a:r>
            <a:r>
              <a:rPr lang="en-US" altLang="ja-JP" sz="1600">
                <a:latin typeface="Calibri"/>
                <a:ea typeface="Calibri"/>
                <a:cs typeface="Calibri"/>
                <a:sym typeface="Calibri"/>
              </a:rPr>
              <a:t>GPV</a:t>
            </a:r>
            <a:r>
              <a:rPr lang="ja-JP" altLang="en-US" sz="1600">
                <a:latin typeface="Calibri"/>
                <a:ea typeface="Calibri"/>
                <a:cs typeface="Calibri"/>
                <a:sym typeface="Calibri"/>
              </a:rPr>
              <a:t>が</a:t>
            </a:r>
            <a:r>
              <a:rPr lang="en-US" altLang="ja-JP" sz="1700">
                <a:latin typeface="Calibri"/>
                <a:ea typeface="Calibri"/>
                <a:cs typeface="Calibri"/>
                <a:sym typeface="Calibri"/>
              </a:rPr>
              <a:t>500[W]</a:t>
            </a:r>
            <a:r>
              <a:rPr lang="ja-JP" altLang="en-US" sz="1600">
                <a:latin typeface="Calibri"/>
                <a:ea typeface="Calibri"/>
                <a:cs typeface="Calibri"/>
                <a:sym typeface="Calibri"/>
              </a:rPr>
              <a:t>の場合</a:t>
            </a:r>
            <a:endParaRPr sz="1600">
              <a:latin typeface="Calibri"/>
              <a:ea typeface="Calibri"/>
              <a:cs typeface="Calibri"/>
              <a:sym typeface="Calibri"/>
            </a:endParaRPr>
          </a:p>
        </p:txBody>
      </p:sp>
      <p:pic>
        <p:nvPicPr>
          <p:cNvPr id="4" name="図 3">
            <a:extLst>
              <a:ext uri="{FF2B5EF4-FFF2-40B4-BE49-F238E27FC236}">
                <a16:creationId xmlns:a16="http://schemas.microsoft.com/office/drawing/2014/main" id="{5048E7E0-58B0-C14A-8035-4DE602A69D85}"/>
              </a:ext>
            </a:extLst>
          </p:cNvPr>
          <p:cNvPicPr>
            <a:picLocks noChangeAspect="1"/>
          </p:cNvPicPr>
          <p:nvPr/>
        </p:nvPicPr>
        <p:blipFill>
          <a:blip r:embed="rId4"/>
          <a:stretch>
            <a:fillRect/>
          </a:stretch>
        </p:blipFill>
        <p:spPr>
          <a:xfrm>
            <a:off x="5535718" y="4930828"/>
            <a:ext cx="3606800" cy="12573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7"/>
          <p:cNvSpPr txBox="1">
            <a:spLocks noGrp="1"/>
          </p:cNvSpPr>
          <p:nvPr>
            <p:ph type="title"/>
          </p:nvPr>
        </p:nvSpPr>
        <p:spPr>
          <a:prstGeom prst="rect">
            <a:avLst/>
          </a:prstGeom>
        </p:spPr>
        <p:txBody>
          <a:bodyPr spcFirstLastPara="1" wrap="square" lIns="36000" tIns="36000" rIns="36000" bIns="36000" anchor="b" anchorCtr="0">
            <a:noAutofit/>
          </a:bodyPr>
          <a:lstStyle/>
          <a:p>
            <a:r>
              <a:rPr lang="ja-JP"/>
              <a:t>前１時間値であることを考慮して、必要な日射量予測データのターゲットFTは？</a:t>
            </a:r>
            <a:endParaRPr/>
          </a:p>
        </p:txBody>
      </p:sp>
      <p:pic>
        <p:nvPicPr>
          <p:cNvPr id="282" name="Google Shape;282;p27"/>
          <p:cNvPicPr preferRelativeResize="0"/>
          <p:nvPr/>
        </p:nvPicPr>
        <p:blipFill>
          <a:blip r:embed="rId3">
            <a:alphaModFix/>
          </a:blip>
          <a:stretch>
            <a:fillRect/>
          </a:stretch>
        </p:blipFill>
        <p:spPr>
          <a:xfrm>
            <a:off x="533400" y="3208237"/>
            <a:ext cx="8839200" cy="1524331"/>
          </a:xfrm>
          <a:prstGeom prst="rect">
            <a:avLst/>
          </a:prstGeom>
          <a:noFill/>
          <a:ln w="9525" cap="flat" cmpd="sng">
            <a:solidFill>
              <a:srgbClr val="000000"/>
            </a:solidFill>
            <a:prstDash val="solid"/>
            <a:round/>
            <a:headEnd type="none" w="sm" len="sm"/>
            <a:tailEnd type="none" w="sm" len="sm"/>
          </a:ln>
        </p:spPr>
      </p:pic>
      <p:sp>
        <p:nvSpPr>
          <p:cNvPr id="283" name="Google Shape;283;p27"/>
          <p:cNvSpPr txBox="1"/>
          <p:nvPr/>
        </p:nvSpPr>
        <p:spPr>
          <a:xfrm>
            <a:off x="533400" y="471074"/>
            <a:ext cx="8839200" cy="2628000"/>
          </a:xfrm>
          <a:prstGeom prst="rect">
            <a:avLst/>
          </a:prstGeom>
          <a:noFill/>
          <a:ln>
            <a:noFill/>
          </a:ln>
        </p:spPr>
        <p:txBody>
          <a:bodyPr spcFirstLastPara="1" wrap="square" lIns="91425" tIns="91425" rIns="91425" bIns="91425" anchor="t" anchorCtr="0">
            <a:noAutofit/>
          </a:bodyPr>
          <a:lstStyle/>
          <a:p>
            <a:r>
              <a:rPr lang="ja-JP" altLang="en-US" sz="1600">
                <a:solidFill>
                  <a:schemeClr val="dk1"/>
                </a:solidFill>
                <a:latin typeface="Calibri"/>
                <a:ea typeface="Calibri"/>
                <a:cs typeface="Calibri"/>
                <a:sym typeface="Calibri"/>
              </a:rPr>
              <a:t>時間軸について整理</a:t>
            </a:r>
            <a:endParaRPr sz="1600" dirty="0">
              <a:solidFill>
                <a:schemeClr val="dk1"/>
              </a:solidFill>
              <a:latin typeface="Calibri"/>
              <a:ea typeface="Calibri"/>
              <a:cs typeface="Calibri"/>
              <a:sym typeface="Calibri"/>
            </a:endParaRPr>
          </a:p>
          <a:p>
            <a:pPr marL="457200" indent="-317500">
              <a:spcBef>
                <a:spcPts val="1000"/>
              </a:spcBef>
              <a:buClr>
                <a:schemeClr val="dk1"/>
              </a:buClr>
              <a:buSzPts val="1400"/>
              <a:buFont typeface="Calibri"/>
              <a:buChar char="●"/>
            </a:pPr>
            <a:r>
              <a:rPr lang="en-US" altLang="ja-JP" sz="1600" dirty="0">
                <a:solidFill>
                  <a:schemeClr val="dk1"/>
                </a:solidFill>
                <a:latin typeface="Calibri"/>
                <a:ea typeface="Calibri"/>
                <a:cs typeface="Calibri"/>
                <a:sym typeface="Calibri"/>
              </a:rPr>
              <a:t>MSM03UTC</a:t>
            </a:r>
            <a:r>
              <a:rPr lang="ja-JP" altLang="en-US" sz="1600">
                <a:solidFill>
                  <a:schemeClr val="dk1"/>
                </a:solidFill>
                <a:latin typeface="Calibri"/>
                <a:ea typeface="Calibri"/>
                <a:cs typeface="Calibri"/>
                <a:sym typeface="Calibri"/>
              </a:rPr>
              <a:t>がカバーする予測期間のうち、翌日を対象とするのは </a:t>
            </a:r>
            <a:r>
              <a:rPr lang="en-US" altLang="ja-JP" sz="1600" dirty="0">
                <a:solidFill>
                  <a:schemeClr val="dk1"/>
                </a:solidFill>
                <a:latin typeface="Calibri"/>
                <a:ea typeface="Calibri"/>
                <a:cs typeface="Calibri"/>
                <a:sym typeface="Calibri"/>
              </a:rPr>
              <a:t>FT = 12〜36</a:t>
            </a:r>
            <a:endParaRPr sz="1600" dirty="0">
              <a:solidFill>
                <a:schemeClr val="dk1"/>
              </a:solidFill>
              <a:latin typeface="Calibri"/>
              <a:ea typeface="Calibri"/>
              <a:cs typeface="Calibri"/>
              <a:sym typeface="Calibri"/>
            </a:endParaRPr>
          </a:p>
          <a:p>
            <a:pPr marL="457200" indent="-317500">
              <a:buClr>
                <a:schemeClr val="dk1"/>
              </a:buClr>
              <a:buSzPts val="1400"/>
              <a:buFont typeface="Calibri"/>
              <a:buChar char="●"/>
            </a:pPr>
            <a:r>
              <a:rPr lang="en-US" altLang="ja-JP" sz="1600" dirty="0">
                <a:solidFill>
                  <a:schemeClr val="dk1"/>
                </a:solidFill>
                <a:latin typeface="Calibri"/>
                <a:ea typeface="Calibri"/>
                <a:cs typeface="Calibri"/>
                <a:sym typeface="Calibri"/>
              </a:rPr>
              <a:t>MSM_GPV</a:t>
            </a:r>
            <a:r>
              <a:rPr lang="ja-JP" altLang="en-US" sz="1600">
                <a:solidFill>
                  <a:schemeClr val="dk1"/>
                </a:solidFill>
                <a:latin typeface="Calibri"/>
                <a:ea typeface="Calibri"/>
                <a:cs typeface="Calibri"/>
                <a:sym typeface="Calibri"/>
              </a:rPr>
              <a:t>の日射量データは、前予報時刻（</a:t>
            </a:r>
            <a:r>
              <a:rPr lang="en-US" altLang="ja-JP" sz="1600" dirty="0">
                <a:solidFill>
                  <a:schemeClr val="dk1"/>
                </a:solidFill>
                <a:latin typeface="Calibri"/>
                <a:ea typeface="Calibri"/>
                <a:cs typeface="Calibri"/>
                <a:sym typeface="Calibri"/>
              </a:rPr>
              <a:t>1FT</a:t>
            </a:r>
            <a:r>
              <a:rPr lang="ja-JP" altLang="en-US" sz="1600">
                <a:solidFill>
                  <a:schemeClr val="dk1"/>
                </a:solidFill>
                <a:latin typeface="Calibri"/>
                <a:ea typeface="Calibri"/>
                <a:cs typeface="Calibri"/>
                <a:sym typeface="Calibri"/>
              </a:rPr>
              <a:t>前）から対象予報時刻までの１時間の間に予想される日射量の平均値</a:t>
            </a:r>
            <a:endParaRPr sz="1600" dirty="0">
              <a:solidFill>
                <a:schemeClr val="dk1"/>
              </a:solidFill>
              <a:latin typeface="Calibri"/>
              <a:ea typeface="Calibri"/>
              <a:cs typeface="Calibri"/>
              <a:sym typeface="Calibri"/>
            </a:endParaRPr>
          </a:p>
          <a:p>
            <a:pPr marL="457200" indent="-317500">
              <a:buClr>
                <a:schemeClr val="dk1"/>
              </a:buClr>
              <a:buSzPts val="1400"/>
              <a:buFont typeface="Calibri"/>
              <a:buChar char="●"/>
            </a:pPr>
            <a:r>
              <a:rPr lang="ja-JP" altLang="en-US" sz="1600">
                <a:solidFill>
                  <a:schemeClr val="dk1"/>
                </a:solidFill>
                <a:latin typeface="Calibri"/>
                <a:ea typeface="Calibri"/>
                <a:cs typeface="Calibri"/>
                <a:sym typeface="Calibri"/>
              </a:rPr>
              <a:t>日射量や降水量の予測値タイムスタンプは、予測期間の終時に打たれる</a:t>
            </a:r>
            <a:endParaRPr sz="1600" dirty="0">
              <a:solidFill>
                <a:schemeClr val="dk1"/>
              </a:solidFill>
              <a:latin typeface="Calibri"/>
              <a:ea typeface="Calibri"/>
              <a:cs typeface="Calibri"/>
              <a:sym typeface="Calibri"/>
            </a:endParaRPr>
          </a:p>
          <a:p>
            <a:pPr marL="532800" indent="-139299">
              <a:spcBef>
                <a:spcPts val="1000"/>
              </a:spcBef>
              <a:buSzPts val="1400"/>
              <a:buFont typeface="Calibri"/>
              <a:buChar char="⇀"/>
            </a:pPr>
            <a:r>
              <a:rPr lang="en-US" altLang="ja-JP" sz="1800" b="1" dirty="0">
                <a:latin typeface="Calibri"/>
                <a:ea typeface="Calibri"/>
                <a:cs typeface="Calibri"/>
                <a:sym typeface="Calibri"/>
              </a:rPr>
              <a:t>(D+1)</a:t>
            </a:r>
            <a:r>
              <a:rPr lang="ja-JP" altLang="en-US" sz="1600" b="1">
                <a:latin typeface="Calibri"/>
                <a:ea typeface="Calibri"/>
                <a:cs typeface="Calibri"/>
                <a:sym typeface="Calibri"/>
              </a:rPr>
              <a:t>日</a:t>
            </a:r>
            <a:r>
              <a:rPr lang="en-US" altLang="ja-JP" sz="2000" b="1" dirty="0">
                <a:latin typeface="Calibri"/>
                <a:ea typeface="Calibri"/>
                <a:cs typeface="Calibri"/>
                <a:sym typeface="Calibri"/>
              </a:rPr>
              <a:t>0JST</a:t>
            </a:r>
            <a:r>
              <a:rPr lang="ja-JP" altLang="en-US" sz="1800" b="1">
                <a:solidFill>
                  <a:schemeClr val="dk1"/>
                </a:solidFill>
                <a:latin typeface="Calibri"/>
                <a:ea typeface="Calibri"/>
                <a:cs typeface="Calibri"/>
                <a:sym typeface="Calibri"/>
              </a:rPr>
              <a:t>（</a:t>
            </a:r>
            <a:r>
              <a:rPr lang="en-US" altLang="ja-JP" sz="1800" b="1" dirty="0">
                <a:solidFill>
                  <a:schemeClr val="dk1"/>
                </a:solidFill>
                <a:latin typeface="Calibri"/>
                <a:ea typeface="Calibri"/>
                <a:cs typeface="Calibri"/>
                <a:sym typeface="Calibri"/>
              </a:rPr>
              <a:t>FT=12</a:t>
            </a:r>
            <a:r>
              <a:rPr lang="ja-JP" altLang="en-US" sz="1800" b="1">
                <a:solidFill>
                  <a:schemeClr val="dk1"/>
                </a:solidFill>
                <a:latin typeface="Calibri"/>
                <a:ea typeface="Calibri"/>
                <a:cs typeface="Calibri"/>
                <a:sym typeface="Calibri"/>
              </a:rPr>
              <a:t>）</a:t>
            </a:r>
            <a:r>
              <a:rPr lang="ja-JP" altLang="en-US" sz="1600" b="1">
                <a:latin typeface="Calibri"/>
                <a:ea typeface="Calibri"/>
                <a:cs typeface="Calibri"/>
                <a:sym typeface="Calibri"/>
              </a:rPr>
              <a:t>に紐付いてる予測値は、</a:t>
            </a:r>
            <a:r>
              <a:rPr lang="en-US" altLang="ja-JP" sz="1800" b="1" dirty="0">
                <a:solidFill>
                  <a:schemeClr val="dk1"/>
                </a:solidFill>
                <a:latin typeface="Calibri"/>
                <a:ea typeface="Calibri"/>
                <a:cs typeface="Calibri"/>
                <a:sym typeface="Calibri"/>
              </a:rPr>
              <a:t>D</a:t>
            </a:r>
            <a:r>
              <a:rPr lang="ja-JP" altLang="en-US" sz="1600" b="1">
                <a:solidFill>
                  <a:schemeClr val="dk1"/>
                </a:solidFill>
                <a:latin typeface="Calibri"/>
                <a:ea typeface="Calibri"/>
                <a:cs typeface="Calibri"/>
                <a:sym typeface="Calibri"/>
              </a:rPr>
              <a:t>日</a:t>
            </a:r>
            <a:r>
              <a:rPr lang="en-US" altLang="ja-JP" sz="2000" b="1" dirty="0">
                <a:solidFill>
                  <a:schemeClr val="dk1"/>
                </a:solidFill>
                <a:latin typeface="Calibri"/>
                <a:ea typeface="Calibri"/>
                <a:cs typeface="Calibri"/>
                <a:sym typeface="Calibri"/>
              </a:rPr>
              <a:t>23JST</a:t>
            </a:r>
            <a:r>
              <a:rPr lang="en-US" altLang="ja-JP" sz="1800" b="1" dirty="0">
                <a:solidFill>
                  <a:schemeClr val="dk1"/>
                </a:solidFill>
                <a:latin typeface="Calibri"/>
                <a:ea typeface="Calibri"/>
                <a:cs typeface="Calibri"/>
                <a:sym typeface="Calibri"/>
              </a:rPr>
              <a:t>〜(D+1)</a:t>
            </a:r>
            <a:r>
              <a:rPr lang="ja-JP" altLang="en-US" sz="1600" b="1">
                <a:solidFill>
                  <a:schemeClr val="dk1"/>
                </a:solidFill>
                <a:latin typeface="Calibri"/>
                <a:ea typeface="Calibri"/>
                <a:cs typeface="Calibri"/>
                <a:sym typeface="Calibri"/>
              </a:rPr>
              <a:t>日</a:t>
            </a:r>
            <a:r>
              <a:rPr lang="en-US" altLang="ja-JP" sz="2000" b="1" dirty="0">
                <a:solidFill>
                  <a:schemeClr val="dk1"/>
                </a:solidFill>
                <a:latin typeface="Calibri"/>
                <a:ea typeface="Calibri"/>
                <a:cs typeface="Calibri"/>
                <a:sym typeface="Calibri"/>
              </a:rPr>
              <a:t>0JST</a:t>
            </a:r>
            <a:r>
              <a:rPr lang="ja-JP" altLang="en-US" sz="1600" b="1">
                <a:solidFill>
                  <a:schemeClr val="dk1"/>
                </a:solidFill>
                <a:latin typeface="Calibri"/>
                <a:ea typeface="Calibri"/>
                <a:cs typeface="Calibri"/>
                <a:sym typeface="Calibri"/>
              </a:rPr>
              <a:t>までの１時間の間に予想される日射量の平均値だから、不要。</a:t>
            </a:r>
            <a:endParaRPr sz="1600" b="1" dirty="0">
              <a:solidFill>
                <a:schemeClr val="dk1"/>
              </a:solidFill>
              <a:latin typeface="Calibri"/>
              <a:ea typeface="Calibri"/>
              <a:cs typeface="Calibri"/>
              <a:sym typeface="Calibri"/>
            </a:endParaRPr>
          </a:p>
          <a:p>
            <a:pPr marL="532800" indent="-139299">
              <a:spcBef>
                <a:spcPts val="1000"/>
              </a:spcBef>
              <a:buSzPts val="1400"/>
              <a:buFont typeface="Calibri"/>
              <a:buChar char="⇀"/>
            </a:pPr>
            <a:r>
              <a:rPr lang="ja-JP" altLang="en-US" sz="1600" b="1">
                <a:latin typeface="Calibri"/>
                <a:ea typeface="Calibri"/>
                <a:cs typeface="Calibri"/>
                <a:sym typeface="Calibri"/>
              </a:rPr>
              <a:t>つまり、必要な日射量予測データのターゲット</a:t>
            </a:r>
            <a:r>
              <a:rPr lang="en-US" altLang="ja-JP" sz="1800" b="1" dirty="0">
                <a:latin typeface="Calibri"/>
                <a:ea typeface="Calibri"/>
                <a:cs typeface="Calibri"/>
                <a:sym typeface="Calibri"/>
              </a:rPr>
              <a:t>FT</a:t>
            </a:r>
            <a:r>
              <a:rPr lang="ja-JP" altLang="en-US" sz="1600" b="1">
                <a:latin typeface="Calibri"/>
                <a:ea typeface="Calibri"/>
                <a:cs typeface="Calibri"/>
                <a:sym typeface="Calibri"/>
              </a:rPr>
              <a:t>は、</a:t>
            </a:r>
            <a:r>
              <a:rPr lang="en-US" altLang="ja-JP" sz="2000" b="1" u="sng" dirty="0">
                <a:latin typeface="Calibri"/>
                <a:ea typeface="Calibri"/>
                <a:cs typeface="Calibri"/>
                <a:sym typeface="Calibri"/>
              </a:rPr>
              <a:t>FT = 13〜36</a:t>
            </a:r>
            <a:r>
              <a:rPr lang="ja-JP" altLang="en-US" sz="1600">
                <a:latin typeface="Calibri"/>
                <a:ea typeface="Calibri"/>
                <a:cs typeface="Calibri"/>
                <a:sym typeface="Calibri"/>
              </a:rPr>
              <a:t>  </a:t>
            </a:r>
            <a:endParaRPr sz="1600" dirty="0">
              <a:latin typeface="Calibri"/>
              <a:ea typeface="Calibri"/>
              <a:cs typeface="Calibri"/>
              <a:sym typeface="Calibri"/>
            </a:endParaRPr>
          </a:p>
        </p:txBody>
      </p:sp>
      <p:sp>
        <p:nvSpPr>
          <p:cNvPr id="284" name="Google Shape;284;p27"/>
          <p:cNvSpPr txBox="1"/>
          <p:nvPr/>
        </p:nvSpPr>
        <p:spPr>
          <a:xfrm>
            <a:off x="351588" y="4841731"/>
            <a:ext cx="9144000" cy="1368000"/>
          </a:xfrm>
          <a:prstGeom prst="rect">
            <a:avLst/>
          </a:prstGeom>
          <a:noFill/>
          <a:ln>
            <a:noFill/>
          </a:ln>
        </p:spPr>
        <p:txBody>
          <a:bodyPr spcFirstLastPara="1" wrap="square" lIns="91425" tIns="91425" rIns="91425" bIns="91425" anchor="t" anchorCtr="0">
            <a:noAutofit/>
          </a:bodyPr>
          <a:lstStyle/>
          <a:p>
            <a:r>
              <a:rPr lang="en-US" altLang="ja-JP" sz="1800" dirty="0">
                <a:latin typeface="Calibri"/>
                <a:ea typeface="Calibri"/>
                <a:cs typeface="Calibri"/>
                <a:sym typeface="Calibri"/>
              </a:rPr>
              <a:t>!!</a:t>
            </a:r>
            <a:r>
              <a:rPr lang="ja-JP" altLang="en-US" sz="1800">
                <a:latin typeface="Calibri"/>
                <a:ea typeface="Calibri"/>
                <a:cs typeface="Calibri"/>
                <a:sym typeface="Calibri"/>
              </a:rPr>
              <a:t>注意</a:t>
            </a:r>
            <a:r>
              <a:rPr lang="en-US" altLang="ja-JP" sz="1800" dirty="0">
                <a:latin typeface="Calibri"/>
                <a:ea typeface="Calibri"/>
                <a:cs typeface="Calibri"/>
                <a:sym typeface="Calibri"/>
              </a:rPr>
              <a:t>!!</a:t>
            </a:r>
            <a:endParaRPr sz="1800" dirty="0">
              <a:latin typeface="Calibri"/>
              <a:ea typeface="Calibri"/>
              <a:cs typeface="Calibri"/>
              <a:sym typeface="Calibri"/>
            </a:endParaRPr>
          </a:p>
          <a:p>
            <a:pPr>
              <a:spcBef>
                <a:spcPts val="800"/>
              </a:spcBef>
            </a:pPr>
            <a:r>
              <a:rPr lang="ja-JP" altLang="en-US" sz="1600">
                <a:latin typeface="Calibri"/>
                <a:ea typeface="Calibri"/>
                <a:cs typeface="Calibri"/>
                <a:sym typeface="Calibri"/>
              </a:rPr>
              <a:t>前１時間値のデータ（降水量･日射量）は、数値予報モデル毎に仕様が異なります。</a:t>
            </a:r>
            <a:endParaRPr sz="1600" dirty="0">
              <a:latin typeface="Calibri"/>
              <a:ea typeface="Calibri"/>
              <a:cs typeface="Calibri"/>
              <a:sym typeface="Calibri"/>
            </a:endParaRPr>
          </a:p>
          <a:p>
            <a:pPr>
              <a:spcBef>
                <a:spcPts val="1000"/>
              </a:spcBef>
            </a:pPr>
            <a:r>
              <a:rPr lang="ja-JP" altLang="en-US" sz="1600">
                <a:latin typeface="Calibri"/>
                <a:ea typeface="Calibri"/>
                <a:cs typeface="Calibri"/>
                <a:sym typeface="Calibri"/>
              </a:rPr>
              <a:t>数値予報だけでなく気象庁から配信される気象データについて仕様をよく確認して活用しましょう。</a:t>
            </a:r>
            <a:endParaRPr sz="1600" dirty="0">
              <a:latin typeface="Calibri"/>
              <a:ea typeface="Calibri"/>
              <a:cs typeface="Calibri"/>
              <a:sym typeface="Calibri"/>
            </a:endParaRPr>
          </a:p>
          <a:p>
            <a:r>
              <a:rPr lang="ja-JP" altLang="en-US" sz="1600">
                <a:latin typeface="Calibri"/>
                <a:ea typeface="Calibri"/>
                <a:cs typeface="Calibri"/>
                <a:sym typeface="Calibri"/>
              </a:rPr>
              <a:t>詳しくは、</a:t>
            </a:r>
            <a:r>
              <a:rPr lang="ja-JP" altLang="en-US" sz="1600" u="sng">
                <a:solidFill>
                  <a:schemeClr val="hlink"/>
                </a:solidFill>
                <a:latin typeface="Calibri"/>
                <a:ea typeface="Calibri"/>
                <a:cs typeface="Calibri"/>
                <a:sym typeface="Calibri"/>
                <a:hlinkClick r:id="rId4"/>
              </a:rPr>
              <a:t>配信資料に関する仕様</a:t>
            </a:r>
            <a:r>
              <a:rPr lang="ja-JP" altLang="en-US" sz="1600">
                <a:latin typeface="Calibri"/>
                <a:ea typeface="Calibri"/>
                <a:cs typeface="Calibri"/>
                <a:sym typeface="Calibri"/>
              </a:rPr>
              <a:t>を参照してください。</a:t>
            </a:r>
            <a:endParaRPr sz="1600" dirty="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8"/>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気象業務法で制限される事項</a:t>
            </a:r>
            <a:endParaRPr/>
          </a:p>
        </p:txBody>
      </p:sp>
      <p:pic>
        <p:nvPicPr>
          <p:cNvPr id="291" name="Google Shape;291;p28"/>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292" name="Google Shape;292;p28"/>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３</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見学コースにデジタルサイネージを設置して、独自に予測した太陽光発電量と気温の予測値を見える化して、来場した観光客に見せたい</a:t>
            </a:r>
            <a:endParaRPr sz="16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29"/>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気象業務法で制限される事項</a:t>
            </a:r>
            <a:endParaRPr/>
          </a:p>
        </p:txBody>
      </p:sp>
      <p:pic>
        <p:nvPicPr>
          <p:cNvPr id="299" name="Google Shape;299;p29"/>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300" name="Google Shape;300;p29"/>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３</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見学コースにデジタルサイネージを設置して、独自に予測した太陽光発電量と気温の予測値を見える化して、来場した観光客に見せたい</a:t>
            </a:r>
            <a:endParaRPr sz="1600">
              <a:solidFill>
                <a:schemeClr val="dk1"/>
              </a:solidFill>
              <a:latin typeface="Calibri"/>
              <a:ea typeface="Calibri"/>
              <a:cs typeface="Calibri"/>
              <a:sym typeface="Calibri"/>
            </a:endParaRPr>
          </a:p>
        </p:txBody>
      </p:sp>
      <p:sp>
        <p:nvSpPr>
          <p:cNvPr id="301" name="Google Shape;301;p29"/>
          <p:cNvSpPr txBox="1"/>
          <p:nvPr/>
        </p:nvSpPr>
        <p:spPr>
          <a:xfrm>
            <a:off x="533400" y="1728419"/>
            <a:ext cx="8839200" cy="4415206"/>
          </a:xfrm>
          <a:prstGeom prst="rect">
            <a:avLst/>
          </a:prstGeom>
          <a:noFill/>
          <a:ln>
            <a:noFill/>
          </a:ln>
        </p:spPr>
        <p:txBody>
          <a:bodyPr spcFirstLastPara="1" wrap="square" lIns="91425" tIns="91425" rIns="91425" bIns="91425" anchor="t" anchorCtr="0">
            <a:noAutofit/>
          </a:bodyPr>
          <a:lstStyle/>
          <a:p>
            <a:pPr>
              <a:lnSpc>
                <a:spcPct val="150000"/>
              </a:lnSpc>
            </a:pPr>
            <a:r>
              <a:rPr lang="ja-JP" altLang="en-US" sz="2000" u="sng">
                <a:latin typeface="Calibri"/>
                <a:ea typeface="Calibri"/>
                <a:cs typeface="Calibri"/>
                <a:sym typeface="Calibri"/>
              </a:rPr>
              <a:t>気象データアナリスト的回答</a:t>
            </a:r>
            <a:endParaRPr sz="1600" u="sng" dirty="0">
              <a:latin typeface="Calibri"/>
              <a:ea typeface="Calibri"/>
              <a:cs typeface="Calibri"/>
              <a:sym typeface="Calibri"/>
            </a:endParaRPr>
          </a:p>
          <a:p>
            <a:pPr>
              <a:lnSpc>
                <a:spcPct val="150000"/>
              </a:lnSpc>
            </a:pPr>
            <a:endParaRPr sz="1100" dirty="0">
              <a:latin typeface="Calibri"/>
              <a:ea typeface="Calibri"/>
              <a:cs typeface="Calibri"/>
              <a:sym typeface="Calibri"/>
            </a:endParaRPr>
          </a:p>
          <a:p>
            <a:endParaRPr sz="1100" dirty="0">
              <a:latin typeface="Calibri"/>
              <a:ea typeface="Calibri"/>
              <a:cs typeface="Calibri"/>
              <a:sym typeface="Calibri"/>
            </a:endParaRPr>
          </a:p>
          <a:p>
            <a:endParaRPr sz="1100" dirty="0">
              <a:latin typeface="Calibri"/>
              <a:ea typeface="Calibri"/>
              <a:cs typeface="Calibri"/>
              <a:sym typeface="Calibri"/>
            </a:endParaRPr>
          </a:p>
          <a:p>
            <a:endParaRPr sz="1100" dirty="0">
              <a:latin typeface="Calibri"/>
              <a:ea typeface="Calibri"/>
              <a:cs typeface="Calibri"/>
              <a:sym typeface="Calibri"/>
            </a:endParaRPr>
          </a:p>
          <a:p>
            <a:endParaRPr sz="1100" dirty="0">
              <a:latin typeface="Calibri"/>
              <a:ea typeface="Calibri"/>
              <a:cs typeface="Calibri"/>
              <a:sym typeface="Calibri"/>
            </a:endParaRPr>
          </a:p>
          <a:p>
            <a:endParaRPr sz="1200" dirty="0">
              <a:latin typeface="Calibri"/>
              <a:ea typeface="Calibri"/>
              <a:cs typeface="Calibri"/>
              <a:sym typeface="Calibri"/>
            </a:endParaRPr>
          </a:p>
          <a:p>
            <a:r>
              <a:rPr lang="ja-JP" altLang="en-US" sz="1600">
                <a:latin typeface="Calibri"/>
                <a:ea typeface="Calibri"/>
                <a:cs typeface="Calibri"/>
                <a:sym typeface="Calibri"/>
              </a:rPr>
              <a:t>ということで、</a:t>
            </a:r>
            <a:endParaRPr sz="1600" dirty="0">
              <a:latin typeface="Calibri"/>
              <a:ea typeface="Calibri"/>
              <a:cs typeface="Calibri"/>
              <a:sym typeface="Calibri"/>
            </a:endParaRPr>
          </a:p>
          <a:p>
            <a:r>
              <a:rPr lang="ja-JP" altLang="en-US" sz="1600">
                <a:latin typeface="Calibri"/>
                <a:ea typeface="Calibri"/>
                <a:cs typeface="Calibri"/>
                <a:sym typeface="Calibri"/>
              </a:rPr>
              <a:t>太陽光発電量の予報は気象予報の範囲に含まれないので、独自の予測値を観光客に見せることができますが、</a:t>
            </a:r>
            <a:endParaRPr sz="1600" dirty="0">
              <a:latin typeface="Calibri"/>
              <a:ea typeface="Calibri"/>
              <a:cs typeface="Calibri"/>
              <a:sym typeface="Calibri"/>
            </a:endParaRPr>
          </a:p>
          <a:p>
            <a:r>
              <a:rPr lang="ja-JP" altLang="en-US" sz="1600">
                <a:latin typeface="Calibri"/>
                <a:ea typeface="Calibri"/>
                <a:cs typeface="Calibri"/>
                <a:sym typeface="Calibri"/>
              </a:rPr>
              <a:t>独自の気温予測値を観光客に見せたい場合は、予報業務許可を受ける必要があります。</a:t>
            </a:r>
            <a:endParaRPr sz="1600" dirty="0">
              <a:latin typeface="Calibri"/>
              <a:ea typeface="Calibri"/>
              <a:cs typeface="Calibri"/>
              <a:sym typeface="Calibri"/>
            </a:endParaRPr>
          </a:p>
          <a:p>
            <a:pPr>
              <a:spcBef>
                <a:spcPts val="1000"/>
              </a:spcBef>
            </a:pPr>
            <a:r>
              <a:rPr lang="ja-JP" altLang="en-US" sz="1600">
                <a:latin typeface="Calibri"/>
                <a:ea typeface="Calibri"/>
                <a:cs typeface="Calibri"/>
                <a:sym typeface="Calibri"/>
              </a:rPr>
              <a:t>この場合の落とし所としては、</a:t>
            </a:r>
            <a:endParaRPr sz="1600" dirty="0">
              <a:latin typeface="Calibri"/>
              <a:ea typeface="Calibri"/>
              <a:cs typeface="Calibri"/>
              <a:sym typeface="Calibri"/>
            </a:endParaRPr>
          </a:p>
          <a:p>
            <a:pPr marL="460800" indent="-217650">
              <a:spcBef>
                <a:spcPts val="1000"/>
              </a:spcBef>
              <a:buSzPts val="1500"/>
              <a:buFont typeface="Calibri"/>
              <a:buChar char="●"/>
            </a:pPr>
            <a:r>
              <a:rPr lang="ja-JP" altLang="en-US" sz="1800">
                <a:latin typeface="Calibri"/>
                <a:ea typeface="Calibri"/>
                <a:cs typeface="Calibri"/>
                <a:sym typeface="Calibri"/>
              </a:rPr>
              <a:t>気象庁の気温予測値を導入</a:t>
            </a:r>
            <a:endParaRPr sz="1800" dirty="0">
              <a:latin typeface="Calibri"/>
              <a:ea typeface="Calibri"/>
              <a:cs typeface="Calibri"/>
              <a:sym typeface="Calibri"/>
            </a:endParaRPr>
          </a:p>
          <a:p>
            <a:pPr marL="809999" lvl="1" indent="-204950">
              <a:buSzPts val="1300"/>
              <a:buFont typeface="Calibri"/>
              <a:buChar char="➢"/>
            </a:pPr>
            <a:r>
              <a:rPr lang="ja-JP" altLang="en-US" sz="1600" u="sng">
                <a:solidFill>
                  <a:schemeClr val="hlink"/>
                </a:solidFill>
                <a:latin typeface="Calibri"/>
                <a:ea typeface="Calibri"/>
                <a:cs typeface="Calibri"/>
                <a:sym typeface="Calibri"/>
                <a:hlinkClick r:id="rId4"/>
              </a:rPr>
              <a:t>気象業務支援センター</a:t>
            </a:r>
            <a:r>
              <a:rPr lang="ja-JP" altLang="en-US" sz="1600">
                <a:latin typeface="Calibri"/>
                <a:ea typeface="Calibri"/>
                <a:cs typeface="Calibri"/>
                <a:sym typeface="Calibri"/>
              </a:rPr>
              <a:t>と契約し、予報データをオンライン受信</a:t>
            </a:r>
            <a:endParaRPr sz="1600" dirty="0">
              <a:latin typeface="Calibri"/>
              <a:ea typeface="Calibri"/>
              <a:cs typeface="Calibri"/>
              <a:sym typeface="Calibri"/>
            </a:endParaRPr>
          </a:p>
          <a:p>
            <a:pPr marL="460800" indent="-217650">
              <a:spcBef>
                <a:spcPts val="1000"/>
              </a:spcBef>
              <a:buSzPts val="1500"/>
              <a:buFont typeface="Calibri"/>
              <a:buChar char="●"/>
            </a:pPr>
            <a:r>
              <a:rPr lang="ja-JP" altLang="en-US" sz="1800">
                <a:latin typeface="Calibri"/>
                <a:ea typeface="Calibri"/>
                <a:cs typeface="Calibri"/>
                <a:sym typeface="Calibri"/>
              </a:rPr>
              <a:t>民間気象会社が予報する気温予測値を導入</a:t>
            </a:r>
            <a:endParaRPr sz="1800" dirty="0">
              <a:latin typeface="Calibri"/>
              <a:ea typeface="Calibri"/>
              <a:cs typeface="Calibri"/>
              <a:sym typeface="Calibri"/>
            </a:endParaRPr>
          </a:p>
          <a:p>
            <a:pPr marL="809999" lvl="1" indent="-204950">
              <a:buSzPts val="1300"/>
              <a:buFont typeface="Calibri"/>
              <a:buChar char="➢"/>
            </a:pPr>
            <a:r>
              <a:rPr lang="ja-JP" altLang="en-US" sz="1600">
                <a:latin typeface="Calibri"/>
                <a:ea typeface="Calibri"/>
                <a:cs typeface="Calibri"/>
                <a:sym typeface="Calibri"/>
              </a:rPr>
              <a:t>民間の</a:t>
            </a:r>
            <a:r>
              <a:rPr lang="ja-JP" altLang="en-US" sz="1600" u="sng">
                <a:solidFill>
                  <a:schemeClr val="hlink"/>
                </a:solidFill>
                <a:latin typeface="Calibri"/>
                <a:ea typeface="Calibri"/>
                <a:cs typeface="Calibri"/>
                <a:sym typeface="Calibri"/>
                <a:hlinkClick r:id="rId5"/>
              </a:rPr>
              <a:t>予報業務許可事業者</a:t>
            </a:r>
            <a:r>
              <a:rPr lang="ja-JP" altLang="en-US" sz="1600">
                <a:latin typeface="Calibri"/>
                <a:ea typeface="Calibri"/>
                <a:cs typeface="Calibri"/>
                <a:sym typeface="Calibri"/>
              </a:rPr>
              <a:t>と契約し、予報データを受ける</a:t>
            </a:r>
            <a:endParaRPr sz="1600" dirty="0">
              <a:latin typeface="Calibri"/>
              <a:ea typeface="Calibri"/>
              <a:cs typeface="Calibri"/>
              <a:sym typeface="Calibri"/>
            </a:endParaRPr>
          </a:p>
        </p:txBody>
      </p:sp>
      <p:pic>
        <p:nvPicPr>
          <p:cNvPr id="302" name="Google Shape;302;p29"/>
          <p:cNvPicPr preferRelativeResize="0"/>
          <p:nvPr/>
        </p:nvPicPr>
        <p:blipFill>
          <a:blip r:embed="rId6">
            <a:alphaModFix/>
          </a:blip>
          <a:stretch>
            <a:fillRect/>
          </a:stretch>
        </p:blipFill>
        <p:spPr>
          <a:xfrm>
            <a:off x="533401" y="2296834"/>
            <a:ext cx="8839199" cy="997673"/>
          </a:xfrm>
          <a:prstGeom prst="rect">
            <a:avLst/>
          </a:prstGeom>
          <a:noFill/>
          <a:ln w="19050" cap="flat" cmpd="sng">
            <a:solidFill>
              <a:srgbClr val="4A86E8"/>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29"/>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気象業務法で制限される事項</a:t>
            </a:r>
            <a:endParaRPr/>
          </a:p>
        </p:txBody>
      </p:sp>
      <p:pic>
        <p:nvPicPr>
          <p:cNvPr id="299" name="Google Shape;299;p29"/>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300" name="Google Shape;300;p29"/>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３</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pPr>
            <a:r>
              <a:rPr lang="ja-JP" altLang="en-US" sz="1600">
                <a:solidFill>
                  <a:schemeClr val="dk1"/>
                </a:solidFill>
                <a:latin typeface="Calibri"/>
                <a:ea typeface="Calibri"/>
                <a:cs typeface="Calibri"/>
                <a:sym typeface="Calibri"/>
              </a:rPr>
              <a:t>見学コースにデジタルサイネージを設置して、独自に予測した太陽光発電量と気温の予測値を見える化して、来場した観光客に見せたい</a:t>
            </a:r>
            <a:endParaRPr sz="1600">
              <a:solidFill>
                <a:schemeClr val="dk1"/>
              </a:solidFill>
              <a:latin typeface="Calibri"/>
              <a:ea typeface="Calibri"/>
              <a:cs typeface="Calibri"/>
              <a:sym typeface="Calibri"/>
            </a:endParaRPr>
          </a:p>
        </p:txBody>
      </p:sp>
      <p:sp>
        <p:nvSpPr>
          <p:cNvPr id="303" name="Google Shape;303;p29"/>
          <p:cNvSpPr txBox="1"/>
          <p:nvPr/>
        </p:nvSpPr>
        <p:spPr>
          <a:xfrm>
            <a:off x="351588" y="2600999"/>
            <a:ext cx="9144000" cy="2028151"/>
          </a:xfrm>
          <a:prstGeom prst="rect">
            <a:avLst/>
          </a:prstGeom>
          <a:noFill/>
          <a:ln>
            <a:noFill/>
          </a:ln>
        </p:spPr>
        <p:txBody>
          <a:bodyPr spcFirstLastPara="1" wrap="square" lIns="91425" tIns="91425" rIns="91425" bIns="91425" anchor="t" anchorCtr="0">
            <a:noAutofit/>
          </a:bodyPr>
          <a:lstStyle/>
          <a:p>
            <a:r>
              <a:rPr lang="en-US" altLang="ja-JP" sz="2400" b="1" dirty="0">
                <a:latin typeface="Calibri"/>
                <a:ea typeface="Calibri"/>
                <a:cs typeface="Calibri"/>
                <a:sym typeface="Calibri"/>
              </a:rPr>
              <a:t>!! </a:t>
            </a:r>
            <a:r>
              <a:rPr lang="ja-JP" altLang="en-US" sz="2400" b="1">
                <a:latin typeface="Calibri"/>
                <a:ea typeface="Calibri"/>
                <a:cs typeface="Calibri"/>
                <a:sym typeface="Calibri"/>
              </a:rPr>
              <a:t>注意 </a:t>
            </a:r>
            <a:r>
              <a:rPr lang="en-US" altLang="ja-JP" sz="2400" b="1" dirty="0">
                <a:latin typeface="Calibri"/>
                <a:ea typeface="Calibri"/>
                <a:cs typeface="Calibri"/>
                <a:sym typeface="Calibri"/>
              </a:rPr>
              <a:t>!!</a:t>
            </a:r>
            <a:endParaRPr sz="2400" b="1" dirty="0">
              <a:latin typeface="Calibri"/>
              <a:ea typeface="Calibri"/>
              <a:cs typeface="Calibri"/>
              <a:sym typeface="Calibri"/>
            </a:endParaRPr>
          </a:p>
          <a:p>
            <a:pPr>
              <a:spcBef>
                <a:spcPts val="1200"/>
              </a:spcBef>
            </a:pPr>
            <a:r>
              <a:rPr lang="ja-JP" altLang="en-US" sz="2000" b="1">
                <a:latin typeface="Calibri"/>
                <a:ea typeface="Calibri"/>
                <a:cs typeface="Calibri"/>
                <a:sym typeface="Calibri"/>
              </a:rPr>
              <a:t>独自に設置した観測器による観測データを一般に公開する際も、気象業務法の制限があります。</a:t>
            </a:r>
            <a:endParaRPr sz="2000" b="1" dirty="0">
              <a:latin typeface="Calibri"/>
              <a:ea typeface="Calibri"/>
              <a:cs typeface="Calibri"/>
              <a:sym typeface="Calibri"/>
            </a:endParaRPr>
          </a:p>
          <a:p>
            <a:pPr>
              <a:spcBef>
                <a:spcPts val="600"/>
              </a:spcBef>
            </a:pPr>
            <a:r>
              <a:rPr lang="ja-JP" altLang="en-US" sz="2000" b="1">
                <a:latin typeface="Calibri"/>
                <a:ea typeface="Calibri"/>
                <a:cs typeface="Calibri"/>
                <a:sym typeface="Calibri"/>
              </a:rPr>
              <a:t>気象に係るデータを一般に公開する際には、</a:t>
            </a:r>
            <a:r>
              <a:rPr lang="ja-JP" altLang="en-US" sz="2000" b="1" u="sng">
                <a:solidFill>
                  <a:schemeClr val="hlink"/>
                </a:solidFill>
                <a:latin typeface="Calibri"/>
                <a:ea typeface="Calibri"/>
                <a:cs typeface="Calibri"/>
                <a:sym typeface="Calibri"/>
                <a:hlinkClick r:id="rId4"/>
              </a:rPr>
              <a:t>気象庁情報基盤部情報利用推進課</a:t>
            </a:r>
            <a:r>
              <a:rPr lang="ja-JP" altLang="en-US" sz="2000" b="1">
                <a:latin typeface="Calibri"/>
                <a:ea typeface="Calibri"/>
                <a:cs typeface="Calibri"/>
                <a:sym typeface="Calibri"/>
              </a:rPr>
              <a:t>に相談してみましょう。</a:t>
            </a:r>
            <a:endParaRPr sz="2000" b="1" dirty="0">
              <a:latin typeface="Calibri"/>
              <a:ea typeface="Calibri"/>
              <a:cs typeface="Calibri"/>
              <a:sym typeface="Calibri"/>
            </a:endParaRPr>
          </a:p>
          <a:p>
            <a:endParaRPr sz="2000" b="1" dirty="0">
              <a:latin typeface="Calibri"/>
              <a:ea typeface="Calibri"/>
              <a:cs typeface="Calibri"/>
              <a:sym typeface="Calibri"/>
            </a:endParaRPr>
          </a:p>
        </p:txBody>
      </p:sp>
    </p:spTree>
    <p:extLst>
      <p:ext uri="{BB962C8B-B14F-4D97-AF65-F5344CB8AC3E}">
        <p14:creationId xmlns:p14="http://schemas.microsoft.com/office/powerpoint/2010/main" val="3982668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0"/>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【まとめ】事実としての気象条件（観測値･実況値）データの選定</a:t>
            </a:r>
            <a:endParaRPr/>
          </a:p>
        </p:txBody>
      </p:sp>
      <p:sp>
        <p:nvSpPr>
          <p:cNvPr id="310" name="Google Shape;310;p30"/>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観測値や実況値（</a:t>
            </a:r>
            <a:r>
              <a:rPr lang="en-US" altLang="ja-JP" sz="1600" dirty="0">
                <a:latin typeface="Calibri"/>
                <a:ea typeface="Calibri"/>
                <a:cs typeface="Calibri"/>
                <a:sym typeface="Calibri"/>
              </a:rPr>
              <a:t>=</a:t>
            </a:r>
            <a:r>
              <a:rPr lang="ja-JP" altLang="en-US" sz="1600">
                <a:latin typeface="Calibri"/>
                <a:ea typeface="Calibri"/>
                <a:cs typeface="Calibri"/>
                <a:sym typeface="Calibri"/>
              </a:rPr>
              <a:t>事実としての気象条件）は、</a:t>
            </a:r>
            <a:r>
              <a:rPr lang="ja-JP" altLang="en-US" sz="1600" b="1">
                <a:latin typeface="Calibri"/>
                <a:ea typeface="Calibri"/>
                <a:cs typeface="Calibri"/>
                <a:sym typeface="Calibri"/>
              </a:rPr>
              <a:t>点で存在するデータ</a:t>
            </a:r>
            <a:r>
              <a:rPr lang="ja-JP" altLang="en-US" sz="1600">
                <a:latin typeface="Calibri"/>
                <a:ea typeface="Calibri"/>
                <a:cs typeface="Calibri"/>
                <a:sym typeface="Calibri"/>
              </a:rPr>
              <a:t>です。</a:t>
            </a:r>
            <a:endParaRPr sz="1600" dirty="0">
              <a:latin typeface="Calibri"/>
              <a:ea typeface="Calibri"/>
              <a:cs typeface="Calibri"/>
              <a:sym typeface="Calibri"/>
            </a:endParaRPr>
          </a:p>
          <a:p>
            <a:r>
              <a:rPr lang="ja-JP" altLang="en-US" sz="1600">
                <a:latin typeface="Calibri"/>
                <a:ea typeface="Calibri"/>
                <a:cs typeface="Calibri"/>
                <a:sym typeface="Calibri"/>
              </a:rPr>
              <a:t>気象庁</a:t>
            </a:r>
            <a:r>
              <a:rPr lang="en-US" altLang="ja-JP" sz="1600" dirty="0">
                <a:latin typeface="Calibri"/>
                <a:ea typeface="Calibri"/>
                <a:cs typeface="Calibri"/>
                <a:sym typeface="Calibri"/>
              </a:rPr>
              <a:t>HP</a:t>
            </a:r>
            <a:r>
              <a:rPr lang="ja-JP" altLang="en-US" sz="1600">
                <a:latin typeface="Calibri"/>
                <a:ea typeface="Calibri"/>
                <a:cs typeface="Calibri"/>
                <a:sym typeface="Calibri"/>
              </a:rPr>
              <a:t>から入手できる観測値の他に、空港での気象観測データである</a:t>
            </a:r>
            <a:r>
              <a:rPr lang="en-US" altLang="ja-JP" sz="1600" dirty="0">
                <a:latin typeface="Calibri"/>
                <a:ea typeface="Calibri"/>
                <a:cs typeface="Calibri"/>
                <a:sym typeface="Calibri"/>
              </a:rPr>
              <a:t>METAR</a:t>
            </a:r>
            <a:r>
              <a:rPr lang="ja-JP" altLang="en-US" sz="1600">
                <a:latin typeface="Calibri"/>
                <a:ea typeface="Calibri"/>
                <a:cs typeface="Calibri"/>
                <a:sym typeface="Calibri"/>
              </a:rPr>
              <a:t>や、自治体やダム･河川管理事務所が独自に設置している雨量観測値データも公開されています。</a:t>
            </a:r>
            <a:endParaRPr sz="1600" dirty="0">
              <a:latin typeface="Calibri"/>
              <a:ea typeface="Calibri"/>
              <a:cs typeface="Calibri"/>
              <a:sym typeface="Calibri"/>
            </a:endParaRPr>
          </a:p>
        </p:txBody>
      </p:sp>
      <p:sp>
        <p:nvSpPr>
          <p:cNvPr id="311" name="Google Shape;311;p30"/>
          <p:cNvSpPr txBox="1"/>
          <p:nvPr/>
        </p:nvSpPr>
        <p:spPr>
          <a:xfrm>
            <a:off x="533400" y="1337899"/>
            <a:ext cx="8839200" cy="826063"/>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チョイス①：最寄り観測点データを採用</a:t>
            </a:r>
            <a:endParaRPr sz="2000" u="sng" dirty="0">
              <a:latin typeface="Calibri"/>
              <a:ea typeface="Calibri"/>
              <a:cs typeface="Calibri"/>
              <a:sym typeface="Calibri"/>
            </a:endParaRPr>
          </a:p>
          <a:p>
            <a:pPr marL="388800" indent="-181650">
              <a:spcBef>
                <a:spcPts val="1000"/>
              </a:spcBef>
              <a:buSzPts val="1500"/>
              <a:buFont typeface="Calibri"/>
              <a:buChar char="➢"/>
            </a:pPr>
            <a:r>
              <a:rPr lang="ja-JP" altLang="en-US" sz="1600">
                <a:latin typeface="Calibri"/>
                <a:ea typeface="Calibri"/>
                <a:cs typeface="Calibri"/>
                <a:sym typeface="Calibri"/>
              </a:rPr>
              <a:t>地域気象観測システム（アメダス）観測からデータ入手</a:t>
            </a:r>
            <a:endParaRPr sz="1600" dirty="0">
              <a:latin typeface="Calibri"/>
              <a:ea typeface="Calibri"/>
              <a:cs typeface="Calibri"/>
              <a:sym typeface="Calibri"/>
            </a:endParaRPr>
          </a:p>
        </p:txBody>
      </p:sp>
      <p:pic>
        <p:nvPicPr>
          <p:cNvPr id="312" name="Google Shape;312;p30"/>
          <p:cNvPicPr preferRelativeResize="0"/>
          <p:nvPr/>
        </p:nvPicPr>
        <p:blipFill>
          <a:blip r:embed="rId3">
            <a:alphaModFix/>
          </a:blip>
          <a:stretch>
            <a:fillRect/>
          </a:stretch>
        </p:blipFill>
        <p:spPr>
          <a:xfrm>
            <a:off x="686925" y="2204292"/>
            <a:ext cx="3611824" cy="2941374"/>
          </a:xfrm>
          <a:prstGeom prst="rect">
            <a:avLst/>
          </a:prstGeom>
          <a:noFill/>
          <a:ln>
            <a:noFill/>
          </a:ln>
        </p:spPr>
      </p:pic>
      <p:sp>
        <p:nvSpPr>
          <p:cNvPr id="313" name="Google Shape;313;p30"/>
          <p:cNvSpPr txBox="1"/>
          <p:nvPr/>
        </p:nvSpPr>
        <p:spPr>
          <a:xfrm>
            <a:off x="533400" y="5320120"/>
            <a:ext cx="8839200" cy="406500"/>
          </a:xfrm>
          <a:prstGeom prst="rect">
            <a:avLst/>
          </a:prstGeom>
          <a:noFill/>
          <a:ln>
            <a:noFill/>
          </a:ln>
        </p:spPr>
        <p:txBody>
          <a:bodyPr spcFirstLastPara="1" wrap="square" lIns="91425" tIns="91425" rIns="91425" bIns="91425" anchor="t" anchorCtr="0">
            <a:noAutofit/>
          </a:bodyPr>
          <a:lstStyle/>
          <a:p>
            <a:pPr marL="388800" indent="-181650">
              <a:buSzPts val="1500"/>
              <a:buFont typeface="Calibri"/>
              <a:buChar char="➢"/>
            </a:pPr>
            <a:r>
              <a:rPr lang="en-US" altLang="ja-JP" sz="1800" dirty="0">
                <a:latin typeface="Calibri"/>
                <a:ea typeface="Calibri"/>
                <a:cs typeface="Calibri"/>
                <a:sym typeface="Calibri"/>
              </a:rPr>
              <a:t>METAR</a:t>
            </a:r>
            <a:r>
              <a:rPr lang="ja-JP" altLang="en-US" sz="1600">
                <a:latin typeface="Calibri"/>
                <a:ea typeface="Calibri"/>
                <a:cs typeface="Calibri"/>
                <a:sym typeface="Calibri"/>
              </a:rPr>
              <a:t>（定時飛行場実況気象通報式）からデータ入手</a:t>
            </a:r>
            <a:endParaRPr sz="1600" dirty="0">
              <a:latin typeface="Calibri"/>
              <a:ea typeface="Calibri"/>
              <a:cs typeface="Calibri"/>
              <a:sym typeface="Calibri"/>
            </a:endParaRPr>
          </a:p>
        </p:txBody>
      </p:sp>
      <p:pic>
        <p:nvPicPr>
          <p:cNvPr id="314" name="Google Shape;314;p30"/>
          <p:cNvPicPr preferRelativeResize="0"/>
          <p:nvPr/>
        </p:nvPicPr>
        <p:blipFill rotWithShape="1">
          <a:blip r:embed="rId4">
            <a:alphaModFix/>
          </a:blip>
          <a:srcRect b="24744"/>
          <a:stretch/>
        </p:blipFill>
        <p:spPr>
          <a:xfrm>
            <a:off x="5883726" y="2411392"/>
            <a:ext cx="3298401" cy="2865050"/>
          </a:xfrm>
          <a:prstGeom prst="rect">
            <a:avLst/>
          </a:prstGeom>
          <a:noFill/>
          <a:ln>
            <a:noFill/>
          </a:ln>
        </p:spPr>
      </p:pic>
      <p:sp>
        <p:nvSpPr>
          <p:cNvPr id="315" name="Google Shape;315;p30"/>
          <p:cNvSpPr txBox="1"/>
          <p:nvPr/>
        </p:nvSpPr>
        <p:spPr>
          <a:xfrm>
            <a:off x="5846775" y="2087805"/>
            <a:ext cx="3372300" cy="3225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 </a:t>
            </a:r>
            <a:r>
              <a:rPr lang="ja-JP" altLang="en-US" sz="1200" u="sng">
                <a:solidFill>
                  <a:schemeClr val="hlink"/>
                </a:solidFill>
                <a:latin typeface="Calibri"/>
                <a:ea typeface="Calibri"/>
                <a:cs typeface="Calibri"/>
                <a:sym typeface="Calibri"/>
                <a:hlinkClick r:id="rId5"/>
              </a:rPr>
              <a:t>気象庁</a:t>
            </a:r>
            <a:r>
              <a:rPr lang="en-US" altLang="ja-JP" sz="1200" u="sng" dirty="0">
                <a:solidFill>
                  <a:schemeClr val="hlink"/>
                </a:solidFill>
                <a:latin typeface="Calibri"/>
                <a:ea typeface="Calibri"/>
                <a:cs typeface="Calibri"/>
                <a:sym typeface="Calibri"/>
                <a:hlinkClick r:id="rId5"/>
              </a:rPr>
              <a:t>HP_</a:t>
            </a:r>
            <a:r>
              <a:rPr lang="ja-JP" altLang="en-US" sz="1200" u="sng">
                <a:solidFill>
                  <a:schemeClr val="hlink"/>
                </a:solidFill>
                <a:latin typeface="Calibri"/>
                <a:ea typeface="Calibri"/>
                <a:cs typeface="Calibri"/>
                <a:sym typeface="Calibri"/>
                <a:hlinkClick r:id="rId5"/>
              </a:rPr>
              <a:t>過去の気象データ・ダウンロード</a:t>
            </a:r>
            <a:endParaRPr sz="1200" dirty="0">
              <a:latin typeface="Calibri"/>
              <a:ea typeface="Calibri"/>
              <a:cs typeface="Calibri"/>
              <a:sym typeface="Calibri"/>
            </a:endParaRPr>
          </a:p>
        </p:txBody>
      </p:sp>
      <p:sp>
        <p:nvSpPr>
          <p:cNvPr id="316" name="Google Shape;316;p30"/>
          <p:cNvSpPr/>
          <p:nvPr/>
        </p:nvSpPr>
        <p:spPr>
          <a:xfrm>
            <a:off x="4409675" y="2910492"/>
            <a:ext cx="1331700" cy="1087200"/>
          </a:xfrm>
          <a:prstGeom prst="rightArrow">
            <a:avLst>
              <a:gd name="adj1" fmla="val 50000"/>
              <a:gd name="adj2" fmla="val 50000"/>
            </a:avLst>
          </a:prstGeom>
          <a:noFill/>
          <a:ln w="19050" cap="flat" cmpd="sng">
            <a:solidFill>
              <a:srgbClr val="4A86E8"/>
            </a:solidFill>
            <a:prstDash val="solid"/>
            <a:round/>
            <a:headEnd type="none" w="sm" len="sm"/>
            <a:tailEnd type="none" w="sm" len="sm"/>
          </a:ln>
        </p:spPr>
        <p:txBody>
          <a:bodyPr spcFirstLastPara="1" wrap="square" lIns="91425" tIns="91425" rIns="0" bIns="91425" anchor="ctr" anchorCtr="0">
            <a:noAutofit/>
          </a:bodyPr>
          <a:lstStyle/>
          <a:p>
            <a:endParaRPr sz="1200"/>
          </a:p>
        </p:txBody>
      </p:sp>
      <p:sp>
        <p:nvSpPr>
          <p:cNvPr id="317" name="Google Shape;317;p30"/>
          <p:cNvSpPr/>
          <p:nvPr/>
        </p:nvSpPr>
        <p:spPr>
          <a:xfrm>
            <a:off x="1330075" y="3218329"/>
            <a:ext cx="172800" cy="183000"/>
          </a:xfrm>
          <a:prstGeom prst="downArrow">
            <a:avLst>
              <a:gd name="adj1" fmla="val 50000"/>
              <a:gd name="adj2" fmla="val 50000"/>
            </a:avLst>
          </a:prstGeom>
          <a:solidFill>
            <a:srgbClr val="FF9900"/>
          </a:solidFill>
          <a:ln w="952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318" name="Google Shape;318;p30"/>
          <p:cNvSpPr txBox="1"/>
          <p:nvPr/>
        </p:nvSpPr>
        <p:spPr>
          <a:xfrm>
            <a:off x="751075" y="3322129"/>
            <a:ext cx="1483200" cy="322500"/>
          </a:xfrm>
          <a:prstGeom prst="rect">
            <a:avLst/>
          </a:prstGeom>
          <a:noFill/>
          <a:ln>
            <a:noFill/>
          </a:ln>
        </p:spPr>
        <p:txBody>
          <a:bodyPr spcFirstLastPara="1" wrap="square" lIns="91425" tIns="91425" rIns="91425" bIns="91425" anchor="t" anchorCtr="0">
            <a:noAutofit/>
          </a:bodyPr>
          <a:lstStyle/>
          <a:p>
            <a:r>
              <a:rPr lang="ja-JP" altLang="en-US" b="1">
                <a:solidFill>
                  <a:srgbClr val="FF9900"/>
                </a:solidFill>
                <a:latin typeface="Calibri"/>
                <a:ea typeface="Calibri"/>
                <a:cs typeface="Calibri"/>
                <a:sym typeface="Calibri"/>
              </a:rPr>
              <a:t>合計約</a:t>
            </a:r>
            <a:r>
              <a:rPr lang="en-US" altLang="ja-JP" b="1" dirty="0">
                <a:solidFill>
                  <a:srgbClr val="FF9900"/>
                </a:solidFill>
                <a:latin typeface="Calibri"/>
                <a:ea typeface="Calibri"/>
                <a:cs typeface="Calibri"/>
                <a:sym typeface="Calibri"/>
              </a:rPr>
              <a:t>1,300</a:t>
            </a:r>
            <a:r>
              <a:rPr lang="ja-JP" altLang="en-US" b="1">
                <a:solidFill>
                  <a:srgbClr val="FF9900"/>
                </a:solidFill>
                <a:latin typeface="Calibri"/>
                <a:ea typeface="Calibri"/>
                <a:cs typeface="Calibri"/>
                <a:sym typeface="Calibri"/>
              </a:rPr>
              <a:t>ヵ所</a:t>
            </a:r>
            <a:endParaRPr b="1" dirty="0">
              <a:solidFill>
                <a:srgbClr val="FF9900"/>
              </a:solidFill>
              <a:latin typeface="Calibri"/>
              <a:ea typeface="Calibri"/>
              <a:cs typeface="Calibri"/>
              <a:sym typeface="Calibri"/>
            </a:endParaRPr>
          </a:p>
        </p:txBody>
      </p:sp>
      <p:sp>
        <p:nvSpPr>
          <p:cNvPr id="319" name="Google Shape;319;p30"/>
          <p:cNvSpPr txBox="1"/>
          <p:nvPr/>
        </p:nvSpPr>
        <p:spPr>
          <a:xfrm>
            <a:off x="4409675" y="3220092"/>
            <a:ext cx="1148100" cy="468000"/>
          </a:xfrm>
          <a:prstGeom prst="rect">
            <a:avLst/>
          </a:prstGeom>
          <a:noFill/>
          <a:ln>
            <a:noFill/>
          </a:ln>
        </p:spPr>
        <p:txBody>
          <a:bodyPr spcFirstLastPara="1" wrap="square" lIns="91425" tIns="91425" rIns="91425" bIns="91425" anchor="ctr" anchorCtr="0">
            <a:noAutofit/>
          </a:bodyPr>
          <a:lstStyle/>
          <a:p>
            <a:r>
              <a:rPr lang="ja-JP" altLang="en-US" sz="1200" b="1">
                <a:solidFill>
                  <a:srgbClr val="1155CC"/>
                </a:solidFill>
                <a:latin typeface="Calibri"/>
                <a:ea typeface="Calibri"/>
                <a:cs typeface="Calibri"/>
                <a:sym typeface="Calibri"/>
              </a:rPr>
              <a:t>気象庁</a:t>
            </a:r>
            <a:r>
              <a:rPr lang="en-US" altLang="ja-JP" sz="1300" b="1">
                <a:solidFill>
                  <a:srgbClr val="1155CC"/>
                </a:solidFill>
                <a:latin typeface="Calibri"/>
                <a:ea typeface="Calibri"/>
                <a:cs typeface="Calibri"/>
                <a:sym typeface="Calibri"/>
              </a:rPr>
              <a:t>HP</a:t>
            </a:r>
            <a:r>
              <a:rPr lang="ja-JP" altLang="en-US" sz="1200" b="1">
                <a:solidFill>
                  <a:srgbClr val="1155CC"/>
                </a:solidFill>
                <a:latin typeface="Calibri"/>
                <a:ea typeface="Calibri"/>
                <a:cs typeface="Calibri"/>
                <a:sym typeface="Calibri"/>
              </a:rPr>
              <a:t>より</a:t>
            </a:r>
            <a:endParaRPr sz="1200" b="1">
              <a:solidFill>
                <a:srgbClr val="1155CC"/>
              </a:solidFill>
              <a:latin typeface="Calibri"/>
              <a:ea typeface="Calibri"/>
              <a:cs typeface="Calibri"/>
              <a:sym typeface="Calibri"/>
            </a:endParaRPr>
          </a:p>
          <a:p>
            <a:r>
              <a:rPr lang="ja-JP" altLang="en-US" sz="1200" b="1">
                <a:solidFill>
                  <a:srgbClr val="1155CC"/>
                </a:solidFill>
                <a:latin typeface="Calibri"/>
                <a:ea typeface="Calibri"/>
                <a:cs typeface="Calibri"/>
                <a:sym typeface="Calibri"/>
              </a:rPr>
              <a:t>データ</a:t>
            </a:r>
            <a:r>
              <a:rPr lang="en-US" altLang="ja-JP" sz="1300" b="1">
                <a:solidFill>
                  <a:srgbClr val="1155CC"/>
                </a:solidFill>
                <a:latin typeface="Calibri"/>
                <a:ea typeface="Calibri"/>
                <a:cs typeface="Calibri"/>
                <a:sym typeface="Calibri"/>
              </a:rPr>
              <a:t>DL</a:t>
            </a:r>
            <a:r>
              <a:rPr lang="ja-JP" altLang="en-US" sz="1200" b="1">
                <a:solidFill>
                  <a:srgbClr val="1155CC"/>
                </a:solidFill>
                <a:latin typeface="Calibri"/>
                <a:ea typeface="Calibri"/>
                <a:cs typeface="Calibri"/>
                <a:sym typeface="Calibri"/>
              </a:rPr>
              <a:t>可能</a:t>
            </a:r>
            <a:endParaRPr sz="1200" b="1">
              <a:solidFill>
                <a:srgbClr val="1155CC"/>
              </a:solidFill>
              <a:latin typeface="Calibri"/>
              <a:ea typeface="Calibri"/>
              <a:cs typeface="Calibri"/>
              <a:sym typeface="Calibri"/>
            </a:endParaRPr>
          </a:p>
        </p:txBody>
      </p:sp>
      <p:pic>
        <p:nvPicPr>
          <p:cNvPr id="320" name="Google Shape;320;p30"/>
          <p:cNvPicPr preferRelativeResize="0"/>
          <p:nvPr/>
        </p:nvPicPr>
        <p:blipFill>
          <a:blip r:embed="rId6">
            <a:alphaModFix/>
          </a:blip>
          <a:stretch>
            <a:fillRect/>
          </a:stretch>
        </p:blipFill>
        <p:spPr>
          <a:xfrm>
            <a:off x="515942" y="5740908"/>
            <a:ext cx="5120671" cy="730300"/>
          </a:xfrm>
          <a:prstGeom prst="rect">
            <a:avLst/>
          </a:prstGeom>
          <a:noFill/>
          <a:ln>
            <a:noFill/>
          </a:ln>
        </p:spPr>
      </p:pic>
      <p:sp>
        <p:nvSpPr>
          <p:cNvPr id="321" name="Google Shape;321;p30"/>
          <p:cNvSpPr txBox="1"/>
          <p:nvPr/>
        </p:nvSpPr>
        <p:spPr>
          <a:xfrm>
            <a:off x="5836646" y="5726620"/>
            <a:ext cx="3960000" cy="5760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空港で</a:t>
            </a:r>
            <a:r>
              <a:rPr lang="en-US" altLang="ja-JP" sz="1500" dirty="0">
                <a:latin typeface="Calibri"/>
                <a:ea typeface="Calibri"/>
                <a:cs typeface="Calibri"/>
                <a:sym typeface="Calibri"/>
              </a:rPr>
              <a:t>30</a:t>
            </a:r>
            <a:r>
              <a:rPr lang="ja-JP" altLang="en-US">
                <a:latin typeface="Calibri"/>
                <a:ea typeface="Calibri"/>
                <a:cs typeface="Calibri"/>
                <a:sym typeface="Calibri"/>
              </a:rPr>
              <a:t>分毎に観測された気温･露点温度･風向風速等のデータを国内外のサイトから入手可能</a:t>
            </a:r>
            <a:endParaRPr dirty="0">
              <a:latin typeface="Calibri"/>
              <a:ea typeface="Calibri"/>
              <a:cs typeface="Calibri"/>
              <a:sym typeface="Calibri"/>
            </a:endParaRPr>
          </a:p>
        </p:txBody>
      </p:sp>
      <p:sp>
        <p:nvSpPr>
          <p:cNvPr id="322" name="Google Shape;322;p30"/>
          <p:cNvSpPr txBox="1"/>
          <p:nvPr/>
        </p:nvSpPr>
        <p:spPr>
          <a:xfrm>
            <a:off x="1270404" y="6373133"/>
            <a:ext cx="4030187" cy="3225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a:t>
            </a:r>
            <a:r>
              <a:rPr lang="en-US" altLang="ja-JP" sz="1200" dirty="0">
                <a:latin typeface="Calibri"/>
                <a:ea typeface="Calibri"/>
                <a:cs typeface="Calibri"/>
                <a:sym typeface="Calibri"/>
              </a:rPr>
              <a:t>【</a:t>
            </a:r>
            <a:r>
              <a:rPr lang="ja-JP" altLang="en-US" sz="1200">
                <a:latin typeface="Calibri"/>
                <a:ea typeface="Calibri"/>
                <a:cs typeface="Calibri"/>
                <a:sym typeface="Calibri"/>
              </a:rPr>
              <a:t>引用</a:t>
            </a:r>
            <a:r>
              <a:rPr lang="en-US" altLang="ja-JP" sz="1200" dirty="0">
                <a:latin typeface="Calibri"/>
                <a:ea typeface="Calibri"/>
                <a:cs typeface="Calibri"/>
                <a:sym typeface="Calibri"/>
              </a:rPr>
              <a:t>】</a:t>
            </a:r>
            <a:r>
              <a:rPr lang="en-US" altLang="ja-JP" sz="1200" u="sng" dirty="0">
                <a:solidFill>
                  <a:schemeClr val="hlink"/>
                </a:solidFill>
                <a:latin typeface="Calibri"/>
                <a:ea typeface="Calibri"/>
                <a:cs typeface="Calibri"/>
                <a:sym typeface="Calibri"/>
                <a:hlinkClick r:id="rId7"/>
              </a:rPr>
              <a:t>https://www.ogimet.com/metars.phtml.en</a:t>
            </a:r>
            <a:endParaRPr sz="1200" dirty="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1"/>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【まとめ】気象庁の過去観測データ（アメダスなど）に付加される</a:t>
            </a:r>
            <a:r>
              <a:rPr lang="en-US" altLang="ja-JP" sz="2000"/>
              <a:t>QC</a:t>
            </a:r>
            <a:r>
              <a:rPr lang="ja-JP"/>
              <a:t>情報</a:t>
            </a:r>
            <a:endParaRPr/>
          </a:p>
        </p:txBody>
      </p:sp>
      <p:sp>
        <p:nvSpPr>
          <p:cNvPr id="329" name="Google Shape;329;p31"/>
          <p:cNvSpPr txBox="1"/>
          <p:nvPr/>
        </p:nvSpPr>
        <p:spPr>
          <a:xfrm>
            <a:off x="462756" y="468000"/>
            <a:ext cx="8980487" cy="144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気象庁では、観測値の品質を維持するため品質管理（</a:t>
            </a:r>
            <a:r>
              <a:rPr lang="en" altLang="ja-JP" sz="1600" dirty="0">
                <a:latin typeface="Calibri"/>
                <a:ea typeface="Calibri"/>
                <a:cs typeface="Calibri"/>
                <a:sym typeface="Calibri"/>
              </a:rPr>
              <a:t>QC</a:t>
            </a:r>
            <a:r>
              <a:rPr lang="ja-JP" altLang="en" sz="1600">
                <a:latin typeface="Calibri"/>
                <a:ea typeface="Calibri"/>
                <a:cs typeface="Calibri"/>
                <a:sym typeface="Calibri"/>
              </a:rPr>
              <a:t>： </a:t>
            </a:r>
            <a:r>
              <a:rPr lang="en" altLang="ja-JP" sz="1600" dirty="0">
                <a:latin typeface="Calibri"/>
                <a:ea typeface="Calibri"/>
                <a:cs typeface="Calibri"/>
                <a:sym typeface="Calibri"/>
              </a:rPr>
              <a:t>Quality Control</a:t>
            </a:r>
            <a:r>
              <a:rPr lang="ja-JP" altLang="en" sz="1600">
                <a:latin typeface="Calibri"/>
                <a:ea typeface="Calibri"/>
                <a:cs typeface="Calibri"/>
                <a:sym typeface="Calibri"/>
              </a:rPr>
              <a:t>）</a:t>
            </a:r>
            <a:r>
              <a:rPr lang="ja-JP" altLang="en-US" sz="1600">
                <a:latin typeface="Calibri"/>
                <a:ea typeface="Calibri"/>
                <a:cs typeface="Calibri"/>
                <a:sym typeface="Calibri"/>
              </a:rPr>
              <a:t>を行っています。</a:t>
            </a:r>
          </a:p>
          <a:p>
            <a:pPr>
              <a:spcBef>
                <a:spcPts val="500"/>
              </a:spcBef>
            </a:pPr>
            <a:r>
              <a:rPr lang="ja-JP" altLang="en-US" sz="1600">
                <a:latin typeface="Calibri"/>
                <a:ea typeface="Calibri"/>
                <a:cs typeface="Calibri"/>
                <a:sym typeface="Calibri"/>
              </a:rPr>
              <a:t>観測機器や通信機器などのトラブルや定期点検のため、稀にデータに欠損等が含まれる場合があるため、</a:t>
            </a:r>
          </a:p>
          <a:p>
            <a:r>
              <a:rPr lang="ja-JP" altLang="en-US" sz="1600">
                <a:latin typeface="Calibri"/>
                <a:ea typeface="Calibri"/>
                <a:cs typeface="Calibri"/>
                <a:sym typeface="Calibri"/>
              </a:rPr>
              <a:t>データを利用するにあたり注意が必要なことがあるかどうかを示す</a:t>
            </a:r>
            <a:r>
              <a:rPr lang="en-US" altLang="ja-JP" sz="1600" dirty="0">
                <a:latin typeface="Calibri"/>
                <a:ea typeface="Calibri"/>
                <a:cs typeface="Calibri"/>
                <a:sym typeface="Calibri"/>
              </a:rPr>
              <a:t>『</a:t>
            </a:r>
            <a:r>
              <a:rPr lang="ja-JP" altLang="en-US" sz="1600" b="1">
                <a:latin typeface="Calibri"/>
                <a:ea typeface="Calibri"/>
                <a:cs typeface="Calibri"/>
                <a:sym typeface="Calibri"/>
              </a:rPr>
              <a:t>品質情報</a:t>
            </a:r>
            <a:r>
              <a:rPr lang="en-US" altLang="ja-JP" sz="1600" dirty="0">
                <a:latin typeface="Calibri"/>
                <a:ea typeface="Calibri"/>
                <a:cs typeface="Calibri"/>
                <a:sym typeface="Calibri"/>
              </a:rPr>
              <a:t>』『</a:t>
            </a:r>
            <a:r>
              <a:rPr lang="ja-JP" altLang="en-US" sz="1600" b="1">
                <a:latin typeface="Calibri"/>
                <a:ea typeface="Calibri"/>
                <a:cs typeface="Calibri"/>
                <a:sym typeface="Calibri"/>
              </a:rPr>
              <a:t>均質番号</a:t>
            </a:r>
            <a:r>
              <a:rPr lang="en-US" altLang="ja-JP" sz="1600" dirty="0">
                <a:latin typeface="Calibri"/>
                <a:ea typeface="Calibri"/>
                <a:cs typeface="Calibri"/>
                <a:sym typeface="Calibri"/>
              </a:rPr>
              <a:t>』『</a:t>
            </a:r>
            <a:r>
              <a:rPr lang="ja-JP" altLang="en-US" sz="1600" b="1">
                <a:latin typeface="Calibri"/>
                <a:ea typeface="Calibri"/>
                <a:cs typeface="Calibri"/>
                <a:sym typeface="Calibri"/>
              </a:rPr>
              <a:t>現象なし情報</a:t>
            </a:r>
            <a:r>
              <a:rPr lang="en-US" altLang="ja-JP" sz="1600" dirty="0">
                <a:latin typeface="Calibri"/>
                <a:ea typeface="Calibri"/>
                <a:cs typeface="Calibri"/>
                <a:sym typeface="Calibri"/>
              </a:rPr>
              <a:t>』</a:t>
            </a:r>
            <a:r>
              <a:rPr lang="ja-JP" altLang="en-US" sz="1600">
                <a:latin typeface="Calibri"/>
                <a:ea typeface="Calibri"/>
                <a:cs typeface="Calibri"/>
                <a:sym typeface="Calibri"/>
              </a:rPr>
              <a:t>の</a:t>
            </a:r>
            <a:r>
              <a:rPr lang="en-US" altLang="ja-JP" sz="1600" dirty="0">
                <a:latin typeface="Calibri"/>
                <a:ea typeface="Calibri"/>
                <a:cs typeface="Calibri"/>
                <a:sym typeface="Calibri"/>
              </a:rPr>
              <a:t>3</a:t>
            </a:r>
            <a:r>
              <a:rPr lang="ja-JP" altLang="en-US" sz="1600">
                <a:latin typeface="Calibri"/>
                <a:ea typeface="Calibri"/>
                <a:cs typeface="Calibri"/>
                <a:sym typeface="Calibri"/>
              </a:rPr>
              <a:t>種類の情報を観測データに付加しています。</a:t>
            </a:r>
            <a:endParaRPr lang="ja-JP" altLang="en-US" sz="1600" dirty="0">
              <a:latin typeface="Calibri"/>
              <a:ea typeface="Calibri"/>
              <a:cs typeface="Calibri"/>
              <a:sym typeface="Calibri"/>
            </a:endParaRPr>
          </a:p>
        </p:txBody>
      </p:sp>
      <p:sp>
        <p:nvSpPr>
          <p:cNvPr id="330" name="Google Shape;330;p31"/>
          <p:cNvSpPr txBox="1"/>
          <p:nvPr/>
        </p:nvSpPr>
        <p:spPr>
          <a:xfrm>
            <a:off x="447672" y="1885840"/>
            <a:ext cx="9360000" cy="388800"/>
          </a:xfrm>
          <a:prstGeom prst="rect">
            <a:avLst/>
          </a:prstGeom>
          <a:noFill/>
          <a:ln>
            <a:noFill/>
          </a:ln>
        </p:spPr>
        <p:txBody>
          <a:bodyPr spcFirstLastPara="1" wrap="square" lIns="0" tIns="91425" rIns="91425" bIns="91425" anchor="t" anchorCtr="0">
            <a:noAutofit/>
          </a:bodyPr>
          <a:lstStyle/>
          <a:p>
            <a:pPr>
              <a:lnSpc>
                <a:spcPct val="150000"/>
              </a:lnSpc>
            </a:pPr>
            <a:r>
              <a:rPr lang="en-US" altLang="ja-JP" sz="1600" dirty="0">
                <a:latin typeface="Calibri"/>
                <a:ea typeface="Calibri"/>
                <a:cs typeface="Calibri"/>
                <a:sym typeface="Calibri"/>
              </a:rPr>
              <a:t>『</a:t>
            </a:r>
            <a:r>
              <a:rPr lang="ja-JP" altLang="en-US" sz="1600" b="1">
                <a:latin typeface="Calibri"/>
                <a:ea typeface="Calibri"/>
                <a:cs typeface="Calibri"/>
                <a:sym typeface="Calibri"/>
              </a:rPr>
              <a:t>品質情報</a:t>
            </a:r>
            <a:r>
              <a:rPr lang="en-US" altLang="ja-JP" sz="1600" dirty="0">
                <a:latin typeface="Calibri"/>
                <a:ea typeface="Calibri"/>
                <a:cs typeface="Calibri"/>
                <a:sym typeface="Calibri"/>
              </a:rPr>
              <a:t>』</a:t>
            </a:r>
            <a:r>
              <a:rPr lang="ja-JP" altLang="en-US" sz="1600">
                <a:latin typeface="Calibri"/>
                <a:ea typeface="Calibri"/>
                <a:cs typeface="Calibri"/>
                <a:sym typeface="Calibri"/>
              </a:rPr>
              <a:t>：利用上注意が必要かどうかを示す情報</a:t>
            </a:r>
            <a:endParaRPr sz="1600" dirty="0">
              <a:latin typeface="Calibri"/>
              <a:ea typeface="Calibri"/>
              <a:cs typeface="Calibri"/>
              <a:sym typeface="Calibri"/>
            </a:endParaRPr>
          </a:p>
        </p:txBody>
      </p:sp>
      <p:sp>
        <p:nvSpPr>
          <p:cNvPr id="331" name="Google Shape;331;p31"/>
          <p:cNvSpPr txBox="1"/>
          <p:nvPr/>
        </p:nvSpPr>
        <p:spPr>
          <a:xfrm>
            <a:off x="447672" y="4506723"/>
            <a:ext cx="9360000" cy="1065400"/>
          </a:xfrm>
          <a:prstGeom prst="rect">
            <a:avLst/>
          </a:prstGeom>
          <a:noFill/>
          <a:ln>
            <a:noFill/>
          </a:ln>
        </p:spPr>
        <p:txBody>
          <a:bodyPr spcFirstLastPara="1" wrap="square" lIns="0" tIns="91425" rIns="0" bIns="91425" anchor="t" anchorCtr="0">
            <a:noAutofit/>
          </a:bodyPr>
          <a:lstStyle/>
          <a:p>
            <a:pPr>
              <a:lnSpc>
                <a:spcPct val="150000"/>
              </a:lnSpc>
              <a:spcAft>
                <a:spcPts val="600"/>
              </a:spcAft>
            </a:pPr>
            <a:r>
              <a:rPr lang="en-US" altLang="ja-JP" sz="1600" dirty="0">
                <a:latin typeface="Calibri"/>
                <a:ea typeface="Calibri"/>
                <a:cs typeface="Calibri"/>
                <a:sym typeface="Calibri"/>
              </a:rPr>
              <a:t>『</a:t>
            </a:r>
            <a:r>
              <a:rPr lang="ja-JP" altLang="en-US" sz="1600" b="1">
                <a:latin typeface="Calibri"/>
                <a:ea typeface="Calibri"/>
                <a:cs typeface="Calibri"/>
                <a:sym typeface="Calibri"/>
              </a:rPr>
              <a:t>均質番号</a:t>
            </a:r>
            <a:r>
              <a:rPr lang="en-US" altLang="ja-JP" sz="1600" dirty="0">
                <a:latin typeface="Calibri"/>
                <a:ea typeface="Calibri"/>
                <a:cs typeface="Calibri"/>
                <a:sym typeface="Calibri"/>
              </a:rPr>
              <a:t>』</a:t>
            </a:r>
            <a:r>
              <a:rPr lang="ja-JP" altLang="en-US" sz="1600">
                <a:latin typeface="Calibri"/>
                <a:ea typeface="Calibri"/>
                <a:cs typeface="Calibri"/>
                <a:sym typeface="Calibri"/>
              </a:rPr>
              <a:t>：観測場所の移転や観測方法の変更等によりデータの品質に変化が生じたことを示す情報</a:t>
            </a:r>
            <a:endParaRPr sz="1600" dirty="0">
              <a:latin typeface="Calibri"/>
              <a:ea typeface="Calibri"/>
              <a:cs typeface="Calibri"/>
              <a:sym typeface="Calibri"/>
            </a:endParaRPr>
          </a:p>
          <a:p>
            <a:pPr marL="485999" indent="-168949">
              <a:buSzPts val="1300"/>
              <a:buFont typeface="Calibri"/>
              <a:buChar char="★"/>
            </a:pPr>
            <a:r>
              <a:rPr lang="ja-JP" altLang="en-US">
                <a:latin typeface="Calibri"/>
                <a:ea typeface="Calibri"/>
                <a:cs typeface="Calibri"/>
                <a:sym typeface="Calibri"/>
              </a:rPr>
              <a:t>データの品質に変化があったタイミングで異なる番号が採番されます</a:t>
            </a:r>
            <a:endParaRPr dirty="0">
              <a:latin typeface="Calibri"/>
              <a:ea typeface="Calibri"/>
              <a:cs typeface="Calibri"/>
              <a:sym typeface="Calibri"/>
            </a:endParaRPr>
          </a:p>
          <a:p>
            <a:pPr marL="485999" indent="-168949">
              <a:buSzPts val="1300"/>
              <a:buFont typeface="Calibri"/>
              <a:buChar char="★"/>
            </a:pPr>
            <a:r>
              <a:rPr lang="ja-JP" altLang="en-US">
                <a:latin typeface="Calibri"/>
                <a:ea typeface="Calibri"/>
                <a:cs typeface="Calibri"/>
                <a:sym typeface="Calibri"/>
              </a:rPr>
              <a:t>値そのものには意味を持ちませんが、異なった均質番号を持つデータ同士を単純に比較することはできません</a:t>
            </a:r>
            <a:endParaRPr dirty="0">
              <a:latin typeface="Calibri"/>
              <a:ea typeface="Calibri"/>
              <a:cs typeface="Calibri"/>
              <a:sym typeface="Calibri"/>
            </a:endParaRPr>
          </a:p>
        </p:txBody>
      </p:sp>
      <p:sp>
        <p:nvSpPr>
          <p:cNvPr id="332" name="Google Shape;332;p31"/>
          <p:cNvSpPr txBox="1"/>
          <p:nvPr/>
        </p:nvSpPr>
        <p:spPr>
          <a:xfrm>
            <a:off x="462756" y="5514971"/>
            <a:ext cx="9360000" cy="388800"/>
          </a:xfrm>
          <a:prstGeom prst="rect">
            <a:avLst/>
          </a:prstGeom>
          <a:noFill/>
          <a:ln>
            <a:noFill/>
          </a:ln>
        </p:spPr>
        <p:txBody>
          <a:bodyPr spcFirstLastPara="1" wrap="square" lIns="0" tIns="91425" rIns="91425" bIns="91425" anchor="t" anchorCtr="0">
            <a:noAutofit/>
          </a:bodyPr>
          <a:lstStyle/>
          <a:p>
            <a:pPr>
              <a:lnSpc>
                <a:spcPct val="150000"/>
              </a:lnSpc>
            </a:pPr>
            <a:r>
              <a:rPr lang="en-US" altLang="ja-JP" sz="1600" dirty="0">
                <a:latin typeface="Calibri"/>
                <a:ea typeface="Calibri"/>
                <a:cs typeface="Calibri"/>
                <a:sym typeface="Calibri"/>
              </a:rPr>
              <a:t>『</a:t>
            </a:r>
            <a:r>
              <a:rPr lang="ja-JP" altLang="en-US" sz="1600" b="1">
                <a:latin typeface="Calibri"/>
                <a:ea typeface="Calibri"/>
                <a:cs typeface="Calibri"/>
                <a:sym typeface="Calibri"/>
              </a:rPr>
              <a:t>現象なし情報</a:t>
            </a:r>
            <a:r>
              <a:rPr lang="ja-JP" altLang="en-US" b="1">
                <a:latin typeface="Calibri"/>
                <a:ea typeface="Calibri"/>
                <a:cs typeface="Calibri"/>
                <a:sym typeface="Calibri"/>
              </a:rPr>
              <a:t>（気象官署において現象そのものの有無を観測している気象要素のみ）</a:t>
            </a:r>
            <a:r>
              <a:rPr lang="en-US" altLang="ja-JP" sz="1600" dirty="0">
                <a:latin typeface="Calibri"/>
                <a:ea typeface="Calibri"/>
                <a:cs typeface="Calibri"/>
                <a:sym typeface="Calibri"/>
              </a:rPr>
              <a:t>』</a:t>
            </a:r>
            <a:endParaRPr sz="1600" dirty="0">
              <a:latin typeface="Calibri"/>
              <a:ea typeface="Calibri"/>
              <a:cs typeface="Calibri"/>
              <a:sym typeface="Calibri"/>
            </a:endParaRPr>
          </a:p>
        </p:txBody>
      </p:sp>
      <p:graphicFrame>
        <p:nvGraphicFramePr>
          <p:cNvPr id="333" name="Google Shape;333;p31"/>
          <p:cNvGraphicFramePr/>
          <p:nvPr>
            <p:extLst>
              <p:ext uri="{D42A27DB-BD31-4B8C-83A1-F6EECF244321}">
                <p14:modId xmlns:p14="http://schemas.microsoft.com/office/powerpoint/2010/main" val="3447882910"/>
              </p:ext>
            </p:extLst>
          </p:nvPr>
        </p:nvGraphicFramePr>
        <p:xfrm>
          <a:off x="1185625" y="2320361"/>
          <a:ext cx="7534750" cy="2168348"/>
        </p:xfrm>
        <a:graphic>
          <a:graphicData uri="http://schemas.openxmlformats.org/drawingml/2006/table">
            <a:tbl>
              <a:tblPr>
                <a:noFill/>
                <a:tableStyleId>{4DBEAE0C-8DF3-4507-AAD1-BCF8E4D46D57}</a:tableStyleId>
              </a:tblPr>
              <a:tblGrid>
                <a:gridCol w="968325">
                  <a:extLst>
                    <a:ext uri="{9D8B030D-6E8A-4147-A177-3AD203B41FA5}">
                      <a16:colId xmlns:a16="http://schemas.microsoft.com/office/drawing/2014/main" val="20000"/>
                    </a:ext>
                  </a:extLst>
                </a:gridCol>
                <a:gridCol w="639650">
                  <a:extLst>
                    <a:ext uri="{9D8B030D-6E8A-4147-A177-3AD203B41FA5}">
                      <a16:colId xmlns:a16="http://schemas.microsoft.com/office/drawing/2014/main" val="20001"/>
                    </a:ext>
                  </a:extLst>
                </a:gridCol>
                <a:gridCol w="5926775">
                  <a:extLst>
                    <a:ext uri="{9D8B030D-6E8A-4147-A177-3AD203B41FA5}">
                      <a16:colId xmlns:a16="http://schemas.microsoft.com/office/drawing/2014/main" val="20002"/>
                    </a:ext>
                  </a:extLst>
                </a:gridCol>
              </a:tblGrid>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品質情報の値</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記号</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意味</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extLst>
                  <a:ext uri="{0D108BD9-81ED-4DB2-BD59-A6C34878D82A}">
                    <a16:rowId xmlns:a16="http://schemas.microsoft.com/office/drawing/2014/main" val="10000"/>
                  </a:ext>
                </a:extLst>
              </a:tr>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8</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値</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a:solidFill>
                            <a:srgbClr val="333333"/>
                          </a:solidFill>
                          <a:latin typeface="Calibri"/>
                          <a:ea typeface="Calibri"/>
                          <a:cs typeface="Calibri"/>
                          <a:sym typeface="Calibri"/>
                        </a:rPr>
                        <a:t>統計のもととなるデータに欠損がない（正常値）</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9225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5</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値)</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a:solidFill>
                            <a:srgbClr val="333333"/>
                          </a:solidFill>
                          <a:latin typeface="Calibri"/>
                          <a:ea typeface="Calibri"/>
                          <a:cs typeface="Calibri"/>
                          <a:sym typeface="Calibri"/>
                        </a:rPr>
                        <a:t>統計を行う対象資料が許容範囲で欠けている（準正常値）</a:t>
                      </a:r>
                      <a:endParaRPr sz="1100">
                        <a:solidFill>
                          <a:srgbClr val="333333"/>
                        </a:solidFill>
                        <a:latin typeface="Calibri"/>
                        <a:ea typeface="Calibri"/>
                        <a:cs typeface="Calibri"/>
                        <a:sym typeface="Calibri"/>
                      </a:endParaRPr>
                    </a:p>
                    <a:p>
                      <a:pPr marL="0" lvl="0" indent="0" algn="l" rtl="0">
                        <a:spcBef>
                          <a:spcPts val="0"/>
                        </a:spcBef>
                        <a:spcAft>
                          <a:spcPts val="0"/>
                        </a:spcAft>
                        <a:buNone/>
                      </a:pPr>
                      <a:r>
                        <a:rPr lang="ja-JP" sz="1100">
                          <a:solidFill>
                            <a:srgbClr val="333333"/>
                          </a:solidFill>
                          <a:latin typeface="Calibri"/>
                          <a:ea typeface="Calibri"/>
                          <a:cs typeface="Calibri"/>
                          <a:sym typeface="Calibri"/>
                        </a:rPr>
                        <a:t>※必要な資料数は、要素または現象、統計方法により若干異なるが全体数の80％が基準</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4</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値]</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a:solidFill>
                            <a:srgbClr val="333333"/>
                          </a:solidFill>
                          <a:latin typeface="Calibri"/>
                          <a:ea typeface="Calibri"/>
                          <a:cs typeface="Calibri"/>
                          <a:sym typeface="Calibri"/>
                        </a:rPr>
                        <a:t>統計を行う対象資料が許容範囲を超えて欠けている（資料不足値）</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2</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a:solidFill>
                            <a:srgbClr val="333333"/>
                          </a:solidFill>
                          <a:latin typeface="Calibri"/>
                          <a:ea typeface="Calibri"/>
                          <a:cs typeface="Calibri"/>
                          <a:sym typeface="Calibri"/>
                        </a:rPr>
                        <a:t>値がかなり疑わしい（時別値のみが対象）（疑問値）</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1</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a:solidFill>
                            <a:srgbClr val="333333"/>
                          </a:solidFill>
                          <a:latin typeface="Calibri"/>
                          <a:ea typeface="Calibri"/>
                          <a:cs typeface="Calibri"/>
                          <a:sym typeface="Calibri"/>
                        </a:rPr>
                        <a:t>統計値がない（欠測）</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5930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0</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空</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ja-JP" sz="1100" dirty="0">
                          <a:solidFill>
                            <a:srgbClr val="333333"/>
                          </a:solidFill>
                          <a:latin typeface="Calibri"/>
                          <a:ea typeface="Calibri"/>
                          <a:cs typeface="Calibri"/>
                          <a:sym typeface="Calibri"/>
                        </a:rPr>
                        <a:t>観測・統計項目ではない</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bl>
          </a:graphicData>
        </a:graphic>
      </p:graphicFrame>
      <p:graphicFrame>
        <p:nvGraphicFramePr>
          <p:cNvPr id="334" name="Google Shape;334;p31"/>
          <p:cNvGraphicFramePr/>
          <p:nvPr>
            <p:extLst>
              <p:ext uri="{D42A27DB-BD31-4B8C-83A1-F6EECF244321}">
                <p14:modId xmlns:p14="http://schemas.microsoft.com/office/powerpoint/2010/main" val="2226568506"/>
              </p:ext>
            </p:extLst>
          </p:nvPr>
        </p:nvGraphicFramePr>
        <p:xfrm>
          <a:off x="3274288" y="5963646"/>
          <a:ext cx="3298600" cy="834133"/>
        </p:xfrm>
        <a:graphic>
          <a:graphicData uri="http://schemas.openxmlformats.org/drawingml/2006/table">
            <a:tbl>
              <a:tblPr>
                <a:noFill/>
                <a:tableStyleId>{4DBEAE0C-8DF3-4507-AAD1-BCF8E4D46D57}</a:tableStyleId>
              </a:tblPr>
              <a:tblGrid>
                <a:gridCol w="1341300">
                  <a:extLst>
                    <a:ext uri="{9D8B030D-6E8A-4147-A177-3AD203B41FA5}">
                      <a16:colId xmlns:a16="http://schemas.microsoft.com/office/drawing/2014/main" val="20000"/>
                    </a:ext>
                  </a:extLst>
                </a:gridCol>
                <a:gridCol w="597500">
                  <a:extLst>
                    <a:ext uri="{9D8B030D-6E8A-4147-A177-3AD203B41FA5}">
                      <a16:colId xmlns:a16="http://schemas.microsoft.com/office/drawing/2014/main" val="20001"/>
                    </a:ext>
                  </a:extLst>
                </a:gridCol>
                <a:gridCol w="1359800">
                  <a:extLst>
                    <a:ext uri="{9D8B030D-6E8A-4147-A177-3AD203B41FA5}">
                      <a16:colId xmlns:a16="http://schemas.microsoft.com/office/drawing/2014/main" val="20002"/>
                    </a:ext>
                  </a:extLst>
                </a:gridCol>
              </a:tblGrid>
              <a:tr h="242550">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現象なし情報の値</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記号</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tc>
                  <a:txBody>
                    <a:bodyPr/>
                    <a:lstStyle/>
                    <a:p>
                      <a:pPr marL="0" lvl="0" indent="0" algn="ctr" rtl="0">
                        <a:lnSpc>
                          <a:spcPct val="115000"/>
                        </a:lnSpc>
                        <a:spcBef>
                          <a:spcPts val="0"/>
                        </a:spcBef>
                        <a:spcAft>
                          <a:spcPts val="0"/>
                        </a:spcAft>
                        <a:buNone/>
                      </a:pPr>
                      <a:r>
                        <a:rPr lang="ja-JP" sz="1100">
                          <a:solidFill>
                            <a:srgbClr val="333333"/>
                          </a:solidFill>
                          <a:latin typeface="Calibri"/>
                          <a:ea typeface="Calibri"/>
                          <a:cs typeface="Calibri"/>
                          <a:sym typeface="Calibri"/>
                        </a:rPr>
                        <a:t>意味</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DADFEC"/>
                    </a:solidFill>
                  </a:tcPr>
                </a:tc>
                <a:extLst>
                  <a:ext uri="{0D108BD9-81ED-4DB2-BD59-A6C34878D82A}">
                    <a16:rowId xmlns:a16="http://schemas.microsoft.com/office/drawing/2014/main" val="10000"/>
                  </a:ext>
                </a:extLst>
              </a:tr>
              <a:tr h="227000">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1</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現象なし</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227000">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0</a:t>
                      </a:r>
                      <a:endParaRPr sz="110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a:solidFill>
                            <a:srgbClr val="333333"/>
                          </a:solidFill>
                          <a:latin typeface="Calibri"/>
                          <a:ea typeface="Calibri"/>
                          <a:cs typeface="Calibri"/>
                          <a:sym typeface="Calibri"/>
                        </a:rPr>
                        <a:t>値</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100" dirty="0">
                          <a:solidFill>
                            <a:srgbClr val="333333"/>
                          </a:solidFill>
                          <a:latin typeface="Calibri"/>
                          <a:ea typeface="Calibri"/>
                          <a:cs typeface="Calibri"/>
                          <a:sym typeface="Calibri"/>
                        </a:rPr>
                        <a:t>現象あり</a:t>
                      </a:r>
                      <a:endParaRPr sz="1100" dirty="0">
                        <a:solidFill>
                          <a:srgbClr val="333333"/>
                        </a:solidFill>
                        <a:latin typeface="Calibri"/>
                        <a:ea typeface="Calibri"/>
                        <a:cs typeface="Calibri"/>
                        <a:sym typeface="Calibri"/>
                      </a:endParaRPr>
                    </a:p>
                  </a:txBody>
                  <a:tcPr marL="53350" marR="53350" marT="53350" marB="53350" anchor="ctr">
                    <a:lnL w="19050" cap="flat" cmpd="sng">
                      <a:solidFill>
                        <a:srgbClr val="9BA8CA"/>
                      </a:solidFill>
                      <a:prstDash val="solid"/>
                      <a:round/>
                      <a:headEnd type="none" w="sm" len="sm"/>
                      <a:tailEnd type="none" w="sm" len="sm"/>
                    </a:lnL>
                    <a:lnR w="19050" cap="flat" cmpd="sng">
                      <a:solidFill>
                        <a:srgbClr val="9BA8CA"/>
                      </a:solidFill>
                      <a:prstDash val="solid"/>
                      <a:round/>
                      <a:headEnd type="none" w="sm" len="sm"/>
                      <a:tailEnd type="none" w="sm" len="sm"/>
                    </a:lnR>
                    <a:lnT w="19050" cap="flat" cmpd="sng">
                      <a:solidFill>
                        <a:srgbClr val="9BA8CA"/>
                      </a:solidFill>
                      <a:prstDash val="solid"/>
                      <a:round/>
                      <a:headEnd type="none" w="sm" len="sm"/>
                      <a:tailEnd type="none" w="sm" len="sm"/>
                    </a:lnT>
                    <a:lnB w="19050" cap="flat" cmpd="sng">
                      <a:solidFill>
                        <a:srgbClr val="9BA8CA"/>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2"/>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【まとめ】事実としての気象条件（観測値･実況値）データの選定</a:t>
            </a:r>
            <a:endParaRPr/>
          </a:p>
        </p:txBody>
      </p:sp>
      <p:sp>
        <p:nvSpPr>
          <p:cNvPr id="341" name="Google Shape;341;p32"/>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参照できる観測点が対象地点の最寄りにない場合、気象衛星データ等の</a:t>
            </a:r>
            <a:r>
              <a:rPr lang="ja-JP" altLang="en-US" sz="1600" b="1">
                <a:latin typeface="Calibri"/>
                <a:ea typeface="Calibri"/>
                <a:cs typeface="Calibri"/>
                <a:sym typeface="Calibri"/>
              </a:rPr>
              <a:t>面的なデータから任意地点のものを抽出</a:t>
            </a:r>
            <a:r>
              <a:rPr lang="ja-JP" altLang="en-US" sz="1600">
                <a:latin typeface="Calibri"/>
                <a:ea typeface="Calibri"/>
                <a:cs typeface="Calibri"/>
                <a:sym typeface="Calibri"/>
              </a:rPr>
              <a:t>する方法もあります。</a:t>
            </a:r>
            <a:endParaRPr sz="1600" dirty="0">
              <a:latin typeface="Calibri"/>
              <a:ea typeface="Calibri"/>
              <a:cs typeface="Calibri"/>
              <a:sym typeface="Calibri"/>
            </a:endParaRPr>
          </a:p>
          <a:p>
            <a:r>
              <a:rPr lang="ja-JP" altLang="en-US" sz="1600">
                <a:latin typeface="Calibri"/>
                <a:ea typeface="Calibri"/>
                <a:cs typeface="Calibri"/>
                <a:sym typeface="Calibri"/>
              </a:rPr>
              <a:t>様々な考え方･アプローチで、目的に適うデータを選定しましょう。</a:t>
            </a:r>
            <a:endParaRPr sz="1600" dirty="0">
              <a:latin typeface="Calibri"/>
              <a:ea typeface="Calibri"/>
              <a:cs typeface="Calibri"/>
              <a:sym typeface="Calibri"/>
            </a:endParaRPr>
          </a:p>
        </p:txBody>
      </p:sp>
      <p:sp>
        <p:nvSpPr>
          <p:cNvPr id="342" name="Google Shape;342;p32"/>
          <p:cNvSpPr txBox="1"/>
          <p:nvPr/>
        </p:nvSpPr>
        <p:spPr>
          <a:xfrm>
            <a:off x="533400" y="1337900"/>
            <a:ext cx="8839200" cy="1116000"/>
          </a:xfrm>
          <a:prstGeom prst="rect">
            <a:avLst/>
          </a:prstGeom>
          <a:noFill/>
          <a:ln>
            <a:noFill/>
          </a:ln>
        </p:spPr>
        <p:txBody>
          <a:bodyPr spcFirstLastPara="1" wrap="square" lIns="91425" tIns="91425" rIns="91425" bIns="91425" anchor="t" anchorCtr="0">
            <a:noAutofit/>
          </a:bodyPr>
          <a:lstStyle/>
          <a:p>
            <a:pPr>
              <a:lnSpc>
                <a:spcPct val="150000"/>
              </a:lnSpc>
            </a:pPr>
            <a:r>
              <a:rPr lang="ja-JP" altLang="en-US" sz="2000" u="sng">
                <a:latin typeface="Calibri"/>
                <a:ea typeface="Calibri"/>
                <a:cs typeface="Calibri"/>
                <a:sym typeface="Calibri"/>
              </a:rPr>
              <a:t>チョイス②：気象レーダーを活用</a:t>
            </a:r>
            <a:endParaRPr sz="1800" u="sng" dirty="0">
              <a:latin typeface="Calibri"/>
              <a:ea typeface="Calibri"/>
              <a:cs typeface="Calibri"/>
              <a:sym typeface="Calibri"/>
            </a:endParaRPr>
          </a:p>
          <a:p>
            <a:r>
              <a:rPr lang="ja-JP" altLang="en-US" sz="1600">
                <a:latin typeface="Calibri"/>
                <a:ea typeface="Calibri"/>
                <a:cs typeface="Calibri"/>
                <a:sym typeface="Calibri"/>
              </a:rPr>
              <a:t>面的に観測といえば、気象衛星観測の他に、気象レーダー観測から降水強度データ等を得ることができます。</a:t>
            </a:r>
            <a:endParaRPr sz="1600" dirty="0">
              <a:latin typeface="Calibri"/>
              <a:ea typeface="Calibri"/>
              <a:cs typeface="Calibri"/>
              <a:sym typeface="Calibri"/>
            </a:endParaRPr>
          </a:p>
        </p:txBody>
      </p:sp>
      <p:pic>
        <p:nvPicPr>
          <p:cNvPr id="343" name="Google Shape;343;p32"/>
          <p:cNvPicPr preferRelativeResize="0"/>
          <p:nvPr/>
        </p:nvPicPr>
        <p:blipFill>
          <a:blip r:embed="rId3">
            <a:alphaModFix/>
          </a:blip>
          <a:stretch>
            <a:fillRect/>
          </a:stretch>
        </p:blipFill>
        <p:spPr>
          <a:xfrm>
            <a:off x="750289" y="2529370"/>
            <a:ext cx="8405425" cy="3383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7"/>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代表的な気象データの種類を知る</a:t>
            </a:r>
            <a:endParaRPr/>
          </a:p>
        </p:txBody>
      </p:sp>
      <p:sp>
        <p:nvSpPr>
          <p:cNvPr id="62" name="Google Shape;62;p7"/>
          <p:cNvSpPr txBox="1"/>
          <p:nvPr/>
        </p:nvSpPr>
        <p:spPr>
          <a:xfrm>
            <a:off x="533400" y="464925"/>
            <a:ext cx="8839200" cy="8265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多種多様にある気象データの中から、目的に対して最適なものを選び取る“選データ眼”を鍛えるため、まずは</a:t>
            </a:r>
            <a:r>
              <a:rPr lang="ja-JP" altLang="en-US">
                <a:solidFill>
                  <a:schemeClr val="dk1"/>
                </a:solidFill>
                <a:latin typeface="Calibri"/>
                <a:ea typeface="Calibri"/>
                <a:cs typeface="Calibri"/>
                <a:sym typeface="Calibri"/>
              </a:rPr>
              <a:t>気象庁の代表的な気象データの種類（下図）</a:t>
            </a:r>
            <a:r>
              <a:rPr lang="ja-JP" altLang="en-US">
                <a:latin typeface="Calibri"/>
                <a:ea typeface="Calibri"/>
                <a:cs typeface="Calibri"/>
                <a:sym typeface="Calibri"/>
              </a:rPr>
              <a:t>を知りましょう。</a:t>
            </a:r>
            <a:endParaRPr dirty="0">
              <a:latin typeface="Calibri"/>
              <a:ea typeface="Calibri"/>
              <a:cs typeface="Calibri"/>
              <a:sym typeface="Calibri"/>
            </a:endParaRPr>
          </a:p>
          <a:p>
            <a:r>
              <a:rPr lang="ja-JP" altLang="en-US">
                <a:latin typeface="Calibri"/>
                <a:ea typeface="Calibri"/>
                <a:cs typeface="Calibri"/>
                <a:sym typeface="Calibri"/>
              </a:rPr>
              <a:t>気象庁によるプロダクトの他に、民間気象事業者等が独自に提供しているものもあります。</a:t>
            </a:r>
            <a:endParaRPr dirty="0">
              <a:latin typeface="Calibri"/>
              <a:ea typeface="Calibri"/>
              <a:cs typeface="Calibri"/>
              <a:sym typeface="Calibri"/>
            </a:endParaRPr>
          </a:p>
        </p:txBody>
      </p:sp>
      <p:pic>
        <p:nvPicPr>
          <p:cNvPr id="3" name="図 2">
            <a:extLst>
              <a:ext uri="{FF2B5EF4-FFF2-40B4-BE49-F238E27FC236}">
                <a16:creationId xmlns:a16="http://schemas.microsoft.com/office/drawing/2014/main" id="{A567F55F-2117-FC4E-B4DC-08D3B085C86D}"/>
              </a:ext>
            </a:extLst>
          </p:cNvPr>
          <p:cNvPicPr>
            <a:picLocks noChangeAspect="1"/>
          </p:cNvPicPr>
          <p:nvPr/>
        </p:nvPicPr>
        <p:blipFill>
          <a:blip r:embed="rId3"/>
          <a:stretch>
            <a:fillRect/>
          </a:stretch>
        </p:blipFill>
        <p:spPr>
          <a:xfrm>
            <a:off x="393700" y="4354223"/>
            <a:ext cx="9118600" cy="2362200"/>
          </a:xfrm>
          <a:prstGeom prst="rect">
            <a:avLst/>
          </a:prstGeom>
          <a:solidFill>
            <a:schemeClr val="lt1"/>
          </a:solidFill>
        </p:spPr>
      </p:pic>
      <p:pic>
        <p:nvPicPr>
          <p:cNvPr id="5" name="図 4">
            <a:extLst>
              <a:ext uri="{FF2B5EF4-FFF2-40B4-BE49-F238E27FC236}">
                <a16:creationId xmlns:a16="http://schemas.microsoft.com/office/drawing/2014/main" id="{FBE5B68E-56E3-4543-A510-1EBF84E5DC64}"/>
              </a:ext>
            </a:extLst>
          </p:cNvPr>
          <p:cNvPicPr>
            <a:picLocks noChangeAspect="1"/>
          </p:cNvPicPr>
          <p:nvPr/>
        </p:nvPicPr>
        <p:blipFill>
          <a:blip r:embed="rId4"/>
          <a:stretch>
            <a:fillRect/>
          </a:stretch>
        </p:blipFill>
        <p:spPr>
          <a:xfrm>
            <a:off x="393700" y="1245263"/>
            <a:ext cx="9118600" cy="30861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33"/>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【まとめ】事実としての気象条件（観測値･実況値）データの選定</a:t>
            </a:r>
            <a:endParaRPr/>
          </a:p>
        </p:txBody>
      </p:sp>
      <p:sp>
        <p:nvSpPr>
          <p:cNvPr id="350" name="Google Shape;350;p33"/>
          <p:cNvSpPr txBox="1"/>
          <p:nvPr/>
        </p:nvSpPr>
        <p:spPr>
          <a:xfrm>
            <a:off x="533400" y="471074"/>
            <a:ext cx="8839200" cy="8253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参照できる観測点が対象地点の最寄りにない場合、気象衛星データ等の</a:t>
            </a:r>
            <a:r>
              <a:rPr lang="ja-JP" altLang="en-US" sz="1600" b="1">
                <a:latin typeface="Calibri"/>
                <a:ea typeface="Calibri"/>
                <a:cs typeface="Calibri"/>
                <a:sym typeface="Calibri"/>
              </a:rPr>
              <a:t>面的なデータから任意地点のものを抽出</a:t>
            </a:r>
            <a:r>
              <a:rPr lang="ja-JP" altLang="en-US" sz="1600">
                <a:latin typeface="Calibri"/>
                <a:ea typeface="Calibri"/>
                <a:cs typeface="Calibri"/>
                <a:sym typeface="Calibri"/>
              </a:rPr>
              <a:t>する方法もあります。</a:t>
            </a:r>
            <a:endParaRPr sz="1600" dirty="0">
              <a:latin typeface="Calibri"/>
              <a:ea typeface="Calibri"/>
              <a:cs typeface="Calibri"/>
              <a:sym typeface="Calibri"/>
            </a:endParaRPr>
          </a:p>
          <a:p>
            <a:r>
              <a:rPr lang="ja-JP" altLang="en-US" sz="1600">
                <a:latin typeface="Calibri"/>
                <a:ea typeface="Calibri"/>
                <a:cs typeface="Calibri"/>
                <a:sym typeface="Calibri"/>
              </a:rPr>
              <a:t>様々な考え方･アプローチで、目的に適うデータを選定しましょう。</a:t>
            </a:r>
            <a:endParaRPr sz="1600" dirty="0">
              <a:latin typeface="Calibri"/>
              <a:ea typeface="Calibri"/>
              <a:cs typeface="Calibri"/>
              <a:sym typeface="Calibri"/>
            </a:endParaRPr>
          </a:p>
        </p:txBody>
      </p:sp>
      <p:sp>
        <p:nvSpPr>
          <p:cNvPr id="351" name="Google Shape;351;p33"/>
          <p:cNvSpPr txBox="1"/>
          <p:nvPr/>
        </p:nvSpPr>
        <p:spPr>
          <a:xfrm>
            <a:off x="533400" y="1337900"/>
            <a:ext cx="8839200" cy="1404000"/>
          </a:xfrm>
          <a:prstGeom prst="rect">
            <a:avLst/>
          </a:prstGeom>
          <a:noFill/>
          <a:ln>
            <a:noFill/>
          </a:ln>
        </p:spPr>
        <p:txBody>
          <a:bodyPr spcFirstLastPara="1" wrap="square" lIns="91425" tIns="91425" rIns="558000" bIns="91425" anchor="t" anchorCtr="0">
            <a:noAutofit/>
          </a:bodyPr>
          <a:lstStyle/>
          <a:p>
            <a:r>
              <a:rPr lang="ja-JP" altLang="en-US" sz="2000" u="sng">
                <a:latin typeface="Calibri"/>
                <a:ea typeface="Calibri"/>
                <a:cs typeface="Calibri"/>
                <a:sym typeface="Calibri"/>
              </a:rPr>
              <a:t>チョイス③：実況推定値データを活用</a:t>
            </a:r>
            <a:endParaRPr sz="1600" u="sng" dirty="0">
              <a:latin typeface="Calibri"/>
              <a:ea typeface="Calibri"/>
              <a:cs typeface="Calibri"/>
              <a:sym typeface="Calibri"/>
            </a:endParaRPr>
          </a:p>
          <a:p>
            <a:pPr marL="388800" indent="-181650">
              <a:spcBef>
                <a:spcPts val="1000"/>
              </a:spcBef>
              <a:buSzPts val="1500"/>
              <a:buFont typeface="Calibri"/>
              <a:buChar char="➢"/>
            </a:pPr>
            <a:r>
              <a:rPr lang="ja-JP" altLang="en-US" sz="1600" u="sng">
                <a:solidFill>
                  <a:schemeClr val="hlink"/>
                </a:solidFill>
                <a:latin typeface="Calibri"/>
                <a:ea typeface="Calibri"/>
                <a:cs typeface="Calibri"/>
                <a:sym typeface="Calibri"/>
                <a:hlinkClick r:id="rId3"/>
              </a:rPr>
              <a:t>推計気象分布</a:t>
            </a:r>
            <a:r>
              <a:rPr lang="ja-JP" altLang="en-US" sz="1600">
                <a:latin typeface="Calibri"/>
                <a:ea typeface="Calibri"/>
                <a:cs typeface="Calibri"/>
                <a:sym typeface="Calibri"/>
              </a:rPr>
              <a:t>から天気と気温の推計データを入手</a:t>
            </a:r>
            <a:endParaRPr sz="1600" dirty="0">
              <a:latin typeface="Calibri"/>
              <a:ea typeface="Calibri"/>
              <a:cs typeface="Calibri"/>
              <a:sym typeface="Calibri"/>
            </a:endParaRPr>
          </a:p>
          <a:p>
            <a:pPr marL="565199">
              <a:spcBef>
                <a:spcPts val="500"/>
              </a:spcBef>
            </a:pPr>
            <a:r>
              <a:rPr lang="ja-JP" altLang="en-US" sz="1600">
                <a:latin typeface="Calibri"/>
                <a:ea typeface="Calibri"/>
                <a:cs typeface="Calibri"/>
                <a:sym typeface="Calibri"/>
              </a:rPr>
              <a:t>アメダスや気象衛星の観測データ等をもとに気温と天気の分布を算出した、気象実況推計データを得ることができます。</a:t>
            </a:r>
            <a:endParaRPr sz="1600" dirty="0">
              <a:latin typeface="Calibri"/>
              <a:ea typeface="Calibri"/>
              <a:cs typeface="Calibri"/>
              <a:sym typeface="Calibri"/>
            </a:endParaRPr>
          </a:p>
        </p:txBody>
      </p:sp>
      <p:sp>
        <p:nvSpPr>
          <p:cNvPr id="352" name="Google Shape;352;p33"/>
          <p:cNvSpPr txBox="1"/>
          <p:nvPr/>
        </p:nvSpPr>
        <p:spPr>
          <a:xfrm>
            <a:off x="533400" y="2721699"/>
            <a:ext cx="8839200" cy="1548000"/>
          </a:xfrm>
          <a:prstGeom prst="rect">
            <a:avLst/>
          </a:prstGeom>
          <a:noFill/>
          <a:ln>
            <a:noFill/>
          </a:ln>
        </p:spPr>
        <p:txBody>
          <a:bodyPr spcFirstLastPara="1" wrap="square" lIns="91425" tIns="91425" rIns="558000" bIns="91425" anchor="t" anchorCtr="0">
            <a:noAutofit/>
          </a:bodyPr>
          <a:lstStyle/>
          <a:p>
            <a:pPr marL="388800" indent="-181650">
              <a:buSzPts val="1500"/>
              <a:buFont typeface="Calibri"/>
              <a:buChar char="➢"/>
            </a:pPr>
            <a:r>
              <a:rPr lang="ja-JP" altLang="en-US" sz="1600">
                <a:latin typeface="Calibri"/>
                <a:ea typeface="Calibri"/>
                <a:cs typeface="Calibri"/>
                <a:sym typeface="Calibri"/>
              </a:rPr>
              <a:t>数値予報の</a:t>
            </a:r>
            <a:r>
              <a:rPr lang="en-US" altLang="ja-JP" sz="1800" dirty="0">
                <a:latin typeface="Calibri"/>
                <a:ea typeface="Calibri"/>
                <a:cs typeface="Calibri"/>
                <a:sym typeface="Calibri"/>
              </a:rPr>
              <a:t>FT=0</a:t>
            </a:r>
            <a:r>
              <a:rPr lang="ja-JP" altLang="en-US" sz="1600">
                <a:latin typeface="Calibri"/>
                <a:ea typeface="Calibri"/>
                <a:cs typeface="Calibri"/>
                <a:sym typeface="Calibri"/>
              </a:rPr>
              <a:t>データを実況推定値として活用</a:t>
            </a:r>
            <a:endParaRPr sz="1600" dirty="0">
              <a:solidFill>
                <a:schemeClr val="dk1"/>
              </a:solidFill>
              <a:latin typeface="Calibri"/>
              <a:ea typeface="Calibri"/>
              <a:cs typeface="Calibri"/>
              <a:sym typeface="Calibri"/>
            </a:endParaRPr>
          </a:p>
          <a:p>
            <a:pPr marL="565199">
              <a:spcBef>
                <a:spcPts val="500"/>
              </a:spcBef>
            </a:pPr>
            <a:r>
              <a:rPr lang="ja-JP" altLang="en-US" sz="1600">
                <a:solidFill>
                  <a:schemeClr val="dk1"/>
                </a:solidFill>
                <a:latin typeface="Calibri"/>
                <a:ea typeface="Calibri"/>
                <a:cs typeface="Calibri"/>
                <a:sym typeface="Calibri"/>
              </a:rPr>
              <a:t>観測値を取り込んで生成された数値予報モデルの初期値（解析値）を実況推定値とみなし、活用する手もあります。</a:t>
            </a:r>
            <a:endParaRPr sz="1600" dirty="0">
              <a:solidFill>
                <a:schemeClr val="dk1"/>
              </a:solidFill>
              <a:latin typeface="Calibri"/>
              <a:ea typeface="Calibri"/>
              <a:cs typeface="Calibri"/>
              <a:sym typeface="Calibri"/>
            </a:endParaRPr>
          </a:p>
          <a:p>
            <a:pPr marL="565199">
              <a:spcBef>
                <a:spcPts val="500"/>
              </a:spcBef>
            </a:pPr>
            <a:r>
              <a:rPr lang="ja-JP" altLang="en-US" sz="1600">
                <a:solidFill>
                  <a:schemeClr val="dk1"/>
                </a:solidFill>
                <a:latin typeface="Calibri"/>
                <a:ea typeface="Calibri"/>
                <a:cs typeface="Calibri"/>
                <a:sym typeface="Calibri"/>
              </a:rPr>
              <a:t>例えば、</a:t>
            </a:r>
            <a:r>
              <a:rPr lang="en-US" altLang="ja-JP" sz="1600" dirty="0">
                <a:solidFill>
                  <a:schemeClr val="dk1"/>
                </a:solidFill>
                <a:latin typeface="Calibri"/>
                <a:ea typeface="Calibri"/>
                <a:cs typeface="Calibri"/>
                <a:sym typeface="Calibri"/>
              </a:rPr>
              <a:t>LFM</a:t>
            </a:r>
            <a:r>
              <a:rPr lang="ja-JP" altLang="en-US" sz="1600">
                <a:solidFill>
                  <a:schemeClr val="dk1"/>
                </a:solidFill>
                <a:latin typeface="Calibri"/>
                <a:ea typeface="Calibri"/>
                <a:cs typeface="Calibri"/>
                <a:sym typeface="Calibri"/>
              </a:rPr>
              <a:t>の</a:t>
            </a:r>
            <a:r>
              <a:rPr lang="en-US" altLang="ja-JP" sz="1600" dirty="0">
                <a:solidFill>
                  <a:schemeClr val="dk1"/>
                </a:solidFill>
                <a:latin typeface="Calibri"/>
                <a:ea typeface="Calibri"/>
                <a:cs typeface="Calibri"/>
                <a:sym typeface="Calibri"/>
              </a:rPr>
              <a:t>FT=0</a:t>
            </a:r>
            <a:r>
              <a:rPr lang="ja-JP" altLang="en-US" sz="1600">
                <a:solidFill>
                  <a:schemeClr val="dk1"/>
                </a:solidFill>
                <a:latin typeface="Calibri"/>
                <a:ea typeface="Calibri"/>
                <a:cs typeface="Calibri"/>
                <a:sym typeface="Calibri"/>
              </a:rPr>
              <a:t>を横断的に集めて繋げれば、任意地点における</a:t>
            </a:r>
            <a:r>
              <a:rPr lang="en-US" altLang="ja-JP" sz="1600" dirty="0">
                <a:solidFill>
                  <a:schemeClr val="dk1"/>
                </a:solidFill>
                <a:latin typeface="Calibri"/>
                <a:ea typeface="Calibri"/>
                <a:cs typeface="Calibri"/>
                <a:sym typeface="Calibri"/>
              </a:rPr>
              <a:t>1</a:t>
            </a:r>
            <a:r>
              <a:rPr lang="ja-JP" altLang="en-US" sz="1600">
                <a:solidFill>
                  <a:schemeClr val="dk1"/>
                </a:solidFill>
                <a:latin typeface="Calibri"/>
                <a:ea typeface="Calibri"/>
                <a:cs typeface="Calibri"/>
                <a:sym typeface="Calibri"/>
              </a:rPr>
              <a:t>時間毎の実況推定値を得ることができます。</a:t>
            </a:r>
            <a:endParaRPr sz="1600" dirty="0">
              <a:solidFill>
                <a:schemeClr val="dk1"/>
              </a:solidFill>
              <a:latin typeface="Calibri"/>
              <a:ea typeface="Calibri"/>
              <a:cs typeface="Calibri"/>
              <a:sym typeface="Calibri"/>
            </a:endParaRPr>
          </a:p>
        </p:txBody>
      </p:sp>
      <p:pic>
        <p:nvPicPr>
          <p:cNvPr id="353" name="Google Shape;353;p33"/>
          <p:cNvPicPr preferRelativeResize="0"/>
          <p:nvPr/>
        </p:nvPicPr>
        <p:blipFill>
          <a:blip r:embed="rId4">
            <a:clrChange>
              <a:clrFrom>
                <a:srgbClr val="FEFEFE"/>
              </a:clrFrom>
              <a:clrTo>
                <a:srgbClr val="FEFEFE">
                  <a:alpha val="0"/>
                </a:srgbClr>
              </a:clrTo>
            </a:clrChange>
            <a:alphaModFix/>
          </a:blip>
          <a:stretch>
            <a:fillRect/>
          </a:stretch>
        </p:blipFill>
        <p:spPr>
          <a:xfrm>
            <a:off x="960750" y="4295278"/>
            <a:ext cx="6302101" cy="2154274"/>
          </a:xfrm>
          <a:prstGeom prst="rect">
            <a:avLst/>
          </a:prstGeom>
          <a:noFill/>
          <a:ln>
            <a:noFill/>
          </a:ln>
        </p:spPr>
      </p:pic>
      <p:sp>
        <p:nvSpPr>
          <p:cNvPr id="354" name="Google Shape;354;p33"/>
          <p:cNvSpPr/>
          <p:nvPr/>
        </p:nvSpPr>
        <p:spPr>
          <a:xfrm>
            <a:off x="5704775" y="4296353"/>
            <a:ext cx="1558800" cy="21852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355" name="Google Shape;355;p33"/>
          <p:cNvSpPr/>
          <p:nvPr/>
        </p:nvSpPr>
        <p:spPr>
          <a:xfrm>
            <a:off x="7533450" y="4100078"/>
            <a:ext cx="1667700" cy="638100"/>
          </a:xfrm>
          <a:prstGeom prst="wedgeEllipseCallout">
            <a:avLst>
              <a:gd name="adj1" fmla="val -62303"/>
              <a:gd name="adj2" fmla="val 61511"/>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algn="ctr"/>
            <a:r>
              <a:rPr lang="ja-JP" altLang="en-US"/>
              <a:t>実況推定値として活用</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34"/>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【まとめ】予報データも多種多様</a:t>
            </a:r>
            <a:endParaRPr/>
          </a:p>
        </p:txBody>
      </p:sp>
      <p:sp>
        <p:nvSpPr>
          <p:cNvPr id="362" name="Google Shape;362;p34"/>
          <p:cNvSpPr txBox="1"/>
          <p:nvPr/>
        </p:nvSpPr>
        <p:spPr>
          <a:xfrm>
            <a:off x="533400" y="471073"/>
            <a:ext cx="8839200" cy="5868000"/>
          </a:xfrm>
          <a:prstGeom prst="rect">
            <a:avLst/>
          </a:prstGeom>
          <a:noFill/>
          <a:ln>
            <a:noFill/>
          </a:ln>
        </p:spPr>
        <p:txBody>
          <a:bodyPr spcFirstLastPara="1" wrap="square" lIns="90000" tIns="91425" rIns="91425" bIns="91425" anchor="t" anchorCtr="0">
            <a:noAutofit/>
          </a:bodyPr>
          <a:lstStyle/>
          <a:p>
            <a:r>
              <a:rPr lang="ja-JP" altLang="en-US" sz="1600">
                <a:latin typeface="Calibri"/>
                <a:ea typeface="Calibri"/>
                <a:cs typeface="Calibri"/>
                <a:sym typeface="Calibri"/>
              </a:rPr>
              <a:t>予報データは、数値予報データだけでなく、多様な目的に応じて活用されることを想定した、たくさんの種類の予報データが存在します。</a:t>
            </a:r>
            <a:endParaRPr sz="1600" dirty="0">
              <a:latin typeface="Calibri"/>
              <a:ea typeface="Calibri"/>
              <a:cs typeface="Calibri"/>
              <a:sym typeface="Calibri"/>
            </a:endParaRPr>
          </a:p>
          <a:p>
            <a:pPr marL="360000" marR="360000">
              <a:lnSpc>
                <a:spcPct val="115000"/>
              </a:lnSpc>
              <a:spcBef>
                <a:spcPts val="600"/>
              </a:spcBef>
            </a:pPr>
            <a:r>
              <a:rPr lang="ja-JP" altLang="en-US" sz="1800" b="1">
                <a:solidFill>
                  <a:srgbClr val="0000FF"/>
                </a:solidFill>
                <a:latin typeface="Calibri"/>
                <a:ea typeface="Calibri"/>
                <a:cs typeface="Calibri"/>
                <a:sym typeface="Calibri"/>
              </a:rPr>
              <a:t>ガイダンス</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アンサンブル予報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天気予報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ナウキャスト</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週間予報</a:t>
            </a:r>
            <a:r>
              <a:rPr lang="ja-JP" altLang="en-US" sz="1800">
                <a:latin typeface="Calibri"/>
                <a:ea typeface="Calibri"/>
                <a:cs typeface="Calibri"/>
                <a:sym typeface="Calibri"/>
              </a:rPr>
              <a:t> ／</a:t>
            </a:r>
            <a:r>
              <a:rPr lang="ja-JP" altLang="en-US" sz="1800" b="1">
                <a:solidFill>
                  <a:srgbClr val="0000FF"/>
                </a:solidFill>
                <a:latin typeface="Calibri"/>
                <a:ea typeface="Calibri"/>
                <a:cs typeface="Calibri"/>
                <a:sym typeface="Calibri"/>
              </a:rPr>
              <a:t>季節予報</a:t>
            </a:r>
            <a:r>
              <a:rPr lang="ja-JP" altLang="en-US">
                <a:solidFill>
                  <a:srgbClr val="0000FF"/>
                </a:solidFill>
                <a:latin typeface="Calibri"/>
                <a:ea typeface="Calibri"/>
                <a:cs typeface="Calibri"/>
                <a:sym typeface="Calibri"/>
              </a:rPr>
              <a:t>（</a:t>
            </a:r>
            <a:r>
              <a:rPr lang="en-US" altLang="ja-JP" sz="1600" dirty="0">
                <a:solidFill>
                  <a:srgbClr val="0000FF"/>
                </a:solidFill>
                <a:latin typeface="Calibri"/>
                <a:ea typeface="Calibri"/>
                <a:cs typeface="Calibri"/>
                <a:sym typeface="Calibri"/>
              </a:rPr>
              <a:t>3</a:t>
            </a:r>
            <a:r>
              <a:rPr lang="ja-JP" altLang="en-US">
                <a:solidFill>
                  <a:srgbClr val="0000FF"/>
                </a:solidFill>
                <a:latin typeface="Calibri"/>
                <a:ea typeface="Calibri"/>
                <a:cs typeface="Calibri"/>
                <a:sym typeface="Calibri"/>
              </a:rPr>
              <a:t>ヶ月予報</a:t>
            </a:r>
            <a:r>
              <a:rPr lang="ja-JP" altLang="en-US" sz="1200">
                <a:solidFill>
                  <a:srgbClr val="0000FF"/>
                </a:solidFill>
                <a:latin typeface="Calibri"/>
                <a:ea typeface="Calibri"/>
                <a:cs typeface="Calibri"/>
                <a:sym typeface="Calibri"/>
              </a:rPr>
              <a:t>など</a:t>
            </a:r>
            <a:r>
              <a:rPr lang="ja-JP" altLang="en-US">
                <a:solidFill>
                  <a:srgbClr val="0000FF"/>
                </a:solidFill>
                <a:latin typeface="Calibri"/>
                <a:ea typeface="Calibri"/>
                <a:cs typeface="Calibri"/>
                <a:sym typeface="Calibri"/>
              </a:rPr>
              <a:t>）</a:t>
            </a:r>
            <a:r>
              <a:rPr lang="ja-JP" altLang="en-US" sz="1800">
                <a:latin typeface="Calibri"/>
                <a:ea typeface="Calibri"/>
                <a:cs typeface="Calibri"/>
                <a:sym typeface="Calibri"/>
              </a:rPr>
              <a:t>／ </a:t>
            </a:r>
            <a:r>
              <a:rPr lang="ja-JP" altLang="en-US" sz="1800" b="1">
                <a:solidFill>
                  <a:srgbClr val="0000FF"/>
                </a:solidFill>
                <a:latin typeface="Calibri"/>
                <a:ea typeface="Calibri"/>
                <a:cs typeface="Calibri"/>
                <a:sym typeface="Calibri"/>
              </a:rPr>
              <a:t>台風予報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注意報･警報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航空予報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海上予報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紫外線予報</a:t>
            </a:r>
            <a:r>
              <a:rPr lang="ja-JP" altLang="en-US" sz="1800">
                <a:latin typeface="Calibri"/>
                <a:ea typeface="Calibri"/>
                <a:cs typeface="Calibri"/>
                <a:sym typeface="Calibri"/>
              </a:rPr>
              <a:t> ／ </a:t>
            </a:r>
            <a:r>
              <a:rPr lang="en-US" altLang="ja-JP" sz="1800" dirty="0">
                <a:latin typeface="Calibri"/>
                <a:ea typeface="Calibri"/>
                <a:cs typeface="Calibri"/>
                <a:sym typeface="Calibri"/>
              </a:rPr>
              <a:t>...etc.</a:t>
            </a:r>
            <a:endParaRPr sz="1800" dirty="0">
              <a:latin typeface="Calibri"/>
              <a:ea typeface="Calibri"/>
              <a:cs typeface="Calibri"/>
              <a:sym typeface="Calibri"/>
            </a:endParaRPr>
          </a:p>
          <a:p>
            <a:pPr>
              <a:lnSpc>
                <a:spcPct val="115000"/>
              </a:lnSpc>
              <a:spcBef>
                <a:spcPts val="600"/>
              </a:spcBef>
            </a:pPr>
            <a:r>
              <a:rPr lang="ja-JP" altLang="en-US" sz="1600">
                <a:latin typeface="Calibri"/>
                <a:ea typeface="Calibri"/>
                <a:cs typeface="Calibri"/>
                <a:sym typeface="Calibri"/>
              </a:rPr>
              <a:t>目的に適うデータを探すには、気象データがそれぞれに持つキーワードを知り、それが、目的のポイントと結びつくかどうかで判断するのが良いでしょう。</a:t>
            </a:r>
            <a:endParaRPr sz="1600" dirty="0">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a:latin typeface="Calibri"/>
                <a:ea typeface="Calibri"/>
                <a:cs typeface="Calibri"/>
                <a:sym typeface="Calibri"/>
              </a:rPr>
              <a:t>普段見聞きするような</a:t>
            </a:r>
            <a:r>
              <a:rPr lang="ja-JP" altLang="en-US" sz="1600" b="1" u="sng">
                <a:latin typeface="Calibri"/>
                <a:ea typeface="Calibri"/>
                <a:cs typeface="Calibri"/>
                <a:sym typeface="Calibri"/>
              </a:rPr>
              <a:t>一般的な天気予報</a:t>
            </a:r>
            <a:r>
              <a:rPr lang="ja-JP" altLang="en-US" sz="1600">
                <a:latin typeface="Calibri"/>
                <a:ea typeface="Calibri"/>
                <a:cs typeface="Calibri"/>
                <a:sym typeface="Calibri"/>
              </a:rPr>
              <a:t>（気温･降水確率</a:t>
            </a:r>
            <a:r>
              <a:rPr lang="en-US" altLang="ja-JP" sz="1600" dirty="0">
                <a:latin typeface="Calibri"/>
                <a:ea typeface="Calibri"/>
                <a:cs typeface="Calibri"/>
                <a:sym typeface="Calibri"/>
              </a:rPr>
              <a:t>etc.</a:t>
            </a:r>
            <a:r>
              <a:rPr lang="ja-JP" altLang="en-US" sz="1600">
                <a:latin typeface="Calibri"/>
                <a:ea typeface="Calibri"/>
                <a:cs typeface="Calibri"/>
                <a:sym typeface="Calibri"/>
              </a:rPr>
              <a:t>）</a:t>
            </a:r>
            <a:endParaRPr sz="1600" dirty="0">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天気予報データ、週間予報データ、ガイダンスデータ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報道される天気予報による人の購買行動を分析したい</a:t>
            </a:r>
            <a:endParaRPr dirty="0">
              <a:latin typeface="Calibri"/>
              <a:ea typeface="Calibri"/>
              <a:cs typeface="Calibri"/>
              <a:sym typeface="Calibri"/>
            </a:endParaRPr>
          </a:p>
          <a:p>
            <a:pPr marL="1083600" indent="-317500">
              <a:lnSpc>
                <a:spcPct val="115000"/>
              </a:lnSpc>
              <a:spcBef>
                <a:spcPts val="600"/>
              </a:spcBef>
              <a:buClr>
                <a:schemeClr val="dk1"/>
              </a:buClr>
              <a:buSzPts val="1400"/>
              <a:buFont typeface="Calibri"/>
              <a:buChar char="❖"/>
            </a:pPr>
            <a:r>
              <a:rPr lang="ja-JP" altLang="en-US" sz="1600">
                <a:solidFill>
                  <a:schemeClr val="dk1"/>
                </a:solidFill>
                <a:latin typeface="Calibri"/>
                <a:ea typeface="Calibri"/>
                <a:cs typeface="Calibri"/>
                <a:sym typeface="Calibri"/>
              </a:rPr>
              <a:t>気象が影響する事象を予測する</a:t>
            </a:r>
            <a:r>
              <a:rPr lang="en-US" altLang="ja-JP" sz="1800" b="1" u="sng" dirty="0">
                <a:solidFill>
                  <a:schemeClr val="dk1"/>
                </a:solidFill>
                <a:latin typeface="Calibri"/>
                <a:ea typeface="Calibri"/>
                <a:cs typeface="Calibri"/>
                <a:sym typeface="Calibri"/>
              </a:rPr>
              <a:t>AI</a:t>
            </a:r>
            <a:r>
              <a:rPr lang="ja-JP" altLang="en-US" sz="1600" b="1" u="sng">
                <a:solidFill>
                  <a:schemeClr val="dk1"/>
                </a:solidFill>
                <a:latin typeface="Calibri"/>
                <a:ea typeface="Calibri"/>
                <a:cs typeface="Calibri"/>
                <a:sym typeface="Calibri"/>
              </a:rPr>
              <a:t>を開発</a:t>
            </a:r>
            <a:r>
              <a:rPr lang="ja-JP" altLang="en-US" sz="1600">
                <a:solidFill>
                  <a:schemeClr val="dk1"/>
                </a:solidFill>
                <a:latin typeface="Calibri"/>
                <a:ea typeface="Calibri"/>
                <a:cs typeface="Calibri"/>
                <a:sym typeface="Calibri"/>
              </a:rPr>
              <a:t>したい</a:t>
            </a:r>
            <a:endParaRPr sz="1600" dirty="0">
              <a:solidFill>
                <a:schemeClr val="dk1"/>
              </a:solidFill>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数値予報データ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solidFill>
                  <a:schemeClr val="dk1"/>
                </a:solidFill>
                <a:latin typeface="Calibri"/>
                <a:ea typeface="Calibri"/>
                <a:cs typeface="Calibri"/>
                <a:sym typeface="Calibri"/>
              </a:rPr>
              <a:t>e.g.</a:t>
            </a:r>
            <a:r>
              <a:rPr lang="ja-JP" altLang="en-US">
                <a:solidFill>
                  <a:schemeClr val="dk1"/>
                </a:solidFill>
                <a:latin typeface="Calibri"/>
                <a:ea typeface="Calibri"/>
                <a:cs typeface="Calibri"/>
                <a:sym typeface="Calibri"/>
              </a:rPr>
              <a:t>　太陽光発電量予測モデル開発、コインランドリー稼働回数予測モデル開発</a:t>
            </a:r>
            <a:endParaRPr dirty="0">
              <a:solidFill>
                <a:schemeClr val="dk1"/>
              </a:solidFill>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b="1" u="sng">
                <a:solidFill>
                  <a:schemeClr val="dk1"/>
                </a:solidFill>
                <a:latin typeface="Calibri"/>
                <a:ea typeface="Calibri"/>
                <a:cs typeface="Calibri"/>
                <a:sym typeface="Calibri"/>
              </a:rPr>
              <a:t>予報の不確実性</a:t>
            </a:r>
            <a:r>
              <a:rPr lang="ja-JP" altLang="en-US" sz="1600">
                <a:solidFill>
                  <a:schemeClr val="dk1"/>
                </a:solidFill>
                <a:latin typeface="Calibri"/>
                <a:ea typeface="Calibri"/>
                <a:cs typeface="Calibri"/>
                <a:sym typeface="Calibri"/>
              </a:rPr>
              <a:t>に依拠するリスクを低減したい</a:t>
            </a:r>
            <a:endParaRPr sz="1600" dirty="0">
              <a:solidFill>
                <a:schemeClr val="dk1"/>
              </a:solidFill>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アンサンブル予報データ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予報が大外しすることによる仕出し弁当の大量ロス発生確率を最小限にしたい</a:t>
            </a:r>
            <a:endParaRPr dirty="0">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a:latin typeface="Calibri"/>
                <a:ea typeface="Calibri"/>
                <a:cs typeface="Calibri"/>
                <a:sym typeface="Calibri"/>
              </a:rPr>
              <a:t>今後の</a:t>
            </a:r>
            <a:r>
              <a:rPr lang="ja-JP" altLang="en-US" sz="1600" b="1" u="sng">
                <a:latin typeface="Calibri"/>
                <a:ea typeface="Calibri"/>
                <a:cs typeface="Calibri"/>
                <a:sym typeface="Calibri"/>
              </a:rPr>
              <a:t>長期的な見通し</a:t>
            </a:r>
            <a:r>
              <a:rPr lang="ja-JP" altLang="en-US" sz="1600">
                <a:latin typeface="Calibri"/>
                <a:ea typeface="Calibri"/>
                <a:cs typeface="Calibri"/>
                <a:sym typeface="Calibri"/>
              </a:rPr>
              <a:t>について、気象の傾向も踏まえて検討したい</a:t>
            </a:r>
            <a:endParaRPr sz="1600" dirty="0">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季節予報データ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エアコン等の季節商品の生産計画</a:t>
            </a:r>
            <a:endParaRPr dirty="0">
              <a:latin typeface="Calibri"/>
              <a:ea typeface="Calibri"/>
              <a:cs typeface="Calibri"/>
              <a:sym typeface="Calibri"/>
            </a:endParaRPr>
          </a:p>
          <a:p>
            <a:pPr>
              <a:lnSpc>
                <a:spcPct val="115000"/>
              </a:lnSpc>
              <a:spcBef>
                <a:spcPts val="1000"/>
              </a:spcBef>
            </a:pPr>
            <a:endParaRPr sz="1600" dirty="0">
              <a:latin typeface="Calibri"/>
              <a:ea typeface="Calibri"/>
              <a:cs typeface="Calibri"/>
              <a:sym typeface="Calibri"/>
            </a:endParaRPr>
          </a:p>
          <a:p>
            <a:pPr>
              <a:lnSpc>
                <a:spcPct val="115000"/>
              </a:lnSpc>
              <a:spcBef>
                <a:spcPts val="1000"/>
              </a:spcBef>
            </a:pPr>
            <a:endParaRPr sz="1600" dirty="0">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34"/>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【まとめ】予報データも多種多様</a:t>
            </a:r>
            <a:endParaRPr/>
          </a:p>
        </p:txBody>
      </p:sp>
      <p:sp>
        <p:nvSpPr>
          <p:cNvPr id="362" name="Google Shape;362;p34"/>
          <p:cNvSpPr txBox="1"/>
          <p:nvPr/>
        </p:nvSpPr>
        <p:spPr>
          <a:xfrm>
            <a:off x="533400" y="471073"/>
            <a:ext cx="8839200" cy="5868000"/>
          </a:xfrm>
          <a:prstGeom prst="rect">
            <a:avLst/>
          </a:prstGeom>
          <a:noFill/>
          <a:ln>
            <a:noFill/>
          </a:ln>
        </p:spPr>
        <p:txBody>
          <a:bodyPr spcFirstLastPara="1" wrap="square" lIns="90000" tIns="91425" rIns="91425" bIns="91425" anchor="t" anchorCtr="0">
            <a:noAutofit/>
          </a:bodyPr>
          <a:lstStyle/>
          <a:p>
            <a:r>
              <a:rPr lang="ja-JP" altLang="en-US" sz="1600">
                <a:latin typeface="Calibri"/>
                <a:ea typeface="Calibri"/>
                <a:cs typeface="Calibri"/>
                <a:sym typeface="Calibri"/>
              </a:rPr>
              <a:t>予報データは、数値予報データだけでなく、多様な目的に応じて活用されることを想定した、たくさんの種類の予報データが存在します。</a:t>
            </a:r>
            <a:endParaRPr sz="1600" dirty="0">
              <a:latin typeface="Calibri"/>
              <a:ea typeface="Calibri"/>
              <a:cs typeface="Calibri"/>
              <a:sym typeface="Calibri"/>
            </a:endParaRPr>
          </a:p>
          <a:p>
            <a:pPr marL="360000" marR="360000">
              <a:lnSpc>
                <a:spcPct val="115000"/>
              </a:lnSpc>
              <a:spcBef>
                <a:spcPts val="600"/>
              </a:spcBef>
            </a:pPr>
            <a:r>
              <a:rPr lang="ja-JP" altLang="en-US" sz="1800" b="1">
                <a:solidFill>
                  <a:srgbClr val="0000FF"/>
                </a:solidFill>
                <a:latin typeface="Calibri"/>
                <a:ea typeface="Calibri"/>
                <a:cs typeface="Calibri"/>
                <a:sym typeface="Calibri"/>
              </a:rPr>
              <a:t>ガイダンス</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アンサンブル予報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天気予報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ナウキャスト</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週間予報</a:t>
            </a:r>
            <a:r>
              <a:rPr lang="ja-JP" altLang="en-US" sz="1800">
                <a:latin typeface="Calibri"/>
                <a:ea typeface="Calibri"/>
                <a:cs typeface="Calibri"/>
                <a:sym typeface="Calibri"/>
              </a:rPr>
              <a:t> ／</a:t>
            </a:r>
            <a:r>
              <a:rPr lang="ja-JP" altLang="en-US" sz="1800" b="1">
                <a:solidFill>
                  <a:srgbClr val="0000FF"/>
                </a:solidFill>
                <a:latin typeface="Calibri"/>
                <a:ea typeface="Calibri"/>
                <a:cs typeface="Calibri"/>
                <a:sym typeface="Calibri"/>
              </a:rPr>
              <a:t>季節予報</a:t>
            </a:r>
            <a:r>
              <a:rPr lang="ja-JP" altLang="en-US">
                <a:solidFill>
                  <a:srgbClr val="0000FF"/>
                </a:solidFill>
                <a:latin typeface="Calibri"/>
                <a:ea typeface="Calibri"/>
                <a:cs typeface="Calibri"/>
                <a:sym typeface="Calibri"/>
              </a:rPr>
              <a:t>（</a:t>
            </a:r>
            <a:r>
              <a:rPr lang="en-US" altLang="ja-JP" sz="1600" dirty="0">
                <a:solidFill>
                  <a:srgbClr val="0000FF"/>
                </a:solidFill>
                <a:latin typeface="Calibri"/>
                <a:ea typeface="Calibri"/>
                <a:cs typeface="Calibri"/>
                <a:sym typeface="Calibri"/>
              </a:rPr>
              <a:t>3</a:t>
            </a:r>
            <a:r>
              <a:rPr lang="ja-JP" altLang="en-US">
                <a:solidFill>
                  <a:srgbClr val="0000FF"/>
                </a:solidFill>
                <a:latin typeface="Calibri"/>
                <a:ea typeface="Calibri"/>
                <a:cs typeface="Calibri"/>
                <a:sym typeface="Calibri"/>
              </a:rPr>
              <a:t>ヶ月予報</a:t>
            </a:r>
            <a:r>
              <a:rPr lang="ja-JP" altLang="en-US" sz="1200">
                <a:solidFill>
                  <a:srgbClr val="0000FF"/>
                </a:solidFill>
                <a:latin typeface="Calibri"/>
                <a:ea typeface="Calibri"/>
                <a:cs typeface="Calibri"/>
                <a:sym typeface="Calibri"/>
              </a:rPr>
              <a:t>など</a:t>
            </a:r>
            <a:r>
              <a:rPr lang="ja-JP" altLang="en-US">
                <a:solidFill>
                  <a:srgbClr val="0000FF"/>
                </a:solidFill>
                <a:latin typeface="Calibri"/>
                <a:ea typeface="Calibri"/>
                <a:cs typeface="Calibri"/>
                <a:sym typeface="Calibri"/>
              </a:rPr>
              <a:t>）</a:t>
            </a:r>
            <a:r>
              <a:rPr lang="ja-JP" altLang="en-US" sz="1800">
                <a:latin typeface="Calibri"/>
                <a:ea typeface="Calibri"/>
                <a:cs typeface="Calibri"/>
                <a:sym typeface="Calibri"/>
              </a:rPr>
              <a:t>／ </a:t>
            </a:r>
            <a:r>
              <a:rPr lang="ja-JP" altLang="en-US" sz="1800" b="1">
                <a:solidFill>
                  <a:srgbClr val="0000FF"/>
                </a:solidFill>
                <a:latin typeface="Calibri"/>
                <a:ea typeface="Calibri"/>
                <a:cs typeface="Calibri"/>
                <a:sym typeface="Calibri"/>
              </a:rPr>
              <a:t>台風予報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注意報･警報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航空予報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海上予報</a:t>
            </a:r>
            <a:r>
              <a:rPr lang="ja-JP" altLang="en-US" sz="1800">
                <a:latin typeface="Calibri"/>
                <a:ea typeface="Calibri"/>
                <a:cs typeface="Calibri"/>
                <a:sym typeface="Calibri"/>
              </a:rPr>
              <a:t> ／ </a:t>
            </a:r>
            <a:r>
              <a:rPr lang="ja-JP" altLang="en-US" sz="1800" b="1">
                <a:solidFill>
                  <a:srgbClr val="0000FF"/>
                </a:solidFill>
                <a:latin typeface="Calibri"/>
                <a:ea typeface="Calibri"/>
                <a:cs typeface="Calibri"/>
                <a:sym typeface="Calibri"/>
              </a:rPr>
              <a:t>紫外線予報</a:t>
            </a:r>
            <a:r>
              <a:rPr lang="ja-JP" altLang="en-US" sz="1800">
                <a:latin typeface="Calibri"/>
                <a:ea typeface="Calibri"/>
                <a:cs typeface="Calibri"/>
                <a:sym typeface="Calibri"/>
              </a:rPr>
              <a:t> ／ </a:t>
            </a:r>
            <a:r>
              <a:rPr lang="en-US" altLang="ja-JP" sz="1800" dirty="0">
                <a:latin typeface="Calibri"/>
                <a:ea typeface="Calibri"/>
                <a:cs typeface="Calibri"/>
                <a:sym typeface="Calibri"/>
              </a:rPr>
              <a:t>...etc.</a:t>
            </a:r>
            <a:endParaRPr sz="1800" dirty="0">
              <a:latin typeface="Calibri"/>
              <a:ea typeface="Calibri"/>
              <a:cs typeface="Calibri"/>
              <a:sym typeface="Calibri"/>
            </a:endParaRPr>
          </a:p>
          <a:p>
            <a:pPr>
              <a:lnSpc>
                <a:spcPct val="115000"/>
              </a:lnSpc>
              <a:spcBef>
                <a:spcPts val="600"/>
              </a:spcBef>
            </a:pPr>
            <a:r>
              <a:rPr lang="ja-JP" altLang="en-US" sz="1600">
                <a:latin typeface="Calibri"/>
                <a:ea typeface="Calibri"/>
                <a:cs typeface="Calibri"/>
                <a:sym typeface="Calibri"/>
              </a:rPr>
              <a:t>目的に適うデータを探すには、気象データがそれぞれに持つキーワードを知り、それが、目的のポイントと結びつくかどうかで判断するのが良いでしょう。</a:t>
            </a:r>
            <a:endParaRPr sz="1600" dirty="0">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a:latin typeface="Calibri"/>
                <a:ea typeface="Calibri"/>
                <a:cs typeface="Calibri"/>
                <a:sym typeface="Calibri"/>
              </a:rPr>
              <a:t>普段見聞きするような</a:t>
            </a:r>
            <a:r>
              <a:rPr lang="ja-JP" altLang="en-US" sz="1600" b="1" u="sng">
                <a:latin typeface="Calibri"/>
                <a:ea typeface="Calibri"/>
                <a:cs typeface="Calibri"/>
                <a:sym typeface="Calibri"/>
              </a:rPr>
              <a:t>一般的な天気予報</a:t>
            </a:r>
            <a:r>
              <a:rPr lang="ja-JP" altLang="en-US" sz="1600">
                <a:latin typeface="Calibri"/>
                <a:ea typeface="Calibri"/>
                <a:cs typeface="Calibri"/>
                <a:sym typeface="Calibri"/>
              </a:rPr>
              <a:t>（気温･降水確率</a:t>
            </a:r>
            <a:r>
              <a:rPr lang="en-US" altLang="ja-JP" sz="1600" dirty="0">
                <a:latin typeface="Calibri"/>
                <a:ea typeface="Calibri"/>
                <a:cs typeface="Calibri"/>
                <a:sym typeface="Calibri"/>
              </a:rPr>
              <a:t>etc.</a:t>
            </a:r>
            <a:r>
              <a:rPr lang="ja-JP" altLang="en-US" sz="1600">
                <a:latin typeface="Calibri"/>
                <a:ea typeface="Calibri"/>
                <a:cs typeface="Calibri"/>
                <a:sym typeface="Calibri"/>
              </a:rPr>
              <a:t>）</a:t>
            </a:r>
            <a:endParaRPr sz="1600" dirty="0">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天気予報データ、週間予報データ、ガイダンスデータ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報道される天気予報による人の購買行動を分析したい</a:t>
            </a:r>
            <a:endParaRPr dirty="0">
              <a:latin typeface="Calibri"/>
              <a:ea typeface="Calibri"/>
              <a:cs typeface="Calibri"/>
              <a:sym typeface="Calibri"/>
            </a:endParaRPr>
          </a:p>
          <a:p>
            <a:pPr marL="1083600" indent="-317500">
              <a:lnSpc>
                <a:spcPct val="115000"/>
              </a:lnSpc>
              <a:spcBef>
                <a:spcPts val="600"/>
              </a:spcBef>
              <a:buClr>
                <a:schemeClr val="dk1"/>
              </a:buClr>
              <a:buSzPts val="1400"/>
              <a:buFont typeface="Calibri"/>
              <a:buChar char="❖"/>
            </a:pPr>
            <a:r>
              <a:rPr lang="ja-JP" altLang="en-US" sz="1600">
                <a:solidFill>
                  <a:schemeClr val="dk1"/>
                </a:solidFill>
                <a:latin typeface="Calibri"/>
                <a:ea typeface="Calibri"/>
                <a:cs typeface="Calibri"/>
                <a:sym typeface="Calibri"/>
              </a:rPr>
              <a:t>気象が影響する事象を予測する</a:t>
            </a:r>
            <a:r>
              <a:rPr lang="en-US" altLang="ja-JP" sz="1800" b="1" u="sng" dirty="0">
                <a:solidFill>
                  <a:schemeClr val="dk1"/>
                </a:solidFill>
                <a:latin typeface="Calibri"/>
                <a:ea typeface="Calibri"/>
                <a:cs typeface="Calibri"/>
                <a:sym typeface="Calibri"/>
              </a:rPr>
              <a:t>AI</a:t>
            </a:r>
            <a:r>
              <a:rPr lang="ja-JP" altLang="en-US" sz="1600" b="1" u="sng">
                <a:solidFill>
                  <a:schemeClr val="dk1"/>
                </a:solidFill>
                <a:latin typeface="Calibri"/>
                <a:ea typeface="Calibri"/>
                <a:cs typeface="Calibri"/>
                <a:sym typeface="Calibri"/>
              </a:rPr>
              <a:t>を開発</a:t>
            </a:r>
            <a:r>
              <a:rPr lang="ja-JP" altLang="en-US" sz="1600">
                <a:solidFill>
                  <a:schemeClr val="dk1"/>
                </a:solidFill>
                <a:latin typeface="Calibri"/>
                <a:ea typeface="Calibri"/>
                <a:cs typeface="Calibri"/>
                <a:sym typeface="Calibri"/>
              </a:rPr>
              <a:t>したい</a:t>
            </a:r>
            <a:endParaRPr sz="1600" dirty="0">
              <a:solidFill>
                <a:schemeClr val="dk1"/>
              </a:solidFill>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数値予報データ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solidFill>
                  <a:schemeClr val="dk1"/>
                </a:solidFill>
                <a:latin typeface="Calibri"/>
                <a:ea typeface="Calibri"/>
                <a:cs typeface="Calibri"/>
                <a:sym typeface="Calibri"/>
              </a:rPr>
              <a:t>e.g.</a:t>
            </a:r>
            <a:r>
              <a:rPr lang="ja-JP" altLang="en-US">
                <a:solidFill>
                  <a:schemeClr val="dk1"/>
                </a:solidFill>
                <a:latin typeface="Calibri"/>
                <a:ea typeface="Calibri"/>
                <a:cs typeface="Calibri"/>
                <a:sym typeface="Calibri"/>
              </a:rPr>
              <a:t>　太陽光発電量予測モデル開発、コインランドリー稼働回数予測モデル開発</a:t>
            </a:r>
            <a:endParaRPr dirty="0">
              <a:solidFill>
                <a:schemeClr val="dk1"/>
              </a:solidFill>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b="1" u="sng">
                <a:solidFill>
                  <a:schemeClr val="dk1"/>
                </a:solidFill>
                <a:latin typeface="Calibri"/>
                <a:ea typeface="Calibri"/>
                <a:cs typeface="Calibri"/>
                <a:sym typeface="Calibri"/>
              </a:rPr>
              <a:t>予報の不確実性</a:t>
            </a:r>
            <a:r>
              <a:rPr lang="ja-JP" altLang="en-US" sz="1600">
                <a:solidFill>
                  <a:schemeClr val="dk1"/>
                </a:solidFill>
                <a:latin typeface="Calibri"/>
                <a:ea typeface="Calibri"/>
                <a:cs typeface="Calibri"/>
                <a:sym typeface="Calibri"/>
              </a:rPr>
              <a:t>に依拠するリスクを低減したい</a:t>
            </a:r>
            <a:endParaRPr sz="1600" dirty="0">
              <a:solidFill>
                <a:schemeClr val="dk1"/>
              </a:solidFill>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アンサンブル予報データ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予報が大外しすることによる仕出し弁当の大量ロス発生確率を最小限にしたい</a:t>
            </a:r>
            <a:endParaRPr dirty="0">
              <a:latin typeface="Calibri"/>
              <a:ea typeface="Calibri"/>
              <a:cs typeface="Calibri"/>
              <a:sym typeface="Calibri"/>
            </a:endParaRPr>
          </a:p>
          <a:p>
            <a:pPr marL="1083600" indent="-317500">
              <a:lnSpc>
                <a:spcPct val="115000"/>
              </a:lnSpc>
              <a:spcBef>
                <a:spcPts val="600"/>
              </a:spcBef>
              <a:buSzPts val="1400"/>
              <a:buFont typeface="Calibri"/>
              <a:buChar char="❖"/>
            </a:pPr>
            <a:r>
              <a:rPr lang="ja-JP" altLang="en-US" sz="1600">
                <a:latin typeface="Calibri"/>
                <a:ea typeface="Calibri"/>
                <a:cs typeface="Calibri"/>
                <a:sym typeface="Calibri"/>
              </a:rPr>
              <a:t>今後の</a:t>
            </a:r>
            <a:r>
              <a:rPr lang="ja-JP" altLang="en-US" sz="1600" b="1" u="sng">
                <a:latin typeface="Calibri"/>
                <a:ea typeface="Calibri"/>
                <a:cs typeface="Calibri"/>
                <a:sym typeface="Calibri"/>
              </a:rPr>
              <a:t>長期的な見通し</a:t>
            </a:r>
            <a:r>
              <a:rPr lang="ja-JP" altLang="en-US" sz="1600">
                <a:latin typeface="Calibri"/>
                <a:ea typeface="Calibri"/>
                <a:cs typeface="Calibri"/>
                <a:sym typeface="Calibri"/>
              </a:rPr>
              <a:t>について、気象の傾向も踏まえて検討したい</a:t>
            </a:r>
            <a:endParaRPr sz="1600" dirty="0">
              <a:latin typeface="Calibri"/>
              <a:ea typeface="Calibri"/>
              <a:cs typeface="Calibri"/>
              <a:sym typeface="Calibri"/>
            </a:endParaRPr>
          </a:p>
          <a:p>
            <a:pPr marL="1472400" lvl="1" indent="-217650">
              <a:lnSpc>
                <a:spcPct val="115000"/>
              </a:lnSpc>
              <a:buClr>
                <a:srgbClr val="0000FF"/>
              </a:buClr>
              <a:buSzPts val="1500"/>
              <a:buFont typeface="Calibri"/>
              <a:buChar char="➢"/>
            </a:pPr>
            <a:r>
              <a:rPr lang="ja-JP" altLang="en-US" sz="1600" b="1">
                <a:solidFill>
                  <a:srgbClr val="0000FF"/>
                </a:solidFill>
                <a:latin typeface="Calibri"/>
                <a:ea typeface="Calibri"/>
                <a:cs typeface="Calibri"/>
                <a:sym typeface="Calibri"/>
              </a:rPr>
              <a:t>季節予報データ</a:t>
            </a:r>
            <a:endParaRPr sz="1600" b="1" dirty="0">
              <a:solidFill>
                <a:srgbClr val="0000FF"/>
              </a:solidFill>
              <a:latin typeface="Calibri"/>
              <a:ea typeface="Calibri"/>
              <a:cs typeface="Calibri"/>
              <a:sym typeface="Calibri"/>
            </a:endParaRPr>
          </a:p>
          <a:p>
            <a:pPr marL="1818000">
              <a:lnSpc>
                <a:spcPct val="115000"/>
              </a:lnSpc>
            </a:pPr>
            <a:r>
              <a:rPr lang="en-US" altLang="ja-JP" dirty="0">
                <a:latin typeface="Calibri"/>
                <a:ea typeface="Calibri"/>
                <a:cs typeface="Calibri"/>
                <a:sym typeface="Calibri"/>
              </a:rPr>
              <a:t>e.g.</a:t>
            </a:r>
            <a:r>
              <a:rPr lang="ja-JP" altLang="en-US">
                <a:latin typeface="Calibri"/>
                <a:ea typeface="Calibri"/>
                <a:cs typeface="Calibri"/>
                <a:sym typeface="Calibri"/>
              </a:rPr>
              <a:t>　エアコン等の季節商品の生産計画</a:t>
            </a:r>
            <a:endParaRPr sz="1600" dirty="0">
              <a:latin typeface="Calibri"/>
              <a:ea typeface="Calibri"/>
              <a:cs typeface="Calibri"/>
              <a:sym typeface="Calibri"/>
            </a:endParaRPr>
          </a:p>
        </p:txBody>
      </p:sp>
      <p:sp>
        <p:nvSpPr>
          <p:cNvPr id="2" name="正方形/長方形 1">
            <a:extLst>
              <a:ext uri="{FF2B5EF4-FFF2-40B4-BE49-F238E27FC236}">
                <a16:creationId xmlns:a16="http://schemas.microsoft.com/office/drawing/2014/main" id="{6045915A-7598-634D-A794-924BF95820C2}"/>
              </a:ext>
            </a:extLst>
          </p:cNvPr>
          <p:cNvSpPr/>
          <p:nvPr/>
        </p:nvSpPr>
        <p:spPr>
          <a:xfrm>
            <a:off x="547688" y="496576"/>
            <a:ext cx="8628150" cy="5760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3" name="Google Shape;363;p34"/>
          <p:cNvSpPr txBox="1"/>
          <p:nvPr/>
        </p:nvSpPr>
        <p:spPr>
          <a:xfrm>
            <a:off x="503988" y="2385000"/>
            <a:ext cx="8839200" cy="1044000"/>
          </a:xfrm>
          <a:prstGeom prst="rect">
            <a:avLst/>
          </a:prstGeom>
          <a:noFill/>
          <a:ln>
            <a:noFill/>
          </a:ln>
        </p:spPr>
        <p:txBody>
          <a:bodyPr spcFirstLastPara="1" wrap="square" lIns="91425" tIns="91425" rIns="91425" bIns="91425" anchor="b" anchorCtr="0">
            <a:noAutofit/>
          </a:bodyPr>
          <a:lstStyle/>
          <a:p>
            <a:pPr algn="ctr"/>
            <a:r>
              <a:rPr lang="ja-JP" altLang="en-US" sz="2800" b="1" u="sng">
                <a:solidFill>
                  <a:schemeClr val="hlink"/>
                </a:solidFill>
                <a:latin typeface="Calibri"/>
                <a:ea typeface="Calibri"/>
                <a:cs typeface="Calibri"/>
                <a:sym typeface="Calibri"/>
                <a:hlinkClick r:id="rId3"/>
              </a:rPr>
              <a:t>配信資料に関する技術情報</a:t>
            </a:r>
            <a:r>
              <a:rPr lang="ja-JP" altLang="en-US" sz="2800" b="1">
                <a:latin typeface="Calibri"/>
                <a:ea typeface="Calibri"/>
                <a:cs typeface="Calibri"/>
                <a:sym typeface="Calibri"/>
              </a:rPr>
              <a:t> で</a:t>
            </a:r>
            <a:endParaRPr lang="en-US" altLang="ja-JP" sz="2800" b="1" dirty="0">
              <a:latin typeface="Calibri"/>
              <a:ea typeface="Calibri"/>
              <a:cs typeface="Calibri"/>
              <a:sym typeface="Calibri"/>
            </a:endParaRPr>
          </a:p>
          <a:p>
            <a:pPr algn="ctr"/>
            <a:r>
              <a:rPr lang="ja-JP" altLang="en-US" sz="2800" b="1">
                <a:latin typeface="Calibri"/>
                <a:ea typeface="Calibri"/>
                <a:cs typeface="Calibri"/>
                <a:sym typeface="Calibri"/>
              </a:rPr>
              <a:t>気象データの最新の仕様を確認･ウォッチしましょう</a:t>
            </a:r>
            <a:endParaRPr sz="2800" b="1" dirty="0">
              <a:latin typeface="Calibri"/>
              <a:ea typeface="Calibri"/>
              <a:cs typeface="Calibri"/>
              <a:sym typeface="Calibri"/>
            </a:endParaRPr>
          </a:p>
        </p:txBody>
      </p:sp>
    </p:spTree>
    <p:extLst>
      <p:ext uri="{BB962C8B-B14F-4D97-AF65-F5344CB8AC3E}">
        <p14:creationId xmlns:p14="http://schemas.microsoft.com/office/powerpoint/2010/main" val="2007755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5"/>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【まとめ】気象データが持つタイムゾーンに注意</a:t>
            </a:r>
            <a:endParaRPr/>
          </a:p>
        </p:txBody>
      </p:sp>
      <p:sp>
        <p:nvSpPr>
          <p:cNvPr id="370" name="Google Shape;370;p35"/>
          <p:cNvSpPr txBox="1"/>
          <p:nvPr/>
        </p:nvSpPr>
        <p:spPr>
          <a:xfrm>
            <a:off x="533400" y="471074"/>
            <a:ext cx="8839200" cy="648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気象データは、値が必ず時刻に紐付いています。気象データによって、時刻情報が世界標準時</a:t>
            </a:r>
            <a:r>
              <a:rPr lang="en-US" altLang="ja-JP" sz="1600" dirty="0">
                <a:latin typeface="Calibri"/>
                <a:ea typeface="Calibri"/>
                <a:cs typeface="Calibri"/>
                <a:sym typeface="Calibri"/>
              </a:rPr>
              <a:t>(UTC)</a:t>
            </a:r>
            <a:r>
              <a:rPr lang="ja-JP" altLang="en-US" sz="1600">
                <a:latin typeface="Calibri"/>
                <a:ea typeface="Calibri"/>
                <a:cs typeface="Calibri"/>
                <a:sym typeface="Calibri"/>
              </a:rPr>
              <a:t>であったり、日本時間</a:t>
            </a:r>
            <a:r>
              <a:rPr lang="en-US" altLang="ja-JP" sz="1600" dirty="0">
                <a:latin typeface="Calibri"/>
                <a:ea typeface="Calibri"/>
                <a:cs typeface="Calibri"/>
                <a:sym typeface="Calibri"/>
              </a:rPr>
              <a:t>(JST)</a:t>
            </a:r>
            <a:r>
              <a:rPr lang="ja-JP" altLang="en-US" sz="1600">
                <a:latin typeface="Calibri"/>
                <a:ea typeface="Calibri"/>
                <a:cs typeface="Calibri"/>
                <a:sym typeface="Calibri"/>
              </a:rPr>
              <a:t>であったりするので、データを扱う際には注意しましょう。</a:t>
            </a:r>
            <a:endParaRPr sz="1600" dirty="0">
              <a:latin typeface="Calibri"/>
              <a:ea typeface="Calibri"/>
              <a:cs typeface="Calibri"/>
              <a:sym typeface="Calibri"/>
            </a:endParaRPr>
          </a:p>
        </p:txBody>
      </p:sp>
      <p:pic>
        <p:nvPicPr>
          <p:cNvPr id="371" name="Google Shape;371;p35"/>
          <p:cNvPicPr preferRelativeResize="0"/>
          <p:nvPr/>
        </p:nvPicPr>
        <p:blipFill rotWithShape="1">
          <a:blip r:embed="rId3">
            <a:alphaModFix/>
          </a:blip>
          <a:srcRect b="13532"/>
          <a:stretch/>
        </p:blipFill>
        <p:spPr>
          <a:xfrm>
            <a:off x="5341026" y="1475001"/>
            <a:ext cx="3728649" cy="2615814"/>
          </a:xfrm>
          <a:prstGeom prst="rect">
            <a:avLst/>
          </a:prstGeom>
          <a:noFill/>
          <a:ln>
            <a:noFill/>
          </a:ln>
        </p:spPr>
      </p:pic>
      <p:pic>
        <p:nvPicPr>
          <p:cNvPr id="372" name="Google Shape;372;p35"/>
          <p:cNvPicPr preferRelativeResize="0"/>
          <p:nvPr/>
        </p:nvPicPr>
        <p:blipFill>
          <a:blip r:embed="rId4">
            <a:alphaModFix/>
          </a:blip>
          <a:stretch>
            <a:fillRect/>
          </a:stretch>
        </p:blipFill>
        <p:spPr>
          <a:xfrm>
            <a:off x="533401" y="5622334"/>
            <a:ext cx="8839199" cy="655912"/>
          </a:xfrm>
          <a:prstGeom prst="rect">
            <a:avLst/>
          </a:prstGeom>
          <a:noFill/>
          <a:ln>
            <a:noFill/>
          </a:ln>
        </p:spPr>
      </p:pic>
      <p:sp>
        <p:nvSpPr>
          <p:cNvPr id="373" name="Google Shape;373;p35"/>
          <p:cNvSpPr txBox="1"/>
          <p:nvPr/>
        </p:nvSpPr>
        <p:spPr>
          <a:xfrm>
            <a:off x="5260750" y="1162700"/>
            <a:ext cx="3924000" cy="3225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 </a:t>
            </a:r>
            <a:r>
              <a:rPr lang="ja-JP" altLang="en-US" sz="1200" u="sng">
                <a:solidFill>
                  <a:schemeClr val="hlink"/>
                </a:solidFill>
                <a:latin typeface="Calibri"/>
                <a:ea typeface="Calibri"/>
                <a:cs typeface="Calibri"/>
                <a:sym typeface="Calibri"/>
                <a:hlinkClick r:id="rId5"/>
              </a:rPr>
              <a:t>気象庁</a:t>
            </a:r>
            <a:r>
              <a:rPr lang="en-US" altLang="ja-JP" sz="1200" u="sng" dirty="0">
                <a:solidFill>
                  <a:schemeClr val="hlink"/>
                </a:solidFill>
                <a:latin typeface="Calibri"/>
                <a:ea typeface="Calibri"/>
                <a:cs typeface="Calibri"/>
                <a:sym typeface="Calibri"/>
                <a:hlinkClick r:id="rId5"/>
              </a:rPr>
              <a:t>HP_</a:t>
            </a:r>
            <a:r>
              <a:rPr lang="ja-JP" altLang="en-US" sz="1200" u="sng">
                <a:solidFill>
                  <a:schemeClr val="hlink"/>
                </a:solidFill>
                <a:latin typeface="Calibri"/>
                <a:ea typeface="Calibri"/>
                <a:cs typeface="Calibri"/>
                <a:sym typeface="Calibri"/>
                <a:hlinkClick r:id="rId5"/>
              </a:rPr>
              <a:t>各種データ･資料 </a:t>
            </a:r>
            <a:r>
              <a:rPr lang="en-US" altLang="ja-JP" sz="1200" u="sng" dirty="0">
                <a:solidFill>
                  <a:schemeClr val="hlink"/>
                </a:solidFill>
                <a:latin typeface="Calibri"/>
                <a:ea typeface="Calibri"/>
                <a:cs typeface="Calibri"/>
                <a:sym typeface="Calibri"/>
                <a:hlinkClick r:id="rId5"/>
              </a:rPr>
              <a:t>&gt; </a:t>
            </a:r>
            <a:r>
              <a:rPr lang="ja-JP" altLang="en-US" sz="1200" u="sng">
                <a:solidFill>
                  <a:schemeClr val="hlink"/>
                </a:solidFill>
                <a:latin typeface="Calibri"/>
                <a:ea typeface="Calibri"/>
                <a:cs typeface="Calibri"/>
                <a:sym typeface="Calibri"/>
                <a:hlinkClick r:id="rId5"/>
              </a:rPr>
              <a:t>過去の気象データ検索</a:t>
            </a:r>
            <a:endParaRPr sz="1200" dirty="0">
              <a:latin typeface="Calibri"/>
              <a:ea typeface="Calibri"/>
              <a:cs typeface="Calibri"/>
              <a:sym typeface="Calibri"/>
            </a:endParaRPr>
          </a:p>
        </p:txBody>
      </p:sp>
      <p:pic>
        <p:nvPicPr>
          <p:cNvPr id="374" name="Google Shape;374;p35"/>
          <p:cNvPicPr preferRelativeResize="0"/>
          <p:nvPr/>
        </p:nvPicPr>
        <p:blipFill>
          <a:blip r:embed="rId6">
            <a:alphaModFix/>
          </a:blip>
          <a:stretch>
            <a:fillRect/>
          </a:stretch>
        </p:blipFill>
        <p:spPr>
          <a:xfrm>
            <a:off x="941138" y="1475001"/>
            <a:ext cx="3527830" cy="1949075"/>
          </a:xfrm>
          <a:prstGeom prst="rect">
            <a:avLst/>
          </a:prstGeom>
          <a:noFill/>
          <a:ln w="9525" cap="flat" cmpd="sng">
            <a:solidFill>
              <a:srgbClr val="000000"/>
            </a:solidFill>
            <a:prstDash val="solid"/>
            <a:round/>
            <a:headEnd type="none" w="sm" len="sm"/>
            <a:tailEnd type="none" w="sm" len="sm"/>
          </a:ln>
        </p:spPr>
      </p:pic>
      <p:pic>
        <p:nvPicPr>
          <p:cNvPr id="375" name="Google Shape;375;p35"/>
          <p:cNvPicPr preferRelativeResize="0"/>
          <p:nvPr/>
        </p:nvPicPr>
        <p:blipFill>
          <a:blip r:embed="rId7">
            <a:alphaModFix/>
          </a:blip>
          <a:stretch>
            <a:fillRect/>
          </a:stretch>
        </p:blipFill>
        <p:spPr>
          <a:xfrm>
            <a:off x="871175" y="4164352"/>
            <a:ext cx="3820142" cy="544800"/>
          </a:xfrm>
          <a:prstGeom prst="rect">
            <a:avLst/>
          </a:prstGeom>
          <a:noFill/>
          <a:ln>
            <a:noFill/>
          </a:ln>
        </p:spPr>
      </p:pic>
      <p:sp>
        <p:nvSpPr>
          <p:cNvPr id="376" name="Google Shape;376;p35"/>
          <p:cNvSpPr txBox="1"/>
          <p:nvPr/>
        </p:nvSpPr>
        <p:spPr>
          <a:xfrm>
            <a:off x="871475" y="4727950"/>
            <a:ext cx="3667200" cy="322500"/>
          </a:xfrm>
          <a:prstGeom prst="rect">
            <a:avLst/>
          </a:prstGeom>
          <a:noFill/>
          <a:ln>
            <a:noFill/>
          </a:ln>
        </p:spPr>
        <p:txBody>
          <a:bodyPr spcFirstLastPara="1" wrap="square" lIns="91425" tIns="91425" rIns="91425" bIns="91425" anchor="b" anchorCtr="0">
            <a:noAutofit/>
          </a:bodyPr>
          <a:lstStyle/>
          <a:p>
            <a:r>
              <a:rPr lang="ja-JP" altLang="en-US" sz="1200">
                <a:latin typeface="Calibri"/>
                <a:ea typeface="Calibri"/>
                <a:cs typeface="Calibri"/>
                <a:sym typeface="Calibri"/>
              </a:rPr>
              <a:t>▲ </a:t>
            </a:r>
            <a:r>
              <a:rPr lang="en-US" altLang="ja-JP" sz="1200">
                <a:latin typeface="Calibri"/>
                <a:ea typeface="Calibri"/>
                <a:cs typeface="Calibri"/>
                <a:sym typeface="Calibri"/>
              </a:rPr>
              <a:t>【</a:t>
            </a:r>
            <a:r>
              <a:rPr lang="ja-JP" altLang="en-US" sz="1200">
                <a:latin typeface="Calibri"/>
                <a:ea typeface="Calibri"/>
                <a:cs typeface="Calibri"/>
                <a:sym typeface="Calibri"/>
              </a:rPr>
              <a:t>引用</a:t>
            </a:r>
            <a:r>
              <a:rPr lang="en-US" altLang="ja-JP" sz="1200">
                <a:latin typeface="Calibri"/>
                <a:ea typeface="Calibri"/>
                <a:cs typeface="Calibri"/>
                <a:sym typeface="Calibri"/>
              </a:rPr>
              <a:t>】</a:t>
            </a:r>
            <a:r>
              <a:rPr lang="en-US" altLang="ja-JP" sz="1200" u="sng">
                <a:solidFill>
                  <a:schemeClr val="hlink"/>
                </a:solidFill>
                <a:latin typeface="Calibri"/>
                <a:ea typeface="Calibri"/>
                <a:cs typeface="Calibri"/>
                <a:sym typeface="Calibri"/>
                <a:hlinkClick r:id="rId8"/>
              </a:rPr>
              <a:t>https://www.ogimet.com/metars.phtml.en</a:t>
            </a:r>
            <a:endParaRPr>
              <a:latin typeface="Calibri"/>
              <a:ea typeface="Calibri"/>
              <a:cs typeface="Calibri"/>
              <a:sym typeface="Calibri"/>
            </a:endParaRPr>
          </a:p>
        </p:txBody>
      </p:sp>
      <p:sp>
        <p:nvSpPr>
          <p:cNvPr id="377" name="Google Shape;377;p35"/>
          <p:cNvSpPr txBox="1"/>
          <p:nvPr/>
        </p:nvSpPr>
        <p:spPr>
          <a:xfrm>
            <a:off x="965963" y="1162700"/>
            <a:ext cx="3478200" cy="3225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 </a:t>
            </a:r>
            <a:r>
              <a:rPr lang="en-US" altLang="ja-JP" sz="1200">
                <a:latin typeface="Calibri"/>
                <a:ea typeface="Calibri"/>
                <a:cs typeface="Calibri"/>
                <a:sym typeface="Calibri"/>
              </a:rPr>
              <a:t>【</a:t>
            </a:r>
            <a:r>
              <a:rPr lang="ja-JP" altLang="en-US" sz="1200">
                <a:latin typeface="Calibri"/>
                <a:ea typeface="Calibri"/>
                <a:cs typeface="Calibri"/>
                <a:sym typeface="Calibri"/>
              </a:rPr>
              <a:t>引用</a:t>
            </a:r>
            <a:r>
              <a:rPr lang="en-US" altLang="ja-JP" sz="1200">
                <a:latin typeface="Calibri"/>
                <a:ea typeface="Calibri"/>
                <a:cs typeface="Calibri"/>
                <a:sym typeface="Calibri"/>
              </a:rPr>
              <a:t>】</a:t>
            </a:r>
            <a:r>
              <a:rPr lang="ja-JP" altLang="en-US" sz="1200" u="sng">
                <a:solidFill>
                  <a:schemeClr val="hlink"/>
                </a:solidFill>
                <a:latin typeface="Calibri"/>
                <a:ea typeface="Calibri"/>
                <a:cs typeface="Calibri"/>
                <a:sym typeface="Calibri"/>
                <a:hlinkClick r:id="rId9"/>
              </a:rPr>
              <a:t>配信資料に関する技術情報 第 </a:t>
            </a:r>
            <a:r>
              <a:rPr lang="en-US" altLang="ja-JP" sz="1200" u="sng">
                <a:solidFill>
                  <a:schemeClr val="hlink"/>
                </a:solidFill>
                <a:latin typeface="Calibri"/>
                <a:ea typeface="Calibri"/>
                <a:cs typeface="Calibri"/>
                <a:sym typeface="Calibri"/>
                <a:hlinkClick r:id="rId9"/>
              </a:rPr>
              <a:t>500 </a:t>
            </a:r>
            <a:r>
              <a:rPr lang="ja-JP" altLang="en-US" sz="1200" u="sng">
                <a:solidFill>
                  <a:schemeClr val="hlink"/>
                </a:solidFill>
                <a:latin typeface="Calibri"/>
                <a:ea typeface="Calibri"/>
                <a:cs typeface="Calibri"/>
                <a:sym typeface="Calibri"/>
                <a:hlinkClick r:id="rId9"/>
              </a:rPr>
              <a:t>号</a:t>
            </a:r>
            <a:endParaRPr sz="1200">
              <a:latin typeface="Calibri"/>
              <a:ea typeface="Calibri"/>
              <a:cs typeface="Calibri"/>
              <a:sym typeface="Calibri"/>
            </a:endParaRPr>
          </a:p>
        </p:txBody>
      </p:sp>
      <p:sp>
        <p:nvSpPr>
          <p:cNvPr id="378" name="Google Shape;378;p35"/>
          <p:cNvSpPr/>
          <p:nvPr/>
        </p:nvSpPr>
        <p:spPr>
          <a:xfrm>
            <a:off x="5498400" y="2718675"/>
            <a:ext cx="174050" cy="1253250"/>
          </a:xfrm>
          <a:custGeom>
            <a:avLst/>
            <a:gdLst/>
            <a:ahLst/>
            <a:cxnLst/>
            <a:rect l="l" t="t" r="r" b="b"/>
            <a:pathLst>
              <a:path w="6962" h="50130" extrusionOk="0">
                <a:moveTo>
                  <a:pt x="0" y="49201"/>
                </a:moveTo>
                <a:lnTo>
                  <a:pt x="0" y="0"/>
                </a:lnTo>
                <a:lnTo>
                  <a:pt x="6962" y="0"/>
                </a:lnTo>
                <a:lnTo>
                  <a:pt x="6962" y="50130"/>
                </a:lnTo>
              </a:path>
            </a:pathLst>
          </a:custGeom>
          <a:noFill/>
          <a:ln w="28575" cap="flat" cmpd="sng">
            <a:solidFill>
              <a:srgbClr val="FF00FF"/>
            </a:solidFill>
            <a:prstDash val="solid"/>
            <a:round/>
            <a:headEnd type="none" w="med" len="med"/>
            <a:tailEnd type="none" w="med" len="med"/>
          </a:ln>
        </p:spPr>
      </p:sp>
      <p:sp>
        <p:nvSpPr>
          <p:cNvPr id="379" name="Google Shape;379;p35"/>
          <p:cNvSpPr/>
          <p:nvPr/>
        </p:nvSpPr>
        <p:spPr>
          <a:xfrm>
            <a:off x="5695650" y="4235475"/>
            <a:ext cx="1299600" cy="544800"/>
          </a:xfrm>
          <a:prstGeom prst="wedgeEllipseCallout">
            <a:avLst>
              <a:gd name="adj1" fmla="val -57091"/>
              <a:gd name="adj2" fmla="val -90695"/>
            </a:avLst>
          </a:prstGeom>
          <a:noFill/>
          <a:ln w="38100" cap="flat" cmpd="sng">
            <a:solidFill>
              <a:srgbClr val="FF00FF"/>
            </a:solidFill>
            <a:prstDash val="solid"/>
            <a:round/>
            <a:headEnd type="none" w="sm" len="sm"/>
            <a:tailEnd type="none" w="sm" len="sm"/>
          </a:ln>
        </p:spPr>
        <p:txBody>
          <a:bodyPr spcFirstLastPara="1" wrap="square" lIns="91425" tIns="91425" rIns="91425" bIns="91425" anchor="ctr" anchorCtr="0">
            <a:noAutofit/>
          </a:bodyPr>
          <a:lstStyle/>
          <a:p>
            <a:pPr algn="ctr"/>
            <a:r>
              <a:rPr lang="en-US" altLang="ja-JP" sz="3000">
                <a:solidFill>
                  <a:srgbClr val="FF00FF"/>
                </a:solidFill>
              </a:rPr>
              <a:t>JST</a:t>
            </a:r>
            <a:endParaRPr sz="3000">
              <a:solidFill>
                <a:srgbClr val="FF00FF"/>
              </a:solidFill>
            </a:endParaRPr>
          </a:p>
        </p:txBody>
      </p:sp>
      <p:sp>
        <p:nvSpPr>
          <p:cNvPr id="380" name="Google Shape;380;p35"/>
          <p:cNvSpPr/>
          <p:nvPr/>
        </p:nvSpPr>
        <p:spPr>
          <a:xfrm>
            <a:off x="3475950" y="2302025"/>
            <a:ext cx="1372500" cy="544800"/>
          </a:xfrm>
          <a:prstGeom prst="wedgeEllipseCallout">
            <a:avLst>
              <a:gd name="adj1" fmla="val -58211"/>
              <a:gd name="adj2" fmla="val -78501"/>
            </a:avLst>
          </a:prstGeom>
          <a:solidFill>
            <a:srgbClr val="FFFFFF">
              <a:alpha val="67000"/>
            </a:srgbClr>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r>
              <a:rPr lang="en-US" altLang="ja-JP" sz="3000">
                <a:solidFill>
                  <a:schemeClr val="accent1"/>
                </a:solidFill>
              </a:rPr>
              <a:t>UTC</a:t>
            </a:r>
            <a:endParaRPr sz="3000">
              <a:solidFill>
                <a:schemeClr val="accent1"/>
              </a:solidFill>
            </a:endParaRPr>
          </a:p>
        </p:txBody>
      </p:sp>
      <p:sp>
        <p:nvSpPr>
          <p:cNvPr id="381" name="Google Shape;381;p35"/>
          <p:cNvSpPr/>
          <p:nvPr/>
        </p:nvSpPr>
        <p:spPr>
          <a:xfrm>
            <a:off x="2295675" y="4314975"/>
            <a:ext cx="382800" cy="385800"/>
          </a:xfrm>
          <a:prstGeom prst="rect">
            <a:avLst/>
          </a:prstGeom>
          <a:no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382" name="Google Shape;382;p35"/>
          <p:cNvSpPr/>
          <p:nvPr/>
        </p:nvSpPr>
        <p:spPr>
          <a:xfrm>
            <a:off x="2539225" y="3587450"/>
            <a:ext cx="1372500" cy="544800"/>
          </a:xfrm>
          <a:prstGeom prst="wedgeEllipseCallout">
            <a:avLst>
              <a:gd name="adj1" fmla="val -46608"/>
              <a:gd name="adj2" fmla="val 75340"/>
            </a:avLst>
          </a:prstGeom>
          <a:solidFill>
            <a:srgbClr val="FFFFFF">
              <a:alpha val="67000"/>
            </a:srgbClr>
          </a:solidFill>
          <a:ln w="381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lgn="ctr"/>
            <a:r>
              <a:rPr lang="en-US" altLang="ja-JP" sz="3000">
                <a:solidFill>
                  <a:schemeClr val="accent1"/>
                </a:solidFill>
              </a:rPr>
              <a:t>UTC</a:t>
            </a:r>
            <a:endParaRPr sz="3000">
              <a:solidFill>
                <a:schemeClr val="accent1"/>
              </a:solidFill>
            </a:endParaRPr>
          </a:p>
        </p:txBody>
      </p:sp>
      <p:sp>
        <p:nvSpPr>
          <p:cNvPr id="383" name="Google Shape;383;p35"/>
          <p:cNvSpPr txBox="1"/>
          <p:nvPr/>
        </p:nvSpPr>
        <p:spPr>
          <a:xfrm>
            <a:off x="687700" y="3809750"/>
            <a:ext cx="1512000" cy="322500"/>
          </a:xfrm>
          <a:prstGeom prst="rect">
            <a:avLst/>
          </a:prstGeom>
          <a:noFill/>
          <a:ln>
            <a:noFill/>
          </a:ln>
        </p:spPr>
        <p:txBody>
          <a:bodyPr spcFirstLastPara="1" wrap="square" lIns="91425" tIns="91425" rIns="91425" bIns="91425" anchor="ctr" anchorCtr="0">
            <a:noAutofit/>
          </a:bodyPr>
          <a:lstStyle/>
          <a:p>
            <a:r>
              <a:rPr lang="ja-JP" altLang="en-US">
                <a:latin typeface="Calibri"/>
                <a:ea typeface="Calibri"/>
                <a:cs typeface="Calibri"/>
                <a:sym typeface="Calibri"/>
              </a:rPr>
              <a:t>羽田空港</a:t>
            </a:r>
            <a:r>
              <a:rPr lang="en-US" altLang="ja-JP" sz="1600" dirty="0">
                <a:latin typeface="Calibri"/>
                <a:ea typeface="Calibri"/>
                <a:cs typeface="Calibri"/>
                <a:sym typeface="Calibri"/>
              </a:rPr>
              <a:t>MEATR</a:t>
            </a:r>
            <a:endParaRPr sz="1600" dirty="0">
              <a:latin typeface="Calibri"/>
              <a:ea typeface="Calibri"/>
              <a:cs typeface="Calibri"/>
              <a:sym typeface="Calibri"/>
            </a:endParaRPr>
          </a:p>
        </p:txBody>
      </p:sp>
      <p:sp>
        <p:nvSpPr>
          <p:cNvPr id="384" name="Google Shape;384;p35"/>
          <p:cNvSpPr txBox="1"/>
          <p:nvPr/>
        </p:nvSpPr>
        <p:spPr>
          <a:xfrm>
            <a:off x="533400" y="5262884"/>
            <a:ext cx="8839200" cy="385800"/>
          </a:xfrm>
          <a:prstGeom prst="rect">
            <a:avLst/>
          </a:prstGeom>
          <a:noFill/>
          <a:ln>
            <a:noFill/>
          </a:ln>
        </p:spPr>
        <p:txBody>
          <a:bodyPr spcFirstLastPara="1" wrap="square" lIns="91425" tIns="91425" rIns="91425" bIns="91425" anchor="t" anchorCtr="0">
            <a:noAutofit/>
          </a:bodyPr>
          <a:lstStyle/>
          <a:p>
            <a:r>
              <a:rPr lang="ja-JP" altLang="en-US" sz="1600">
                <a:solidFill>
                  <a:schemeClr val="dk1"/>
                </a:solidFill>
                <a:latin typeface="Calibri"/>
                <a:ea typeface="Calibri"/>
                <a:cs typeface="Calibri"/>
                <a:sym typeface="Calibri"/>
              </a:rPr>
              <a:t>日本時間は世界標準時より９時間早いことを覚えておきましょう！</a:t>
            </a:r>
            <a:endParaRPr sz="1600" dirty="0">
              <a:latin typeface="Calibri"/>
              <a:ea typeface="Calibri"/>
              <a:cs typeface="Calibri"/>
              <a:sym typeface="Calibri"/>
            </a:endParaRPr>
          </a:p>
        </p:txBody>
      </p:sp>
      <p:sp>
        <p:nvSpPr>
          <p:cNvPr id="385" name="Google Shape;385;p35"/>
          <p:cNvSpPr txBox="1"/>
          <p:nvPr/>
        </p:nvSpPr>
        <p:spPr>
          <a:xfrm>
            <a:off x="1616650" y="1524425"/>
            <a:ext cx="2329200" cy="297600"/>
          </a:xfrm>
          <a:prstGeom prst="rect">
            <a:avLst/>
          </a:prstGeom>
          <a:solidFill>
            <a:schemeClr val="lt1"/>
          </a:solidFill>
          <a:ln>
            <a:noFill/>
          </a:ln>
        </p:spPr>
        <p:txBody>
          <a:bodyPr spcFirstLastPara="1" wrap="square" lIns="91425" tIns="91425" rIns="91425" bIns="91425" anchor="ctr" anchorCtr="0">
            <a:noAutofit/>
          </a:bodyPr>
          <a:lstStyle/>
          <a:p>
            <a:r>
              <a:rPr lang="ja-JP" altLang="en-US">
                <a:latin typeface="Calibri"/>
                <a:ea typeface="Calibri"/>
                <a:cs typeface="Calibri"/>
                <a:sym typeface="Calibri"/>
              </a:rPr>
              <a:t>メソ数値予報モデルＧＰＶ</a:t>
            </a:r>
            <a:endParaRPr>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36"/>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【まとめ】気象業務法で制限を受けるサービス／受けないサービス</a:t>
            </a:r>
            <a:endParaRPr/>
          </a:p>
        </p:txBody>
      </p:sp>
      <p:pic>
        <p:nvPicPr>
          <p:cNvPr id="392" name="Google Shape;392;p36"/>
          <p:cNvPicPr preferRelativeResize="0"/>
          <p:nvPr/>
        </p:nvPicPr>
        <p:blipFill>
          <a:blip r:embed="rId3">
            <a:alphaModFix/>
          </a:blip>
          <a:stretch>
            <a:fillRect/>
          </a:stretch>
        </p:blipFill>
        <p:spPr>
          <a:xfrm>
            <a:off x="1206225" y="3557244"/>
            <a:ext cx="7753676" cy="2464100"/>
          </a:xfrm>
          <a:prstGeom prst="rect">
            <a:avLst/>
          </a:prstGeom>
          <a:noFill/>
          <a:ln>
            <a:noFill/>
          </a:ln>
        </p:spPr>
      </p:pic>
      <p:pic>
        <p:nvPicPr>
          <p:cNvPr id="393" name="Google Shape;393;p36"/>
          <p:cNvPicPr preferRelativeResize="0"/>
          <p:nvPr/>
        </p:nvPicPr>
        <p:blipFill>
          <a:blip r:embed="rId4">
            <a:alphaModFix/>
          </a:blip>
          <a:stretch>
            <a:fillRect/>
          </a:stretch>
        </p:blipFill>
        <p:spPr>
          <a:xfrm>
            <a:off x="2476726" y="1452343"/>
            <a:ext cx="5212663" cy="2104900"/>
          </a:xfrm>
          <a:prstGeom prst="rect">
            <a:avLst/>
          </a:prstGeom>
          <a:noFill/>
          <a:ln>
            <a:noFill/>
          </a:ln>
        </p:spPr>
      </p:pic>
      <p:sp>
        <p:nvSpPr>
          <p:cNvPr id="394" name="Google Shape;394;p36"/>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気象データアナリストが関わることが推定される業務範囲は、気象業務法で制限を受ける業務とオーバーラップする可能性があります。</a:t>
            </a:r>
            <a:endParaRPr sz="1600" dirty="0">
              <a:latin typeface="Calibri"/>
              <a:ea typeface="Calibri"/>
              <a:cs typeface="Calibri"/>
              <a:sym typeface="Calibri"/>
            </a:endParaRPr>
          </a:p>
          <a:p>
            <a:r>
              <a:rPr lang="ja-JP" altLang="en-US" sz="1600">
                <a:latin typeface="Calibri"/>
                <a:ea typeface="Calibri"/>
                <a:cs typeface="Calibri"/>
                <a:sym typeface="Calibri"/>
              </a:rPr>
              <a:t>予報業務許可を受ける必要があるサービス／無いサービスを確認しておきましょう。</a:t>
            </a:r>
            <a:endParaRPr sz="1600" dirty="0">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36"/>
          <p:cNvSpPr txBox="1">
            <a:spLocks noGrp="1"/>
          </p:cNvSpPr>
          <p:nvPr>
            <p:ph type="title"/>
          </p:nvPr>
        </p:nvSpPr>
        <p:spPr>
          <a:prstGeom prst="rect">
            <a:avLst/>
          </a:prstGeom>
        </p:spPr>
        <p:txBody>
          <a:bodyPr spcFirstLastPara="1" wrap="square" lIns="36000" tIns="36000" rIns="36000" bIns="36000" anchor="b" anchorCtr="0">
            <a:noAutofit/>
          </a:bodyPr>
          <a:lstStyle/>
          <a:p>
            <a:r>
              <a:rPr lang="ja-JP"/>
              <a:t>【まとめ】気象業務法で制限を受けるサービス／受けないサービス</a:t>
            </a:r>
            <a:endParaRPr/>
          </a:p>
        </p:txBody>
      </p:sp>
      <p:pic>
        <p:nvPicPr>
          <p:cNvPr id="392" name="Google Shape;392;p36"/>
          <p:cNvPicPr preferRelativeResize="0"/>
          <p:nvPr/>
        </p:nvPicPr>
        <p:blipFill>
          <a:blip r:embed="rId3">
            <a:alphaModFix/>
          </a:blip>
          <a:stretch>
            <a:fillRect/>
          </a:stretch>
        </p:blipFill>
        <p:spPr>
          <a:xfrm>
            <a:off x="1206225" y="3557244"/>
            <a:ext cx="7753676" cy="2464100"/>
          </a:xfrm>
          <a:prstGeom prst="rect">
            <a:avLst/>
          </a:prstGeom>
          <a:noFill/>
          <a:ln>
            <a:noFill/>
          </a:ln>
        </p:spPr>
      </p:pic>
      <p:pic>
        <p:nvPicPr>
          <p:cNvPr id="393" name="Google Shape;393;p36"/>
          <p:cNvPicPr preferRelativeResize="0"/>
          <p:nvPr/>
        </p:nvPicPr>
        <p:blipFill>
          <a:blip r:embed="rId4">
            <a:alphaModFix/>
          </a:blip>
          <a:stretch>
            <a:fillRect/>
          </a:stretch>
        </p:blipFill>
        <p:spPr>
          <a:xfrm>
            <a:off x="2476726" y="1452343"/>
            <a:ext cx="5212663" cy="2104900"/>
          </a:xfrm>
          <a:prstGeom prst="rect">
            <a:avLst/>
          </a:prstGeom>
          <a:noFill/>
          <a:ln>
            <a:noFill/>
          </a:ln>
        </p:spPr>
      </p:pic>
      <p:sp>
        <p:nvSpPr>
          <p:cNvPr id="394" name="Google Shape;394;p36"/>
          <p:cNvSpPr txBox="1"/>
          <p:nvPr/>
        </p:nvSpPr>
        <p:spPr>
          <a:xfrm>
            <a:off x="533400" y="471074"/>
            <a:ext cx="8839200" cy="90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気象データアナリストが関わることが推定される業務範囲は、気象業務法で制限を受ける業務とオーバーラップする可能性があります。</a:t>
            </a:r>
            <a:endParaRPr sz="1600" dirty="0">
              <a:latin typeface="Calibri"/>
              <a:ea typeface="Calibri"/>
              <a:cs typeface="Calibri"/>
              <a:sym typeface="Calibri"/>
            </a:endParaRPr>
          </a:p>
          <a:p>
            <a:r>
              <a:rPr lang="ja-JP" altLang="en-US" sz="1600">
                <a:latin typeface="Calibri"/>
                <a:ea typeface="Calibri"/>
                <a:cs typeface="Calibri"/>
                <a:sym typeface="Calibri"/>
              </a:rPr>
              <a:t>予報業務許可を受ける必要があるサービス／無いサービスを確認しておきましょう。</a:t>
            </a:r>
            <a:endParaRPr sz="1600" dirty="0">
              <a:latin typeface="Calibri"/>
              <a:ea typeface="Calibri"/>
              <a:cs typeface="Calibri"/>
              <a:sym typeface="Calibri"/>
            </a:endParaRPr>
          </a:p>
        </p:txBody>
      </p:sp>
      <p:sp>
        <p:nvSpPr>
          <p:cNvPr id="7" name="正方形/長方形 6">
            <a:extLst>
              <a:ext uri="{FF2B5EF4-FFF2-40B4-BE49-F238E27FC236}">
                <a16:creationId xmlns:a16="http://schemas.microsoft.com/office/drawing/2014/main" id="{28E73E50-4008-2148-BF07-59DEDAF88D9E}"/>
              </a:ext>
            </a:extLst>
          </p:cNvPr>
          <p:cNvSpPr/>
          <p:nvPr/>
        </p:nvSpPr>
        <p:spPr>
          <a:xfrm>
            <a:off x="547688" y="496576"/>
            <a:ext cx="8628150" cy="5760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5" name="Google Shape;395;p36"/>
          <p:cNvSpPr txBox="1"/>
          <p:nvPr/>
        </p:nvSpPr>
        <p:spPr>
          <a:xfrm>
            <a:off x="417000" y="2414925"/>
            <a:ext cx="9072000" cy="2028150"/>
          </a:xfrm>
          <a:prstGeom prst="rect">
            <a:avLst/>
          </a:prstGeom>
          <a:noFill/>
          <a:ln>
            <a:noFill/>
          </a:ln>
        </p:spPr>
        <p:txBody>
          <a:bodyPr spcFirstLastPara="1" wrap="square" lIns="91425" tIns="91425" rIns="91425" bIns="91425" anchor="t" anchorCtr="0">
            <a:noAutofit/>
          </a:bodyPr>
          <a:lstStyle/>
          <a:p>
            <a:r>
              <a:rPr lang="en-US" altLang="ja-JP" sz="2400" b="1" dirty="0">
                <a:solidFill>
                  <a:srgbClr val="FF00FF"/>
                </a:solidFill>
                <a:latin typeface="Calibri"/>
                <a:ea typeface="Calibri"/>
                <a:cs typeface="Calibri"/>
                <a:sym typeface="Calibri"/>
              </a:rPr>
              <a:t>!! </a:t>
            </a:r>
            <a:r>
              <a:rPr lang="ja-JP" altLang="en-US" sz="2400" b="1">
                <a:solidFill>
                  <a:srgbClr val="FF00FF"/>
                </a:solidFill>
                <a:latin typeface="Calibri"/>
                <a:ea typeface="Calibri"/>
                <a:cs typeface="Calibri"/>
                <a:sym typeface="Calibri"/>
              </a:rPr>
              <a:t>注意 </a:t>
            </a:r>
            <a:r>
              <a:rPr lang="en-US" altLang="ja-JP" sz="2400" b="1" dirty="0">
                <a:solidFill>
                  <a:srgbClr val="FF00FF"/>
                </a:solidFill>
                <a:latin typeface="Calibri"/>
                <a:ea typeface="Calibri"/>
                <a:cs typeface="Calibri"/>
                <a:sym typeface="Calibri"/>
              </a:rPr>
              <a:t>!!</a:t>
            </a:r>
            <a:endParaRPr sz="2400" b="1" dirty="0">
              <a:solidFill>
                <a:srgbClr val="FF00FF"/>
              </a:solidFill>
              <a:latin typeface="Calibri"/>
              <a:ea typeface="Calibri"/>
              <a:cs typeface="Calibri"/>
              <a:sym typeface="Calibri"/>
            </a:endParaRPr>
          </a:p>
          <a:p>
            <a:pPr>
              <a:spcBef>
                <a:spcPts val="1200"/>
              </a:spcBef>
            </a:pPr>
            <a:r>
              <a:rPr lang="ja-JP" altLang="en-US" sz="2000">
                <a:solidFill>
                  <a:srgbClr val="FF00FF"/>
                </a:solidFill>
                <a:latin typeface="Calibri"/>
                <a:ea typeface="Calibri"/>
                <a:cs typeface="Calibri"/>
                <a:sym typeface="Calibri"/>
              </a:rPr>
              <a:t>災害時あるいは災害が発生する恐れがある時に、防災対応に混乱が生じないように、</a:t>
            </a:r>
            <a:endParaRPr lang="en-US" altLang="ja-JP" sz="2000" dirty="0">
              <a:solidFill>
                <a:srgbClr val="FF00FF"/>
              </a:solidFill>
              <a:latin typeface="Calibri"/>
              <a:ea typeface="Calibri"/>
              <a:cs typeface="Calibri"/>
              <a:sym typeface="Calibri"/>
            </a:endParaRPr>
          </a:p>
          <a:p>
            <a:r>
              <a:rPr lang="ja-JP" altLang="en-US" sz="2200" b="1">
                <a:solidFill>
                  <a:srgbClr val="FF00FF"/>
                </a:solidFill>
                <a:latin typeface="Calibri"/>
                <a:ea typeface="Calibri"/>
                <a:cs typeface="Calibri"/>
                <a:sym typeface="Calibri"/>
              </a:rPr>
              <a:t>気象庁以外のもの（予報業務許可事業者でも）が警報を発表することは禁じられています。</a:t>
            </a:r>
            <a:endParaRPr sz="2200" b="1" dirty="0">
              <a:solidFill>
                <a:srgbClr val="FF00FF"/>
              </a:solidFill>
              <a:latin typeface="Calibri"/>
              <a:ea typeface="Calibri"/>
              <a:cs typeface="Calibri"/>
              <a:sym typeface="Calibri"/>
            </a:endParaRPr>
          </a:p>
        </p:txBody>
      </p:sp>
    </p:spTree>
    <p:extLst>
      <p:ext uri="{BB962C8B-B14F-4D97-AF65-F5344CB8AC3E}">
        <p14:creationId xmlns:p14="http://schemas.microsoft.com/office/powerpoint/2010/main" val="17517713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37"/>
          <p:cNvSpPr txBox="1"/>
          <p:nvPr/>
        </p:nvSpPr>
        <p:spPr>
          <a:xfrm>
            <a:off x="786450" y="2639700"/>
            <a:ext cx="8333100" cy="1578600"/>
          </a:xfrm>
          <a:prstGeom prst="rect">
            <a:avLst/>
          </a:prstGeom>
          <a:noFill/>
          <a:ln>
            <a:noFill/>
          </a:ln>
        </p:spPr>
        <p:txBody>
          <a:bodyPr spcFirstLastPara="1" wrap="square" lIns="91425" tIns="91425" rIns="91425" bIns="91425" anchor="t" anchorCtr="0">
            <a:noAutofit/>
          </a:bodyPr>
          <a:lstStyle/>
          <a:p>
            <a:pPr algn="ctr"/>
            <a:r>
              <a:rPr lang="en-US" altLang="ja-JP" sz="4400" dirty="0">
                <a:latin typeface="Calibri"/>
                <a:ea typeface="Calibri"/>
                <a:cs typeface="Calibri"/>
                <a:sym typeface="Calibri"/>
              </a:rPr>
              <a:t>『</a:t>
            </a:r>
            <a:r>
              <a:rPr lang="en-US" altLang="ja-JP" sz="5000" dirty="0">
                <a:latin typeface="Calibri"/>
                <a:ea typeface="Calibri"/>
                <a:cs typeface="Calibri"/>
                <a:sym typeface="Calibri"/>
              </a:rPr>
              <a:t>GPV</a:t>
            </a:r>
            <a:r>
              <a:rPr lang="ja-JP" altLang="en-US" sz="4400">
                <a:latin typeface="Calibri"/>
                <a:ea typeface="Calibri"/>
                <a:cs typeface="Calibri"/>
                <a:sym typeface="Calibri"/>
              </a:rPr>
              <a:t>データを使いこなす</a:t>
            </a:r>
            <a:r>
              <a:rPr lang="en-US" altLang="ja-JP" sz="4400" dirty="0">
                <a:latin typeface="Calibri"/>
                <a:ea typeface="Calibri"/>
                <a:cs typeface="Calibri"/>
                <a:sym typeface="Calibri"/>
              </a:rPr>
              <a:t>』</a:t>
            </a:r>
            <a:endParaRPr sz="4400" dirty="0">
              <a:latin typeface="Calibri"/>
              <a:ea typeface="Calibri"/>
              <a:cs typeface="Calibri"/>
              <a:sym typeface="Calibri"/>
            </a:endParaRPr>
          </a:p>
          <a:p>
            <a:pPr algn="ctr">
              <a:spcBef>
                <a:spcPts val="2000"/>
              </a:spcBef>
            </a:pPr>
            <a:r>
              <a:rPr lang="en-US" altLang="ja-JP" sz="3000" dirty="0">
                <a:latin typeface="Calibri"/>
                <a:ea typeface="Calibri"/>
                <a:cs typeface="Calibri"/>
                <a:sym typeface="Calibri"/>
              </a:rPr>
              <a:t>〜</a:t>
            </a:r>
            <a:r>
              <a:rPr lang="en-US" altLang="ja-JP" sz="3400" dirty="0">
                <a:solidFill>
                  <a:schemeClr val="dk1"/>
                </a:solidFill>
                <a:latin typeface="Calibri"/>
                <a:ea typeface="Calibri"/>
                <a:cs typeface="Calibri"/>
                <a:sym typeface="Calibri"/>
              </a:rPr>
              <a:t>Python</a:t>
            </a:r>
            <a:r>
              <a:rPr lang="ja-JP" altLang="en-US" sz="3000">
                <a:solidFill>
                  <a:schemeClr val="dk1"/>
                </a:solidFill>
                <a:latin typeface="Calibri"/>
                <a:ea typeface="Calibri"/>
                <a:cs typeface="Calibri"/>
                <a:sym typeface="Calibri"/>
              </a:rPr>
              <a:t>モジュール</a:t>
            </a:r>
            <a:r>
              <a:rPr lang="en-US" altLang="ja-JP" sz="3000" dirty="0">
                <a:solidFill>
                  <a:schemeClr val="dk1"/>
                </a:solidFill>
                <a:latin typeface="Calibri"/>
                <a:ea typeface="Calibri"/>
                <a:cs typeface="Calibri"/>
                <a:sym typeface="Calibri"/>
              </a:rPr>
              <a:t>『</a:t>
            </a:r>
            <a:r>
              <a:rPr lang="en-US" altLang="ja-JP" sz="3400" dirty="0" err="1">
                <a:solidFill>
                  <a:schemeClr val="dk1"/>
                </a:solidFill>
                <a:latin typeface="Calibri"/>
                <a:ea typeface="Calibri"/>
                <a:cs typeface="Calibri"/>
                <a:sym typeface="Calibri"/>
              </a:rPr>
              <a:t>wxbcgrib</a:t>
            </a:r>
            <a:r>
              <a:rPr lang="en-US" altLang="ja-JP" sz="3000" dirty="0">
                <a:solidFill>
                  <a:schemeClr val="dk1"/>
                </a:solidFill>
                <a:latin typeface="Calibri"/>
                <a:ea typeface="Calibri"/>
                <a:cs typeface="Calibri"/>
                <a:sym typeface="Calibri"/>
              </a:rPr>
              <a:t>』</a:t>
            </a:r>
            <a:r>
              <a:rPr lang="ja-JP" altLang="en-US" sz="3000">
                <a:solidFill>
                  <a:schemeClr val="dk1"/>
                </a:solidFill>
                <a:latin typeface="Calibri"/>
                <a:ea typeface="Calibri"/>
                <a:cs typeface="Calibri"/>
                <a:sym typeface="Calibri"/>
              </a:rPr>
              <a:t>で実践</a:t>
            </a:r>
            <a:r>
              <a:rPr lang="en-US" altLang="ja-JP" sz="3000" dirty="0">
                <a:latin typeface="Calibri"/>
                <a:ea typeface="Calibri"/>
                <a:cs typeface="Calibri"/>
                <a:sym typeface="Calibri"/>
              </a:rPr>
              <a:t>〜</a:t>
            </a:r>
            <a:endParaRPr sz="3000" dirty="0">
              <a:latin typeface="Calibri"/>
              <a:ea typeface="Calibri"/>
              <a:cs typeface="Calibri"/>
              <a:sym typeface="Calibri"/>
            </a:endParaRPr>
          </a:p>
        </p:txBody>
      </p:sp>
    </p:spTree>
    <p:extLst>
      <p:ext uri="{BB962C8B-B14F-4D97-AF65-F5344CB8AC3E}">
        <p14:creationId xmlns:p14="http://schemas.microsoft.com/office/powerpoint/2010/main" val="3974656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38"/>
          <p:cNvSpPr txBox="1">
            <a:spLocks noGrp="1"/>
          </p:cNvSpPr>
          <p:nvPr>
            <p:ph type="title"/>
          </p:nvPr>
        </p:nvSpPr>
        <p:spPr>
          <a:prstGeom prst="rect">
            <a:avLst/>
          </a:prstGeom>
          <a:noFill/>
          <a:ln>
            <a:noFill/>
          </a:ln>
        </p:spPr>
        <p:txBody>
          <a:bodyPr spcFirstLastPara="1" wrap="square" lIns="36000" tIns="36000" rIns="36000" bIns="36000" anchor="b" anchorCtr="0">
            <a:noAutofit/>
          </a:bodyPr>
          <a:lstStyle/>
          <a:p>
            <a:pPr>
              <a:lnSpc>
                <a:spcPct val="85000"/>
              </a:lnSpc>
              <a:buClr>
                <a:srgbClr val="3F3F3F"/>
              </a:buClr>
              <a:buSzPts val="1800"/>
            </a:pPr>
            <a:r>
              <a:rPr lang="ja-JP"/>
              <a:t>GPV気象データとは？</a:t>
            </a:r>
            <a:endParaRPr/>
          </a:p>
        </p:txBody>
      </p:sp>
      <p:sp>
        <p:nvSpPr>
          <p:cNvPr id="407" name="Google Shape;407;p38"/>
          <p:cNvSpPr txBox="1"/>
          <p:nvPr/>
        </p:nvSpPr>
        <p:spPr>
          <a:xfrm>
            <a:off x="536174" y="692700"/>
            <a:ext cx="4416900" cy="2952300"/>
          </a:xfrm>
          <a:prstGeom prst="rect">
            <a:avLst/>
          </a:prstGeom>
          <a:gradFill>
            <a:gsLst>
              <a:gs pos="0">
                <a:srgbClr val="9FC3FF"/>
              </a:gs>
              <a:gs pos="35000">
                <a:srgbClr val="BDD5FF"/>
              </a:gs>
              <a:gs pos="100000">
                <a:srgbClr val="E4EEFF"/>
              </a:gs>
            </a:gsLst>
            <a:lin ang="16200038" scaled="0"/>
          </a:gradFill>
          <a:ln w="9525" cap="flat" cmpd="sng">
            <a:solidFill>
              <a:srgbClr val="4A7DBA"/>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t" anchorCtr="0">
            <a:noAutofit/>
          </a:bodyPr>
          <a:lstStyle/>
          <a:p>
            <a:pPr marL="329719" indent="-329719"/>
            <a:r>
              <a:rPr lang="ja-JP" altLang="en-US" sz="1645" b="1" u="sng"/>
              <a:t>面的・立体的な広がりを持つ気象データ</a:t>
            </a:r>
            <a:endParaRPr sz="1645" b="1" u="sng"/>
          </a:p>
          <a:p>
            <a:pPr marL="244800" indent="-175300">
              <a:spcBef>
                <a:spcPts val="554"/>
              </a:spcBef>
              <a:buSzPts val="1400"/>
              <a:buChar char="➢"/>
            </a:pPr>
            <a:r>
              <a:rPr lang="ja-JP" altLang="en-US"/>
              <a:t>数値予報等のメッシュ状（</a:t>
            </a:r>
            <a:r>
              <a:rPr lang="en-US" altLang="ja-JP"/>
              <a:t>3</a:t>
            </a:r>
            <a:r>
              <a:rPr lang="ja-JP" altLang="en-US"/>
              <a:t>次元）の予測データ</a:t>
            </a:r>
            <a:endParaRPr/>
          </a:p>
          <a:p>
            <a:pPr marL="244800" indent="-175300">
              <a:buSzPts val="1400"/>
              <a:buChar char="➢"/>
            </a:pPr>
            <a:r>
              <a:rPr lang="ja-JP" altLang="en-US"/>
              <a:t>推計気象分布等のメッシュ状の観測・解析データ</a:t>
            </a:r>
            <a:endParaRPr/>
          </a:p>
        </p:txBody>
      </p:sp>
      <p:grpSp>
        <p:nvGrpSpPr>
          <p:cNvPr id="408" name="Google Shape;408;p38"/>
          <p:cNvGrpSpPr/>
          <p:nvPr/>
        </p:nvGrpSpPr>
        <p:grpSpPr>
          <a:xfrm>
            <a:off x="5156450" y="692696"/>
            <a:ext cx="4284300" cy="2952300"/>
            <a:chOff x="92727" y="692696"/>
            <a:chExt cx="4284300" cy="2952300"/>
          </a:xfrm>
        </p:grpSpPr>
        <p:sp>
          <p:nvSpPr>
            <p:cNvPr id="409" name="Google Shape;409;p38"/>
            <p:cNvSpPr txBox="1"/>
            <p:nvPr/>
          </p:nvSpPr>
          <p:spPr>
            <a:xfrm>
              <a:off x="92727" y="692696"/>
              <a:ext cx="4284300" cy="2952300"/>
            </a:xfrm>
            <a:prstGeom prst="rect">
              <a:avLst/>
            </a:prstGeom>
            <a:solidFill>
              <a:srgbClr val="FFFFFF"/>
            </a:solidFill>
            <a:ln w="1905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329719" indent="-329719"/>
              <a:r>
                <a:rPr lang="ja-JP" altLang="en-US" sz="1645" u="sng"/>
                <a:t>ある地点・地域についての気象データ</a:t>
              </a:r>
              <a:endParaRPr sz="1645" u="sng"/>
            </a:p>
            <a:p>
              <a:pPr marL="244800" indent="-168950">
                <a:spcBef>
                  <a:spcPts val="554"/>
                </a:spcBef>
                <a:buSzPts val="1300"/>
                <a:buChar char="➢"/>
              </a:pPr>
              <a:r>
                <a:rPr lang="ja-JP" altLang="en-US" sz="1300"/>
                <a:t>地上・地域気象観測、高層気象観測、</a:t>
              </a:r>
              <a:br>
                <a:rPr lang="ja-JP" altLang="en-US" sz="1300"/>
              </a:br>
              <a:r>
                <a:rPr lang="ja-JP" altLang="en-US" sz="1300"/>
                <a:t>天気予報、注意報・警報など観測・予測データ</a:t>
              </a:r>
              <a:endParaRPr sz="1300"/>
            </a:p>
          </p:txBody>
        </p:sp>
        <p:pic>
          <p:nvPicPr>
            <p:cNvPr id="410" name="Google Shape;410;p38" descr="http://www.jma.go.jp/jp/amedas/imgs/temp/000/201701181500-00.png"/>
            <p:cNvPicPr preferRelativeResize="0"/>
            <p:nvPr/>
          </p:nvPicPr>
          <p:blipFill rotWithShape="1">
            <a:blip r:embed="rId3">
              <a:alphaModFix/>
            </a:blip>
            <a:srcRect l="10021" r="16346"/>
            <a:stretch/>
          </p:blipFill>
          <p:spPr>
            <a:xfrm>
              <a:off x="2318137" y="1637292"/>
              <a:ext cx="1814123" cy="1705709"/>
            </a:xfrm>
            <a:prstGeom prst="rect">
              <a:avLst/>
            </a:prstGeom>
            <a:noFill/>
            <a:ln>
              <a:noFill/>
            </a:ln>
          </p:spPr>
        </p:pic>
        <p:pic>
          <p:nvPicPr>
            <p:cNvPr id="411" name="Google Shape;411;p38" descr="http://www.jma.go.jp/jp/amedas/imgs/temp/206/201701181500-00.png"/>
            <p:cNvPicPr preferRelativeResize="0"/>
            <p:nvPr/>
          </p:nvPicPr>
          <p:blipFill rotWithShape="1">
            <a:blip r:embed="rId4">
              <a:alphaModFix/>
            </a:blip>
            <a:srcRect/>
            <a:stretch/>
          </p:blipFill>
          <p:spPr>
            <a:xfrm>
              <a:off x="3272778" y="2475984"/>
              <a:ext cx="989731" cy="830543"/>
            </a:xfrm>
            <a:prstGeom prst="rect">
              <a:avLst/>
            </a:prstGeom>
            <a:noFill/>
            <a:ln>
              <a:noFill/>
            </a:ln>
          </p:spPr>
        </p:pic>
        <p:pic>
          <p:nvPicPr>
            <p:cNvPr id="412" name="Google Shape;412;p38" descr="http://www.jma.go.jp/jp/yoho/images/000_telop_today.png"/>
            <p:cNvPicPr preferRelativeResize="0"/>
            <p:nvPr/>
          </p:nvPicPr>
          <p:blipFill rotWithShape="1">
            <a:blip r:embed="rId5">
              <a:alphaModFix/>
            </a:blip>
            <a:srcRect/>
            <a:stretch/>
          </p:blipFill>
          <p:spPr>
            <a:xfrm>
              <a:off x="130671" y="1722472"/>
              <a:ext cx="2105433" cy="1535348"/>
            </a:xfrm>
            <a:prstGeom prst="rect">
              <a:avLst/>
            </a:prstGeom>
            <a:noFill/>
            <a:ln>
              <a:noFill/>
            </a:ln>
          </p:spPr>
        </p:pic>
        <p:sp>
          <p:nvSpPr>
            <p:cNvPr id="413" name="Google Shape;413;p38"/>
            <p:cNvSpPr/>
            <p:nvPr/>
          </p:nvSpPr>
          <p:spPr>
            <a:xfrm>
              <a:off x="2374128" y="3103100"/>
              <a:ext cx="1814100" cy="325800"/>
            </a:xfrm>
            <a:prstGeom prst="roundRect">
              <a:avLst>
                <a:gd name="adj" fmla="val 16667"/>
              </a:avLst>
            </a:prstGeom>
            <a:gradFill>
              <a:gsLst>
                <a:gs pos="0">
                  <a:srgbClr val="759336"/>
                </a:gs>
                <a:gs pos="80000">
                  <a:srgbClr val="99C247"/>
                </a:gs>
                <a:gs pos="100000">
                  <a:srgbClr val="9BC545"/>
                </a:gs>
              </a:gsLst>
              <a:lin ang="16200038" scaled="0"/>
            </a:gradFill>
            <a:ln w="9525" cap="flat" cmpd="sng">
              <a:solidFill>
                <a:srgbClr val="97B853"/>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33225" tIns="33225" rIns="33225" bIns="33225" anchor="t" anchorCtr="0">
              <a:noAutofit/>
            </a:bodyPr>
            <a:lstStyle/>
            <a:p>
              <a:r>
                <a:rPr lang="ja-JP" altLang="en-US">
                  <a:solidFill>
                    <a:srgbClr val="FFFFFF"/>
                  </a:solidFill>
                </a:rPr>
                <a:t>地上・地域気象観測</a:t>
              </a:r>
              <a:endParaRPr>
                <a:solidFill>
                  <a:srgbClr val="FFFFFF"/>
                </a:solidFill>
              </a:endParaRPr>
            </a:p>
          </p:txBody>
        </p:sp>
        <p:sp>
          <p:nvSpPr>
            <p:cNvPr id="414" name="Google Shape;414;p38"/>
            <p:cNvSpPr/>
            <p:nvPr/>
          </p:nvSpPr>
          <p:spPr>
            <a:xfrm>
              <a:off x="699041" y="3103100"/>
              <a:ext cx="968700" cy="325800"/>
            </a:xfrm>
            <a:prstGeom prst="roundRect">
              <a:avLst>
                <a:gd name="adj" fmla="val 16667"/>
              </a:avLst>
            </a:prstGeom>
            <a:gradFill>
              <a:gsLst>
                <a:gs pos="0">
                  <a:srgbClr val="992D2B"/>
                </a:gs>
                <a:gs pos="80000">
                  <a:srgbClr val="C93D39"/>
                </a:gs>
                <a:gs pos="100000">
                  <a:srgbClr val="CD3A36"/>
                </a:gs>
              </a:gsLst>
              <a:lin ang="16200038" scaled="0"/>
            </a:gradFill>
            <a:ln w="9525" cap="flat" cmpd="sng">
              <a:solidFill>
                <a:srgbClr val="BD4B48"/>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33225" tIns="33225" rIns="33225" bIns="33225" anchor="t" anchorCtr="0">
              <a:noAutofit/>
            </a:bodyPr>
            <a:lstStyle/>
            <a:p>
              <a:r>
                <a:rPr lang="ja-JP" altLang="en-US">
                  <a:solidFill>
                    <a:srgbClr val="FFFFFF"/>
                  </a:solidFill>
                </a:rPr>
                <a:t>天気予報</a:t>
              </a:r>
              <a:endParaRPr/>
            </a:p>
          </p:txBody>
        </p:sp>
      </p:grpSp>
      <p:sp>
        <p:nvSpPr>
          <p:cNvPr id="415" name="Google Shape;415;p38"/>
          <p:cNvSpPr/>
          <p:nvPr/>
        </p:nvSpPr>
        <p:spPr>
          <a:xfrm>
            <a:off x="4755733" y="2087527"/>
            <a:ext cx="616200" cy="379200"/>
          </a:xfrm>
          <a:prstGeom prst="leftRightArrow">
            <a:avLst>
              <a:gd name="adj1" fmla="val 50000"/>
              <a:gd name="adj2" fmla="val 50000"/>
            </a:avLst>
          </a:prstGeom>
          <a:gradFill>
            <a:gsLst>
              <a:gs pos="0">
                <a:srgbClr val="BABABA"/>
              </a:gs>
              <a:gs pos="35000">
                <a:srgbClr val="CFCFCF"/>
              </a:gs>
              <a:gs pos="100000">
                <a:srgbClr val="EDEDED"/>
              </a:gs>
            </a:gsLst>
            <a:lin ang="16200038" scaled="0"/>
          </a:grad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algn="ctr"/>
            <a:endParaRPr sz="1800">
              <a:latin typeface="Calibri"/>
              <a:ea typeface="Calibri"/>
              <a:cs typeface="Calibri"/>
              <a:sym typeface="Calibri"/>
            </a:endParaRPr>
          </a:p>
        </p:txBody>
      </p:sp>
      <p:pic>
        <p:nvPicPr>
          <p:cNvPr id="416" name="Google Shape;416;p38" descr="http://www.data.jma.go.jp/add/suishin/catalogue/image/ZenModel.png"/>
          <p:cNvPicPr preferRelativeResize="0"/>
          <p:nvPr/>
        </p:nvPicPr>
        <p:blipFill rotWithShape="1">
          <a:blip r:embed="rId6">
            <a:alphaModFix/>
          </a:blip>
          <a:srcRect/>
          <a:stretch/>
        </p:blipFill>
        <p:spPr>
          <a:xfrm>
            <a:off x="794102" y="1778637"/>
            <a:ext cx="1719939" cy="1694368"/>
          </a:xfrm>
          <a:prstGeom prst="rect">
            <a:avLst/>
          </a:prstGeom>
          <a:noFill/>
          <a:ln w="19050" cap="flat" cmpd="sng">
            <a:solidFill>
              <a:srgbClr val="000000"/>
            </a:solidFill>
            <a:prstDash val="solid"/>
            <a:round/>
            <a:headEnd type="none" w="sm" len="sm"/>
            <a:tailEnd type="none" w="sm" len="sm"/>
          </a:ln>
        </p:spPr>
      </p:pic>
      <p:sp>
        <p:nvSpPr>
          <p:cNvPr id="417" name="Google Shape;417;p38"/>
          <p:cNvSpPr/>
          <p:nvPr/>
        </p:nvSpPr>
        <p:spPr>
          <a:xfrm>
            <a:off x="685477" y="1733824"/>
            <a:ext cx="968700" cy="353700"/>
          </a:xfrm>
          <a:prstGeom prst="roundRect">
            <a:avLst>
              <a:gd name="adj" fmla="val 16667"/>
            </a:avLst>
          </a:prstGeom>
          <a:gradFill>
            <a:gsLst>
              <a:gs pos="0">
                <a:srgbClr val="2D5C97"/>
              </a:gs>
              <a:gs pos="80000">
                <a:srgbClr val="3C7AC5"/>
              </a:gs>
              <a:gs pos="100000">
                <a:srgbClr val="397BC9"/>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ja-JP" altLang="en-US" sz="1477">
                <a:solidFill>
                  <a:srgbClr val="FFFFFF"/>
                </a:solidFill>
              </a:rPr>
              <a:t>数値予報</a:t>
            </a:r>
            <a:endParaRPr/>
          </a:p>
        </p:txBody>
      </p:sp>
      <p:pic>
        <p:nvPicPr>
          <p:cNvPr id="418" name="Google Shape;418;p38" descr="suikei_kion.png"/>
          <p:cNvPicPr preferRelativeResize="0"/>
          <p:nvPr/>
        </p:nvPicPr>
        <p:blipFill rotWithShape="1">
          <a:blip r:embed="rId7">
            <a:alphaModFix/>
          </a:blip>
          <a:srcRect/>
          <a:stretch/>
        </p:blipFill>
        <p:spPr>
          <a:xfrm>
            <a:off x="2878487" y="1779160"/>
            <a:ext cx="1642466" cy="1721853"/>
          </a:xfrm>
          <a:prstGeom prst="rect">
            <a:avLst/>
          </a:prstGeom>
          <a:noFill/>
          <a:ln w="19050" cap="flat" cmpd="sng">
            <a:solidFill>
              <a:srgbClr val="000000"/>
            </a:solidFill>
            <a:prstDash val="solid"/>
            <a:miter lim="400000"/>
            <a:headEnd type="none" w="sm" len="sm"/>
            <a:tailEnd type="none" w="sm" len="sm"/>
          </a:ln>
        </p:spPr>
      </p:pic>
      <p:sp>
        <p:nvSpPr>
          <p:cNvPr id="419" name="Google Shape;419;p38"/>
          <p:cNvSpPr/>
          <p:nvPr/>
        </p:nvSpPr>
        <p:spPr>
          <a:xfrm>
            <a:off x="2712000" y="1721225"/>
            <a:ext cx="1355400" cy="379200"/>
          </a:xfrm>
          <a:prstGeom prst="roundRect">
            <a:avLst>
              <a:gd name="adj" fmla="val 16667"/>
            </a:avLst>
          </a:prstGeom>
          <a:gradFill>
            <a:gsLst>
              <a:gs pos="0">
                <a:srgbClr val="2D5C97"/>
              </a:gs>
              <a:gs pos="80000">
                <a:srgbClr val="3C7AC5"/>
              </a:gs>
              <a:gs pos="100000">
                <a:srgbClr val="397BC9"/>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ja-JP" altLang="en-US">
                <a:solidFill>
                  <a:srgbClr val="FFFFFF"/>
                </a:solidFill>
              </a:rPr>
              <a:t>推計気象分布</a:t>
            </a:r>
            <a:endParaRPr>
              <a:solidFill>
                <a:srgbClr val="FFFFFF"/>
              </a:solidFill>
            </a:endParaRPr>
          </a:p>
        </p:txBody>
      </p:sp>
      <p:sp>
        <p:nvSpPr>
          <p:cNvPr id="420" name="Google Shape;420;p38"/>
          <p:cNvSpPr/>
          <p:nvPr/>
        </p:nvSpPr>
        <p:spPr>
          <a:xfrm>
            <a:off x="1517575" y="3789050"/>
            <a:ext cx="7113900" cy="2767200"/>
          </a:xfrm>
          <a:prstGeom prst="roundRect">
            <a:avLst>
              <a:gd name="adj" fmla="val 4315"/>
            </a:avLst>
          </a:prstGeom>
          <a:solidFill>
            <a:schemeClr val="lt1"/>
          </a:solidFill>
          <a:ln w="25400" cap="flat" cmpd="sng">
            <a:solidFill>
              <a:srgbClr val="1F497D"/>
            </a:solidFill>
            <a:prstDash val="solid"/>
            <a:round/>
            <a:headEnd type="none" w="sm" len="sm"/>
            <a:tailEnd type="none" w="sm" len="sm"/>
          </a:ln>
        </p:spPr>
        <p:txBody>
          <a:bodyPr spcFirstLastPara="1" wrap="square" lIns="91425" tIns="45700" rIns="91425" bIns="45700" anchor="ctr" anchorCtr="0">
            <a:noAutofit/>
          </a:bodyPr>
          <a:lstStyle/>
          <a:p>
            <a:pPr algn="ctr"/>
            <a:endParaRPr sz="1800">
              <a:solidFill>
                <a:srgbClr val="FFFFFF"/>
              </a:solidFill>
              <a:latin typeface="Calibri"/>
              <a:ea typeface="Calibri"/>
              <a:cs typeface="Calibri"/>
              <a:sym typeface="Calibri"/>
            </a:endParaRPr>
          </a:p>
        </p:txBody>
      </p:sp>
      <p:sp>
        <p:nvSpPr>
          <p:cNvPr id="421" name="Google Shape;421;p38"/>
          <p:cNvSpPr/>
          <p:nvPr/>
        </p:nvSpPr>
        <p:spPr>
          <a:xfrm rot="10800000" flipH="1">
            <a:off x="797498" y="3572868"/>
            <a:ext cx="1152000" cy="1368300"/>
          </a:xfrm>
          <a:prstGeom prst="bentArrow">
            <a:avLst>
              <a:gd name="adj1" fmla="val 31286"/>
              <a:gd name="adj2" fmla="val 31679"/>
              <a:gd name="adj3" fmla="val 25000"/>
              <a:gd name="adj4" fmla="val 43750"/>
            </a:avLst>
          </a:prstGeom>
          <a:gradFill>
            <a:gsLst>
              <a:gs pos="0">
                <a:srgbClr val="2D5C97"/>
              </a:gs>
              <a:gs pos="80000">
                <a:srgbClr val="3C7AC5"/>
              </a:gs>
              <a:gs pos="100000">
                <a:srgbClr val="397BC9"/>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algn="ctr"/>
            <a:endParaRPr sz="1800">
              <a:latin typeface="Calibri"/>
              <a:ea typeface="Calibri"/>
              <a:cs typeface="Calibri"/>
              <a:sym typeface="Calibri"/>
            </a:endParaRPr>
          </a:p>
        </p:txBody>
      </p:sp>
      <p:sp>
        <p:nvSpPr>
          <p:cNvPr id="422" name="Google Shape;422;p38"/>
          <p:cNvSpPr txBox="1"/>
          <p:nvPr/>
        </p:nvSpPr>
        <p:spPr>
          <a:xfrm>
            <a:off x="1949625" y="5013175"/>
            <a:ext cx="4720800" cy="647100"/>
          </a:xfrm>
          <a:prstGeom prst="rect">
            <a:avLst/>
          </a:prstGeom>
          <a:noFill/>
          <a:ln>
            <a:noFill/>
          </a:ln>
        </p:spPr>
        <p:txBody>
          <a:bodyPr spcFirstLastPara="1" wrap="square" lIns="91425" tIns="45700" rIns="91425" bIns="45700" anchor="t" anchorCtr="0">
            <a:noAutofit/>
          </a:bodyPr>
          <a:lstStyle/>
          <a:p>
            <a:pPr marL="263776" indent="-263776">
              <a:buSzPts val="1400"/>
              <a:buFont typeface="Noto Sans Symbols"/>
              <a:buChar char="✔"/>
            </a:pPr>
            <a:r>
              <a:rPr lang="ja-JP" altLang="en-US"/>
              <a:t>格子点値とは、その格子点を中心とした格子間隔程度の領域の代表値を表す</a:t>
            </a:r>
            <a:endParaRPr/>
          </a:p>
        </p:txBody>
      </p:sp>
      <p:sp>
        <p:nvSpPr>
          <p:cNvPr id="423" name="Google Shape;423;p38"/>
          <p:cNvSpPr txBox="1"/>
          <p:nvPr/>
        </p:nvSpPr>
        <p:spPr>
          <a:xfrm>
            <a:off x="1889003" y="3861051"/>
            <a:ext cx="5101200" cy="307800"/>
          </a:xfrm>
          <a:prstGeom prst="rect">
            <a:avLst/>
          </a:prstGeom>
          <a:noFill/>
          <a:ln>
            <a:noFill/>
          </a:ln>
        </p:spPr>
        <p:txBody>
          <a:bodyPr spcFirstLastPara="1" wrap="square" lIns="91425" tIns="45700" rIns="91425" bIns="45700" anchor="t" anchorCtr="0">
            <a:noAutofit/>
          </a:bodyPr>
          <a:lstStyle/>
          <a:p>
            <a:pPr marL="263776" indent="-263776">
              <a:buSzPts val="1400"/>
              <a:buFont typeface="Noto Sans Symbols"/>
              <a:buChar char="✔"/>
            </a:pPr>
            <a:r>
              <a:rPr lang="ja-JP" altLang="en-US"/>
              <a:t>規則正しい格子点（メッシュ）上の値を作成（計算）</a:t>
            </a:r>
            <a:endParaRPr/>
          </a:p>
        </p:txBody>
      </p:sp>
      <p:sp>
        <p:nvSpPr>
          <p:cNvPr id="424" name="Google Shape;424;p38"/>
          <p:cNvSpPr txBox="1"/>
          <p:nvPr/>
        </p:nvSpPr>
        <p:spPr>
          <a:xfrm>
            <a:off x="2194798" y="4212950"/>
            <a:ext cx="3849000" cy="800100"/>
          </a:xfrm>
          <a:prstGeom prst="rect">
            <a:avLst/>
          </a:prstGeom>
          <a:noFill/>
          <a:ln>
            <a:noFill/>
          </a:ln>
        </p:spPr>
        <p:txBody>
          <a:bodyPr spcFirstLastPara="1" wrap="square" lIns="91425" tIns="45700" rIns="91425" bIns="45700" anchor="t" anchorCtr="0">
            <a:noAutofit/>
          </a:bodyPr>
          <a:lstStyle/>
          <a:p>
            <a:r>
              <a:rPr lang="ja-JP" altLang="en-US" sz="1800">
                <a:solidFill>
                  <a:srgbClr val="FF00FF"/>
                </a:solidFill>
                <a:latin typeface="Calibri"/>
                <a:ea typeface="Calibri"/>
                <a:cs typeface="Calibri"/>
                <a:sym typeface="Calibri"/>
              </a:rPr>
              <a:t>→格子点データ（格子点値）</a:t>
            </a:r>
            <a:endParaRPr sz="1800">
              <a:solidFill>
                <a:srgbClr val="FF00FF"/>
              </a:solidFill>
              <a:latin typeface="Calibri"/>
              <a:ea typeface="Calibri"/>
              <a:cs typeface="Calibri"/>
              <a:sym typeface="Calibri"/>
            </a:endParaRPr>
          </a:p>
          <a:p>
            <a:r>
              <a:rPr lang="ja-JP" altLang="en-US" sz="2800" b="1">
                <a:solidFill>
                  <a:srgbClr val="FF00FF"/>
                </a:solidFill>
                <a:latin typeface="Calibri"/>
                <a:ea typeface="Calibri"/>
                <a:cs typeface="Calibri"/>
                <a:sym typeface="Calibri"/>
              </a:rPr>
              <a:t>　</a:t>
            </a:r>
            <a:r>
              <a:rPr lang="en-US" altLang="ja-JP" sz="2800" b="1">
                <a:solidFill>
                  <a:srgbClr val="FF00FF"/>
                </a:solidFill>
                <a:latin typeface="Calibri"/>
                <a:ea typeface="Calibri"/>
                <a:cs typeface="Calibri"/>
                <a:sym typeface="Calibri"/>
              </a:rPr>
              <a:t>GPV</a:t>
            </a:r>
            <a:r>
              <a:rPr lang="ja-JP" altLang="en-US" sz="1800">
                <a:solidFill>
                  <a:srgbClr val="FF00FF"/>
                </a:solidFill>
                <a:latin typeface="Calibri"/>
                <a:ea typeface="Calibri"/>
                <a:cs typeface="Calibri"/>
                <a:sym typeface="Calibri"/>
              </a:rPr>
              <a:t>（</a:t>
            </a:r>
            <a:r>
              <a:rPr lang="en-US" altLang="ja-JP" sz="2800" b="1">
                <a:solidFill>
                  <a:srgbClr val="FF00FF"/>
                </a:solidFill>
                <a:latin typeface="Calibri"/>
                <a:ea typeface="Calibri"/>
                <a:cs typeface="Calibri"/>
                <a:sym typeface="Calibri"/>
              </a:rPr>
              <a:t>G</a:t>
            </a:r>
            <a:r>
              <a:rPr lang="en-US" altLang="ja-JP" sz="1800">
                <a:solidFill>
                  <a:srgbClr val="FF00FF"/>
                </a:solidFill>
                <a:latin typeface="Calibri"/>
                <a:ea typeface="Calibri"/>
                <a:cs typeface="Calibri"/>
                <a:sym typeface="Calibri"/>
              </a:rPr>
              <a:t>rid </a:t>
            </a:r>
            <a:r>
              <a:rPr lang="en-US" altLang="ja-JP" sz="2800" b="1">
                <a:solidFill>
                  <a:srgbClr val="FF00FF"/>
                </a:solidFill>
                <a:latin typeface="Calibri"/>
                <a:ea typeface="Calibri"/>
                <a:cs typeface="Calibri"/>
                <a:sym typeface="Calibri"/>
              </a:rPr>
              <a:t>P</a:t>
            </a:r>
            <a:r>
              <a:rPr lang="en-US" altLang="ja-JP" sz="1800">
                <a:solidFill>
                  <a:srgbClr val="FF00FF"/>
                </a:solidFill>
                <a:latin typeface="Calibri"/>
                <a:ea typeface="Calibri"/>
                <a:cs typeface="Calibri"/>
                <a:sym typeface="Calibri"/>
              </a:rPr>
              <a:t>oint </a:t>
            </a:r>
            <a:r>
              <a:rPr lang="en-US" altLang="ja-JP" sz="2400" b="1">
                <a:solidFill>
                  <a:srgbClr val="FF00FF"/>
                </a:solidFill>
                <a:latin typeface="Calibri"/>
                <a:ea typeface="Calibri"/>
                <a:cs typeface="Calibri"/>
                <a:sym typeface="Calibri"/>
              </a:rPr>
              <a:t>V</a:t>
            </a:r>
            <a:r>
              <a:rPr lang="en-US" altLang="ja-JP" sz="1800">
                <a:solidFill>
                  <a:srgbClr val="FF00FF"/>
                </a:solidFill>
                <a:latin typeface="Calibri"/>
                <a:ea typeface="Calibri"/>
                <a:cs typeface="Calibri"/>
                <a:sym typeface="Calibri"/>
              </a:rPr>
              <a:t>alue)</a:t>
            </a:r>
            <a:endParaRPr sz="1800">
              <a:solidFill>
                <a:srgbClr val="FF00FF"/>
              </a:solidFill>
              <a:latin typeface="Calibri"/>
              <a:ea typeface="Calibri"/>
              <a:cs typeface="Calibri"/>
              <a:sym typeface="Calibri"/>
            </a:endParaRPr>
          </a:p>
        </p:txBody>
      </p:sp>
      <p:grpSp>
        <p:nvGrpSpPr>
          <p:cNvPr id="425" name="Google Shape;425;p38"/>
          <p:cNvGrpSpPr/>
          <p:nvPr/>
        </p:nvGrpSpPr>
        <p:grpSpPr>
          <a:xfrm>
            <a:off x="6850414" y="3897149"/>
            <a:ext cx="1675079" cy="1820362"/>
            <a:chOff x="4139952" y="2636912"/>
            <a:chExt cx="2016224" cy="2081127"/>
          </a:xfrm>
        </p:grpSpPr>
        <p:pic>
          <p:nvPicPr>
            <p:cNvPr id="426" name="Google Shape;426;p38"/>
            <p:cNvPicPr preferRelativeResize="0"/>
            <p:nvPr/>
          </p:nvPicPr>
          <p:blipFill rotWithShape="1">
            <a:blip r:embed="rId8">
              <a:alphaModFix/>
            </a:blip>
            <a:srcRect/>
            <a:stretch/>
          </p:blipFill>
          <p:spPr>
            <a:xfrm>
              <a:off x="4139952" y="2636912"/>
              <a:ext cx="1872208" cy="1937111"/>
            </a:xfrm>
            <a:prstGeom prst="rect">
              <a:avLst/>
            </a:prstGeom>
            <a:noFill/>
            <a:ln>
              <a:noFill/>
            </a:ln>
            <a:effectLst>
              <a:outerShdw blurRad="50800" dist="38100" dir="2700000" algn="tl" rotWithShape="0">
                <a:srgbClr val="000000">
                  <a:alpha val="40000"/>
                </a:srgbClr>
              </a:outerShdw>
            </a:effectLst>
          </p:spPr>
        </p:pic>
        <p:pic>
          <p:nvPicPr>
            <p:cNvPr id="427" name="Google Shape;427;p38"/>
            <p:cNvPicPr preferRelativeResize="0"/>
            <p:nvPr/>
          </p:nvPicPr>
          <p:blipFill rotWithShape="1">
            <a:blip r:embed="rId8">
              <a:alphaModFix/>
            </a:blip>
            <a:srcRect/>
            <a:stretch/>
          </p:blipFill>
          <p:spPr>
            <a:xfrm>
              <a:off x="4211960" y="2708920"/>
              <a:ext cx="1872208" cy="1937111"/>
            </a:xfrm>
            <a:prstGeom prst="rect">
              <a:avLst/>
            </a:prstGeom>
            <a:noFill/>
            <a:ln>
              <a:noFill/>
            </a:ln>
            <a:effectLst>
              <a:outerShdw blurRad="50800" dist="38100" dir="2700000" algn="tl" rotWithShape="0">
                <a:srgbClr val="000000">
                  <a:alpha val="40000"/>
                </a:srgbClr>
              </a:outerShdw>
            </a:effectLst>
          </p:spPr>
        </p:pic>
        <p:pic>
          <p:nvPicPr>
            <p:cNvPr id="428" name="Google Shape;428;p38"/>
            <p:cNvPicPr preferRelativeResize="0"/>
            <p:nvPr/>
          </p:nvPicPr>
          <p:blipFill rotWithShape="1">
            <a:blip r:embed="rId8">
              <a:alphaModFix/>
            </a:blip>
            <a:srcRect/>
            <a:stretch/>
          </p:blipFill>
          <p:spPr>
            <a:xfrm>
              <a:off x="4283968" y="2780928"/>
              <a:ext cx="1872208" cy="1937111"/>
            </a:xfrm>
            <a:prstGeom prst="rect">
              <a:avLst/>
            </a:prstGeom>
            <a:noFill/>
            <a:ln>
              <a:noFill/>
            </a:ln>
            <a:effectLst>
              <a:outerShdw blurRad="50800" dist="38100" dir="2700000" algn="tl" rotWithShape="0">
                <a:srgbClr val="000000">
                  <a:alpha val="40000"/>
                </a:srgbClr>
              </a:outerShdw>
            </a:effectLst>
          </p:spPr>
        </p:pic>
      </p:grpSp>
      <p:sp>
        <p:nvSpPr>
          <p:cNvPr id="429" name="Google Shape;429;p38"/>
          <p:cNvSpPr txBox="1"/>
          <p:nvPr/>
        </p:nvSpPr>
        <p:spPr>
          <a:xfrm>
            <a:off x="1949500" y="5725000"/>
            <a:ext cx="5787000" cy="800100"/>
          </a:xfrm>
          <a:prstGeom prst="rect">
            <a:avLst/>
          </a:prstGeom>
          <a:noFill/>
          <a:ln>
            <a:noFill/>
          </a:ln>
        </p:spPr>
        <p:txBody>
          <a:bodyPr spcFirstLastPara="1" wrap="square" lIns="91425" tIns="45700" rIns="91425" bIns="45700" anchor="t" anchorCtr="0">
            <a:noAutofit/>
          </a:bodyPr>
          <a:lstStyle/>
          <a:p>
            <a:pPr marL="263776" indent="-263776">
              <a:buSzPts val="1400"/>
              <a:buFont typeface="Noto Sans Symbols"/>
              <a:buChar char="✔"/>
            </a:pPr>
            <a:r>
              <a:rPr lang="ja-JP" altLang="en-US"/>
              <a:t>ある地点（緯度経度）の値を取得する方法</a:t>
            </a:r>
            <a:endParaRPr/>
          </a:p>
          <a:p>
            <a:pPr marL="914400" lvl="1" indent="-317500">
              <a:buSzPts val="1400"/>
              <a:buFont typeface="Noto Sans Symbols"/>
              <a:buChar char="○"/>
            </a:pPr>
            <a:r>
              <a:rPr lang="ja-JP" altLang="en-US"/>
              <a:t>最寄りの格子点値を取る</a:t>
            </a:r>
            <a:endParaRPr/>
          </a:p>
          <a:p>
            <a:pPr marL="914400" lvl="1" indent="-317500">
              <a:buSzPts val="1400"/>
              <a:buFont typeface="Noto Sans Symbols"/>
              <a:buChar char="○"/>
            </a:pPr>
            <a:r>
              <a:rPr lang="ja-JP" altLang="en-US"/>
              <a:t>周辺４格子点値を内挿する</a:t>
            </a:r>
            <a:endParaRPr/>
          </a:p>
        </p:txBody>
      </p:sp>
      <p:sp>
        <p:nvSpPr>
          <p:cNvPr id="430" name="Google Shape;430;p38"/>
          <p:cNvSpPr/>
          <p:nvPr/>
        </p:nvSpPr>
        <p:spPr>
          <a:xfrm>
            <a:off x="5156450" y="692700"/>
            <a:ext cx="4284300" cy="2952300"/>
          </a:xfrm>
          <a:prstGeom prst="rect">
            <a:avLst/>
          </a:prstGeom>
          <a:solidFill>
            <a:srgbClr val="D9E0E6">
              <a:alpha val="57140"/>
            </a:srgbClr>
          </a:solidFill>
          <a:ln>
            <a:noFill/>
          </a:ln>
        </p:spPr>
        <p:txBody>
          <a:bodyPr spcFirstLastPara="1" wrap="square" lIns="91425" tIns="91425" rIns="91425" bIns="91425" anchor="ctr" anchorCtr="0">
            <a:noAutofit/>
          </a:bodyPr>
          <a:lstStyle/>
          <a:p>
            <a:endParaRPr/>
          </a:p>
        </p:txBody>
      </p:sp>
      <p:sp>
        <p:nvSpPr>
          <p:cNvPr id="431" name="Google Shape;431;p38"/>
          <p:cNvSpPr/>
          <p:nvPr/>
        </p:nvSpPr>
        <p:spPr>
          <a:xfrm>
            <a:off x="4400800" y="551750"/>
            <a:ext cx="668400" cy="353700"/>
          </a:xfrm>
          <a:prstGeom prst="roundRect">
            <a:avLst>
              <a:gd name="adj" fmla="val 16667"/>
            </a:avLst>
          </a:prstGeom>
          <a:gradFill>
            <a:gsLst>
              <a:gs pos="0">
                <a:srgbClr val="2D5C97"/>
              </a:gs>
              <a:gs pos="80000">
                <a:srgbClr val="3C7AC5"/>
              </a:gs>
              <a:gs pos="100000">
                <a:srgbClr val="397BC9"/>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en-US" altLang="ja-JP" sz="1600" b="1">
                <a:solidFill>
                  <a:srgbClr val="FFFFFF"/>
                </a:solidFill>
              </a:rPr>
              <a:t>GPV</a:t>
            </a:r>
            <a:endParaRPr sz="1600" b="1"/>
          </a:p>
        </p:txBody>
      </p:sp>
    </p:spTree>
    <p:extLst>
      <p:ext uri="{BB962C8B-B14F-4D97-AF65-F5344CB8AC3E}">
        <p14:creationId xmlns:p14="http://schemas.microsoft.com/office/powerpoint/2010/main" val="308008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9"/>
          <p:cNvSpPr txBox="1">
            <a:spLocks noGrp="1"/>
          </p:cNvSpPr>
          <p:nvPr>
            <p:ph type="title"/>
          </p:nvPr>
        </p:nvSpPr>
        <p:spPr>
          <a:prstGeom prst="rect">
            <a:avLst/>
          </a:prstGeom>
          <a:noFill/>
          <a:ln>
            <a:noFill/>
          </a:ln>
        </p:spPr>
        <p:txBody>
          <a:bodyPr spcFirstLastPara="1" wrap="square" lIns="36000" tIns="36000" rIns="36000" bIns="36000" anchor="b" anchorCtr="0">
            <a:noAutofit/>
          </a:bodyPr>
          <a:lstStyle/>
          <a:p>
            <a:pPr>
              <a:lnSpc>
                <a:spcPct val="85000"/>
              </a:lnSpc>
              <a:buClr>
                <a:srgbClr val="3F3F3F"/>
              </a:buClr>
              <a:buSzPts val="1800"/>
            </a:pPr>
            <a:r>
              <a:rPr lang="ja-JP"/>
              <a:t>GPV気象データのファイル形式</a:t>
            </a:r>
            <a:endParaRPr/>
          </a:p>
        </p:txBody>
      </p:sp>
      <p:sp>
        <p:nvSpPr>
          <p:cNvPr id="437" name="Google Shape;437;p39"/>
          <p:cNvSpPr txBox="1"/>
          <p:nvPr/>
        </p:nvSpPr>
        <p:spPr>
          <a:xfrm>
            <a:off x="524450" y="700300"/>
            <a:ext cx="4508700" cy="2641800"/>
          </a:xfrm>
          <a:prstGeom prst="rect">
            <a:avLst/>
          </a:prstGeom>
          <a:gradFill>
            <a:gsLst>
              <a:gs pos="0">
                <a:srgbClr val="9FC3FF"/>
              </a:gs>
              <a:gs pos="35000">
                <a:srgbClr val="BDD5FF"/>
              </a:gs>
              <a:gs pos="100000">
                <a:srgbClr val="E4EEFF"/>
              </a:gs>
            </a:gsLst>
            <a:lin ang="16200038" scaled="0"/>
          </a:gradFill>
          <a:ln w="9525" cap="flat" cmpd="sng">
            <a:solidFill>
              <a:srgbClr val="4A7DBA"/>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t" anchorCtr="0">
            <a:noAutofit/>
          </a:bodyPr>
          <a:lstStyle/>
          <a:p>
            <a:r>
              <a:rPr lang="ja-JP" altLang="en-US" sz="1600" b="1" u="sng"/>
              <a:t>面的・立体的な広がりを持つ気象データ</a:t>
            </a:r>
            <a:endParaRPr sz="1600" b="1" u="sng"/>
          </a:p>
          <a:p>
            <a:pPr marL="208799" indent="-175299">
              <a:lnSpc>
                <a:spcPct val="115000"/>
              </a:lnSpc>
              <a:spcBef>
                <a:spcPts val="554"/>
              </a:spcBef>
              <a:buSzPts val="1400"/>
              <a:buChar char="➢"/>
            </a:pPr>
            <a:r>
              <a:rPr lang="ja-JP" altLang="en-US"/>
              <a:t>気象衛星・気象レーダー等のメッシュ状観測データ</a:t>
            </a:r>
            <a:endParaRPr/>
          </a:p>
          <a:p>
            <a:pPr marL="208799" indent="-175299">
              <a:lnSpc>
                <a:spcPct val="115000"/>
              </a:lnSpc>
              <a:buSzPts val="1400"/>
              <a:buFont typeface="Arial"/>
              <a:buChar char="➢"/>
            </a:pPr>
            <a:r>
              <a:rPr lang="ja-JP" altLang="en-US"/>
              <a:t>数値予報等のメッシュ状（</a:t>
            </a:r>
            <a:r>
              <a:rPr lang="en-US" altLang="ja-JP"/>
              <a:t>3</a:t>
            </a:r>
            <a:r>
              <a:rPr lang="ja-JP" altLang="en-US"/>
              <a:t>次元）予測データ</a:t>
            </a:r>
            <a:endParaRPr/>
          </a:p>
        </p:txBody>
      </p:sp>
      <p:pic>
        <p:nvPicPr>
          <p:cNvPr id="438" name="Google Shape;438;p39" descr="http://www.data.jma.go.jp/add/suishin/catalogue/image/ZenModel.png"/>
          <p:cNvPicPr preferRelativeResize="0"/>
          <p:nvPr/>
        </p:nvPicPr>
        <p:blipFill rotWithShape="1">
          <a:blip r:embed="rId3">
            <a:alphaModFix/>
          </a:blip>
          <a:srcRect/>
          <a:stretch/>
        </p:blipFill>
        <p:spPr>
          <a:xfrm>
            <a:off x="3012221" y="1767802"/>
            <a:ext cx="1473213" cy="1451442"/>
          </a:xfrm>
          <a:prstGeom prst="rect">
            <a:avLst/>
          </a:prstGeom>
          <a:noFill/>
          <a:ln w="19050" cap="flat" cmpd="sng">
            <a:solidFill>
              <a:srgbClr val="000000"/>
            </a:solidFill>
            <a:prstDash val="solid"/>
            <a:round/>
            <a:headEnd type="none" w="sm" len="sm"/>
            <a:tailEnd type="none" w="sm" len="sm"/>
          </a:ln>
        </p:spPr>
      </p:pic>
      <p:sp>
        <p:nvSpPr>
          <p:cNvPr id="439" name="Google Shape;439;p39"/>
          <p:cNvSpPr/>
          <p:nvPr/>
        </p:nvSpPr>
        <p:spPr>
          <a:xfrm>
            <a:off x="3601075" y="1625200"/>
            <a:ext cx="1008300" cy="395700"/>
          </a:xfrm>
          <a:prstGeom prst="roundRect">
            <a:avLst>
              <a:gd name="adj" fmla="val 16667"/>
            </a:avLst>
          </a:prstGeom>
          <a:gradFill>
            <a:gsLst>
              <a:gs pos="0">
                <a:srgbClr val="992D2B"/>
              </a:gs>
              <a:gs pos="80000">
                <a:srgbClr val="C93D39"/>
              </a:gs>
              <a:gs pos="100000">
                <a:srgbClr val="CD3A36"/>
              </a:gs>
            </a:gsLst>
            <a:lin ang="16200038" scaled="0"/>
          </a:gradFill>
          <a:ln w="9525" cap="flat" cmpd="sng">
            <a:solidFill>
              <a:srgbClr val="BD4B48"/>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ja-JP" altLang="en-US" sz="1477">
                <a:solidFill>
                  <a:srgbClr val="FFFFFF"/>
                </a:solidFill>
              </a:rPr>
              <a:t>数値予報</a:t>
            </a:r>
            <a:endParaRPr/>
          </a:p>
        </p:txBody>
      </p:sp>
      <p:pic>
        <p:nvPicPr>
          <p:cNvPr id="440" name="Google Shape;440;p39" descr="http://www.jma.go.jp/jp/gms/imgs_c/6/visible/0/201507071100-00.png"/>
          <p:cNvPicPr preferRelativeResize="0"/>
          <p:nvPr/>
        </p:nvPicPr>
        <p:blipFill rotWithShape="1">
          <a:blip r:embed="rId4">
            <a:alphaModFix/>
          </a:blip>
          <a:srcRect/>
          <a:stretch/>
        </p:blipFill>
        <p:spPr>
          <a:xfrm>
            <a:off x="910253" y="1765329"/>
            <a:ext cx="1467297" cy="1456401"/>
          </a:xfrm>
          <a:prstGeom prst="rect">
            <a:avLst/>
          </a:prstGeom>
          <a:noFill/>
          <a:ln>
            <a:noFill/>
          </a:ln>
        </p:spPr>
      </p:pic>
      <p:sp>
        <p:nvSpPr>
          <p:cNvPr id="441" name="Google Shape;441;p39"/>
          <p:cNvSpPr/>
          <p:nvPr/>
        </p:nvSpPr>
        <p:spPr>
          <a:xfrm>
            <a:off x="1456100" y="1625200"/>
            <a:ext cx="1008300" cy="395700"/>
          </a:xfrm>
          <a:prstGeom prst="roundRect">
            <a:avLst>
              <a:gd name="adj" fmla="val 16667"/>
            </a:avLst>
          </a:prstGeom>
          <a:gradFill>
            <a:gsLst>
              <a:gs pos="0">
                <a:srgbClr val="992D2B"/>
              </a:gs>
              <a:gs pos="80000">
                <a:srgbClr val="C93D39"/>
              </a:gs>
              <a:gs pos="100000">
                <a:srgbClr val="CD3A36"/>
              </a:gs>
            </a:gsLst>
            <a:lin ang="16200038" scaled="0"/>
          </a:gradFill>
          <a:ln w="9525" cap="flat" cmpd="sng">
            <a:solidFill>
              <a:srgbClr val="BD4B48"/>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ja-JP" altLang="en-US" sz="1477">
                <a:solidFill>
                  <a:srgbClr val="FFFFFF"/>
                </a:solidFill>
              </a:rPr>
              <a:t>気象衛星</a:t>
            </a:r>
            <a:endParaRPr/>
          </a:p>
        </p:txBody>
      </p:sp>
      <p:sp>
        <p:nvSpPr>
          <p:cNvPr id="442" name="Google Shape;442;p39"/>
          <p:cNvSpPr/>
          <p:nvPr/>
        </p:nvSpPr>
        <p:spPr>
          <a:xfrm flipH="1">
            <a:off x="2296050" y="3502413"/>
            <a:ext cx="820200" cy="468000"/>
          </a:xfrm>
          <a:prstGeom prst="downArrow">
            <a:avLst>
              <a:gd name="adj1" fmla="val 50000"/>
              <a:gd name="adj2" fmla="val 50000"/>
            </a:avLst>
          </a:prstGeom>
          <a:solidFill>
            <a:srgbClr val="4F81BD"/>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algn="ctr"/>
            <a:endParaRPr sz="1800">
              <a:solidFill>
                <a:srgbClr val="FFFFFF"/>
              </a:solidFill>
              <a:latin typeface="Calibri"/>
              <a:ea typeface="Calibri"/>
              <a:cs typeface="Calibri"/>
              <a:sym typeface="Calibri"/>
            </a:endParaRPr>
          </a:p>
        </p:txBody>
      </p:sp>
      <p:sp>
        <p:nvSpPr>
          <p:cNvPr id="443" name="Google Shape;443;p39"/>
          <p:cNvSpPr/>
          <p:nvPr/>
        </p:nvSpPr>
        <p:spPr>
          <a:xfrm>
            <a:off x="5187300" y="1043200"/>
            <a:ext cx="4220700" cy="1956000"/>
          </a:xfrm>
          <a:prstGeom prst="wedgeRoundRectCallout">
            <a:avLst>
              <a:gd name="adj1" fmla="val -57501"/>
              <a:gd name="adj2" fmla="val -23437"/>
              <a:gd name="adj3" fmla="val 16667"/>
            </a:avLst>
          </a:prstGeom>
          <a:gradFill>
            <a:gsLst>
              <a:gs pos="0">
                <a:srgbClr val="FFA09D"/>
              </a:gs>
              <a:gs pos="35000">
                <a:srgbClr val="FFBCBC"/>
              </a:gs>
              <a:gs pos="100000">
                <a:srgbClr val="FFE2E2"/>
              </a:gs>
            </a:gsLst>
            <a:lin ang="16200038" scaled="0"/>
          </a:gradFill>
          <a:ln w="9525" cap="flat" cmpd="sng">
            <a:solidFill>
              <a:srgbClr val="BD4B48"/>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algn="ctr"/>
            <a:r>
              <a:rPr lang="ja-JP" altLang="en-US" sz="1600" b="1" u="sng">
                <a:solidFill>
                  <a:srgbClr val="FF0000"/>
                </a:solidFill>
              </a:rPr>
              <a:t>バイナリファイル</a:t>
            </a:r>
            <a:endParaRPr sz="1600" b="1" u="sng">
              <a:solidFill>
                <a:srgbClr val="FF0000"/>
              </a:solidFill>
            </a:endParaRPr>
          </a:p>
          <a:p>
            <a:pPr algn="ctr"/>
            <a:endParaRPr sz="1600" b="1"/>
          </a:p>
          <a:p>
            <a:pPr marL="457200" indent="-330200">
              <a:buSzPts val="1600"/>
              <a:buChar char="●"/>
            </a:pPr>
            <a:r>
              <a:rPr lang="ja-JP" altLang="en-US" sz="1600" b="1"/>
              <a:t>専用のソフトウェアやプログラムで読み込むためのファイル形式</a:t>
            </a:r>
            <a:endParaRPr sz="1600" b="1"/>
          </a:p>
          <a:p>
            <a:pPr marL="457200" indent="-330200">
              <a:spcBef>
                <a:spcPts val="1000"/>
              </a:spcBef>
              <a:spcAft>
                <a:spcPts val="1000"/>
              </a:spcAft>
              <a:buSzPts val="1600"/>
              <a:buChar char="●"/>
            </a:pPr>
            <a:r>
              <a:rPr lang="ja-JP" altLang="en-US" sz="1600" b="1"/>
              <a:t>メモ帳などテキストエディタで開いても文字化け</a:t>
            </a:r>
            <a:r>
              <a:rPr lang="en-US" altLang="ja-JP" sz="1600" b="1"/>
              <a:t>…</a:t>
            </a:r>
            <a:endParaRPr sz="1600" b="1"/>
          </a:p>
        </p:txBody>
      </p:sp>
      <p:sp>
        <p:nvSpPr>
          <p:cNvPr id="444" name="Google Shape;444;p39"/>
          <p:cNvSpPr/>
          <p:nvPr/>
        </p:nvSpPr>
        <p:spPr>
          <a:xfrm flipH="1">
            <a:off x="6887550" y="3129045"/>
            <a:ext cx="820200" cy="468000"/>
          </a:xfrm>
          <a:prstGeom prst="downArrow">
            <a:avLst>
              <a:gd name="adj1" fmla="val 50000"/>
              <a:gd name="adj2" fmla="val 50000"/>
            </a:avLst>
          </a:prstGeom>
          <a:solidFill>
            <a:srgbClr val="4F81BD"/>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algn="ctr"/>
            <a:endParaRPr sz="1800">
              <a:solidFill>
                <a:srgbClr val="FFFFFF"/>
              </a:solidFill>
              <a:latin typeface="Calibri"/>
              <a:ea typeface="Calibri"/>
              <a:cs typeface="Calibri"/>
              <a:sym typeface="Calibri"/>
            </a:endParaRPr>
          </a:p>
        </p:txBody>
      </p:sp>
      <p:sp>
        <p:nvSpPr>
          <p:cNvPr id="445" name="Google Shape;445;p39"/>
          <p:cNvSpPr txBox="1"/>
          <p:nvPr/>
        </p:nvSpPr>
        <p:spPr>
          <a:xfrm>
            <a:off x="501000" y="4067200"/>
            <a:ext cx="4568100" cy="2090500"/>
          </a:xfrm>
          <a:prstGeom prst="rect">
            <a:avLst/>
          </a:prstGeom>
          <a:solidFill>
            <a:schemeClr val="accent1">
              <a:lumMod val="20000"/>
              <a:lumOff val="80000"/>
            </a:schemeClr>
          </a:solidFill>
          <a:ln w="38100"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a:buClr>
                <a:schemeClr val="dk1"/>
              </a:buClr>
              <a:buSzPts val="1100"/>
            </a:pPr>
            <a:r>
              <a:rPr lang="en-US" altLang="ja-JP" b="1" u="sng">
                <a:solidFill>
                  <a:srgbClr val="0000FF"/>
                </a:solidFill>
                <a:latin typeface="Calibri"/>
                <a:ea typeface="Calibri"/>
                <a:cs typeface="Calibri"/>
                <a:sym typeface="Calibri"/>
              </a:rPr>
              <a:t>GRIB2</a:t>
            </a:r>
            <a:r>
              <a:rPr lang="ja-JP" altLang="en-US" b="1" u="sng">
                <a:solidFill>
                  <a:srgbClr val="0000FF"/>
                </a:solidFill>
                <a:latin typeface="Calibri"/>
                <a:ea typeface="Calibri"/>
                <a:cs typeface="Calibri"/>
                <a:sym typeface="Calibri"/>
              </a:rPr>
              <a:t>を</a:t>
            </a:r>
            <a:r>
              <a:rPr lang="en-US" altLang="ja-JP" b="1" u="sng">
                <a:solidFill>
                  <a:srgbClr val="0000FF"/>
                </a:solidFill>
                <a:latin typeface="Calibri"/>
                <a:ea typeface="Calibri"/>
                <a:cs typeface="Calibri"/>
                <a:sym typeface="Calibri"/>
              </a:rPr>
              <a:t>wgrib2</a:t>
            </a:r>
            <a:r>
              <a:rPr lang="ja-JP" altLang="en-US" b="1" u="sng">
                <a:solidFill>
                  <a:srgbClr val="0000FF"/>
                </a:solidFill>
                <a:latin typeface="Calibri"/>
                <a:ea typeface="Calibri"/>
                <a:cs typeface="Calibri"/>
                <a:sym typeface="Calibri"/>
              </a:rPr>
              <a:t>ソフトウェアで</a:t>
            </a:r>
            <a:r>
              <a:rPr lang="en-US" altLang="ja-JP" b="1" u="sng">
                <a:solidFill>
                  <a:srgbClr val="0000FF"/>
                </a:solidFill>
                <a:latin typeface="Calibri"/>
                <a:ea typeface="Calibri"/>
                <a:cs typeface="Calibri"/>
                <a:sym typeface="Calibri"/>
              </a:rPr>
              <a:t>NetCDF</a:t>
            </a:r>
            <a:r>
              <a:rPr lang="ja-JP" altLang="en-US" b="1" u="sng">
                <a:solidFill>
                  <a:srgbClr val="0000FF"/>
                </a:solidFill>
                <a:latin typeface="Calibri"/>
                <a:ea typeface="Calibri"/>
                <a:cs typeface="Calibri"/>
                <a:sym typeface="Calibri"/>
              </a:rPr>
              <a:t>へ変換し、</a:t>
            </a:r>
            <a:r>
              <a:rPr lang="en-US" altLang="ja-JP" b="1" u="sng">
                <a:solidFill>
                  <a:srgbClr val="0000FF"/>
                </a:solidFill>
                <a:latin typeface="Calibri"/>
                <a:ea typeface="Calibri"/>
                <a:cs typeface="Calibri"/>
                <a:sym typeface="Calibri"/>
              </a:rPr>
              <a:t>Python</a:t>
            </a:r>
            <a:r>
              <a:rPr lang="ja-JP" altLang="en-US" b="1" u="sng">
                <a:solidFill>
                  <a:srgbClr val="0000FF"/>
                </a:solidFill>
                <a:latin typeface="Calibri"/>
                <a:ea typeface="Calibri"/>
                <a:cs typeface="Calibri"/>
                <a:sym typeface="Calibri"/>
              </a:rPr>
              <a:t>で読み込んで処理</a:t>
            </a:r>
            <a:endParaRPr b="1" u="sng" dirty="0">
              <a:solidFill>
                <a:srgbClr val="0000FF"/>
              </a:solidFill>
              <a:latin typeface="Calibri"/>
              <a:ea typeface="Calibri"/>
              <a:cs typeface="Calibri"/>
              <a:sym typeface="Calibri"/>
            </a:endParaRPr>
          </a:p>
          <a:p>
            <a:pPr marL="457200" indent="-330200">
              <a:lnSpc>
                <a:spcPct val="115000"/>
              </a:lnSpc>
              <a:spcBef>
                <a:spcPts val="1000"/>
              </a:spcBef>
              <a:buSzPts val="1600"/>
              <a:buFont typeface="Calibri"/>
              <a:buChar char="●"/>
            </a:pPr>
            <a:r>
              <a:rPr lang="en-US" altLang="ja-JP" sz="1600" b="1">
                <a:latin typeface="Calibri"/>
                <a:ea typeface="Calibri"/>
                <a:cs typeface="Calibri"/>
                <a:sym typeface="Calibri"/>
              </a:rPr>
              <a:t>wgrib2</a:t>
            </a:r>
            <a:endParaRPr sz="1600" b="1" dirty="0">
              <a:latin typeface="Calibri"/>
              <a:ea typeface="Calibri"/>
              <a:cs typeface="Calibri"/>
              <a:sym typeface="Calibri"/>
            </a:endParaRPr>
          </a:p>
          <a:p>
            <a:pPr marL="914400" lvl="1" indent="-317500">
              <a:lnSpc>
                <a:spcPct val="115000"/>
              </a:lnSpc>
              <a:buClr>
                <a:schemeClr val="dk1"/>
              </a:buClr>
              <a:buSzPts val="1400"/>
              <a:buFont typeface="Calibri"/>
              <a:buChar char="○"/>
            </a:pPr>
            <a:r>
              <a:rPr lang="en-US" altLang="ja-JP">
                <a:solidFill>
                  <a:schemeClr val="dk1"/>
                </a:solidFill>
                <a:latin typeface="Calibri"/>
                <a:ea typeface="Calibri"/>
                <a:cs typeface="Calibri"/>
                <a:sym typeface="Calibri"/>
              </a:rPr>
              <a:t>GRIB2</a:t>
            </a:r>
            <a:r>
              <a:rPr lang="ja-JP" altLang="en-US">
                <a:solidFill>
                  <a:schemeClr val="dk1"/>
                </a:solidFill>
                <a:latin typeface="Calibri"/>
                <a:ea typeface="Calibri"/>
                <a:cs typeface="Calibri"/>
                <a:sym typeface="Calibri"/>
              </a:rPr>
              <a:t>データを処理するソフトウェア</a:t>
            </a:r>
            <a:endParaRPr dirty="0">
              <a:solidFill>
                <a:schemeClr val="dk1"/>
              </a:solidFill>
              <a:latin typeface="Calibri"/>
              <a:ea typeface="Calibri"/>
              <a:cs typeface="Calibri"/>
              <a:sym typeface="Calibri"/>
            </a:endParaRPr>
          </a:p>
          <a:p>
            <a:pPr marL="914400" lvl="1" indent="-317500">
              <a:lnSpc>
                <a:spcPct val="115000"/>
              </a:lnSpc>
              <a:spcAft>
                <a:spcPts val="1000"/>
              </a:spcAft>
              <a:buClr>
                <a:schemeClr val="dk1"/>
              </a:buClr>
              <a:buSzPts val="1400"/>
              <a:buFont typeface="Calibri"/>
              <a:buChar char="○"/>
            </a:pPr>
            <a:r>
              <a:rPr lang="en-US" altLang="ja-JP">
                <a:solidFill>
                  <a:schemeClr val="dk1"/>
                </a:solidFill>
                <a:latin typeface="Calibri"/>
                <a:ea typeface="Calibri"/>
                <a:cs typeface="Calibri"/>
                <a:sym typeface="Calibri"/>
              </a:rPr>
              <a:t>GRIB2</a:t>
            </a:r>
            <a:r>
              <a:rPr lang="ja-JP" altLang="en-US">
                <a:solidFill>
                  <a:schemeClr val="dk1"/>
                </a:solidFill>
                <a:latin typeface="Calibri"/>
                <a:ea typeface="Calibri"/>
                <a:cs typeface="Calibri"/>
                <a:sym typeface="Calibri"/>
              </a:rPr>
              <a:t>から</a:t>
            </a:r>
            <a:r>
              <a:rPr lang="en-US" altLang="ja-JP">
                <a:solidFill>
                  <a:schemeClr val="dk1"/>
                </a:solidFill>
                <a:latin typeface="Calibri"/>
                <a:ea typeface="Calibri"/>
                <a:cs typeface="Calibri"/>
                <a:sym typeface="Calibri"/>
              </a:rPr>
              <a:t>NetCDF</a:t>
            </a:r>
            <a:r>
              <a:rPr lang="ja-JP" altLang="en-US">
                <a:solidFill>
                  <a:schemeClr val="dk1"/>
                </a:solidFill>
                <a:latin typeface="Calibri"/>
                <a:ea typeface="Calibri"/>
                <a:cs typeface="Calibri"/>
                <a:sym typeface="Calibri"/>
              </a:rPr>
              <a:t>へ変換できる</a:t>
            </a:r>
            <a:endParaRPr dirty="0">
              <a:solidFill>
                <a:schemeClr val="dk1"/>
              </a:solidFill>
              <a:latin typeface="Calibri"/>
              <a:ea typeface="Calibri"/>
              <a:cs typeface="Calibri"/>
              <a:sym typeface="Calibri"/>
            </a:endParaRPr>
          </a:p>
          <a:p>
            <a:pPr marL="457200" indent="-330200">
              <a:lnSpc>
                <a:spcPct val="115000"/>
              </a:lnSpc>
              <a:buSzPts val="1600"/>
              <a:buFont typeface="Calibri"/>
              <a:buChar char="●"/>
            </a:pPr>
            <a:r>
              <a:rPr lang="en-US" altLang="ja-JP" sz="1600" b="1">
                <a:latin typeface="Calibri"/>
                <a:ea typeface="Calibri"/>
                <a:cs typeface="Calibri"/>
                <a:sym typeface="Calibri"/>
              </a:rPr>
              <a:t>netCDF4</a:t>
            </a:r>
            <a:endParaRPr sz="1600" b="1" dirty="0">
              <a:latin typeface="Calibri"/>
              <a:ea typeface="Calibri"/>
              <a:cs typeface="Calibri"/>
              <a:sym typeface="Calibri"/>
            </a:endParaRPr>
          </a:p>
          <a:p>
            <a:pPr marL="914400" lvl="1" indent="-317500">
              <a:lnSpc>
                <a:spcPct val="115000"/>
              </a:lnSpc>
              <a:buClr>
                <a:schemeClr val="dk1"/>
              </a:buClr>
              <a:buSzPts val="1400"/>
              <a:buFont typeface="Calibri"/>
              <a:buChar char="○"/>
            </a:pPr>
            <a:r>
              <a:rPr lang="en-US" altLang="ja-JP">
                <a:solidFill>
                  <a:schemeClr val="dk1"/>
                </a:solidFill>
                <a:latin typeface="Calibri"/>
                <a:ea typeface="Calibri"/>
                <a:cs typeface="Calibri"/>
                <a:sym typeface="Calibri"/>
              </a:rPr>
              <a:t>NetCDF</a:t>
            </a:r>
            <a:r>
              <a:rPr lang="ja-JP" altLang="en-US">
                <a:solidFill>
                  <a:schemeClr val="dk1"/>
                </a:solidFill>
                <a:latin typeface="Calibri"/>
                <a:ea typeface="Calibri"/>
                <a:cs typeface="Calibri"/>
                <a:sym typeface="Calibri"/>
              </a:rPr>
              <a:t>を読み込める</a:t>
            </a:r>
            <a:r>
              <a:rPr lang="en-US" altLang="ja-JP">
                <a:solidFill>
                  <a:schemeClr val="dk1"/>
                </a:solidFill>
                <a:latin typeface="Calibri"/>
                <a:ea typeface="Calibri"/>
                <a:cs typeface="Calibri"/>
                <a:sym typeface="Calibri"/>
              </a:rPr>
              <a:t>Python</a:t>
            </a:r>
            <a:r>
              <a:rPr lang="ja-JP" altLang="en-US">
                <a:solidFill>
                  <a:schemeClr val="dk1"/>
                </a:solidFill>
                <a:latin typeface="Calibri"/>
                <a:ea typeface="Calibri"/>
                <a:cs typeface="Calibri"/>
                <a:sym typeface="Calibri"/>
              </a:rPr>
              <a:t>モジュール</a:t>
            </a:r>
            <a:endParaRPr dirty="0">
              <a:solidFill>
                <a:schemeClr val="dk1"/>
              </a:solidFill>
              <a:latin typeface="Calibri"/>
              <a:ea typeface="Calibri"/>
              <a:cs typeface="Calibri"/>
              <a:sym typeface="Calibri"/>
            </a:endParaRPr>
          </a:p>
        </p:txBody>
      </p:sp>
      <p:sp>
        <p:nvSpPr>
          <p:cNvPr id="446" name="Google Shape;446;p39"/>
          <p:cNvSpPr/>
          <p:nvPr/>
        </p:nvSpPr>
        <p:spPr>
          <a:xfrm>
            <a:off x="4400800" y="551750"/>
            <a:ext cx="668400" cy="353700"/>
          </a:xfrm>
          <a:prstGeom prst="roundRect">
            <a:avLst>
              <a:gd name="adj" fmla="val 16667"/>
            </a:avLst>
          </a:prstGeom>
          <a:gradFill>
            <a:gsLst>
              <a:gs pos="0">
                <a:srgbClr val="2D5C97"/>
              </a:gs>
              <a:gs pos="80000">
                <a:srgbClr val="3C7AC5"/>
              </a:gs>
              <a:gs pos="100000">
                <a:srgbClr val="397BC9"/>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r>
              <a:rPr lang="en-US" altLang="ja-JP" sz="1600" b="1">
                <a:solidFill>
                  <a:srgbClr val="FFFFFF"/>
                </a:solidFill>
              </a:rPr>
              <a:t>GPV</a:t>
            </a:r>
            <a:endParaRPr sz="1600" b="1"/>
          </a:p>
        </p:txBody>
      </p:sp>
      <p:sp>
        <p:nvSpPr>
          <p:cNvPr id="447" name="Google Shape;447;p39"/>
          <p:cNvSpPr/>
          <p:nvPr/>
        </p:nvSpPr>
        <p:spPr>
          <a:xfrm>
            <a:off x="8442400" y="681350"/>
            <a:ext cx="1008300" cy="537900"/>
          </a:xfrm>
          <a:prstGeom prst="roundRect">
            <a:avLst>
              <a:gd name="adj" fmla="val 16667"/>
            </a:avLst>
          </a:prstGeom>
          <a:gradFill>
            <a:gsLst>
              <a:gs pos="0">
                <a:srgbClr val="DB0000"/>
              </a:gs>
              <a:gs pos="100000">
                <a:srgbClr val="540303"/>
              </a:gs>
            </a:gsLst>
            <a:lin ang="5400012"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t" anchorCtr="0">
            <a:noAutofit/>
          </a:bodyPr>
          <a:lstStyle/>
          <a:p>
            <a:pPr algn="ctr"/>
            <a:r>
              <a:rPr lang="ja-JP" altLang="en-US" b="1">
                <a:solidFill>
                  <a:srgbClr val="FFFFFF"/>
                </a:solidFill>
              </a:rPr>
              <a:t>ファイル形式</a:t>
            </a:r>
            <a:endParaRPr b="1"/>
          </a:p>
        </p:txBody>
      </p:sp>
      <p:sp>
        <p:nvSpPr>
          <p:cNvPr id="448" name="Google Shape;448;p39"/>
          <p:cNvSpPr txBox="1"/>
          <p:nvPr/>
        </p:nvSpPr>
        <p:spPr>
          <a:xfrm>
            <a:off x="5153010" y="3697470"/>
            <a:ext cx="4301700" cy="2479180"/>
          </a:xfrm>
          <a:prstGeom prst="rect">
            <a:avLst/>
          </a:prstGeom>
          <a:solidFill>
            <a:schemeClr val="accent2">
              <a:lumMod val="20000"/>
              <a:lumOff val="80000"/>
            </a:schemeClr>
          </a:solidFill>
          <a:ln w="38100" cap="flat" cmpd="sng">
            <a:solidFill>
              <a:srgbClr val="980000"/>
            </a:solidFill>
            <a:prstDash val="solid"/>
            <a:round/>
            <a:headEnd type="none" w="sm" len="sm"/>
            <a:tailEnd type="none" w="sm" len="sm"/>
          </a:ln>
        </p:spPr>
        <p:txBody>
          <a:bodyPr spcFirstLastPara="1" wrap="square" lIns="91425" tIns="45700" rIns="91425" bIns="45700" anchor="t" anchorCtr="0">
            <a:noAutofit/>
          </a:bodyPr>
          <a:lstStyle/>
          <a:p>
            <a:pPr>
              <a:buClr>
                <a:schemeClr val="dk1"/>
              </a:buClr>
              <a:buSzPts val="1100"/>
            </a:pPr>
            <a:r>
              <a:rPr lang="en-US" altLang="ja-JP" b="1" u="sng">
                <a:solidFill>
                  <a:srgbClr val="CC0000"/>
                </a:solidFill>
                <a:latin typeface="Calibri"/>
                <a:ea typeface="Calibri"/>
                <a:cs typeface="Calibri"/>
                <a:sym typeface="Calibri"/>
              </a:rPr>
              <a:t>GPV</a:t>
            </a:r>
            <a:r>
              <a:rPr lang="ja-JP" altLang="en-US" b="1" u="sng">
                <a:solidFill>
                  <a:srgbClr val="CC0000"/>
                </a:solidFill>
                <a:latin typeface="Calibri"/>
                <a:ea typeface="Calibri"/>
                <a:cs typeface="Calibri"/>
                <a:sym typeface="Calibri"/>
              </a:rPr>
              <a:t>の値だけでなく、その気象要素名や単位などの説明情報が付加されたファイル形式</a:t>
            </a:r>
            <a:endParaRPr dirty="0">
              <a:solidFill>
                <a:schemeClr val="dk1"/>
              </a:solidFill>
              <a:latin typeface="Calibri"/>
              <a:ea typeface="Calibri"/>
              <a:cs typeface="Calibri"/>
              <a:sym typeface="Calibri"/>
            </a:endParaRPr>
          </a:p>
          <a:p>
            <a:pPr marL="457200" indent="-330200">
              <a:lnSpc>
                <a:spcPct val="115000"/>
              </a:lnSpc>
              <a:spcBef>
                <a:spcPts val="1000"/>
              </a:spcBef>
              <a:buClr>
                <a:schemeClr val="dk1"/>
              </a:buClr>
              <a:buSzPts val="1600"/>
              <a:buFont typeface="Calibri"/>
              <a:buChar char="●"/>
            </a:pPr>
            <a:r>
              <a:rPr lang="en-US" altLang="ja-JP" sz="1600" b="1">
                <a:solidFill>
                  <a:schemeClr val="dk1"/>
                </a:solidFill>
                <a:latin typeface="Calibri"/>
                <a:ea typeface="Calibri"/>
                <a:cs typeface="Calibri"/>
                <a:sym typeface="Calibri"/>
              </a:rPr>
              <a:t>GRIB2</a:t>
            </a:r>
            <a:endParaRPr sz="1600" b="1" dirty="0">
              <a:solidFill>
                <a:schemeClr val="dk1"/>
              </a:solidFill>
              <a:latin typeface="Calibri"/>
              <a:ea typeface="Calibri"/>
              <a:cs typeface="Calibri"/>
              <a:sym typeface="Calibri"/>
            </a:endParaRPr>
          </a:p>
          <a:p>
            <a:pPr marL="914400" lvl="1" indent="-317500">
              <a:lnSpc>
                <a:spcPct val="115000"/>
              </a:lnSpc>
              <a:spcAft>
                <a:spcPts val="1000"/>
              </a:spcAft>
              <a:buClr>
                <a:schemeClr val="dk1"/>
              </a:buClr>
              <a:buSzPts val="1400"/>
              <a:buFont typeface="Calibri"/>
              <a:buChar char="○"/>
            </a:pPr>
            <a:r>
              <a:rPr lang="en-US" altLang="ja-JP">
                <a:solidFill>
                  <a:schemeClr val="dk1"/>
                </a:solidFill>
                <a:latin typeface="Calibri"/>
                <a:ea typeface="Calibri"/>
                <a:cs typeface="Calibri"/>
                <a:sym typeface="Calibri"/>
              </a:rPr>
              <a:t>GSM</a:t>
            </a:r>
            <a:r>
              <a:rPr lang="ja-JP" altLang="en-US">
                <a:solidFill>
                  <a:schemeClr val="dk1"/>
                </a:solidFill>
                <a:latin typeface="Calibri"/>
                <a:ea typeface="Calibri"/>
                <a:cs typeface="Calibri"/>
                <a:sym typeface="Calibri"/>
              </a:rPr>
              <a:t>・</a:t>
            </a:r>
            <a:r>
              <a:rPr lang="en-US" altLang="ja-JP">
                <a:solidFill>
                  <a:schemeClr val="dk1"/>
                </a:solidFill>
                <a:latin typeface="Calibri"/>
                <a:ea typeface="Calibri"/>
                <a:cs typeface="Calibri"/>
                <a:sym typeface="Calibri"/>
              </a:rPr>
              <a:t>MSM</a:t>
            </a:r>
            <a:r>
              <a:rPr lang="ja-JP" altLang="en-US">
                <a:solidFill>
                  <a:schemeClr val="dk1"/>
                </a:solidFill>
                <a:latin typeface="Calibri"/>
                <a:ea typeface="Calibri"/>
                <a:cs typeface="Calibri"/>
                <a:sym typeface="Calibri"/>
              </a:rPr>
              <a:t>・</a:t>
            </a:r>
            <a:r>
              <a:rPr lang="en-US" altLang="ja-JP">
                <a:solidFill>
                  <a:schemeClr val="dk1"/>
                </a:solidFill>
                <a:latin typeface="Calibri"/>
                <a:ea typeface="Calibri"/>
                <a:cs typeface="Calibri"/>
                <a:sym typeface="Calibri"/>
              </a:rPr>
              <a:t>LFM</a:t>
            </a:r>
            <a:r>
              <a:rPr lang="ja-JP" altLang="en-US">
                <a:solidFill>
                  <a:schemeClr val="dk1"/>
                </a:solidFill>
                <a:latin typeface="Calibri"/>
                <a:ea typeface="Calibri"/>
                <a:cs typeface="Calibri"/>
                <a:sym typeface="Calibri"/>
              </a:rPr>
              <a:t>・推計気象分布など、多くの</a:t>
            </a:r>
            <a:r>
              <a:rPr lang="en-US" altLang="ja-JP">
                <a:solidFill>
                  <a:schemeClr val="dk1"/>
                </a:solidFill>
                <a:latin typeface="Calibri"/>
                <a:ea typeface="Calibri"/>
                <a:cs typeface="Calibri"/>
                <a:sym typeface="Calibri"/>
              </a:rPr>
              <a:t>GPV</a:t>
            </a:r>
            <a:r>
              <a:rPr lang="ja-JP" altLang="en-US">
                <a:solidFill>
                  <a:schemeClr val="dk1"/>
                </a:solidFill>
                <a:latin typeface="Calibri"/>
                <a:ea typeface="Calibri"/>
                <a:cs typeface="Calibri"/>
                <a:sym typeface="Calibri"/>
              </a:rPr>
              <a:t>データは</a:t>
            </a:r>
            <a:r>
              <a:rPr lang="en-US" altLang="ja-JP">
                <a:solidFill>
                  <a:schemeClr val="dk1"/>
                </a:solidFill>
                <a:latin typeface="Calibri"/>
                <a:ea typeface="Calibri"/>
                <a:cs typeface="Calibri"/>
                <a:sym typeface="Calibri"/>
              </a:rPr>
              <a:t>GRIB2</a:t>
            </a:r>
            <a:r>
              <a:rPr lang="ja-JP" altLang="en-US">
                <a:solidFill>
                  <a:schemeClr val="dk1"/>
                </a:solidFill>
                <a:latin typeface="Calibri"/>
                <a:ea typeface="Calibri"/>
                <a:cs typeface="Calibri"/>
                <a:sym typeface="Calibri"/>
              </a:rPr>
              <a:t>形式</a:t>
            </a:r>
            <a:endParaRPr dirty="0">
              <a:solidFill>
                <a:schemeClr val="dk1"/>
              </a:solidFill>
              <a:latin typeface="Calibri"/>
              <a:ea typeface="Calibri"/>
              <a:cs typeface="Calibri"/>
              <a:sym typeface="Calibri"/>
            </a:endParaRPr>
          </a:p>
          <a:p>
            <a:pPr marL="457200" indent="-330200">
              <a:lnSpc>
                <a:spcPct val="115000"/>
              </a:lnSpc>
              <a:buClr>
                <a:schemeClr val="dk1"/>
              </a:buClr>
              <a:buSzPts val="1600"/>
              <a:buFont typeface="Calibri"/>
              <a:buChar char="●"/>
            </a:pPr>
            <a:r>
              <a:rPr lang="en-US" altLang="ja-JP" sz="1600" b="1">
                <a:solidFill>
                  <a:schemeClr val="dk1"/>
                </a:solidFill>
                <a:latin typeface="Calibri"/>
                <a:ea typeface="Calibri"/>
                <a:cs typeface="Calibri"/>
                <a:sym typeface="Calibri"/>
              </a:rPr>
              <a:t>NetCDF</a:t>
            </a:r>
            <a:endParaRPr sz="1600" b="1" dirty="0">
              <a:solidFill>
                <a:schemeClr val="dk1"/>
              </a:solidFill>
              <a:latin typeface="Calibri"/>
              <a:ea typeface="Calibri"/>
              <a:cs typeface="Calibri"/>
              <a:sym typeface="Calibri"/>
            </a:endParaRPr>
          </a:p>
          <a:p>
            <a:pPr marL="914400" lvl="1" indent="-317500">
              <a:lnSpc>
                <a:spcPct val="115000"/>
              </a:lnSpc>
              <a:buClr>
                <a:schemeClr val="dk1"/>
              </a:buClr>
              <a:buSzPts val="1400"/>
              <a:buFont typeface="Calibri"/>
              <a:buChar char="○"/>
            </a:pPr>
            <a:r>
              <a:rPr lang="ja-JP" altLang="en-US">
                <a:solidFill>
                  <a:schemeClr val="dk1"/>
                </a:solidFill>
                <a:latin typeface="Calibri"/>
                <a:ea typeface="Calibri"/>
                <a:cs typeface="Calibri"/>
                <a:sym typeface="Calibri"/>
              </a:rPr>
              <a:t>気象衛星観測データなど</a:t>
            </a:r>
            <a:endParaRPr dirty="0">
              <a:solidFill>
                <a:schemeClr val="dk1"/>
              </a:solidFill>
              <a:latin typeface="Calibri"/>
              <a:ea typeface="Calibri"/>
              <a:cs typeface="Calibri"/>
              <a:sym typeface="Calibri"/>
            </a:endParaRPr>
          </a:p>
          <a:p>
            <a:pPr marL="914400" lvl="1" indent="-317500">
              <a:lnSpc>
                <a:spcPct val="115000"/>
              </a:lnSpc>
              <a:buClr>
                <a:schemeClr val="dk1"/>
              </a:buClr>
              <a:buSzPts val="1400"/>
              <a:buFont typeface="Calibri"/>
              <a:buChar char="○"/>
            </a:pPr>
            <a:r>
              <a:rPr lang="en-US" altLang="ja-JP">
                <a:solidFill>
                  <a:schemeClr val="dk1"/>
                </a:solidFill>
                <a:latin typeface="Calibri"/>
                <a:ea typeface="Calibri"/>
                <a:cs typeface="Calibri"/>
                <a:sym typeface="Calibri"/>
              </a:rPr>
              <a:t>GRIB2</a:t>
            </a:r>
            <a:r>
              <a:rPr lang="ja-JP" altLang="en-US">
                <a:solidFill>
                  <a:schemeClr val="dk1"/>
                </a:solidFill>
                <a:latin typeface="Calibri"/>
                <a:ea typeface="Calibri"/>
                <a:cs typeface="Calibri"/>
                <a:sym typeface="Calibri"/>
              </a:rPr>
              <a:t>ほどの圧縮性はない</a:t>
            </a:r>
            <a:endParaRPr dirty="0">
              <a:solidFill>
                <a:schemeClr val="dk1"/>
              </a:solidFill>
              <a:latin typeface="Calibri"/>
              <a:ea typeface="Calibri"/>
              <a:cs typeface="Calibri"/>
              <a:sym typeface="Calibri"/>
            </a:endParaRPr>
          </a:p>
          <a:p>
            <a:pPr>
              <a:buClr>
                <a:schemeClr val="dk1"/>
              </a:buClr>
              <a:buSzPts val="1100"/>
            </a:pPr>
            <a:endParaRPr dirty="0">
              <a:solidFill>
                <a:schemeClr val="dk1"/>
              </a:solidFill>
              <a:latin typeface="Calibri"/>
              <a:ea typeface="Calibri"/>
              <a:cs typeface="Calibri"/>
              <a:sym typeface="Calibri"/>
            </a:endParaRPr>
          </a:p>
        </p:txBody>
      </p:sp>
      <p:sp>
        <p:nvSpPr>
          <p:cNvPr id="449" name="Google Shape;449;p39"/>
          <p:cNvSpPr txBox="1"/>
          <p:nvPr/>
        </p:nvSpPr>
        <p:spPr>
          <a:xfrm>
            <a:off x="7707750" y="3042915"/>
            <a:ext cx="1473300" cy="6174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どんなファイル形式がある？</a:t>
            </a:r>
            <a:endParaRPr dirty="0">
              <a:latin typeface="Calibri"/>
              <a:ea typeface="Calibri"/>
              <a:cs typeface="Calibri"/>
              <a:sym typeface="Calibri"/>
            </a:endParaRPr>
          </a:p>
        </p:txBody>
      </p:sp>
      <p:sp>
        <p:nvSpPr>
          <p:cNvPr id="450" name="Google Shape;450;p39"/>
          <p:cNvSpPr txBox="1"/>
          <p:nvPr/>
        </p:nvSpPr>
        <p:spPr>
          <a:xfrm>
            <a:off x="3116250" y="3395950"/>
            <a:ext cx="1692600" cy="6174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どのソフトウェアで処理できる？</a:t>
            </a:r>
            <a:endParaRPr dirty="0">
              <a:latin typeface="Calibri"/>
              <a:ea typeface="Calibri"/>
              <a:cs typeface="Calibri"/>
              <a:sym typeface="Calibri"/>
            </a:endParaRPr>
          </a:p>
        </p:txBody>
      </p:sp>
      <p:sp>
        <p:nvSpPr>
          <p:cNvPr id="451" name="Google Shape;451;p39"/>
          <p:cNvSpPr txBox="1"/>
          <p:nvPr/>
        </p:nvSpPr>
        <p:spPr>
          <a:xfrm>
            <a:off x="2945850" y="4571500"/>
            <a:ext cx="2033400" cy="353700"/>
          </a:xfrm>
          <a:prstGeom prst="rect">
            <a:avLst/>
          </a:prstGeom>
          <a:noFill/>
          <a:ln>
            <a:noFill/>
          </a:ln>
        </p:spPr>
        <p:txBody>
          <a:bodyPr spcFirstLastPara="1" wrap="square" lIns="91425" tIns="91425" rIns="91425" bIns="91425" anchor="t" anchorCtr="0">
            <a:noAutofit/>
          </a:bodyPr>
          <a:lstStyle/>
          <a:p>
            <a:r>
              <a:rPr lang="en-US" altLang="ja-JP" sz="1200">
                <a:latin typeface="Calibri"/>
                <a:ea typeface="Calibri"/>
                <a:cs typeface="Calibri"/>
                <a:sym typeface="Calibri"/>
              </a:rPr>
              <a:t>※ NOAA/CPC</a:t>
            </a:r>
            <a:r>
              <a:rPr lang="ja-JP" altLang="en-US" sz="1200">
                <a:latin typeface="Calibri"/>
                <a:ea typeface="Calibri"/>
                <a:cs typeface="Calibri"/>
                <a:sym typeface="Calibri"/>
              </a:rPr>
              <a:t>が開発・公開</a:t>
            </a:r>
            <a:endParaRPr sz="1200" dirty="0">
              <a:latin typeface="Calibri"/>
              <a:ea typeface="Calibri"/>
              <a:cs typeface="Calibri"/>
              <a:sym typeface="Calibri"/>
            </a:endParaRPr>
          </a:p>
        </p:txBody>
      </p:sp>
      <p:sp>
        <p:nvSpPr>
          <p:cNvPr id="19" name="Google Shape;450;p39">
            <a:extLst>
              <a:ext uri="{FF2B5EF4-FFF2-40B4-BE49-F238E27FC236}">
                <a16:creationId xmlns:a16="http://schemas.microsoft.com/office/drawing/2014/main" id="{426D14A3-AD00-5244-A162-99976688C872}"/>
              </a:ext>
            </a:extLst>
          </p:cNvPr>
          <p:cNvSpPr txBox="1"/>
          <p:nvPr/>
        </p:nvSpPr>
        <p:spPr>
          <a:xfrm>
            <a:off x="524450" y="6315086"/>
            <a:ext cx="4544650" cy="542915"/>
          </a:xfrm>
          <a:prstGeom prst="rect">
            <a:avLst/>
          </a:prstGeom>
          <a:noFill/>
          <a:ln>
            <a:noFill/>
          </a:ln>
        </p:spPr>
        <p:txBody>
          <a:bodyPr spcFirstLastPara="1" wrap="square" lIns="91425" tIns="91425" rIns="91425" bIns="91425" anchor="t" anchorCtr="0">
            <a:noAutofit/>
          </a:bodyPr>
          <a:lstStyle/>
          <a:p>
            <a:pPr lvl="0"/>
            <a:r>
              <a:rPr lang="en" altLang="ja-JP" sz="1200" dirty="0">
                <a:solidFill>
                  <a:schemeClr val="dk1"/>
                </a:solidFill>
                <a:latin typeface="Calibri"/>
                <a:ea typeface="Calibri"/>
                <a:cs typeface="Calibri"/>
                <a:sym typeface="Calibri"/>
              </a:rPr>
              <a:t>※ GRIB2</a:t>
            </a:r>
            <a:r>
              <a:rPr lang="ja-JP" altLang="en-US" sz="1200">
                <a:solidFill>
                  <a:schemeClr val="dk1"/>
                </a:solidFill>
                <a:latin typeface="Calibri"/>
                <a:ea typeface="Calibri"/>
                <a:cs typeface="Calibri"/>
                <a:sym typeface="Calibri"/>
              </a:rPr>
              <a:t>を読み込む</a:t>
            </a:r>
            <a:r>
              <a:rPr lang="en" altLang="ja-JP" sz="1200" dirty="0" err="1">
                <a:solidFill>
                  <a:schemeClr val="dk1"/>
                </a:solidFill>
                <a:latin typeface="Calibri"/>
                <a:ea typeface="Calibri"/>
                <a:cs typeface="Calibri"/>
                <a:sym typeface="Calibri"/>
              </a:rPr>
              <a:t>pygrib</a:t>
            </a:r>
            <a:r>
              <a:rPr lang="ja-JP" altLang="en-US" sz="1200">
                <a:solidFill>
                  <a:schemeClr val="dk1"/>
                </a:solidFill>
                <a:latin typeface="Calibri"/>
                <a:ea typeface="Calibri"/>
                <a:cs typeface="Calibri"/>
                <a:sym typeface="Calibri"/>
              </a:rPr>
              <a:t>モジュールもあるが、一部の気象庁</a:t>
            </a:r>
          </a:p>
          <a:p>
            <a:pPr lvl="0"/>
            <a:r>
              <a:rPr lang="ja-JP" altLang="en-US" sz="1200">
                <a:solidFill>
                  <a:schemeClr val="dk1"/>
                </a:solidFill>
                <a:latin typeface="Calibri"/>
                <a:ea typeface="Calibri"/>
                <a:cs typeface="Calibri"/>
                <a:sym typeface="Calibri"/>
              </a:rPr>
              <a:t>　 データに対応していないため、ここでは扱わない</a:t>
            </a:r>
            <a:endParaRPr lang="ja-JP" altLang="en-US" sz="1200" dirty="0">
              <a:solidFill>
                <a:schemeClr val="dk1"/>
              </a:solidFill>
              <a:latin typeface="Calibri"/>
              <a:ea typeface="Calibri"/>
              <a:cs typeface="Calibri"/>
              <a:sym typeface="Calibri"/>
            </a:endParaRPr>
          </a:p>
        </p:txBody>
      </p:sp>
      <p:sp>
        <p:nvSpPr>
          <p:cNvPr id="20" name="Google Shape;451;p39">
            <a:extLst>
              <a:ext uri="{FF2B5EF4-FFF2-40B4-BE49-F238E27FC236}">
                <a16:creationId xmlns:a16="http://schemas.microsoft.com/office/drawing/2014/main" id="{3B42DCE0-B5A3-E54C-B88C-A0216843826E}"/>
              </a:ext>
            </a:extLst>
          </p:cNvPr>
          <p:cNvSpPr txBox="1"/>
          <p:nvPr/>
        </p:nvSpPr>
        <p:spPr>
          <a:xfrm>
            <a:off x="7573980" y="4217800"/>
            <a:ext cx="1763310" cy="353700"/>
          </a:xfrm>
          <a:prstGeom prst="rect">
            <a:avLst/>
          </a:prstGeom>
          <a:noFill/>
          <a:ln>
            <a:noFill/>
          </a:ln>
        </p:spPr>
        <p:txBody>
          <a:bodyPr spcFirstLastPara="1" wrap="square" lIns="91425" tIns="91425" rIns="91425" bIns="91425" anchor="t" anchorCtr="0">
            <a:noAutofit/>
          </a:bodyPr>
          <a:lstStyle/>
          <a:p>
            <a:pPr lvl="0"/>
            <a:r>
              <a:rPr lang="en-US" altLang="ja-JP" sz="1200">
                <a:latin typeface="Calibri"/>
                <a:ea typeface="Calibri"/>
                <a:cs typeface="Calibri"/>
                <a:sym typeface="Calibri"/>
              </a:rPr>
              <a:t>※ </a:t>
            </a:r>
            <a:r>
              <a:rPr lang="en" altLang="ja-JP" sz="1200" dirty="0">
                <a:latin typeface="Calibri"/>
                <a:ea typeface="Calibri"/>
                <a:cs typeface="Calibri"/>
                <a:sym typeface="Calibri"/>
              </a:rPr>
              <a:t>WMO</a:t>
            </a:r>
            <a:r>
              <a:rPr lang="ja-JP" altLang="en-US" sz="1200">
                <a:latin typeface="Calibri"/>
                <a:ea typeface="Calibri"/>
                <a:cs typeface="Calibri"/>
                <a:sym typeface="Calibri"/>
              </a:rPr>
              <a:t>が定める形式</a:t>
            </a:r>
            <a:endParaRPr sz="1200" dirty="0">
              <a:latin typeface="Calibri"/>
              <a:ea typeface="Calibri"/>
              <a:cs typeface="Calibri"/>
              <a:sym typeface="Calibri"/>
            </a:endParaRPr>
          </a:p>
        </p:txBody>
      </p:sp>
      <p:sp>
        <p:nvSpPr>
          <p:cNvPr id="21" name="Google Shape;451;p39">
            <a:extLst>
              <a:ext uri="{FF2B5EF4-FFF2-40B4-BE49-F238E27FC236}">
                <a16:creationId xmlns:a16="http://schemas.microsoft.com/office/drawing/2014/main" id="{F4A88370-E508-7443-9A0C-7D2780FE7E86}"/>
              </a:ext>
            </a:extLst>
          </p:cNvPr>
          <p:cNvSpPr txBox="1"/>
          <p:nvPr/>
        </p:nvSpPr>
        <p:spPr>
          <a:xfrm>
            <a:off x="7573981" y="5123720"/>
            <a:ext cx="1383075" cy="353700"/>
          </a:xfrm>
          <a:prstGeom prst="rect">
            <a:avLst/>
          </a:prstGeom>
          <a:noFill/>
          <a:ln>
            <a:noFill/>
          </a:ln>
        </p:spPr>
        <p:txBody>
          <a:bodyPr spcFirstLastPara="1" wrap="square" lIns="91425" tIns="91425" rIns="91425" bIns="91425" anchor="t" anchorCtr="0">
            <a:noAutofit/>
          </a:bodyPr>
          <a:lstStyle/>
          <a:p>
            <a:pPr lvl="0"/>
            <a:r>
              <a:rPr lang="en-US" altLang="ja-JP" sz="1200">
                <a:latin typeface="Calibri"/>
                <a:ea typeface="Calibri"/>
                <a:cs typeface="Calibri"/>
                <a:sym typeface="Calibri"/>
              </a:rPr>
              <a:t>※ </a:t>
            </a:r>
            <a:r>
              <a:rPr lang="en" altLang="ja-JP" sz="1200" dirty="0" err="1">
                <a:latin typeface="Calibri"/>
                <a:ea typeface="Calibri"/>
                <a:cs typeface="Calibri"/>
                <a:sym typeface="Calibri"/>
              </a:rPr>
              <a:t>Unidata</a:t>
            </a:r>
            <a:r>
              <a:rPr lang="ja-JP" altLang="en-US" sz="1200">
                <a:latin typeface="Calibri"/>
                <a:ea typeface="Calibri"/>
                <a:cs typeface="Calibri"/>
                <a:sym typeface="Calibri"/>
              </a:rPr>
              <a:t>が開発</a:t>
            </a:r>
            <a:endParaRPr sz="1200" dirty="0">
              <a:latin typeface="Calibri"/>
              <a:ea typeface="Calibri"/>
              <a:cs typeface="Calibri"/>
              <a:sym typeface="Calibri"/>
            </a:endParaRPr>
          </a:p>
        </p:txBody>
      </p:sp>
    </p:spTree>
    <p:extLst>
      <p:ext uri="{BB962C8B-B14F-4D97-AF65-F5344CB8AC3E}">
        <p14:creationId xmlns:p14="http://schemas.microsoft.com/office/powerpoint/2010/main" val="29079513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46"/>
          <p:cNvSpPr txBox="1">
            <a:spLocks noGrp="1"/>
          </p:cNvSpPr>
          <p:nvPr>
            <p:ph type="title"/>
          </p:nvPr>
        </p:nvSpPr>
        <p:spPr>
          <a:prstGeom prst="rect">
            <a:avLst/>
          </a:prstGeom>
        </p:spPr>
        <p:txBody>
          <a:bodyPr spcFirstLastPara="1" wrap="square" lIns="36000" tIns="36000" rIns="36000" bIns="36000" anchor="b" anchorCtr="0">
            <a:noAutofit/>
          </a:bodyPr>
          <a:lstStyle/>
          <a:p>
            <a:r>
              <a:rPr lang="ja-JP"/>
              <a:t>Pythonモジュール『wxbcgrib』</a:t>
            </a:r>
            <a:endParaRPr/>
          </a:p>
        </p:txBody>
      </p:sp>
      <p:sp>
        <p:nvSpPr>
          <p:cNvPr id="535" name="Google Shape;535;p46"/>
          <p:cNvSpPr txBox="1"/>
          <p:nvPr/>
        </p:nvSpPr>
        <p:spPr>
          <a:xfrm>
            <a:off x="2078425" y="633975"/>
            <a:ext cx="6943800" cy="840900"/>
          </a:xfrm>
          <a:prstGeom prst="rect">
            <a:avLst/>
          </a:prstGeom>
          <a:noFill/>
          <a:ln>
            <a:noFill/>
          </a:ln>
        </p:spPr>
        <p:txBody>
          <a:bodyPr spcFirstLastPara="1" wrap="square" lIns="91425" tIns="91425" rIns="91425" bIns="91425" anchor="t" anchorCtr="0">
            <a:noAutofit/>
          </a:bodyPr>
          <a:lstStyle/>
          <a:p>
            <a:pPr marL="244800" indent="-188000">
              <a:lnSpc>
                <a:spcPct val="150000"/>
              </a:lnSpc>
              <a:buClr>
                <a:srgbClr val="999999"/>
              </a:buClr>
              <a:buSzPts val="1600"/>
              <a:buFont typeface="Calibri"/>
              <a:buChar char="●"/>
            </a:pPr>
            <a:r>
              <a:rPr lang="en-US" altLang="ja-JP" sz="1600">
                <a:latin typeface="Calibri"/>
                <a:ea typeface="Calibri"/>
                <a:cs typeface="Calibri"/>
                <a:sym typeface="Calibri"/>
              </a:rPr>
              <a:t>GRIB2</a:t>
            </a:r>
            <a:r>
              <a:rPr lang="ja-JP" altLang="en-US" sz="1600">
                <a:latin typeface="Calibri"/>
                <a:ea typeface="Calibri"/>
                <a:cs typeface="Calibri"/>
                <a:sym typeface="Calibri"/>
              </a:rPr>
              <a:t>データを取り扱う際の定型的な処理をまとめた</a:t>
            </a:r>
            <a:r>
              <a:rPr lang="en-US" altLang="ja-JP" sz="1600">
                <a:latin typeface="Calibri"/>
                <a:ea typeface="Calibri"/>
                <a:cs typeface="Calibri"/>
                <a:sym typeface="Calibri"/>
              </a:rPr>
              <a:t>Python</a:t>
            </a:r>
            <a:r>
              <a:rPr lang="ja-JP" altLang="en-US" sz="1600">
                <a:latin typeface="Calibri"/>
                <a:ea typeface="Calibri"/>
                <a:cs typeface="Calibri"/>
                <a:sym typeface="Calibri"/>
              </a:rPr>
              <a:t>モジュール</a:t>
            </a:r>
            <a:endParaRPr sz="1600">
              <a:latin typeface="Calibri"/>
              <a:ea typeface="Calibri"/>
              <a:cs typeface="Calibri"/>
              <a:sym typeface="Calibri"/>
            </a:endParaRPr>
          </a:p>
          <a:p>
            <a:pPr marL="244800" indent="-188000">
              <a:lnSpc>
                <a:spcPct val="150000"/>
              </a:lnSpc>
              <a:buClr>
                <a:srgbClr val="999999"/>
              </a:buClr>
              <a:buSzPts val="1600"/>
              <a:buFont typeface="Calibri"/>
              <a:buChar char="●"/>
            </a:pPr>
            <a:r>
              <a:rPr lang="ja-JP" altLang="en-US" sz="1600">
                <a:latin typeface="Calibri"/>
                <a:ea typeface="Calibri"/>
                <a:cs typeface="Calibri"/>
                <a:sym typeface="Calibri"/>
              </a:rPr>
              <a:t>気象ビジネス推進コンソーシアムの有志で作成したプログラム</a:t>
            </a:r>
            <a:endParaRPr sz="1600">
              <a:latin typeface="Calibri"/>
              <a:ea typeface="Calibri"/>
              <a:cs typeface="Calibri"/>
              <a:sym typeface="Calibri"/>
            </a:endParaRPr>
          </a:p>
        </p:txBody>
      </p:sp>
      <p:sp>
        <p:nvSpPr>
          <p:cNvPr id="536" name="Google Shape;536;p46"/>
          <p:cNvSpPr/>
          <p:nvPr/>
        </p:nvSpPr>
        <p:spPr>
          <a:xfrm>
            <a:off x="694200" y="633975"/>
            <a:ext cx="1231800" cy="8409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r>
              <a:rPr lang="en-US" altLang="ja-JP" sz="2000">
                <a:latin typeface="Calibri"/>
                <a:ea typeface="Calibri"/>
                <a:cs typeface="Calibri"/>
                <a:sym typeface="Calibri"/>
              </a:rPr>
              <a:t>wxbcgrib</a:t>
            </a:r>
            <a:r>
              <a:rPr lang="ja-JP" altLang="en-US" sz="1600">
                <a:latin typeface="Calibri"/>
                <a:ea typeface="Calibri"/>
                <a:cs typeface="Calibri"/>
                <a:sym typeface="Calibri"/>
              </a:rPr>
              <a:t>について</a:t>
            </a:r>
            <a:endParaRPr sz="1600">
              <a:latin typeface="Calibri"/>
              <a:ea typeface="Calibri"/>
              <a:cs typeface="Calibri"/>
              <a:sym typeface="Calibri"/>
            </a:endParaRPr>
          </a:p>
        </p:txBody>
      </p:sp>
      <p:sp>
        <p:nvSpPr>
          <p:cNvPr id="537" name="Google Shape;537;p46"/>
          <p:cNvSpPr/>
          <p:nvPr/>
        </p:nvSpPr>
        <p:spPr>
          <a:xfrm>
            <a:off x="694200" y="1676400"/>
            <a:ext cx="1231800" cy="13530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r>
              <a:rPr lang="ja-JP" altLang="en-US" sz="1600">
                <a:latin typeface="Calibri"/>
                <a:ea typeface="Calibri"/>
                <a:cs typeface="Calibri"/>
                <a:sym typeface="Calibri"/>
              </a:rPr>
              <a:t>主な機能</a:t>
            </a:r>
            <a:endParaRPr sz="1600">
              <a:latin typeface="Calibri"/>
              <a:ea typeface="Calibri"/>
              <a:cs typeface="Calibri"/>
              <a:sym typeface="Calibri"/>
            </a:endParaRPr>
          </a:p>
        </p:txBody>
      </p:sp>
      <p:sp>
        <p:nvSpPr>
          <p:cNvPr id="538" name="Google Shape;538;p46"/>
          <p:cNvSpPr txBox="1"/>
          <p:nvPr/>
        </p:nvSpPr>
        <p:spPr>
          <a:xfrm>
            <a:off x="2078425" y="1676325"/>
            <a:ext cx="6943800" cy="1353000"/>
          </a:xfrm>
          <a:prstGeom prst="rect">
            <a:avLst/>
          </a:prstGeom>
          <a:noFill/>
          <a:ln>
            <a:noFill/>
          </a:ln>
        </p:spPr>
        <p:txBody>
          <a:bodyPr spcFirstLastPara="1" wrap="square" lIns="91425" tIns="91425" rIns="91425" bIns="91425" anchor="t" anchorCtr="0">
            <a:noAutofit/>
          </a:bodyPr>
          <a:lstStyle/>
          <a:p>
            <a:pPr marL="457200" indent="-330200">
              <a:lnSpc>
                <a:spcPct val="120000"/>
              </a:lnSpc>
              <a:buClr>
                <a:srgbClr val="666666"/>
              </a:buClr>
              <a:buSzPts val="1600"/>
              <a:buFont typeface="Calibri"/>
              <a:buAutoNum type="arabicParenR"/>
            </a:pPr>
            <a:r>
              <a:rPr lang="en-US" altLang="ja-JP" sz="1600">
                <a:latin typeface="Calibri"/>
                <a:ea typeface="Calibri"/>
                <a:cs typeface="Calibri"/>
                <a:sym typeface="Calibri"/>
              </a:rPr>
              <a:t>GRIB2</a:t>
            </a:r>
            <a:r>
              <a:rPr lang="ja-JP" altLang="en-US" sz="1600">
                <a:latin typeface="Calibri"/>
                <a:ea typeface="Calibri"/>
                <a:cs typeface="Calibri"/>
                <a:sym typeface="Calibri"/>
              </a:rPr>
              <a:t>ファイルからのデータ読み込み （</a:t>
            </a:r>
            <a:r>
              <a:rPr lang="en-US" altLang="ja-JP" sz="1600">
                <a:latin typeface="Calibri"/>
                <a:ea typeface="Calibri"/>
                <a:cs typeface="Calibri"/>
                <a:sym typeface="Calibri"/>
              </a:rPr>
              <a:t>NetCDF</a:t>
            </a:r>
            <a:r>
              <a:rPr lang="ja-JP" altLang="en-US" sz="1600">
                <a:latin typeface="Calibri"/>
                <a:ea typeface="Calibri"/>
                <a:cs typeface="Calibri"/>
                <a:sym typeface="Calibri"/>
              </a:rPr>
              <a:t>ファイルを経由） </a:t>
            </a:r>
            <a:endParaRPr sz="1600">
              <a:latin typeface="Calibri"/>
              <a:ea typeface="Calibri"/>
              <a:cs typeface="Calibri"/>
              <a:sym typeface="Calibri"/>
            </a:endParaRPr>
          </a:p>
          <a:p>
            <a:pPr marL="457200" indent="-330200">
              <a:lnSpc>
                <a:spcPct val="120000"/>
              </a:lnSpc>
              <a:buClr>
                <a:srgbClr val="666666"/>
              </a:buClr>
              <a:buSzPts val="1600"/>
              <a:buFont typeface="Calibri"/>
              <a:buAutoNum type="arabicParenR"/>
            </a:pPr>
            <a:r>
              <a:rPr lang="ja-JP" altLang="en-US" sz="1600">
                <a:latin typeface="Calibri"/>
                <a:ea typeface="Calibri"/>
                <a:cs typeface="Calibri"/>
                <a:sym typeface="Calibri"/>
              </a:rPr>
              <a:t>グリッドの切り直し</a:t>
            </a:r>
            <a:endParaRPr sz="1600">
              <a:latin typeface="Calibri"/>
              <a:ea typeface="Calibri"/>
              <a:cs typeface="Calibri"/>
              <a:sym typeface="Calibri"/>
            </a:endParaRPr>
          </a:p>
          <a:p>
            <a:pPr marL="457200" indent="-330200">
              <a:lnSpc>
                <a:spcPct val="120000"/>
              </a:lnSpc>
              <a:buClr>
                <a:srgbClr val="666666"/>
              </a:buClr>
              <a:buSzPts val="1600"/>
              <a:buFont typeface="Calibri"/>
              <a:buAutoNum type="arabicParenR"/>
            </a:pPr>
            <a:r>
              <a:rPr lang="ja-JP" altLang="en-US" sz="1600">
                <a:latin typeface="Calibri"/>
                <a:ea typeface="Calibri"/>
                <a:cs typeface="Calibri"/>
                <a:sym typeface="Calibri"/>
              </a:rPr>
              <a:t>任意の時刻における気象分布の取り出し（可視化）</a:t>
            </a:r>
            <a:endParaRPr sz="1600">
              <a:latin typeface="Calibri"/>
              <a:ea typeface="Calibri"/>
              <a:cs typeface="Calibri"/>
              <a:sym typeface="Calibri"/>
            </a:endParaRPr>
          </a:p>
          <a:p>
            <a:pPr marL="457200" indent="-330200">
              <a:lnSpc>
                <a:spcPct val="120000"/>
              </a:lnSpc>
              <a:buClr>
                <a:srgbClr val="666666"/>
              </a:buClr>
              <a:buSzPts val="1600"/>
              <a:buFont typeface="Calibri"/>
              <a:buAutoNum type="arabicParenR"/>
            </a:pPr>
            <a:r>
              <a:rPr lang="ja-JP" altLang="en-US" sz="1600">
                <a:latin typeface="Calibri"/>
                <a:ea typeface="Calibri"/>
                <a:cs typeface="Calibri"/>
                <a:sym typeface="Calibri"/>
              </a:rPr>
              <a:t>任意の緯度経度における気象時系列の取り出し</a:t>
            </a:r>
            <a:endParaRPr sz="1600">
              <a:latin typeface="Calibri"/>
              <a:ea typeface="Calibri"/>
              <a:cs typeface="Calibri"/>
              <a:sym typeface="Calibri"/>
            </a:endParaRPr>
          </a:p>
        </p:txBody>
      </p:sp>
      <p:sp>
        <p:nvSpPr>
          <p:cNvPr id="539" name="Google Shape;539;p46"/>
          <p:cNvSpPr/>
          <p:nvPr/>
        </p:nvSpPr>
        <p:spPr>
          <a:xfrm>
            <a:off x="694200" y="3249500"/>
            <a:ext cx="1231800" cy="13530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r>
              <a:rPr lang="ja-JP" altLang="en-US" sz="1600">
                <a:latin typeface="Calibri"/>
                <a:ea typeface="Calibri"/>
                <a:cs typeface="Calibri"/>
                <a:sym typeface="Calibri"/>
              </a:rPr>
              <a:t>扱える</a:t>
            </a:r>
            <a:br>
              <a:rPr lang="ja-JP" altLang="en-US" sz="1600">
                <a:latin typeface="Calibri"/>
                <a:ea typeface="Calibri"/>
                <a:cs typeface="Calibri"/>
                <a:sym typeface="Calibri"/>
              </a:rPr>
            </a:br>
            <a:r>
              <a:rPr lang="ja-JP" altLang="en-US" sz="1600">
                <a:latin typeface="Calibri"/>
                <a:ea typeface="Calibri"/>
                <a:cs typeface="Calibri"/>
                <a:sym typeface="Calibri"/>
              </a:rPr>
              <a:t>気象庁</a:t>
            </a:r>
            <a:br>
              <a:rPr lang="ja-JP" altLang="en-US" sz="1600">
                <a:latin typeface="Calibri"/>
                <a:ea typeface="Calibri"/>
                <a:cs typeface="Calibri"/>
                <a:sym typeface="Calibri"/>
              </a:rPr>
            </a:br>
            <a:r>
              <a:rPr lang="ja-JP" altLang="en-US" sz="1600">
                <a:latin typeface="Calibri"/>
                <a:ea typeface="Calibri"/>
                <a:cs typeface="Calibri"/>
                <a:sym typeface="Calibri"/>
              </a:rPr>
              <a:t>データ</a:t>
            </a:r>
            <a:endParaRPr sz="1600">
              <a:latin typeface="Calibri"/>
              <a:ea typeface="Calibri"/>
              <a:cs typeface="Calibri"/>
              <a:sym typeface="Calibri"/>
            </a:endParaRPr>
          </a:p>
        </p:txBody>
      </p:sp>
      <p:sp>
        <p:nvSpPr>
          <p:cNvPr id="540" name="Google Shape;540;p46"/>
          <p:cNvSpPr txBox="1"/>
          <p:nvPr/>
        </p:nvSpPr>
        <p:spPr>
          <a:xfrm>
            <a:off x="2078425" y="3249575"/>
            <a:ext cx="6943800" cy="1353000"/>
          </a:xfrm>
          <a:prstGeom prst="rect">
            <a:avLst/>
          </a:prstGeom>
          <a:noFill/>
          <a:ln>
            <a:noFill/>
          </a:ln>
        </p:spPr>
        <p:txBody>
          <a:bodyPr spcFirstLastPara="1" wrap="square" lIns="91425" tIns="91425" rIns="91425" bIns="91425" anchor="t" anchorCtr="0">
            <a:noAutofit/>
          </a:bodyPr>
          <a:lstStyle/>
          <a:p>
            <a:pPr marL="244800" indent="-188000">
              <a:lnSpc>
                <a:spcPct val="120000"/>
              </a:lnSpc>
              <a:buClr>
                <a:srgbClr val="999999"/>
              </a:buClr>
              <a:buSzPts val="1600"/>
              <a:buFont typeface="Calibri"/>
              <a:buChar char="●"/>
            </a:pPr>
            <a:r>
              <a:rPr lang="ja-JP" altLang="en-US" sz="1600">
                <a:latin typeface="Calibri"/>
                <a:ea typeface="Calibri"/>
                <a:cs typeface="Calibri"/>
                <a:sym typeface="Calibri"/>
              </a:rPr>
              <a:t>数値予報モデル</a:t>
            </a:r>
            <a:r>
              <a:rPr lang="en-US" altLang="ja-JP" sz="1600">
                <a:latin typeface="Calibri"/>
                <a:ea typeface="Calibri"/>
                <a:cs typeface="Calibri"/>
                <a:sym typeface="Calibri"/>
              </a:rPr>
              <a:t>GSM</a:t>
            </a:r>
            <a:r>
              <a:rPr lang="ja-JP" altLang="en-US" sz="1600">
                <a:latin typeface="Calibri"/>
                <a:ea typeface="Calibri"/>
                <a:cs typeface="Calibri"/>
                <a:sym typeface="Calibri"/>
              </a:rPr>
              <a:t>・</a:t>
            </a:r>
            <a:r>
              <a:rPr lang="en-US" altLang="ja-JP" sz="1600">
                <a:latin typeface="Calibri"/>
                <a:ea typeface="Calibri"/>
                <a:cs typeface="Calibri"/>
                <a:sym typeface="Calibri"/>
              </a:rPr>
              <a:t>MSM</a:t>
            </a:r>
            <a:r>
              <a:rPr lang="ja-JP" altLang="en-US" sz="1600">
                <a:latin typeface="Calibri"/>
                <a:ea typeface="Calibri"/>
                <a:cs typeface="Calibri"/>
                <a:sym typeface="Calibri"/>
              </a:rPr>
              <a:t>・</a:t>
            </a:r>
            <a:r>
              <a:rPr lang="en-US" altLang="ja-JP" sz="1600">
                <a:latin typeface="Calibri"/>
                <a:ea typeface="Calibri"/>
                <a:cs typeface="Calibri"/>
                <a:sym typeface="Calibri"/>
              </a:rPr>
              <a:t>LFM</a:t>
            </a:r>
            <a:r>
              <a:rPr lang="ja-JP" altLang="en-US" sz="1600">
                <a:latin typeface="Calibri"/>
                <a:ea typeface="Calibri"/>
                <a:cs typeface="Calibri"/>
                <a:sym typeface="Calibri"/>
              </a:rPr>
              <a:t>・</a:t>
            </a:r>
            <a:r>
              <a:rPr lang="en-US" altLang="ja-JP" sz="1600">
                <a:latin typeface="Calibri"/>
                <a:ea typeface="Calibri"/>
                <a:cs typeface="Calibri"/>
                <a:sym typeface="Calibri"/>
              </a:rPr>
              <a:t>MEPS</a:t>
            </a:r>
            <a:r>
              <a:rPr lang="ja-JP" altLang="en-US" sz="1200">
                <a:latin typeface="Calibri"/>
                <a:ea typeface="Calibri"/>
                <a:cs typeface="Calibri"/>
                <a:sym typeface="Calibri"/>
              </a:rPr>
              <a:t>（</a:t>
            </a:r>
            <a:r>
              <a:rPr lang="ja-JP" altLang="en-US" sz="1200">
                <a:solidFill>
                  <a:schemeClr val="dk1"/>
                </a:solidFill>
                <a:latin typeface="Calibri"/>
                <a:ea typeface="Calibri"/>
                <a:cs typeface="Calibri"/>
                <a:sym typeface="Calibri"/>
              </a:rPr>
              <a:t>メソアンサンブル数値予報モデル）</a:t>
            </a:r>
            <a:endParaRPr sz="1200">
              <a:latin typeface="Calibri"/>
              <a:ea typeface="Calibri"/>
              <a:cs typeface="Calibri"/>
              <a:sym typeface="Calibri"/>
            </a:endParaRPr>
          </a:p>
          <a:p>
            <a:pPr marL="244800" indent="-188000">
              <a:lnSpc>
                <a:spcPct val="120000"/>
              </a:lnSpc>
              <a:buClr>
                <a:srgbClr val="999999"/>
              </a:buClr>
              <a:buSzPts val="1600"/>
              <a:buFont typeface="Calibri"/>
              <a:buChar char="●"/>
            </a:pPr>
            <a:r>
              <a:rPr lang="ja-JP" altLang="en-US" sz="1600">
                <a:latin typeface="Calibri"/>
                <a:ea typeface="Calibri"/>
                <a:cs typeface="Calibri"/>
                <a:sym typeface="Calibri"/>
              </a:rPr>
              <a:t>推計気象分布</a:t>
            </a:r>
            <a:endParaRPr sz="1600">
              <a:latin typeface="Calibri"/>
              <a:ea typeface="Calibri"/>
              <a:cs typeface="Calibri"/>
              <a:sym typeface="Calibri"/>
            </a:endParaRPr>
          </a:p>
          <a:p>
            <a:pPr marL="244800" indent="-188000">
              <a:lnSpc>
                <a:spcPct val="120000"/>
              </a:lnSpc>
              <a:buClr>
                <a:srgbClr val="999999"/>
              </a:buClr>
              <a:buSzPts val="1600"/>
              <a:buFont typeface="Calibri"/>
              <a:buChar char="●"/>
            </a:pPr>
            <a:r>
              <a:rPr lang="ja-JP" altLang="en-US" sz="1600">
                <a:latin typeface="Calibri"/>
                <a:ea typeface="Calibri"/>
                <a:cs typeface="Calibri"/>
                <a:sym typeface="Calibri"/>
              </a:rPr>
              <a:t>毎時大気解析</a:t>
            </a:r>
            <a:endParaRPr sz="1600">
              <a:latin typeface="Calibri"/>
              <a:ea typeface="Calibri"/>
              <a:cs typeface="Calibri"/>
              <a:sym typeface="Calibri"/>
            </a:endParaRPr>
          </a:p>
          <a:p>
            <a:pPr marL="244800" indent="-188000">
              <a:lnSpc>
                <a:spcPct val="120000"/>
              </a:lnSpc>
              <a:buClr>
                <a:srgbClr val="999999"/>
              </a:buClr>
              <a:buSzPts val="1600"/>
              <a:buFont typeface="Calibri"/>
              <a:buChar char="●"/>
            </a:pPr>
            <a:r>
              <a:rPr lang="en-US" altLang="ja-JP" sz="1600">
                <a:latin typeface="Calibri"/>
                <a:ea typeface="Calibri"/>
                <a:cs typeface="Calibri"/>
                <a:sym typeface="Calibri"/>
              </a:rPr>
              <a:t>etc...</a:t>
            </a:r>
            <a:endParaRPr sz="1600">
              <a:latin typeface="Calibri"/>
              <a:ea typeface="Calibri"/>
              <a:cs typeface="Calibri"/>
              <a:sym typeface="Calibri"/>
            </a:endParaRPr>
          </a:p>
        </p:txBody>
      </p:sp>
      <p:cxnSp>
        <p:nvCxnSpPr>
          <p:cNvPr id="541" name="Google Shape;541;p46"/>
          <p:cNvCxnSpPr/>
          <p:nvPr/>
        </p:nvCxnSpPr>
        <p:spPr>
          <a:xfrm rot="10800000" flipH="1">
            <a:off x="694200" y="1563600"/>
            <a:ext cx="8197200" cy="10800"/>
          </a:xfrm>
          <a:prstGeom prst="straightConnector1">
            <a:avLst/>
          </a:prstGeom>
          <a:noFill/>
          <a:ln w="9525" cap="flat" cmpd="sng">
            <a:solidFill>
              <a:schemeClr val="dk2"/>
            </a:solidFill>
            <a:prstDash val="dash"/>
            <a:round/>
            <a:headEnd type="none" w="med" len="med"/>
            <a:tailEnd type="none" w="med" len="med"/>
          </a:ln>
        </p:spPr>
      </p:cxnSp>
      <p:cxnSp>
        <p:nvCxnSpPr>
          <p:cNvPr id="542" name="Google Shape;542;p46"/>
          <p:cNvCxnSpPr/>
          <p:nvPr/>
        </p:nvCxnSpPr>
        <p:spPr>
          <a:xfrm rot="10800000" flipH="1">
            <a:off x="694200" y="3134088"/>
            <a:ext cx="8197200" cy="10800"/>
          </a:xfrm>
          <a:prstGeom prst="straightConnector1">
            <a:avLst/>
          </a:prstGeom>
          <a:noFill/>
          <a:ln w="9525" cap="flat" cmpd="sng">
            <a:solidFill>
              <a:schemeClr val="dk2"/>
            </a:solidFill>
            <a:prstDash val="dash"/>
            <a:round/>
            <a:headEnd type="none" w="med" len="med"/>
            <a:tailEnd type="none" w="med" len="med"/>
          </a:ln>
        </p:spPr>
      </p:cxnSp>
      <p:sp>
        <p:nvSpPr>
          <p:cNvPr id="543" name="Google Shape;543;p46"/>
          <p:cNvSpPr txBox="1"/>
          <p:nvPr/>
        </p:nvSpPr>
        <p:spPr>
          <a:xfrm>
            <a:off x="1986725" y="4767950"/>
            <a:ext cx="6609600" cy="468000"/>
          </a:xfrm>
          <a:prstGeom prst="rect">
            <a:avLst/>
          </a:prstGeom>
          <a:noFill/>
          <a:ln>
            <a:noFill/>
          </a:ln>
        </p:spPr>
        <p:txBody>
          <a:bodyPr spcFirstLastPara="1" wrap="square" lIns="91425" tIns="91425" rIns="91425" bIns="91425" anchor="t" anchorCtr="0">
            <a:noAutofit/>
          </a:bodyPr>
          <a:lstStyle/>
          <a:p>
            <a:pPr>
              <a:spcAft>
                <a:spcPts val="1000"/>
              </a:spcAft>
            </a:pPr>
            <a:r>
              <a:rPr lang="en-US" altLang="ja-JP" sz="1800">
                <a:latin typeface="Calibri"/>
                <a:ea typeface="Calibri"/>
                <a:cs typeface="Calibri"/>
                <a:sym typeface="Calibri"/>
              </a:rPr>
              <a:t>wxbcgrib</a:t>
            </a:r>
            <a:r>
              <a:rPr lang="ja-JP" altLang="en-US" sz="1600">
                <a:latin typeface="Calibri"/>
                <a:ea typeface="Calibri"/>
                <a:cs typeface="Calibri"/>
                <a:sym typeface="Calibri"/>
              </a:rPr>
              <a:t>についてもっと学びたい方はこちらをご参照下さい</a:t>
            </a:r>
            <a:endParaRPr>
              <a:latin typeface="Calibri"/>
              <a:ea typeface="Calibri"/>
              <a:cs typeface="Calibri"/>
              <a:sym typeface="Calibri"/>
            </a:endParaRPr>
          </a:p>
        </p:txBody>
      </p:sp>
      <p:pic>
        <p:nvPicPr>
          <p:cNvPr id="544" name="Google Shape;544;p46"/>
          <p:cNvPicPr preferRelativeResize="0"/>
          <p:nvPr/>
        </p:nvPicPr>
        <p:blipFill>
          <a:blip r:embed="rId3">
            <a:alphaModFix/>
          </a:blip>
          <a:stretch>
            <a:fillRect/>
          </a:stretch>
        </p:blipFill>
        <p:spPr>
          <a:xfrm rot="5400000">
            <a:off x="1619125" y="4804953"/>
            <a:ext cx="284750" cy="450450"/>
          </a:xfrm>
          <a:prstGeom prst="rect">
            <a:avLst/>
          </a:prstGeom>
          <a:noFill/>
          <a:ln>
            <a:noFill/>
          </a:ln>
        </p:spPr>
      </p:pic>
      <p:sp>
        <p:nvSpPr>
          <p:cNvPr id="545" name="Google Shape;545;p46"/>
          <p:cNvSpPr/>
          <p:nvPr/>
        </p:nvSpPr>
        <p:spPr>
          <a:xfrm>
            <a:off x="2300200" y="5127635"/>
            <a:ext cx="4707600" cy="712200"/>
          </a:xfrm>
          <a:prstGeom prst="horizontalScroll">
            <a:avLst>
              <a:gd name="adj" fmla="val 12500"/>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buClr>
                <a:schemeClr val="dk1"/>
              </a:buClr>
              <a:buSzPts val="1100"/>
            </a:pPr>
            <a:r>
              <a:rPr lang="ja-JP" altLang="en-US" sz="1600" b="1" u="sng">
                <a:solidFill>
                  <a:schemeClr val="hlink"/>
                </a:solidFill>
                <a:latin typeface="Calibri"/>
                <a:ea typeface="Calibri"/>
                <a:cs typeface="Calibri"/>
                <a:sym typeface="Calibri"/>
                <a:hlinkClick r:id="rId4"/>
              </a:rPr>
              <a:t>メッシュ気象データ分析チャレンジ！（</a:t>
            </a:r>
            <a:r>
              <a:rPr lang="en-US" altLang="ja-JP" sz="1600" b="1" u="sng">
                <a:solidFill>
                  <a:schemeClr val="hlink"/>
                </a:solidFill>
                <a:latin typeface="Calibri"/>
                <a:ea typeface="Calibri"/>
                <a:cs typeface="Calibri"/>
                <a:sym typeface="Calibri"/>
                <a:hlinkClick r:id="rId4"/>
              </a:rPr>
              <a:t>2020</a:t>
            </a:r>
            <a:r>
              <a:rPr lang="ja-JP" altLang="en-US" sz="1600" b="1" u="sng">
                <a:solidFill>
                  <a:schemeClr val="hlink"/>
                </a:solidFill>
                <a:latin typeface="Calibri"/>
                <a:ea typeface="Calibri"/>
                <a:cs typeface="Calibri"/>
                <a:sym typeface="Calibri"/>
                <a:hlinkClick r:id="rId4"/>
              </a:rPr>
              <a:t>）</a:t>
            </a:r>
            <a:endParaRPr b="1"/>
          </a:p>
        </p:txBody>
      </p:sp>
      <p:sp>
        <p:nvSpPr>
          <p:cNvPr id="546" name="Google Shape;546;p46"/>
          <p:cNvSpPr txBox="1"/>
          <p:nvPr/>
        </p:nvSpPr>
        <p:spPr>
          <a:xfrm>
            <a:off x="2723525" y="5748395"/>
            <a:ext cx="5136000" cy="712200"/>
          </a:xfrm>
          <a:prstGeom prst="rect">
            <a:avLst/>
          </a:prstGeom>
          <a:noFill/>
          <a:ln>
            <a:noFill/>
          </a:ln>
        </p:spPr>
        <p:txBody>
          <a:bodyPr spcFirstLastPara="1" wrap="square" lIns="91425" tIns="91425" rIns="91425" bIns="91425" anchor="t" anchorCtr="0">
            <a:noAutofit/>
          </a:bodyPr>
          <a:lstStyle/>
          <a:p>
            <a:pPr marL="457200" indent="-317500">
              <a:buClr>
                <a:schemeClr val="accent1"/>
              </a:buClr>
              <a:buSzPts val="1400"/>
              <a:buFont typeface="Calibri"/>
              <a:buChar char="●"/>
            </a:pPr>
            <a:r>
              <a:rPr lang="en-US" altLang="ja-JP">
                <a:latin typeface="Calibri"/>
                <a:ea typeface="Calibri"/>
                <a:cs typeface="Calibri"/>
                <a:sym typeface="Calibri"/>
              </a:rPr>
              <a:t>WXBC</a:t>
            </a:r>
            <a:r>
              <a:rPr lang="ja-JP" altLang="en-US">
                <a:latin typeface="Calibri"/>
                <a:ea typeface="Calibri"/>
                <a:cs typeface="Calibri"/>
                <a:sym typeface="Calibri"/>
              </a:rPr>
              <a:t>会員向けコンテンツです</a:t>
            </a:r>
            <a:endParaRPr dirty="0">
              <a:latin typeface="Calibri"/>
              <a:ea typeface="Calibri"/>
              <a:cs typeface="Calibri"/>
              <a:sym typeface="Calibri"/>
            </a:endParaRPr>
          </a:p>
          <a:p>
            <a:pPr marL="457200" indent="-317500">
              <a:buClr>
                <a:schemeClr val="accent1"/>
              </a:buClr>
              <a:buSzPts val="1400"/>
              <a:buFont typeface="Calibri"/>
              <a:buChar char="●"/>
            </a:pPr>
            <a:r>
              <a:rPr lang="ja-JP" altLang="en-US">
                <a:latin typeface="Calibri"/>
                <a:ea typeface="Calibri"/>
                <a:cs typeface="Calibri"/>
                <a:sym typeface="Calibri"/>
              </a:rPr>
              <a:t>まだ会員でない方はぜひこの機に入会をご検討下さい</a:t>
            </a:r>
            <a:endParaRPr dirty="0">
              <a:latin typeface="Calibri"/>
              <a:ea typeface="Calibri"/>
              <a:cs typeface="Calibri"/>
              <a:sym typeface="Calibri"/>
            </a:endParaRPr>
          </a:p>
        </p:txBody>
      </p:sp>
      <p:cxnSp>
        <p:nvCxnSpPr>
          <p:cNvPr id="547" name="Google Shape;547;p46"/>
          <p:cNvCxnSpPr/>
          <p:nvPr/>
        </p:nvCxnSpPr>
        <p:spPr>
          <a:xfrm rot="10800000" flipH="1">
            <a:off x="694200" y="4715013"/>
            <a:ext cx="8197200" cy="10800"/>
          </a:xfrm>
          <a:prstGeom prst="straightConnector1">
            <a:avLst/>
          </a:prstGeom>
          <a:noFill/>
          <a:ln w="9525" cap="flat" cmpd="sng">
            <a:solidFill>
              <a:schemeClr val="dk2"/>
            </a:solidFill>
            <a:prstDash val="dash"/>
            <a:round/>
            <a:headEnd type="none" w="med" len="med"/>
            <a:tailEnd type="none" w="med" len="med"/>
          </a:ln>
        </p:spPr>
      </p:cxnSp>
    </p:spTree>
    <p:extLst>
      <p:ext uri="{BB962C8B-B14F-4D97-AF65-F5344CB8AC3E}">
        <p14:creationId xmlns:p14="http://schemas.microsoft.com/office/powerpoint/2010/main" val="1401699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8"/>
          <p:cNvSpPr txBox="1"/>
          <p:nvPr/>
        </p:nvSpPr>
        <p:spPr>
          <a:xfrm>
            <a:off x="6858275" y="5884483"/>
            <a:ext cx="2315400" cy="386100"/>
          </a:xfrm>
          <a:prstGeom prst="rect">
            <a:avLst/>
          </a:prstGeom>
          <a:noFill/>
          <a:ln>
            <a:noFill/>
          </a:ln>
        </p:spPr>
        <p:txBody>
          <a:bodyPr spcFirstLastPara="1" wrap="square" lIns="91425" tIns="91425" rIns="91425" bIns="91425" anchor="t" anchorCtr="0">
            <a:noAutofit/>
          </a:bodyPr>
          <a:lstStyle/>
          <a:p>
            <a:r>
              <a:rPr lang="ja-JP" altLang="en-US" sz="1200">
                <a:latin typeface="Calibri"/>
                <a:ea typeface="Calibri"/>
                <a:cs typeface="Calibri"/>
                <a:sym typeface="Calibri"/>
              </a:rPr>
              <a:t>◀︎ 気象庁</a:t>
            </a:r>
            <a:r>
              <a:rPr lang="en-US" altLang="ja-JP" sz="1200" dirty="0">
                <a:latin typeface="Calibri"/>
                <a:ea typeface="Calibri"/>
                <a:cs typeface="Calibri"/>
                <a:sym typeface="Calibri"/>
              </a:rPr>
              <a:t>HP_</a:t>
            </a:r>
            <a:r>
              <a:rPr lang="ja-JP" altLang="en-US" sz="1200">
                <a:latin typeface="Calibri"/>
                <a:ea typeface="Calibri"/>
                <a:cs typeface="Calibri"/>
                <a:sym typeface="Calibri"/>
              </a:rPr>
              <a:t>気象情報カタログ</a:t>
            </a:r>
            <a:endParaRPr sz="1200" dirty="0">
              <a:latin typeface="Calibri"/>
              <a:ea typeface="Calibri"/>
              <a:cs typeface="Calibri"/>
              <a:sym typeface="Calibri"/>
            </a:endParaRPr>
          </a:p>
        </p:txBody>
      </p:sp>
      <p:sp>
        <p:nvSpPr>
          <p:cNvPr id="71" name="Google Shape;71;p8"/>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気象庁から配信されている気象データラインナップから必要なデータを探す</a:t>
            </a:r>
            <a:endParaRPr/>
          </a:p>
        </p:txBody>
      </p:sp>
      <p:pic>
        <p:nvPicPr>
          <p:cNvPr id="72" name="Google Shape;72;p8"/>
          <p:cNvPicPr preferRelativeResize="0"/>
          <p:nvPr/>
        </p:nvPicPr>
        <p:blipFill>
          <a:blip r:embed="rId3">
            <a:alphaModFix/>
          </a:blip>
          <a:stretch>
            <a:fillRect/>
          </a:stretch>
        </p:blipFill>
        <p:spPr>
          <a:xfrm>
            <a:off x="726600" y="532992"/>
            <a:ext cx="6131682" cy="6053545"/>
          </a:xfrm>
          <a:prstGeom prst="rect">
            <a:avLst/>
          </a:prstGeom>
          <a:solidFill>
            <a:schemeClr val="lt1"/>
          </a:solidFill>
          <a:ln w="9525" cap="flat" cmpd="sng">
            <a:solidFill>
              <a:srgbClr val="000000"/>
            </a:solidFill>
            <a:prstDash val="solid"/>
            <a:round/>
            <a:headEnd type="none" w="sm" len="sm"/>
            <a:tailEnd type="none" w="sm" len="sm"/>
          </a:ln>
        </p:spPr>
      </p:pic>
      <p:sp>
        <p:nvSpPr>
          <p:cNvPr id="73" name="Google Shape;73;p8"/>
          <p:cNvSpPr/>
          <p:nvPr/>
        </p:nvSpPr>
        <p:spPr>
          <a:xfrm>
            <a:off x="5683725" y="3134525"/>
            <a:ext cx="3489950" cy="1320900"/>
          </a:xfrm>
          <a:prstGeom prst="roundRect">
            <a:avLst>
              <a:gd name="adj" fmla="val 16667"/>
            </a:avLst>
          </a:prstGeom>
          <a:solidFill>
            <a:srgbClr val="FFF2CC"/>
          </a:solid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ja-JP" altLang="en-US" sz="1600" b="1">
                <a:solidFill>
                  <a:schemeClr val="dk1"/>
                </a:solidFill>
                <a:latin typeface="Calibri"/>
                <a:ea typeface="Calibri"/>
                <a:cs typeface="Calibri"/>
                <a:sym typeface="Calibri"/>
              </a:rPr>
              <a:t>目的に沿う気象データの探し方①</a:t>
            </a:r>
            <a:endParaRPr sz="1600" b="1">
              <a:solidFill>
                <a:schemeClr val="dk1"/>
              </a:solidFill>
              <a:latin typeface="Calibri"/>
              <a:ea typeface="Calibri"/>
              <a:cs typeface="Calibri"/>
              <a:sym typeface="Calibri"/>
            </a:endParaRPr>
          </a:p>
          <a:p>
            <a:pPr>
              <a:lnSpc>
                <a:spcPct val="115000"/>
              </a:lnSpc>
              <a:spcBef>
                <a:spcPts val="1000"/>
              </a:spcBef>
            </a:pPr>
            <a:r>
              <a:rPr lang="ja-JP" altLang="en-US" u="sng">
                <a:solidFill>
                  <a:schemeClr val="hlink"/>
                </a:solidFill>
                <a:latin typeface="Calibri"/>
                <a:ea typeface="Calibri"/>
                <a:cs typeface="Calibri"/>
                <a:sym typeface="Calibri"/>
                <a:hlinkClick r:id="rId4"/>
              </a:rPr>
              <a:t>気象情報カタログ</a:t>
            </a:r>
            <a:r>
              <a:rPr lang="ja-JP" altLang="en-US">
                <a:solidFill>
                  <a:schemeClr val="dk1"/>
                </a:solidFill>
                <a:latin typeface="Calibri"/>
                <a:ea typeface="Calibri"/>
                <a:cs typeface="Calibri"/>
                <a:sym typeface="Calibri"/>
              </a:rPr>
              <a:t>ページで検索する</a:t>
            </a:r>
            <a:endParaRPr>
              <a:solidFill>
                <a:schemeClr val="dk1"/>
              </a:solidFill>
              <a:latin typeface="Calibri"/>
              <a:ea typeface="Calibri"/>
              <a:cs typeface="Calibri"/>
              <a:sym typeface="Calibri"/>
            </a:endParaRPr>
          </a:p>
          <a:p>
            <a:pPr marL="424799" indent="-139299">
              <a:lnSpc>
                <a:spcPct val="115000"/>
              </a:lnSpc>
              <a:buSzPts val="1400"/>
              <a:buFont typeface="Calibri"/>
              <a:buChar char="⇀"/>
            </a:pPr>
            <a:r>
              <a:rPr lang="en-US" altLang="ja-JP" sz="1500" u="sng">
                <a:solidFill>
                  <a:schemeClr val="hlink"/>
                </a:solidFill>
                <a:latin typeface="Calibri"/>
                <a:ea typeface="Calibri"/>
                <a:cs typeface="Calibri"/>
                <a:sym typeface="Calibri"/>
                <a:hlinkClick r:id="rId5"/>
              </a:rPr>
              <a:t>WXBC</a:t>
            </a:r>
            <a:r>
              <a:rPr lang="en-US" altLang="ja-JP" u="sng">
                <a:solidFill>
                  <a:schemeClr val="hlink"/>
                </a:solidFill>
                <a:latin typeface="Calibri"/>
                <a:ea typeface="Calibri"/>
                <a:cs typeface="Calibri"/>
                <a:sym typeface="Calibri"/>
                <a:hlinkClick r:id="rId5"/>
              </a:rPr>
              <a:t>_</a:t>
            </a:r>
            <a:r>
              <a:rPr lang="en-US" altLang="ja-JP" sz="1500" u="sng">
                <a:solidFill>
                  <a:schemeClr val="hlink"/>
                </a:solidFill>
                <a:latin typeface="Calibri"/>
                <a:ea typeface="Calibri"/>
                <a:cs typeface="Calibri"/>
                <a:sym typeface="Calibri"/>
                <a:hlinkClick r:id="rId5"/>
              </a:rPr>
              <a:t>YouTube</a:t>
            </a:r>
            <a:r>
              <a:rPr lang="ja-JP" altLang="en-US" u="sng">
                <a:solidFill>
                  <a:schemeClr val="hlink"/>
                </a:solidFill>
                <a:latin typeface="Calibri"/>
                <a:ea typeface="Calibri"/>
                <a:cs typeface="Calibri"/>
                <a:sym typeface="Calibri"/>
                <a:hlinkClick r:id="rId5"/>
              </a:rPr>
              <a:t>解説</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47"/>
          <p:cNvSpPr txBox="1">
            <a:spLocks noGrp="1"/>
          </p:cNvSpPr>
          <p:nvPr>
            <p:ph type="title"/>
          </p:nvPr>
        </p:nvSpPr>
        <p:spPr>
          <a:prstGeom prst="rect">
            <a:avLst/>
          </a:prstGeom>
        </p:spPr>
        <p:txBody>
          <a:bodyPr spcFirstLastPara="1" wrap="square" lIns="36000" tIns="36000" rIns="36000" bIns="36000" anchor="b" anchorCtr="0">
            <a:noAutofit/>
          </a:bodyPr>
          <a:lstStyle/>
          <a:p>
            <a:r>
              <a:rPr lang="ja-JP"/>
              <a:t>Pythonモジュール『wxbcgrib』</a:t>
            </a:r>
            <a:endParaRPr/>
          </a:p>
        </p:txBody>
      </p:sp>
      <p:pic>
        <p:nvPicPr>
          <p:cNvPr id="554" name="Google Shape;554;p47"/>
          <p:cNvPicPr preferRelativeResize="0"/>
          <p:nvPr/>
        </p:nvPicPr>
        <p:blipFill>
          <a:blip r:embed="rId3">
            <a:alphaModFix/>
          </a:blip>
          <a:stretch>
            <a:fillRect/>
          </a:stretch>
        </p:blipFill>
        <p:spPr>
          <a:xfrm>
            <a:off x="533401" y="3150311"/>
            <a:ext cx="8839199" cy="3071175"/>
          </a:xfrm>
          <a:prstGeom prst="rect">
            <a:avLst/>
          </a:prstGeom>
          <a:noFill/>
          <a:ln w="9525" cap="flat" cmpd="sng">
            <a:solidFill>
              <a:srgbClr val="000000"/>
            </a:solidFill>
            <a:prstDash val="solid"/>
            <a:round/>
            <a:headEnd type="none" w="sm" len="sm"/>
            <a:tailEnd type="none" w="sm" len="sm"/>
          </a:ln>
        </p:spPr>
      </p:pic>
      <p:sp>
        <p:nvSpPr>
          <p:cNvPr id="555" name="Google Shape;555;p47"/>
          <p:cNvSpPr txBox="1"/>
          <p:nvPr/>
        </p:nvSpPr>
        <p:spPr>
          <a:xfrm>
            <a:off x="834325" y="897425"/>
            <a:ext cx="8461800" cy="2260200"/>
          </a:xfrm>
          <a:prstGeom prst="rect">
            <a:avLst/>
          </a:prstGeom>
          <a:noFill/>
          <a:ln>
            <a:noFill/>
          </a:ln>
        </p:spPr>
        <p:txBody>
          <a:bodyPr spcFirstLastPara="1" wrap="square" lIns="91425" tIns="91425" rIns="91425" bIns="91425" anchor="t" anchorCtr="0">
            <a:noAutofit/>
          </a:bodyPr>
          <a:lstStyle/>
          <a:p>
            <a:pPr>
              <a:lnSpc>
                <a:spcPct val="115000"/>
              </a:lnSpc>
            </a:pPr>
            <a:endParaRPr sz="1800" dirty="0">
              <a:solidFill>
                <a:srgbClr val="3F3F3F"/>
              </a:solidFill>
              <a:latin typeface="Calibri"/>
              <a:ea typeface="Calibri"/>
              <a:cs typeface="Calibri"/>
              <a:sym typeface="Calibri"/>
            </a:endParaRPr>
          </a:p>
          <a:p>
            <a:pPr>
              <a:lnSpc>
                <a:spcPct val="115000"/>
              </a:lnSpc>
            </a:pPr>
            <a:r>
              <a:rPr lang="en-US" altLang="ja-JP" sz="1600" dirty="0" err="1">
                <a:highlight>
                  <a:srgbClr val="EFEFEF"/>
                </a:highlight>
                <a:latin typeface="Calibri"/>
                <a:ea typeface="Calibri"/>
                <a:cs typeface="Calibri"/>
                <a:sym typeface="Calibri"/>
              </a:rPr>
              <a:t>wxbcgrib.py</a:t>
            </a:r>
            <a:r>
              <a:rPr lang="ja-JP" altLang="en-US" sz="1600">
                <a:solidFill>
                  <a:srgbClr val="3F3F3F"/>
                </a:solidFill>
                <a:highlight>
                  <a:srgbClr val="EFEFEF"/>
                </a:highlight>
                <a:latin typeface="Calibri"/>
                <a:ea typeface="Calibri"/>
                <a:cs typeface="Calibri"/>
                <a:sym typeface="Calibri"/>
              </a:rPr>
              <a:t> </a:t>
            </a:r>
            <a:r>
              <a:rPr lang="ja-JP" altLang="en-US" sz="1600">
                <a:solidFill>
                  <a:srgbClr val="3F3F3F"/>
                </a:solidFill>
                <a:latin typeface="Calibri"/>
                <a:ea typeface="Calibri"/>
                <a:cs typeface="Calibri"/>
                <a:sym typeface="Calibri"/>
              </a:rPr>
              <a:t>をテキストエディタか </a:t>
            </a:r>
            <a:r>
              <a:rPr lang="en-US" altLang="ja-JP" sz="1600" dirty="0" err="1">
                <a:solidFill>
                  <a:srgbClr val="3F3F3F"/>
                </a:solidFill>
                <a:latin typeface="Calibri"/>
                <a:ea typeface="Calibri"/>
                <a:cs typeface="Calibri"/>
                <a:sym typeface="Calibri"/>
              </a:rPr>
              <a:t>Jupyter</a:t>
            </a:r>
            <a:r>
              <a:rPr lang="en-US" altLang="ja-JP" sz="1600" dirty="0">
                <a:solidFill>
                  <a:srgbClr val="3F3F3F"/>
                </a:solidFill>
                <a:latin typeface="Calibri"/>
                <a:ea typeface="Calibri"/>
                <a:cs typeface="Calibri"/>
                <a:sym typeface="Calibri"/>
              </a:rPr>
              <a:t> Notebook</a:t>
            </a:r>
            <a:r>
              <a:rPr lang="ja-JP" altLang="en-US" sz="1600">
                <a:solidFill>
                  <a:srgbClr val="3F3F3F"/>
                </a:solidFill>
                <a:latin typeface="Calibri"/>
                <a:ea typeface="Calibri"/>
                <a:cs typeface="Calibri"/>
                <a:sym typeface="Calibri"/>
              </a:rPr>
              <a:t>で開いて編集します</a:t>
            </a:r>
            <a:endParaRPr sz="1600" dirty="0">
              <a:solidFill>
                <a:srgbClr val="3F3F3F"/>
              </a:solidFill>
              <a:latin typeface="Calibri"/>
              <a:ea typeface="Calibri"/>
              <a:cs typeface="Calibri"/>
              <a:sym typeface="Calibri"/>
            </a:endParaRPr>
          </a:p>
          <a:p>
            <a:pPr>
              <a:lnSpc>
                <a:spcPct val="115000"/>
              </a:lnSpc>
            </a:pPr>
            <a:endParaRPr sz="1600" dirty="0">
              <a:solidFill>
                <a:srgbClr val="3F3F3F"/>
              </a:solidFill>
              <a:latin typeface="Calibri"/>
              <a:ea typeface="Calibri"/>
              <a:cs typeface="Calibri"/>
              <a:sym typeface="Calibri"/>
            </a:endParaRPr>
          </a:p>
          <a:p>
            <a:r>
              <a:rPr lang="ja-JP" altLang="en-US" sz="1800" b="1">
                <a:solidFill>
                  <a:srgbClr val="FF0000"/>
                </a:solidFill>
                <a:latin typeface="Calibri"/>
                <a:ea typeface="Calibri"/>
                <a:cs typeface="Calibri"/>
                <a:sym typeface="Calibri"/>
              </a:rPr>
              <a:t>①</a:t>
            </a:r>
            <a:r>
              <a:rPr lang="ja-JP" altLang="en-US" sz="1800">
                <a:solidFill>
                  <a:srgbClr val="3F3F3F"/>
                </a:solidFill>
                <a:latin typeface="Calibri"/>
                <a:ea typeface="Calibri"/>
                <a:cs typeface="Calibri"/>
                <a:sym typeface="Calibri"/>
              </a:rPr>
              <a:t> </a:t>
            </a:r>
            <a:r>
              <a:rPr lang="en-US" altLang="ja-JP" sz="1800" dirty="0" err="1">
                <a:solidFill>
                  <a:srgbClr val="3F3F3F"/>
                </a:solidFill>
                <a:latin typeface="Calibri"/>
                <a:ea typeface="Calibri"/>
                <a:cs typeface="Calibri"/>
                <a:sym typeface="Calibri"/>
              </a:rPr>
              <a:t>Basemap</a:t>
            </a:r>
            <a:r>
              <a:rPr lang="ja-JP" altLang="en-US" sz="1800">
                <a:solidFill>
                  <a:srgbClr val="3F3F3F"/>
                </a:solidFill>
                <a:latin typeface="Calibri"/>
                <a:ea typeface="Calibri"/>
                <a:cs typeface="Calibri"/>
                <a:sym typeface="Calibri"/>
              </a:rPr>
              <a:t>をインストールしていない場合はコメントアウトします</a:t>
            </a:r>
            <a:endParaRPr sz="1800" dirty="0">
              <a:solidFill>
                <a:srgbClr val="3F3F3F"/>
              </a:solidFill>
              <a:latin typeface="Calibri"/>
              <a:ea typeface="Calibri"/>
              <a:cs typeface="Calibri"/>
              <a:sym typeface="Calibri"/>
            </a:endParaRPr>
          </a:p>
          <a:p>
            <a:pPr>
              <a:spcBef>
                <a:spcPts val="1000"/>
              </a:spcBef>
            </a:pPr>
            <a:r>
              <a:rPr lang="ja-JP" altLang="en-US" sz="1800" b="1">
                <a:solidFill>
                  <a:srgbClr val="FF0000"/>
                </a:solidFill>
                <a:latin typeface="Calibri"/>
                <a:ea typeface="Calibri"/>
                <a:cs typeface="Calibri"/>
                <a:sym typeface="Calibri"/>
              </a:rPr>
              <a:t>②</a:t>
            </a:r>
            <a:r>
              <a:rPr lang="ja-JP" altLang="en-US" sz="1800">
                <a:solidFill>
                  <a:srgbClr val="3F3F3F"/>
                </a:solidFill>
                <a:latin typeface="Calibri"/>
                <a:ea typeface="Calibri"/>
                <a:cs typeface="Calibri"/>
                <a:sym typeface="Calibri"/>
              </a:rPr>
              <a:t> 表記のエラーが出る場合は設定をします</a:t>
            </a:r>
            <a:endParaRPr sz="1800" dirty="0">
              <a:solidFill>
                <a:srgbClr val="3F3F3F"/>
              </a:solidFill>
              <a:latin typeface="Calibri"/>
              <a:ea typeface="Calibri"/>
              <a:cs typeface="Calibri"/>
              <a:sym typeface="Calibri"/>
            </a:endParaRPr>
          </a:p>
          <a:p>
            <a:pPr>
              <a:spcBef>
                <a:spcPts val="1000"/>
              </a:spcBef>
            </a:pPr>
            <a:r>
              <a:rPr lang="ja-JP" altLang="en-US" sz="1800" b="1">
                <a:solidFill>
                  <a:srgbClr val="FF0000"/>
                </a:solidFill>
                <a:latin typeface="Calibri"/>
                <a:ea typeface="Calibri"/>
                <a:cs typeface="Calibri"/>
                <a:sym typeface="Calibri"/>
              </a:rPr>
              <a:t>③</a:t>
            </a:r>
            <a:r>
              <a:rPr lang="ja-JP" altLang="en-US" sz="1800">
                <a:solidFill>
                  <a:srgbClr val="3F3F3F"/>
                </a:solidFill>
                <a:latin typeface="Calibri"/>
                <a:ea typeface="Calibri"/>
                <a:cs typeface="Calibri"/>
                <a:sym typeface="Calibri"/>
              </a:rPr>
              <a:t> お使いの</a:t>
            </a:r>
            <a:r>
              <a:rPr lang="en-US" altLang="ja-JP" sz="1800" dirty="0">
                <a:solidFill>
                  <a:srgbClr val="3F3F3F"/>
                </a:solidFill>
                <a:latin typeface="Calibri"/>
                <a:ea typeface="Calibri"/>
                <a:cs typeface="Calibri"/>
                <a:sym typeface="Calibri"/>
              </a:rPr>
              <a:t>OS</a:t>
            </a:r>
            <a:r>
              <a:rPr lang="ja-JP" altLang="en-US" sz="1800">
                <a:solidFill>
                  <a:srgbClr val="3F3F3F"/>
                </a:solidFill>
                <a:latin typeface="Calibri"/>
                <a:ea typeface="Calibri"/>
                <a:cs typeface="Calibri"/>
                <a:sym typeface="Calibri"/>
              </a:rPr>
              <a:t>、および</a:t>
            </a:r>
            <a:r>
              <a:rPr lang="en-US" altLang="ja-JP" sz="1800" dirty="0">
                <a:solidFill>
                  <a:srgbClr val="3F3F3F"/>
                </a:solidFill>
                <a:latin typeface="Calibri"/>
                <a:ea typeface="Calibri"/>
                <a:cs typeface="Calibri"/>
                <a:sym typeface="Calibri"/>
              </a:rPr>
              <a:t>wgrib2</a:t>
            </a:r>
            <a:r>
              <a:rPr lang="ja-JP" altLang="en-US" sz="1800">
                <a:solidFill>
                  <a:srgbClr val="3F3F3F"/>
                </a:solidFill>
                <a:latin typeface="Calibri"/>
                <a:ea typeface="Calibri"/>
                <a:cs typeface="Calibri"/>
                <a:sym typeface="Calibri"/>
              </a:rPr>
              <a:t>のインストール先に応じて設定します</a:t>
            </a:r>
            <a:endParaRPr sz="1800" dirty="0">
              <a:solidFill>
                <a:srgbClr val="3F3F3F"/>
              </a:solidFill>
              <a:latin typeface="Calibri"/>
              <a:ea typeface="Calibri"/>
              <a:cs typeface="Calibri"/>
              <a:sym typeface="Calibri"/>
            </a:endParaRPr>
          </a:p>
          <a:p>
            <a:pPr>
              <a:lnSpc>
                <a:spcPct val="85000"/>
              </a:lnSpc>
              <a:spcBef>
                <a:spcPts val="1000"/>
              </a:spcBef>
              <a:buClr>
                <a:schemeClr val="dk1"/>
              </a:buClr>
              <a:buSzPts val="1100"/>
            </a:pPr>
            <a:endParaRPr sz="1800" dirty="0">
              <a:solidFill>
                <a:srgbClr val="3F3F3F"/>
              </a:solidFill>
              <a:latin typeface="Calibri"/>
              <a:ea typeface="Calibri"/>
              <a:cs typeface="Calibri"/>
              <a:sym typeface="Calibri"/>
            </a:endParaRPr>
          </a:p>
        </p:txBody>
      </p:sp>
      <p:sp>
        <p:nvSpPr>
          <p:cNvPr id="556" name="Google Shape;556;p47"/>
          <p:cNvSpPr/>
          <p:nvPr/>
        </p:nvSpPr>
        <p:spPr>
          <a:xfrm>
            <a:off x="834325" y="4895305"/>
            <a:ext cx="5114400" cy="144600"/>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557" name="Google Shape;557;p47"/>
          <p:cNvSpPr/>
          <p:nvPr/>
        </p:nvSpPr>
        <p:spPr>
          <a:xfrm>
            <a:off x="834325" y="5331855"/>
            <a:ext cx="5300400" cy="144600"/>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558" name="Google Shape;558;p47"/>
          <p:cNvSpPr/>
          <p:nvPr/>
        </p:nvSpPr>
        <p:spPr>
          <a:xfrm>
            <a:off x="834325" y="5909180"/>
            <a:ext cx="3463800" cy="312300"/>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559" name="Google Shape;559;p47"/>
          <p:cNvSpPr txBox="1"/>
          <p:nvPr/>
        </p:nvSpPr>
        <p:spPr>
          <a:xfrm>
            <a:off x="5948725" y="4694455"/>
            <a:ext cx="523200" cy="546300"/>
          </a:xfrm>
          <a:prstGeom prst="rect">
            <a:avLst/>
          </a:prstGeom>
          <a:noFill/>
          <a:ln>
            <a:noFill/>
          </a:ln>
        </p:spPr>
        <p:txBody>
          <a:bodyPr spcFirstLastPara="1" wrap="square" lIns="91425" tIns="91425" rIns="91425" bIns="91425" anchor="t" anchorCtr="0">
            <a:noAutofit/>
          </a:bodyPr>
          <a:lstStyle/>
          <a:p>
            <a:r>
              <a:rPr lang="ja-JP" altLang="en-US" sz="2000" b="1">
                <a:solidFill>
                  <a:srgbClr val="FF0000"/>
                </a:solidFill>
                <a:latin typeface="Calibri"/>
                <a:ea typeface="Calibri"/>
                <a:cs typeface="Calibri"/>
                <a:sym typeface="Calibri"/>
              </a:rPr>
              <a:t>①</a:t>
            </a:r>
            <a:endParaRPr sz="2000" b="1">
              <a:solidFill>
                <a:srgbClr val="FF0000"/>
              </a:solidFill>
              <a:latin typeface="Calibri"/>
              <a:ea typeface="Calibri"/>
              <a:cs typeface="Calibri"/>
              <a:sym typeface="Calibri"/>
            </a:endParaRPr>
          </a:p>
        </p:txBody>
      </p:sp>
      <p:sp>
        <p:nvSpPr>
          <p:cNvPr id="560" name="Google Shape;560;p47"/>
          <p:cNvSpPr txBox="1"/>
          <p:nvPr/>
        </p:nvSpPr>
        <p:spPr>
          <a:xfrm>
            <a:off x="6134725" y="5331855"/>
            <a:ext cx="523200" cy="546300"/>
          </a:xfrm>
          <a:prstGeom prst="rect">
            <a:avLst/>
          </a:prstGeom>
          <a:noFill/>
          <a:ln>
            <a:noFill/>
          </a:ln>
        </p:spPr>
        <p:txBody>
          <a:bodyPr spcFirstLastPara="1" wrap="square" lIns="91425" tIns="91425" rIns="91425" bIns="91425" anchor="t" anchorCtr="0">
            <a:noAutofit/>
          </a:bodyPr>
          <a:lstStyle/>
          <a:p>
            <a:r>
              <a:rPr lang="ja-JP" altLang="en-US" sz="2000" b="1">
                <a:solidFill>
                  <a:srgbClr val="FF0000"/>
                </a:solidFill>
                <a:latin typeface="Calibri"/>
                <a:ea typeface="Calibri"/>
                <a:cs typeface="Calibri"/>
                <a:sym typeface="Calibri"/>
              </a:rPr>
              <a:t>②</a:t>
            </a:r>
            <a:endParaRPr sz="2000" b="1">
              <a:solidFill>
                <a:srgbClr val="FF0000"/>
              </a:solidFill>
              <a:latin typeface="Calibri"/>
              <a:ea typeface="Calibri"/>
              <a:cs typeface="Calibri"/>
              <a:sym typeface="Calibri"/>
            </a:endParaRPr>
          </a:p>
        </p:txBody>
      </p:sp>
      <p:sp>
        <p:nvSpPr>
          <p:cNvPr id="561" name="Google Shape;561;p47"/>
          <p:cNvSpPr txBox="1"/>
          <p:nvPr/>
        </p:nvSpPr>
        <p:spPr>
          <a:xfrm>
            <a:off x="4298125" y="5792180"/>
            <a:ext cx="523200" cy="546300"/>
          </a:xfrm>
          <a:prstGeom prst="rect">
            <a:avLst/>
          </a:prstGeom>
          <a:noFill/>
          <a:ln>
            <a:noFill/>
          </a:ln>
        </p:spPr>
        <p:txBody>
          <a:bodyPr spcFirstLastPara="1" wrap="square" lIns="91425" tIns="91425" rIns="91425" bIns="91425" anchor="t" anchorCtr="0">
            <a:noAutofit/>
          </a:bodyPr>
          <a:lstStyle/>
          <a:p>
            <a:r>
              <a:rPr lang="ja-JP" altLang="en-US" sz="2000" b="1">
                <a:solidFill>
                  <a:srgbClr val="FF0000"/>
                </a:solidFill>
                <a:latin typeface="Calibri"/>
                <a:ea typeface="Calibri"/>
                <a:cs typeface="Calibri"/>
                <a:sym typeface="Calibri"/>
              </a:rPr>
              <a:t>③</a:t>
            </a:r>
            <a:endParaRPr sz="2000" b="1">
              <a:solidFill>
                <a:srgbClr val="FF0000"/>
              </a:solidFill>
              <a:latin typeface="Calibri"/>
              <a:ea typeface="Calibri"/>
              <a:cs typeface="Calibri"/>
              <a:sym typeface="Calibri"/>
            </a:endParaRPr>
          </a:p>
        </p:txBody>
      </p:sp>
      <p:sp>
        <p:nvSpPr>
          <p:cNvPr id="562" name="Google Shape;562;p47"/>
          <p:cNvSpPr/>
          <p:nvPr/>
        </p:nvSpPr>
        <p:spPr>
          <a:xfrm>
            <a:off x="776200" y="697400"/>
            <a:ext cx="3673200" cy="412800"/>
          </a:xfrm>
          <a:prstGeom prst="rect">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ctr"/>
            <a:r>
              <a:rPr lang="en-US" altLang="ja-JP" sz="2000">
                <a:latin typeface="Calibri"/>
                <a:ea typeface="Calibri"/>
                <a:cs typeface="Calibri"/>
                <a:sym typeface="Calibri"/>
              </a:rPr>
              <a:t>wxbcgrib</a:t>
            </a:r>
            <a:r>
              <a:rPr lang="ja-JP" altLang="en-US" sz="1800">
                <a:latin typeface="Calibri"/>
                <a:ea typeface="Calibri"/>
                <a:cs typeface="Calibri"/>
                <a:sym typeface="Calibri"/>
              </a:rPr>
              <a:t>には初期設定が必要です</a:t>
            </a:r>
            <a:endParaRPr sz="1800">
              <a:latin typeface="Calibri"/>
              <a:ea typeface="Calibri"/>
              <a:cs typeface="Calibri"/>
              <a:sym typeface="Calibri"/>
            </a:endParaRPr>
          </a:p>
        </p:txBody>
      </p:sp>
      <p:sp>
        <p:nvSpPr>
          <p:cNvPr id="563" name="Google Shape;563;p47"/>
          <p:cNvSpPr/>
          <p:nvPr/>
        </p:nvSpPr>
        <p:spPr>
          <a:xfrm>
            <a:off x="6203305" y="4148155"/>
            <a:ext cx="1441500" cy="546300"/>
          </a:xfrm>
          <a:prstGeom prst="wedgeRectCallout">
            <a:avLst>
              <a:gd name="adj1" fmla="val -36290"/>
              <a:gd name="adj2" fmla="val 7613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ja-JP" altLang="en-US" sz="1200"/>
              <a:t>可視化機能を使う場合に必要です</a:t>
            </a:r>
            <a:endParaRPr sz="1200"/>
          </a:p>
        </p:txBody>
      </p:sp>
    </p:spTree>
    <p:extLst>
      <p:ext uri="{BB962C8B-B14F-4D97-AF65-F5344CB8AC3E}">
        <p14:creationId xmlns:p14="http://schemas.microsoft.com/office/powerpoint/2010/main" val="15911741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48"/>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気象要素の単位について</a:t>
            </a:r>
            <a:endParaRPr/>
          </a:p>
        </p:txBody>
      </p:sp>
      <p:sp>
        <p:nvSpPr>
          <p:cNvPr id="570" name="Google Shape;570;p48"/>
          <p:cNvSpPr txBox="1"/>
          <p:nvPr/>
        </p:nvSpPr>
        <p:spPr>
          <a:xfrm>
            <a:off x="888400" y="766200"/>
            <a:ext cx="8323200" cy="710100"/>
          </a:xfrm>
          <a:prstGeom prst="rect">
            <a:avLst/>
          </a:prstGeom>
          <a:noFill/>
          <a:ln>
            <a:noFill/>
          </a:ln>
        </p:spPr>
        <p:txBody>
          <a:bodyPr spcFirstLastPara="1" wrap="square" lIns="91425" tIns="91425" rIns="91425" bIns="91425" anchor="t" anchorCtr="0">
            <a:noAutofit/>
          </a:bodyPr>
          <a:lstStyle/>
          <a:p>
            <a:pPr>
              <a:lnSpc>
                <a:spcPct val="115000"/>
              </a:lnSpc>
            </a:pPr>
            <a:r>
              <a:rPr lang="ja-JP" altLang="en-US">
                <a:latin typeface="Calibri"/>
                <a:ea typeface="Calibri"/>
                <a:cs typeface="Calibri"/>
                <a:sym typeface="Calibri"/>
              </a:rPr>
              <a:t>気象データでは、データの種類によって各気象要素の単位が異なることが少なくありません。</a:t>
            </a:r>
            <a:endParaRPr>
              <a:latin typeface="Calibri"/>
              <a:ea typeface="Calibri"/>
              <a:cs typeface="Calibri"/>
              <a:sym typeface="Calibri"/>
            </a:endParaRPr>
          </a:p>
          <a:p>
            <a:pPr>
              <a:lnSpc>
                <a:spcPct val="115000"/>
              </a:lnSpc>
            </a:pPr>
            <a:r>
              <a:rPr lang="ja-JP" altLang="en-US">
                <a:latin typeface="Calibri"/>
                <a:ea typeface="Calibri"/>
                <a:cs typeface="Calibri"/>
                <a:sym typeface="Calibri"/>
              </a:rPr>
              <a:t>気象データを扱う際には、どんな単位が使われているのか、常に意識する必要があります。</a:t>
            </a:r>
            <a:endParaRPr>
              <a:latin typeface="Calibri"/>
              <a:ea typeface="Calibri"/>
              <a:cs typeface="Calibri"/>
              <a:sym typeface="Calibri"/>
            </a:endParaRPr>
          </a:p>
        </p:txBody>
      </p:sp>
      <p:graphicFrame>
        <p:nvGraphicFramePr>
          <p:cNvPr id="571" name="Google Shape;571;p48"/>
          <p:cNvGraphicFramePr/>
          <p:nvPr>
            <p:extLst>
              <p:ext uri="{D42A27DB-BD31-4B8C-83A1-F6EECF244321}">
                <p14:modId xmlns:p14="http://schemas.microsoft.com/office/powerpoint/2010/main" val="4189090343"/>
              </p:ext>
            </p:extLst>
          </p:nvPr>
        </p:nvGraphicFramePr>
        <p:xfrm>
          <a:off x="791400" y="1662275"/>
          <a:ext cx="8323200" cy="4234890"/>
        </p:xfrm>
        <a:graphic>
          <a:graphicData uri="http://schemas.openxmlformats.org/drawingml/2006/table">
            <a:tbl>
              <a:tblPr>
                <a:noFill/>
                <a:tableStyleId>{4DBEAE0C-8DF3-4507-AAD1-BCF8E4D46D57}</a:tableStyleId>
              </a:tblPr>
              <a:tblGrid>
                <a:gridCol w="1118550">
                  <a:extLst>
                    <a:ext uri="{9D8B030D-6E8A-4147-A177-3AD203B41FA5}">
                      <a16:colId xmlns:a16="http://schemas.microsoft.com/office/drawing/2014/main" val="20000"/>
                    </a:ext>
                  </a:extLst>
                </a:gridCol>
                <a:gridCol w="2120875">
                  <a:extLst>
                    <a:ext uri="{9D8B030D-6E8A-4147-A177-3AD203B41FA5}">
                      <a16:colId xmlns:a16="http://schemas.microsoft.com/office/drawing/2014/main" val="20001"/>
                    </a:ext>
                  </a:extLst>
                </a:gridCol>
                <a:gridCol w="1746675">
                  <a:extLst>
                    <a:ext uri="{9D8B030D-6E8A-4147-A177-3AD203B41FA5}">
                      <a16:colId xmlns:a16="http://schemas.microsoft.com/office/drawing/2014/main" val="20002"/>
                    </a:ext>
                  </a:extLst>
                </a:gridCol>
                <a:gridCol w="3337100">
                  <a:extLst>
                    <a:ext uri="{9D8B030D-6E8A-4147-A177-3AD203B41FA5}">
                      <a16:colId xmlns:a16="http://schemas.microsoft.com/office/drawing/2014/main" val="20003"/>
                    </a:ext>
                  </a:extLst>
                </a:gridCol>
              </a:tblGrid>
              <a:tr h="381000">
                <a:tc>
                  <a:txBody>
                    <a:bodyPr/>
                    <a:lstStyle/>
                    <a:p>
                      <a:pPr marL="0" lvl="0" indent="0" algn="l" rtl="0">
                        <a:spcBef>
                          <a:spcPts val="0"/>
                        </a:spcBef>
                        <a:spcAft>
                          <a:spcPts val="0"/>
                        </a:spcAft>
                        <a:buNone/>
                      </a:pPr>
                      <a:r>
                        <a:rPr lang="ja-JP">
                          <a:latin typeface="Calibri"/>
                          <a:ea typeface="Calibri"/>
                          <a:cs typeface="Calibri"/>
                          <a:sym typeface="Calibri"/>
                        </a:rPr>
                        <a:t>気象要素</a:t>
                      </a:r>
                      <a:endParaRPr>
                        <a:latin typeface="Calibri"/>
                        <a:ea typeface="Calibri"/>
                        <a:cs typeface="Calibri"/>
                        <a:sym typeface="Calibri"/>
                      </a:endParaRPr>
                    </a:p>
                  </a:txBody>
                  <a:tcPr marL="91425" marR="91425" marT="91425" marB="91425">
                    <a:solidFill>
                      <a:srgbClr val="EFEFEF"/>
                    </a:solidFill>
                  </a:tcPr>
                </a:tc>
                <a:tc>
                  <a:txBody>
                    <a:bodyPr/>
                    <a:lstStyle/>
                    <a:p>
                      <a:pPr marL="0" lvl="0" indent="0" algn="l" rtl="0">
                        <a:spcBef>
                          <a:spcPts val="0"/>
                        </a:spcBef>
                        <a:spcAft>
                          <a:spcPts val="0"/>
                        </a:spcAft>
                        <a:buNone/>
                      </a:pPr>
                      <a:r>
                        <a:rPr lang="ja-JP">
                          <a:latin typeface="Calibri"/>
                          <a:ea typeface="Calibri"/>
                          <a:cs typeface="Calibri"/>
                          <a:sym typeface="Calibri"/>
                        </a:rPr>
                        <a:t>単位</a:t>
                      </a:r>
                      <a:endParaRPr>
                        <a:latin typeface="Calibri"/>
                        <a:ea typeface="Calibri"/>
                        <a:cs typeface="Calibri"/>
                        <a:sym typeface="Calibri"/>
                      </a:endParaRPr>
                    </a:p>
                  </a:txBody>
                  <a:tcPr marL="91425" marR="91425" marT="91425" marB="91425">
                    <a:solidFill>
                      <a:srgbClr val="EFEFEF"/>
                    </a:solidFill>
                  </a:tcPr>
                </a:tc>
                <a:tc>
                  <a:txBody>
                    <a:bodyPr/>
                    <a:lstStyle/>
                    <a:p>
                      <a:pPr marL="0" lvl="0" indent="0" algn="l" rtl="0">
                        <a:spcBef>
                          <a:spcPts val="0"/>
                        </a:spcBef>
                        <a:spcAft>
                          <a:spcPts val="0"/>
                        </a:spcAft>
                        <a:buNone/>
                      </a:pPr>
                      <a:r>
                        <a:rPr lang="ja-JP">
                          <a:latin typeface="Calibri"/>
                          <a:ea typeface="Calibri"/>
                          <a:cs typeface="Calibri"/>
                          <a:sym typeface="Calibri"/>
                        </a:rPr>
                        <a:t>単位変換</a:t>
                      </a:r>
                      <a:endParaRPr>
                        <a:latin typeface="Calibri"/>
                        <a:ea typeface="Calibri"/>
                        <a:cs typeface="Calibri"/>
                        <a:sym typeface="Calibri"/>
                      </a:endParaRPr>
                    </a:p>
                  </a:txBody>
                  <a:tcPr marL="91425" marR="91425" marT="91425" marB="91425">
                    <a:solidFill>
                      <a:srgbClr val="EFEFEF"/>
                    </a:solidFill>
                  </a:tcPr>
                </a:tc>
                <a:tc>
                  <a:txBody>
                    <a:bodyPr/>
                    <a:lstStyle/>
                    <a:p>
                      <a:pPr marL="0" lvl="0" indent="0" algn="l" rtl="0">
                        <a:spcBef>
                          <a:spcPts val="0"/>
                        </a:spcBef>
                        <a:spcAft>
                          <a:spcPts val="0"/>
                        </a:spcAft>
                        <a:buNone/>
                      </a:pPr>
                      <a:r>
                        <a:rPr lang="ja-JP">
                          <a:latin typeface="Calibri"/>
                          <a:ea typeface="Calibri"/>
                          <a:cs typeface="Calibri"/>
                          <a:sym typeface="Calibri"/>
                        </a:rPr>
                        <a:t>説明</a:t>
                      </a:r>
                      <a:endParaRPr>
                        <a:latin typeface="Calibri"/>
                        <a:ea typeface="Calibri"/>
                        <a:cs typeface="Calibri"/>
                        <a:sym typeface="Calibri"/>
                      </a:endParaRPr>
                    </a:p>
                  </a:txBody>
                  <a:tcPr marL="91425" marR="91425" marT="91425" marB="91425">
                    <a:solidFill>
                      <a:srgbClr val="EFEFEF"/>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ja-JP">
                          <a:latin typeface="Calibri"/>
                          <a:ea typeface="Calibri"/>
                          <a:cs typeface="Calibri"/>
                          <a:sym typeface="Calibri"/>
                        </a:rPr>
                        <a:t>風</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メートル毎秒 [m/s] </a:t>
                      </a:r>
                      <a:endParaRPr>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ノット [kt]</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1[kt] = 0.514[m/s]</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多くのデータは [m/s]</a:t>
                      </a:r>
                      <a:endParaRPr>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航空観測データは [kt] </a:t>
                      </a:r>
                      <a:endParaRPr>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ja-JP">
                          <a:latin typeface="Calibri"/>
                          <a:ea typeface="Calibri"/>
                          <a:cs typeface="Calibri"/>
                          <a:sym typeface="Calibri"/>
                        </a:rPr>
                        <a:t>気温</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ケルビン[K]</a:t>
                      </a:r>
                      <a:endParaRPr>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摂氏[C]</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0[C] = 273.15[K]</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一般に観測データは [C]</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[K]</a:t>
                      </a:r>
                      <a:endParaRPr>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ja-JP">
                          <a:latin typeface="Calibri"/>
                          <a:ea typeface="Calibri"/>
                          <a:cs typeface="Calibri"/>
                          <a:sym typeface="Calibri"/>
                        </a:rPr>
                        <a:t>気圧</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パスカル [Pa]</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ヘクトパスカル [hPa]</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ミリバール [mb]</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1[hPa] = 100[Pa]</a:t>
                      </a:r>
                      <a:endParaRPr>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1[hPa] = 1[mb]</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一般に観測データは [hPa]</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[Pa]</a:t>
                      </a:r>
                      <a:endParaRPr>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Clr>
                          <a:schemeClr val="dk1"/>
                        </a:buClr>
                        <a:buSzPts val="1100"/>
                        <a:buFont typeface="Arial"/>
                        <a:buNone/>
                      </a:pPr>
                      <a:r>
                        <a:rPr lang="ja-JP">
                          <a:solidFill>
                            <a:schemeClr val="dk1"/>
                          </a:solidFill>
                          <a:latin typeface="Calibri"/>
                          <a:ea typeface="Calibri"/>
                          <a:cs typeface="Calibri"/>
                          <a:sym typeface="Calibri"/>
                        </a:rPr>
                        <a:t>降水量</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ミリ [mm]</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ja-JP">
                          <a:solidFill>
                            <a:schemeClr val="dk1"/>
                          </a:solidFill>
                          <a:latin typeface="Calibri"/>
                          <a:ea typeface="Calibri"/>
                          <a:cs typeface="Calibri"/>
                          <a:sym typeface="Calibri"/>
                        </a:rPr>
                        <a:t>[kg/m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1[mm] = 1[</a:t>
                      </a:r>
                      <a:r>
                        <a:rPr lang="ja-JP">
                          <a:solidFill>
                            <a:schemeClr val="dk1"/>
                          </a:solidFill>
                          <a:latin typeface="Calibri"/>
                          <a:ea typeface="Calibri"/>
                          <a:cs typeface="Calibri"/>
                          <a:sym typeface="Calibri"/>
                        </a:rPr>
                        <a:t>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観測データは [mm]</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数値予報データは [kg/m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高度</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メートル [m]</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[gpm]</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1[m] = 1[gpm]</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ジオポテンシャル高度の単位は [gpm] だが [m] とみなして良い</a:t>
                      </a:r>
                      <a:endParaRPr>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5"/>
                  </a:ext>
                </a:extLst>
              </a:tr>
              <a:tr h="381000">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日射量</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solidFill>
                            <a:schemeClr val="dk1"/>
                          </a:solidFill>
                          <a:latin typeface="Calibri"/>
                          <a:ea typeface="Calibri"/>
                          <a:cs typeface="Calibri"/>
                          <a:sym typeface="Calibri"/>
                        </a:rPr>
                        <a:t>メガジュール [MJ/m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キロワット時 [kWh/m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p>
                      <a:pPr marL="0" lvl="0" indent="0" algn="l" rtl="0">
                        <a:spcBef>
                          <a:spcPts val="0"/>
                        </a:spcBef>
                        <a:spcAft>
                          <a:spcPts val="0"/>
                        </a:spcAft>
                        <a:buNone/>
                      </a:pPr>
                      <a:r>
                        <a:rPr lang="ja-JP">
                          <a:solidFill>
                            <a:schemeClr val="dk1"/>
                          </a:solidFill>
                          <a:latin typeface="Calibri"/>
                          <a:ea typeface="Calibri"/>
                          <a:cs typeface="Calibri"/>
                          <a:sym typeface="Calibri"/>
                        </a:rPr>
                        <a:t>ワット [W/m</a:t>
                      </a:r>
                      <a:r>
                        <a:rPr lang="ja-JP" baseline="30000">
                          <a:solidFill>
                            <a:schemeClr val="dk1"/>
                          </a:solidFill>
                          <a:latin typeface="Calibri"/>
                          <a:ea typeface="Calibri"/>
                          <a:cs typeface="Calibri"/>
                          <a:sym typeface="Calibri"/>
                        </a:rPr>
                        <a:t>2</a:t>
                      </a:r>
                      <a:r>
                        <a:rPr lang="ja-JP">
                          <a:solidFill>
                            <a:schemeClr val="dk1"/>
                          </a:solidFill>
                          <a:latin typeface="Calibri"/>
                          <a:ea typeface="Calibri"/>
                          <a:cs typeface="Calibri"/>
                          <a:sym typeface="Calibri"/>
                        </a:rPr>
                        <a:t>]</a:t>
                      </a:r>
                      <a:endParaRPr>
                        <a:solidFill>
                          <a:schemeClr val="dk1"/>
                        </a:solidFill>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a:latin typeface="Calibri"/>
                          <a:ea typeface="Calibri"/>
                          <a:cs typeface="Calibri"/>
                          <a:sym typeface="Calibri"/>
                        </a:rPr>
                        <a:t>1[MJ] = 1 / 3.6 [kWh]</a:t>
                      </a:r>
                      <a:endParaRPr>
                        <a:latin typeface="Calibri"/>
                        <a:ea typeface="Calibri"/>
                        <a:cs typeface="Calibri"/>
                        <a:sym typeface="Calibri"/>
                      </a:endParaRPr>
                    </a:p>
                    <a:p>
                      <a:pPr marL="0" lvl="0" indent="0" algn="l" rtl="0">
                        <a:spcBef>
                          <a:spcPts val="0"/>
                        </a:spcBef>
                        <a:spcAft>
                          <a:spcPts val="0"/>
                        </a:spcAft>
                        <a:buNone/>
                      </a:pPr>
                      <a:r>
                        <a:rPr lang="ja-JP">
                          <a:latin typeface="Calibri"/>
                          <a:ea typeface="Calibri"/>
                          <a:cs typeface="Calibri"/>
                          <a:sym typeface="Calibri"/>
                        </a:rPr>
                        <a:t>1[Wh] = 1[W] × [h]</a:t>
                      </a:r>
                      <a:endParaRPr>
                        <a:latin typeface="Calibri"/>
                        <a:ea typeface="Calibri"/>
                        <a:cs typeface="Calibri"/>
                        <a:sym typeface="Calibri"/>
                      </a:endParaRPr>
                    </a:p>
                  </a:txBody>
                  <a:tcPr marL="91425" marR="91425" marT="91425" marB="91425" anchor="ctr"/>
                </a:tc>
                <a:tc>
                  <a:txBody>
                    <a:bodyPr/>
                    <a:lstStyle/>
                    <a:p>
                      <a:pPr marL="0" lvl="0" indent="0" algn="l" rtl="0">
                        <a:spcBef>
                          <a:spcPts val="0"/>
                        </a:spcBef>
                        <a:spcAft>
                          <a:spcPts val="0"/>
                        </a:spcAft>
                        <a:buNone/>
                      </a:pPr>
                      <a:r>
                        <a:rPr lang="ja-JP" dirty="0">
                          <a:solidFill>
                            <a:schemeClr val="dk1"/>
                          </a:solidFill>
                          <a:latin typeface="Calibri"/>
                          <a:ea typeface="Calibri"/>
                          <a:cs typeface="Calibri"/>
                          <a:sym typeface="Calibri"/>
                        </a:rPr>
                        <a:t>気象庁の観測データは [MJ/m</a:t>
                      </a:r>
                      <a:r>
                        <a:rPr lang="ja-JP" baseline="30000" dirty="0">
                          <a:solidFill>
                            <a:schemeClr val="dk1"/>
                          </a:solidFill>
                          <a:latin typeface="Calibri"/>
                          <a:ea typeface="Calibri"/>
                          <a:cs typeface="Calibri"/>
                          <a:sym typeface="Calibri"/>
                        </a:rPr>
                        <a:t>2</a:t>
                      </a:r>
                      <a:r>
                        <a:rPr lang="ja-JP"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dirty="0">
                          <a:solidFill>
                            <a:schemeClr val="dk1"/>
                          </a:solidFill>
                          <a:latin typeface="Calibri"/>
                          <a:ea typeface="Calibri"/>
                          <a:cs typeface="Calibri"/>
                          <a:sym typeface="Calibri"/>
                        </a:rPr>
                        <a:t>電力分野では [kWh/m</a:t>
                      </a:r>
                      <a:r>
                        <a:rPr lang="ja-JP" baseline="30000" dirty="0">
                          <a:solidFill>
                            <a:schemeClr val="dk1"/>
                          </a:solidFill>
                          <a:latin typeface="Calibri"/>
                          <a:ea typeface="Calibri"/>
                          <a:cs typeface="Calibri"/>
                          <a:sym typeface="Calibri"/>
                        </a:rPr>
                        <a:t>2</a:t>
                      </a:r>
                      <a:r>
                        <a:rPr lang="ja-JP" dirty="0">
                          <a:solidFill>
                            <a:schemeClr val="dk1"/>
                          </a:solidFill>
                          <a:latin typeface="Calibri"/>
                          <a:ea typeface="Calibri"/>
                          <a:cs typeface="Calibri"/>
                          <a:sym typeface="Calibri"/>
                        </a:rPr>
                        <a:t>] で扱う</a:t>
                      </a:r>
                      <a:endParaRPr dirty="0">
                        <a:solidFill>
                          <a:schemeClr val="dk1"/>
                        </a:solidFill>
                        <a:latin typeface="Calibri"/>
                        <a:ea typeface="Calibri"/>
                        <a:cs typeface="Calibri"/>
                        <a:sym typeface="Calibri"/>
                      </a:endParaRPr>
                    </a:p>
                    <a:p>
                      <a:pPr marL="0" lvl="0" indent="0" algn="l" rtl="0">
                        <a:spcBef>
                          <a:spcPts val="0"/>
                        </a:spcBef>
                        <a:spcAft>
                          <a:spcPts val="0"/>
                        </a:spcAft>
                        <a:buNone/>
                      </a:pPr>
                      <a:r>
                        <a:rPr lang="ja-JP" dirty="0">
                          <a:solidFill>
                            <a:schemeClr val="dk1"/>
                          </a:solidFill>
                          <a:latin typeface="Calibri"/>
                          <a:ea typeface="Calibri"/>
                          <a:cs typeface="Calibri"/>
                          <a:sym typeface="Calibri"/>
                        </a:rPr>
                        <a:t>数値予報データは日射量</a:t>
                      </a:r>
                      <a:r>
                        <a:rPr lang="ja-JP" altLang="en-US" dirty="0">
                          <a:solidFill>
                            <a:schemeClr val="dk1"/>
                          </a:solidFill>
                          <a:latin typeface="Calibri"/>
                          <a:ea typeface="Calibri"/>
                          <a:cs typeface="Calibri"/>
                          <a:sym typeface="Calibri"/>
                        </a:rPr>
                        <a:t>の平均値</a:t>
                      </a:r>
                      <a:r>
                        <a:rPr lang="ja-JP" dirty="0">
                          <a:solidFill>
                            <a:schemeClr val="dk1"/>
                          </a:solidFill>
                          <a:latin typeface="Calibri"/>
                          <a:ea typeface="Calibri"/>
                          <a:cs typeface="Calibri"/>
                          <a:sym typeface="Calibri"/>
                        </a:rPr>
                        <a:t> [W/m</a:t>
                      </a:r>
                      <a:r>
                        <a:rPr lang="ja-JP" baseline="30000" dirty="0">
                          <a:solidFill>
                            <a:schemeClr val="dk1"/>
                          </a:solidFill>
                          <a:latin typeface="Calibri"/>
                          <a:ea typeface="Calibri"/>
                          <a:cs typeface="Calibri"/>
                          <a:sym typeface="Calibri"/>
                        </a:rPr>
                        <a:t>2</a:t>
                      </a:r>
                      <a:r>
                        <a:rPr lang="ja-JP" dirty="0">
                          <a:solidFill>
                            <a:schemeClr val="dk1"/>
                          </a:solidFill>
                          <a:latin typeface="Calibri"/>
                          <a:ea typeface="Calibri"/>
                          <a:cs typeface="Calibri"/>
                          <a:sym typeface="Calibri"/>
                        </a:rPr>
                        <a:t>]</a:t>
                      </a:r>
                      <a:endParaRPr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747389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49"/>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気象要素の単位について</a:t>
            </a:r>
            <a:endParaRPr/>
          </a:p>
        </p:txBody>
      </p:sp>
      <p:sp>
        <p:nvSpPr>
          <p:cNvPr id="578" name="Google Shape;578;p49"/>
          <p:cNvSpPr txBox="1"/>
          <p:nvPr/>
        </p:nvSpPr>
        <p:spPr>
          <a:xfrm>
            <a:off x="900025" y="777825"/>
            <a:ext cx="8323200" cy="384600"/>
          </a:xfrm>
          <a:prstGeom prst="rect">
            <a:avLst/>
          </a:prstGeom>
          <a:noFill/>
          <a:ln>
            <a:noFill/>
          </a:ln>
        </p:spPr>
        <p:txBody>
          <a:bodyPr spcFirstLastPara="1" wrap="square" lIns="91425" tIns="91425" rIns="91425" bIns="91425" anchor="t" anchorCtr="0">
            <a:noAutofit/>
          </a:bodyPr>
          <a:lstStyle/>
          <a:p>
            <a:pPr>
              <a:lnSpc>
                <a:spcPct val="115000"/>
              </a:lnSpc>
            </a:pPr>
            <a:r>
              <a:rPr lang="ja-JP" altLang="en-US">
                <a:latin typeface="Calibri"/>
                <a:ea typeface="Calibri"/>
                <a:cs typeface="Calibri"/>
                <a:sym typeface="Calibri"/>
              </a:rPr>
              <a:t>ある気象要素から別の気象要素を計算する際にも、使用する単位が異なることがあります。</a:t>
            </a:r>
            <a:endParaRPr>
              <a:latin typeface="Calibri"/>
              <a:ea typeface="Calibri"/>
              <a:cs typeface="Calibri"/>
              <a:sym typeface="Calibri"/>
            </a:endParaRPr>
          </a:p>
          <a:p>
            <a:pPr>
              <a:lnSpc>
                <a:spcPct val="115000"/>
              </a:lnSpc>
            </a:pPr>
            <a:r>
              <a:rPr lang="ja-JP" altLang="en-US">
                <a:latin typeface="Calibri"/>
                <a:ea typeface="Calibri"/>
                <a:cs typeface="Calibri"/>
                <a:sym typeface="Calibri"/>
              </a:rPr>
              <a:t>例えば</a:t>
            </a:r>
            <a:r>
              <a:rPr lang="en-US" altLang="ja-JP">
                <a:latin typeface="Calibri"/>
                <a:ea typeface="Calibri"/>
                <a:cs typeface="Calibri"/>
                <a:sym typeface="Calibri"/>
              </a:rPr>
              <a:t>…</a:t>
            </a:r>
            <a:endParaRPr>
              <a:latin typeface="Calibri"/>
              <a:ea typeface="Calibri"/>
              <a:cs typeface="Calibri"/>
              <a:sym typeface="Calibri"/>
            </a:endParaRPr>
          </a:p>
        </p:txBody>
      </p:sp>
      <p:pic>
        <p:nvPicPr>
          <p:cNvPr id="579" name="Google Shape;579;p49"/>
          <p:cNvPicPr preferRelativeResize="0"/>
          <p:nvPr/>
        </p:nvPicPr>
        <p:blipFill>
          <a:blip r:embed="rId3">
            <a:alphaModFix/>
          </a:blip>
          <a:stretch>
            <a:fillRect/>
          </a:stretch>
        </p:blipFill>
        <p:spPr>
          <a:xfrm>
            <a:off x="1001425" y="3428988"/>
            <a:ext cx="5314950" cy="876300"/>
          </a:xfrm>
          <a:prstGeom prst="rect">
            <a:avLst/>
          </a:prstGeom>
          <a:noFill/>
          <a:ln>
            <a:noFill/>
          </a:ln>
        </p:spPr>
      </p:pic>
      <p:pic>
        <p:nvPicPr>
          <p:cNvPr id="580" name="Google Shape;580;p49"/>
          <p:cNvPicPr preferRelativeResize="0"/>
          <p:nvPr/>
        </p:nvPicPr>
        <p:blipFill>
          <a:blip r:embed="rId4">
            <a:alphaModFix/>
          </a:blip>
          <a:stretch>
            <a:fillRect/>
          </a:stretch>
        </p:blipFill>
        <p:spPr>
          <a:xfrm>
            <a:off x="2171076" y="2046501"/>
            <a:ext cx="2620575" cy="673275"/>
          </a:xfrm>
          <a:prstGeom prst="rect">
            <a:avLst/>
          </a:prstGeom>
          <a:noFill/>
          <a:ln>
            <a:noFill/>
          </a:ln>
        </p:spPr>
      </p:pic>
      <p:sp>
        <p:nvSpPr>
          <p:cNvPr id="581" name="Google Shape;581;p49"/>
          <p:cNvSpPr txBox="1"/>
          <p:nvPr/>
        </p:nvSpPr>
        <p:spPr>
          <a:xfrm>
            <a:off x="990300" y="2943700"/>
            <a:ext cx="5622300" cy="6396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 飽和水蒸気量を計算する式（</a:t>
            </a:r>
            <a:r>
              <a:rPr lang="en-US" altLang="ja-JP" sz="1600">
                <a:latin typeface="Calibri"/>
                <a:ea typeface="Calibri"/>
                <a:cs typeface="Calibri"/>
                <a:sym typeface="Calibri"/>
              </a:rPr>
              <a:t>e.g. Tetens</a:t>
            </a:r>
            <a:r>
              <a:rPr lang="ja-JP" altLang="en-US" sz="1600">
                <a:latin typeface="Calibri"/>
                <a:ea typeface="Calibri"/>
                <a:cs typeface="Calibri"/>
                <a:sym typeface="Calibri"/>
              </a:rPr>
              <a:t>の式）</a:t>
            </a:r>
            <a:endParaRPr sz="1600">
              <a:latin typeface="Calibri"/>
              <a:ea typeface="Calibri"/>
              <a:cs typeface="Calibri"/>
              <a:sym typeface="Calibri"/>
            </a:endParaRPr>
          </a:p>
          <a:p>
            <a:endParaRPr sz="1600">
              <a:latin typeface="Calibri"/>
              <a:ea typeface="Calibri"/>
              <a:cs typeface="Calibri"/>
              <a:sym typeface="Calibri"/>
            </a:endParaRPr>
          </a:p>
        </p:txBody>
      </p:sp>
      <p:sp>
        <p:nvSpPr>
          <p:cNvPr id="582" name="Google Shape;582;p49"/>
          <p:cNvSpPr txBox="1"/>
          <p:nvPr/>
        </p:nvSpPr>
        <p:spPr>
          <a:xfrm>
            <a:off x="990300" y="1608275"/>
            <a:ext cx="3005700" cy="570000"/>
          </a:xfrm>
          <a:prstGeom prst="rect">
            <a:avLst/>
          </a:prstGeom>
          <a:noFill/>
          <a:ln>
            <a:noFill/>
          </a:ln>
        </p:spPr>
        <p:txBody>
          <a:bodyPr spcFirstLastPara="1" wrap="square" lIns="91425" tIns="91425" rIns="91425" bIns="91425" anchor="t" anchorCtr="0">
            <a:noAutofit/>
          </a:bodyPr>
          <a:lstStyle/>
          <a:p>
            <a:r>
              <a:rPr lang="ja-JP" altLang="en-US" sz="1600">
                <a:latin typeface="Calibri"/>
                <a:ea typeface="Calibri"/>
                <a:cs typeface="Calibri"/>
                <a:sym typeface="Calibri"/>
              </a:rPr>
              <a:t>● 大気の状態方程式</a:t>
            </a:r>
            <a:endParaRPr sz="1600">
              <a:latin typeface="Calibri"/>
              <a:ea typeface="Calibri"/>
              <a:cs typeface="Calibri"/>
              <a:sym typeface="Calibri"/>
            </a:endParaRPr>
          </a:p>
        </p:txBody>
      </p:sp>
      <p:sp>
        <p:nvSpPr>
          <p:cNvPr id="583" name="Google Shape;583;p49"/>
          <p:cNvSpPr txBox="1"/>
          <p:nvPr/>
        </p:nvSpPr>
        <p:spPr>
          <a:xfrm>
            <a:off x="5972050" y="1937063"/>
            <a:ext cx="1720200" cy="782700"/>
          </a:xfrm>
          <a:prstGeom prst="rect">
            <a:avLst/>
          </a:prstGeom>
          <a:noFill/>
          <a:ln>
            <a:noFill/>
          </a:ln>
        </p:spPr>
        <p:txBody>
          <a:bodyPr spcFirstLastPara="1" wrap="square" lIns="91425" tIns="91425" rIns="91425" bIns="91425" anchor="t" anchorCtr="0">
            <a:noAutofit/>
          </a:bodyPr>
          <a:lstStyle/>
          <a:p>
            <a:r>
              <a:rPr lang="ja-JP" altLang="en-US" sz="1800" b="1">
                <a:solidFill>
                  <a:schemeClr val="dk1"/>
                </a:solidFill>
                <a:latin typeface="Calibri"/>
                <a:ea typeface="Calibri"/>
                <a:cs typeface="Calibri"/>
                <a:sym typeface="Calibri"/>
              </a:rPr>
              <a:t>気圧</a:t>
            </a:r>
            <a:r>
              <a:rPr lang="en-US" altLang="ja-JP" sz="1800" b="1">
                <a:solidFill>
                  <a:schemeClr val="dk1"/>
                </a:solidFill>
                <a:latin typeface="Calibri"/>
                <a:ea typeface="Calibri"/>
                <a:cs typeface="Calibri"/>
                <a:sym typeface="Calibri"/>
              </a:rPr>
              <a:t>P [Pa]</a:t>
            </a:r>
            <a:endParaRPr sz="1800" b="1">
              <a:solidFill>
                <a:schemeClr val="dk1"/>
              </a:solidFill>
              <a:latin typeface="Calibri"/>
              <a:ea typeface="Calibri"/>
              <a:cs typeface="Calibri"/>
              <a:sym typeface="Calibri"/>
            </a:endParaRPr>
          </a:p>
          <a:p>
            <a:pPr>
              <a:spcBef>
                <a:spcPts val="1000"/>
              </a:spcBef>
              <a:spcAft>
                <a:spcPts val="1000"/>
              </a:spcAft>
            </a:pPr>
            <a:r>
              <a:rPr lang="ja-JP" altLang="en-US" sz="1800" b="1">
                <a:solidFill>
                  <a:schemeClr val="dk1"/>
                </a:solidFill>
                <a:latin typeface="Calibri"/>
                <a:ea typeface="Calibri"/>
                <a:cs typeface="Calibri"/>
                <a:sym typeface="Calibri"/>
              </a:rPr>
              <a:t>気温</a:t>
            </a:r>
            <a:r>
              <a:rPr lang="en-US" altLang="ja-JP" sz="1800" b="1">
                <a:solidFill>
                  <a:schemeClr val="dk1"/>
                </a:solidFill>
                <a:latin typeface="Calibri"/>
                <a:ea typeface="Calibri"/>
                <a:cs typeface="Calibri"/>
                <a:sym typeface="Calibri"/>
              </a:rPr>
              <a:t>T [K]</a:t>
            </a:r>
            <a:endParaRPr sz="1800" b="1">
              <a:latin typeface="Calibri"/>
              <a:ea typeface="Calibri"/>
              <a:cs typeface="Calibri"/>
              <a:sym typeface="Calibri"/>
            </a:endParaRPr>
          </a:p>
        </p:txBody>
      </p:sp>
      <p:cxnSp>
        <p:nvCxnSpPr>
          <p:cNvPr id="584" name="Google Shape;584;p49"/>
          <p:cNvCxnSpPr/>
          <p:nvPr/>
        </p:nvCxnSpPr>
        <p:spPr>
          <a:xfrm>
            <a:off x="5178438" y="2383138"/>
            <a:ext cx="406800" cy="0"/>
          </a:xfrm>
          <a:prstGeom prst="straightConnector1">
            <a:avLst/>
          </a:prstGeom>
          <a:noFill/>
          <a:ln w="28575" cap="flat" cmpd="sng">
            <a:solidFill>
              <a:schemeClr val="dk2"/>
            </a:solidFill>
            <a:prstDash val="dot"/>
            <a:round/>
            <a:headEnd type="none" w="med" len="med"/>
            <a:tailEnd type="none" w="med" len="med"/>
          </a:ln>
        </p:spPr>
      </p:cxnSp>
      <p:cxnSp>
        <p:nvCxnSpPr>
          <p:cNvPr id="585" name="Google Shape;585;p49"/>
          <p:cNvCxnSpPr/>
          <p:nvPr/>
        </p:nvCxnSpPr>
        <p:spPr>
          <a:xfrm>
            <a:off x="6570713" y="3867138"/>
            <a:ext cx="406800" cy="0"/>
          </a:xfrm>
          <a:prstGeom prst="straightConnector1">
            <a:avLst/>
          </a:prstGeom>
          <a:noFill/>
          <a:ln w="28575" cap="flat" cmpd="sng">
            <a:solidFill>
              <a:schemeClr val="dk2"/>
            </a:solidFill>
            <a:prstDash val="dot"/>
            <a:round/>
            <a:headEnd type="none" w="med" len="med"/>
            <a:tailEnd type="none" w="med" len="med"/>
          </a:ln>
        </p:spPr>
      </p:cxnSp>
      <p:sp>
        <p:nvSpPr>
          <p:cNvPr id="586" name="Google Shape;586;p49"/>
          <p:cNvSpPr txBox="1"/>
          <p:nvPr/>
        </p:nvSpPr>
        <p:spPr>
          <a:xfrm>
            <a:off x="7347625" y="3475800"/>
            <a:ext cx="1875600" cy="782700"/>
          </a:xfrm>
          <a:prstGeom prst="rect">
            <a:avLst/>
          </a:prstGeom>
          <a:noFill/>
          <a:ln>
            <a:noFill/>
          </a:ln>
        </p:spPr>
        <p:txBody>
          <a:bodyPr spcFirstLastPara="1" wrap="square" lIns="91425" tIns="91425" rIns="91425" bIns="91425" anchor="t" anchorCtr="0">
            <a:noAutofit/>
          </a:bodyPr>
          <a:lstStyle/>
          <a:p>
            <a:r>
              <a:rPr lang="ja-JP" altLang="en-US" sz="1800" b="1">
                <a:solidFill>
                  <a:schemeClr val="dk1"/>
                </a:solidFill>
                <a:latin typeface="Calibri"/>
                <a:ea typeface="Calibri"/>
                <a:cs typeface="Calibri"/>
                <a:sym typeface="Calibri"/>
              </a:rPr>
              <a:t>水蒸気圧</a:t>
            </a:r>
            <a:r>
              <a:rPr lang="en-US" altLang="ja-JP" sz="1800" b="1">
                <a:solidFill>
                  <a:schemeClr val="dk1"/>
                </a:solidFill>
                <a:latin typeface="Calibri"/>
                <a:ea typeface="Calibri"/>
                <a:cs typeface="Calibri"/>
                <a:sym typeface="Calibri"/>
              </a:rPr>
              <a:t>es [hPa]</a:t>
            </a:r>
            <a:endParaRPr sz="1800" b="1">
              <a:solidFill>
                <a:schemeClr val="dk1"/>
              </a:solidFill>
              <a:latin typeface="Calibri"/>
              <a:ea typeface="Calibri"/>
              <a:cs typeface="Calibri"/>
              <a:sym typeface="Calibri"/>
            </a:endParaRPr>
          </a:p>
          <a:p>
            <a:pPr>
              <a:spcBef>
                <a:spcPts val="1000"/>
              </a:spcBef>
              <a:spcAft>
                <a:spcPts val="1000"/>
              </a:spcAft>
            </a:pPr>
            <a:r>
              <a:rPr lang="ja-JP" altLang="en-US" sz="1800" b="1">
                <a:solidFill>
                  <a:schemeClr val="dk1"/>
                </a:solidFill>
                <a:latin typeface="Calibri"/>
                <a:ea typeface="Calibri"/>
                <a:cs typeface="Calibri"/>
                <a:sym typeface="Calibri"/>
              </a:rPr>
              <a:t>気温</a:t>
            </a:r>
            <a:r>
              <a:rPr lang="en-US" altLang="ja-JP" sz="1800" b="1">
                <a:solidFill>
                  <a:schemeClr val="dk1"/>
                </a:solidFill>
                <a:latin typeface="Calibri"/>
                <a:ea typeface="Calibri"/>
                <a:cs typeface="Calibri"/>
                <a:sym typeface="Calibri"/>
              </a:rPr>
              <a:t>T [C]</a:t>
            </a:r>
            <a:endParaRPr sz="1800" b="1">
              <a:latin typeface="Calibri"/>
              <a:ea typeface="Calibri"/>
              <a:cs typeface="Calibri"/>
              <a:sym typeface="Calibri"/>
            </a:endParaRPr>
          </a:p>
        </p:txBody>
      </p:sp>
      <p:sp>
        <p:nvSpPr>
          <p:cNvPr id="587" name="Google Shape;587;p49"/>
          <p:cNvSpPr/>
          <p:nvPr/>
        </p:nvSpPr>
        <p:spPr>
          <a:xfrm>
            <a:off x="2141850" y="4556590"/>
            <a:ext cx="5622300" cy="1567200"/>
          </a:xfrm>
          <a:prstGeom prst="roundRect">
            <a:avLst>
              <a:gd name="adj" fmla="val 16667"/>
            </a:avLst>
          </a:prstGeom>
          <a:solidFill>
            <a:srgbClr val="1CADE4">
              <a:alpha val="6400"/>
            </a:srgbClr>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spcBef>
                <a:spcPts val="1000"/>
              </a:spcBef>
            </a:pPr>
            <a:r>
              <a:rPr lang="ja-JP" altLang="en-US" sz="2000">
                <a:solidFill>
                  <a:schemeClr val="dk1"/>
                </a:solidFill>
                <a:latin typeface="Calibri"/>
                <a:ea typeface="Calibri"/>
                <a:cs typeface="Calibri"/>
                <a:sym typeface="Calibri"/>
              </a:rPr>
              <a:t>　　気象要素の単位で注意するポイント</a:t>
            </a:r>
            <a:endParaRPr sz="2000">
              <a:solidFill>
                <a:schemeClr val="dk1"/>
              </a:solidFill>
              <a:latin typeface="Calibri"/>
              <a:ea typeface="Calibri"/>
              <a:cs typeface="Calibri"/>
              <a:sym typeface="Calibri"/>
            </a:endParaRPr>
          </a:p>
          <a:p>
            <a:pPr marL="918000" indent="-344700">
              <a:spcBef>
                <a:spcPts val="1000"/>
              </a:spcBef>
              <a:buClr>
                <a:schemeClr val="accent2"/>
              </a:buClr>
              <a:buSzPts val="1800"/>
              <a:buFont typeface="Calibri"/>
              <a:buChar char="➢"/>
            </a:pPr>
            <a:r>
              <a:rPr lang="ja-JP" altLang="en-US" sz="2000">
                <a:solidFill>
                  <a:schemeClr val="dk1"/>
                </a:solidFill>
                <a:latin typeface="Calibri"/>
                <a:ea typeface="Calibri"/>
                <a:cs typeface="Calibri"/>
                <a:sym typeface="Calibri"/>
              </a:rPr>
              <a:t>データソースによって単位が異なる</a:t>
            </a:r>
            <a:endParaRPr sz="2000">
              <a:solidFill>
                <a:schemeClr val="dk1"/>
              </a:solidFill>
              <a:latin typeface="Calibri"/>
              <a:ea typeface="Calibri"/>
              <a:cs typeface="Calibri"/>
              <a:sym typeface="Calibri"/>
            </a:endParaRPr>
          </a:p>
          <a:p>
            <a:pPr marL="918000" indent="-344700">
              <a:spcBef>
                <a:spcPts val="1000"/>
              </a:spcBef>
              <a:spcAft>
                <a:spcPts val="1000"/>
              </a:spcAft>
              <a:buClr>
                <a:schemeClr val="accent2"/>
              </a:buClr>
              <a:buSzPts val="1800"/>
              <a:buFont typeface="Calibri"/>
              <a:buChar char="➢"/>
            </a:pPr>
            <a:r>
              <a:rPr lang="ja-JP" altLang="en-US" sz="2000">
                <a:solidFill>
                  <a:schemeClr val="dk1"/>
                </a:solidFill>
                <a:latin typeface="Calibri"/>
                <a:ea typeface="Calibri"/>
                <a:cs typeface="Calibri"/>
                <a:sym typeface="Calibri"/>
              </a:rPr>
              <a:t>計算式によって単位が異なる</a:t>
            </a:r>
            <a:endParaRPr sz="2000">
              <a:solidFill>
                <a:schemeClr val="dk1"/>
              </a:solidFill>
              <a:latin typeface="Calibri"/>
              <a:ea typeface="Calibri"/>
              <a:cs typeface="Calibri"/>
              <a:sym typeface="Calibri"/>
            </a:endParaRPr>
          </a:p>
        </p:txBody>
      </p:sp>
      <p:pic>
        <p:nvPicPr>
          <p:cNvPr id="588" name="Google Shape;588;p49"/>
          <p:cNvPicPr preferRelativeResize="0"/>
          <p:nvPr/>
        </p:nvPicPr>
        <p:blipFill>
          <a:blip r:embed="rId5">
            <a:alphaModFix/>
          </a:blip>
          <a:stretch>
            <a:fillRect/>
          </a:stretch>
        </p:blipFill>
        <p:spPr>
          <a:xfrm rot="5400000">
            <a:off x="2397925" y="4874703"/>
            <a:ext cx="284750" cy="450450"/>
          </a:xfrm>
          <a:prstGeom prst="rect">
            <a:avLst/>
          </a:prstGeom>
          <a:noFill/>
          <a:ln>
            <a:noFill/>
          </a:ln>
        </p:spPr>
      </p:pic>
    </p:spTree>
    <p:extLst>
      <p:ext uri="{BB962C8B-B14F-4D97-AF65-F5344CB8AC3E}">
        <p14:creationId xmlns:p14="http://schemas.microsoft.com/office/powerpoint/2010/main" val="6970534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50"/>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気象要素の変換計算をする</a:t>
            </a:r>
            <a:endParaRPr/>
          </a:p>
        </p:txBody>
      </p:sp>
      <p:sp>
        <p:nvSpPr>
          <p:cNvPr id="595" name="Google Shape;595;p50"/>
          <p:cNvSpPr txBox="1"/>
          <p:nvPr/>
        </p:nvSpPr>
        <p:spPr>
          <a:xfrm>
            <a:off x="865150" y="593065"/>
            <a:ext cx="7559400" cy="736800"/>
          </a:xfrm>
          <a:prstGeom prst="rect">
            <a:avLst/>
          </a:prstGeom>
          <a:noFill/>
          <a:ln>
            <a:noFill/>
          </a:ln>
        </p:spPr>
        <p:txBody>
          <a:bodyPr spcFirstLastPara="1" wrap="square" lIns="91425" tIns="91425" rIns="91425" bIns="91425" anchor="t" anchorCtr="0">
            <a:noAutofit/>
          </a:bodyPr>
          <a:lstStyle/>
          <a:p>
            <a:pPr>
              <a:lnSpc>
                <a:spcPct val="115000"/>
              </a:lnSpc>
            </a:pPr>
            <a:r>
              <a:rPr lang="ja-JP" altLang="en-US">
                <a:latin typeface="Calibri"/>
                <a:ea typeface="Calibri"/>
                <a:cs typeface="Calibri"/>
                <a:sym typeface="Calibri"/>
              </a:rPr>
              <a:t>気象データには自分が欲しい気象要素が含まれているとは限りません。</a:t>
            </a:r>
            <a:endParaRPr dirty="0">
              <a:latin typeface="Calibri"/>
              <a:ea typeface="Calibri"/>
              <a:cs typeface="Calibri"/>
              <a:sym typeface="Calibri"/>
            </a:endParaRPr>
          </a:p>
          <a:p>
            <a:pPr>
              <a:lnSpc>
                <a:spcPct val="115000"/>
              </a:lnSpc>
            </a:pPr>
            <a:r>
              <a:rPr lang="ja-JP" altLang="en-US">
                <a:latin typeface="Calibri"/>
                <a:ea typeface="Calibri"/>
                <a:cs typeface="Calibri"/>
                <a:sym typeface="Calibri"/>
              </a:rPr>
              <a:t>別の気象要素から、自分が欲しい気象要素へ変換して利用することも多いです。</a:t>
            </a:r>
            <a:endParaRPr dirty="0">
              <a:latin typeface="Calibri"/>
              <a:ea typeface="Calibri"/>
              <a:cs typeface="Calibri"/>
              <a:sym typeface="Calibri"/>
            </a:endParaRPr>
          </a:p>
        </p:txBody>
      </p:sp>
      <p:graphicFrame>
        <p:nvGraphicFramePr>
          <p:cNvPr id="596" name="Google Shape;596;p50"/>
          <p:cNvGraphicFramePr/>
          <p:nvPr/>
        </p:nvGraphicFramePr>
        <p:xfrm>
          <a:off x="701200" y="1373775"/>
          <a:ext cx="8503600" cy="3706850"/>
        </p:xfrm>
        <a:graphic>
          <a:graphicData uri="http://schemas.openxmlformats.org/drawingml/2006/table">
            <a:tbl>
              <a:tblPr>
                <a:noFill/>
                <a:tableStyleId>{4DBEAE0C-8DF3-4507-AAD1-BCF8E4D46D57}</a:tableStyleId>
              </a:tblPr>
              <a:tblGrid>
                <a:gridCol w="4099475">
                  <a:extLst>
                    <a:ext uri="{9D8B030D-6E8A-4147-A177-3AD203B41FA5}">
                      <a16:colId xmlns:a16="http://schemas.microsoft.com/office/drawing/2014/main" val="20000"/>
                    </a:ext>
                  </a:extLst>
                </a:gridCol>
                <a:gridCol w="4404125">
                  <a:extLst>
                    <a:ext uri="{9D8B030D-6E8A-4147-A177-3AD203B41FA5}">
                      <a16:colId xmlns:a16="http://schemas.microsoft.com/office/drawing/2014/main" val="20001"/>
                    </a:ext>
                  </a:extLst>
                </a:gridCol>
              </a:tblGrid>
              <a:tr h="474400">
                <a:tc>
                  <a:txBody>
                    <a:bodyPr/>
                    <a:lstStyle/>
                    <a:p>
                      <a:pPr marL="0" lvl="0" indent="0" algn="ctr" rtl="0">
                        <a:spcBef>
                          <a:spcPts val="0"/>
                        </a:spcBef>
                        <a:spcAft>
                          <a:spcPts val="0"/>
                        </a:spcAft>
                        <a:buNone/>
                      </a:pPr>
                      <a:r>
                        <a:rPr lang="ja-JP"/>
                        <a:t>課題</a:t>
                      </a:r>
                      <a:endParaRPr/>
                    </a:p>
                  </a:txBody>
                  <a:tcPr marL="91425" marR="91425" marT="91425" marB="91425" anchor="ctr">
                    <a:solidFill>
                      <a:srgbClr val="EFEFEF"/>
                    </a:solidFill>
                  </a:tcPr>
                </a:tc>
                <a:tc>
                  <a:txBody>
                    <a:bodyPr/>
                    <a:lstStyle/>
                    <a:p>
                      <a:pPr marL="0" lvl="0" indent="0" algn="ctr" rtl="0">
                        <a:spcBef>
                          <a:spcPts val="0"/>
                        </a:spcBef>
                        <a:spcAft>
                          <a:spcPts val="0"/>
                        </a:spcAft>
                        <a:buNone/>
                      </a:pPr>
                      <a:r>
                        <a:rPr lang="ja-JP">
                          <a:solidFill>
                            <a:schemeClr val="dk1"/>
                          </a:solidFill>
                          <a:latin typeface="Calibri"/>
                          <a:ea typeface="Calibri"/>
                          <a:cs typeface="Calibri"/>
                          <a:sym typeface="Calibri"/>
                        </a:rPr>
                        <a:t>対応策</a:t>
                      </a:r>
                      <a:endParaRPr>
                        <a:solidFill>
                          <a:schemeClr val="dk1"/>
                        </a:solidFill>
                        <a:latin typeface="Calibri"/>
                        <a:ea typeface="Calibri"/>
                        <a:cs typeface="Calibri"/>
                        <a:sym typeface="Calibri"/>
                      </a:endParaRPr>
                    </a:p>
                  </a:txBody>
                  <a:tcPr marL="91425" marR="91425" marT="91425" marB="91425" anchor="ctr">
                    <a:solidFill>
                      <a:srgbClr val="EFEFEF"/>
                    </a:solidFill>
                  </a:tcPr>
                </a:tc>
                <a:extLst>
                  <a:ext uri="{0D108BD9-81ED-4DB2-BD59-A6C34878D82A}">
                    <a16:rowId xmlns:a16="http://schemas.microsoft.com/office/drawing/2014/main" val="10000"/>
                  </a:ext>
                </a:extLst>
              </a:tr>
              <a:tr h="727725">
                <a:tc>
                  <a:txBody>
                    <a:bodyPr/>
                    <a:lstStyle/>
                    <a:p>
                      <a:pPr marL="172800" lvl="0" indent="-175300" algn="l" rtl="0">
                        <a:spcBef>
                          <a:spcPts val="0"/>
                        </a:spcBef>
                        <a:spcAft>
                          <a:spcPts val="0"/>
                        </a:spcAft>
                        <a:buClr>
                          <a:schemeClr val="accent1"/>
                        </a:buClr>
                        <a:buSzPts val="1400"/>
                        <a:buChar char="●"/>
                      </a:pPr>
                      <a:r>
                        <a:rPr lang="ja-JP"/>
                        <a:t>数値予報データに風向・風速が含まれていない</a:t>
                      </a:r>
                      <a:endParaRPr/>
                    </a:p>
                  </a:txBody>
                  <a:tcPr marL="91425" marR="91425" marT="91425" marB="91425" anchor="ctr"/>
                </a:tc>
                <a:tc>
                  <a:txBody>
                    <a:bodyPr/>
                    <a:lstStyle/>
                    <a:p>
                      <a:pPr marL="172800" lvl="0" indent="-175300" algn="l" rtl="0">
                        <a:spcBef>
                          <a:spcPts val="0"/>
                        </a:spcBef>
                        <a:spcAft>
                          <a:spcPts val="0"/>
                        </a:spcAft>
                        <a:buClr>
                          <a:schemeClr val="accent1"/>
                        </a:buClr>
                        <a:buSzPts val="1400"/>
                        <a:buFont typeface="Calibri"/>
                        <a:buChar char="●"/>
                      </a:pPr>
                      <a:r>
                        <a:rPr lang="ja-JP">
                          <a:solidFill>
                            <a:schemeClr val="dk1"/>
                          </a:solidFill>
                          <a:latin typeface="Calibri"/>
                          <a:ea typeface="Calibri"/>
                          <a:cs typeface="Calibri"/>
                          <a:sym typeface="Calibri"/>
                        </a:rPr>
                        <a:t>風のUV成分（東西風・南北風）から風向・風速を計算する</a:t>
                      </a:r>
                      <a:endParaRPr/>
                    </a:p>
                  </a:txBody>
                  <a:tcPr marL="91425" marR="91425" marT="91425" marB="91425" anchor="ctr"/>
                </a:tc>
                <a:extLst>
                  <a:ext uri="{0D108BD9-81ED-4DB2-BD59-A6C34878D82A}">
                    <a16:rowId xmlns:a16="http://schemas.microsoft.com/office/drawing/2014/main" val="10001"/>
                  </a:ext>
                </a:extLst>
              </a:tr>
              <a:tr h="1302600">
                <a:tc>
                  <a:txBody>
                    <a:bodyPr/>
                    <a:lstStyle/>
                    <a:p>
                      <a:pPr marL="172800" lvl="0" indent="-175300" algn="l" rtl="0">
                        <a:spcBef>
                          <a:spcPts val="0"/>
                        </a:spcBef>
                        <a:spcAft>
                          <a:spcPts val="0"/>
                        </a:spcAft>
                        <a:buClr>
                          <a:schemeClr val="accent1"/>
                        </a:buClr>
                        <a:buSzPts val="1400"/>
                        <a:buFont typeface="Calibri"/>
                        <a:buChar char="●"/>
                      </a:pPr>
                      <a:r>
                        <a:rPr lang="ja-JP">
                          <a:solidFill>
                            <a:schemeClr val="dk1"/>
                          </a:solidFill>
                          <a:latin typeface="Calibri"/>
                          <a:ea typeface="Calibri"/>
                          <a:cs typeface="Calibri"/>
                          <a:sym typeface="Calibri"/>
                        </a:rPr>
                        <a:t>大気中の水分量について、数値予報データには相対湿度があるが露点温度はない</a:t>
                      </a:r>
                      <a:endParaRPr>
                        <a:solidFill>
                          <a:schemeClr val="dk1"/>
                        </a:solidFill>
                        <a:latin typeface="Calibri"/>
                        <a:ea typeface="Calibri"/>
                        <a:cs typeface="Calibri"/>
                        <a:sym typeface="Calibri"/>
                      </a:endParaRPr>
                    </a:p>
                    <a:p>
                      <a:pPr marL="172800" lvl="0" indent="-175300" algn="l" rtl="0">
                        <a:spcBef>
                          <a:spcPts val="1000"/>
                        </a:spcBef>
                        <a:spcAft>
                          <a:spcPts val="0"/>
                        </a:spcAft>
                        <a:buClr>
                          <a:schemeClr val="accent1"/>
                        </a:buClr>
                        <a:buSzPts val="1400"/>
                        <a:buFont typeface="Calibri"/>
                        <a:buChar char="●"/>
                      </a:pPr>
                      <a:r>
                        <a:rPr lang="ja-JP">
                          <a:solidFill>
                            <a:schemeClr val="dk1"/>
                          </a:solidFill>
                          <a:latin typeface="Calibri"/>
                          <a:ea typeface="Calibri"/>
                          <a:cs typeface="Calibri"/>
                          <a:sym typeface="Calibri"/>
                        </a:rPr>
                        <a:t>航空観測データ(METAR)には露点温度はあるが相対湿度がない</a:t>
                      </a:r>
                      <a:endParaRPr>
                        <a:solidFill>
                          <a:schemeClr val="dk1"/>
                        </a:solidFill>
                        <a:latin typeface="Calibri"/>
                        <a:ea typeface="Calibri"/>
                        <a:cs typeface="Calibri"/>
                        <a:sym typeface="Calibri"/>
                      </a:endParaRPr>
                    </a:p>
                  </a:txBody>
                  <a:tcPr marL="91425" marR="91425" marT="91425" marB="91425" anchor="ctr"/>
                </a:tc>
                <a:tc>
                  <a:txBody>
                    <a:bodyPr/>
                    <a:lstStyle/>
                    <a:p>
                      <a:pPr marL="172800" lvl="0" indent="-175300" algn="l" rtl="0">
                        <a:spcBef>
                          <a:spcPts val="0"/>
                        </a:spcBef>
                        <a:spcAft>
                          <a:spcPts val="0"/>
                        </a:spcAft>
                        <a:buClr>
                          <a:schemeClr val="accent1"/>
                        </a:buClr>
                        <a:buSzPts val="1400"/>
                        <a:buFont typeface="Calibri"/>
                        <a:buChar char="●"/>
                      </a:pPr>
                      <a:r>
                        <a:rPr lang="ja-JP">
                          <a:solidFill>
                            <a:schemeClr val="dk1"/>
                          </a:solidFill>
                          <a:latin typeface="Calibri"/>
                          <a:ea typeface="Calibri"/>
                          <a:cs typeface="Calibri"/>
                          <a:sym typeface="Calibri"/>
                        </a:rPr>
                        <a:t>相対湿度・露点温度は、気温も一緒に使用して、水蒸気圧を経由して相互に変換計算できる</a:t>
                      </a:r>
                      <a:endParaRPr/>
                    </a:p>
                  </a:txBody>
                  <a:tcPr marL="91425" marR="91425" marT="91425" marB="91425" anchor="ctr"/>
                </a:tc>
                <a:extLst>
                  <a:ext uri="{0D108BD9-81ED-4DB2-BD59-A6C34878D82A}">
                    <a16:rowId xmlns:a16="http://schemas.microsoft.com/office/drawing/2014/main" val="10002"/>
                  </a:ext>
                </a:extLst>
              </a:tr>
              <a:tr h="727725">
                <a:tc>
                  <a:txBody>
                    <a:bodyPr/>
                    <a:lstStyle/>
                    <a:p>
                      <a:pPr marL="172800" lvl="0" indent="-175300" algn="l" rtl="0">
                        <a:spcBef>
                          <a:spcPts val="0"/>
                        </a:spcBef>
                        <a:spcAft>
                          <a:spcPts val="0"/>
                        </a:spcAft>
                        <a:buClr>
                          <a:schemeClr val="accent1"/>
                        </a:buClr>
                        <a:buSzPts val="1400"/>
                        <a:buChar char="●"/>
                      </a:pPr>
                      <a:r>
                        <a:rPr lang="ja-JP"/>
                        <a:t>FAX天気図には850hPa相当温位図</a:t>
                      </a:r>
                      <a:r>
                        <a:rPr lang="ja-JP">
                          <a:solidFill>
                            <a:schemeClr val="dk1"/>
                          </a:solidFill>
                        </a:rPr>
                        <a:t>(FXJP854</a:t>
                      </a:r>
                      <a:r>
                        <a:rPr lang="ja-JP"/>
                        <a:t>)があるが、数値予報データには相当温位がない</a:t>
                      </a:r>
                      <a:endParaRPr/>
                    </a:p>
                  </a:txBody>
                  <a:tcPr marL="91425" marR="91425" marT="91425" marB="91425" anchor="ctr"/>
                </a:tc>
                <a:tc>
                  <a:txBody>
                    <a:bodyPr/>
                    <a:lstStyle/>
                    <a:p>
                      <a:pPr marL="172800" lvl="0" indent="-175300" algn="l" rtl="0">
                        <a:spcBef>
                          <a:spcPts val="0"/>
                        </a:spcBef>
                        <a:spcAft>
                          <a:spcPts val="0"/>
                        </a:spcAft>
                        <a:buClr>
                          <a:schemeClr val="accent1"/>
                        </a:buClr>
                        <a:buSzPts val="1400"/>
                        <a:buFont typeface="Calibri"/>
                        <a:buChar char="●"/>
                      </a:pPr>
                      <a:r>
                        <a:rPr lang="ja-JP">
                          <a:solidFill>
                            <a:schemeClr val="dk1"/>
                          </a:solidFill>
                          <a:latin typeface="Calibri"/>
                          <a:ea typeface="Calibri"/>
                          <a:cs typeface="Calibri"/>
                          <a:sym typeface="Calibri"/>
                        </a:rPr>
                        <a:t>気温・相対湿度 or 露点温度・気圧の要素があれば求めることができる</a:t>
                      </a:r>
                      <a:endParaRPr/>
                    </a:p>
                  </a:txBody>
                  <a:tcPr marL="91425" marR="91425" marT="91425" marB="91425" anchor="ctr"/>
                </a:tc>
                <a:extLst>
                  <a:ext uri="{0D108BD9-81ED-4DB2-BD59-A6C34878D82A}">
                    <a16:rowId xmlns:a16="http://schemas.microsoft.com/office/drawing/2014/main" val="10003"/>
                  </a:ext>
                </a:extLst>
              </a:tr>
              <a:tr h="474400">
                <a:tc>
                  <a:txBody>
                    <a:bodyPr/>
                    <a:lstStyle/>
                    <a:p>
                      <a:pPr marL="0" lvl="0" indent="0" algn="l" rtl="0">
                        <a:spcBef>
                          <a:spcPts val="0"/>
                        </a:spcBef>
                        <a:spcAft>
                          <a:spcPts val="0"/>
                        </a:spcAft>
                        <a:buNone/>
                      </a:pPr>
                      <a:r>
                        <a:rPr lang="ja-JP"/>
                        <a:t>etc...</a:t>
                      </a:r>
                      <a:endParaRPr dirty="0"/>
                    </a:p>
                  </a:txBody>
                  <a:tcPr marL="91425" marR="91425" marT="91425" marB="91425" anchor="ctr"/>
                </a:tc>
                <a:tc>
                  <a:txBody>
                    <a:bodyPr/>
                    <a:lstStyle/>
                    <a:p>
                      <a:pPr marL="0" lvl="0" indent="0" algn="l" rtl="0">
                        <a:spcBef>
                          <a:spcPts val="0"/>
                        </a:spcBef>
                        <a:spcAft>
                          <a:spcPts val="0"/>
                        </a:spcAft>
                        <a:buNone/>
                      </a:pPr>
                      <a:endParaRPr dirty="0"/>
                    </a:p>
                  </a:txBody>
                  <a:tcPr marL="91425" marR="91425" marT="91425" marB="91425" anchor="ctr"/>
                </a:tc>
                <a:extLst>
                  <a:ext uri="{0D108BD9-81ED-4DB2-BD59-A6C34878D82A}">
                    <a16:rowId xmlns:a16="http://schemas.microsoft.com/office/drawing/2014/main" val="10004"/>
                  </a:ext>
                </a:extLst>
              </a:tr>
            </a:tbl>
          </a:graphicData>
        </a:graphic>
      </p:graphicFrame>
      <p:sp>
        <p:nvSpPr>
          <p:cNvPr id="597" name="Google Shape;597;p50"/>
          <p:cNvSpPr txBox="1"/>
          <p:nvPr/>
        </p:nvSpPr>
        <p:spPr>
          <a:xfrm>
            <a:off x="701250" y="5174110"/>
            <a:ext cx="8305900" cy="4680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これらの変換計算は、自分でコードを実装するか、公開されている</a:t>
            </a:r>
            <a:r>
              <a:rPr lang="en-US" altLang="ja-JP" dirty="0">
                <a:latin typeface="Calibri"/>
                <a:ea typeface="Calibri"/>
                <a:cs typeface="Calibri"/>
                <a:sym typeface="Calibri"/>
              </a:rPr>
              <a:t>Python</a:t>
            </a:r>
            <a:r>
              <a:rPr lang="ja-JP" altLang="en-US">
                <a:latin typeface="Calibri"/>
                <a:ea typeface="Calibri"/>
                <a:cs typeface="Calibri"/>
                <a:sym typeface="Calibri"/>
              </a:rPr>
              <a:t>モジュールを利用します。</a:t>
            </a:r>
            <a:endParaRPr dirty="0">
              <a:latin typeface="Calibri"/>
              <a:ea typeface="Calibri"/>
              <a:cs typeface="Calibri"/>
              <a:sym typeface="Calibri"/>
            </a:endParaRPr>
          </a:p>
        </p:txBody>
      </p:sp>
      <p:sp>
        <p:nvSpPr>
          <p:cNvPr id="598" name="Google Shape;598;p50"/>
          <p:cNvSpPr/>
          <p:nvPr/>
        </p:nvSpPr>
        <p:spPr>
          <a:xfrm>
            <a:off x="1245025" y="5543055"/>
            <a:ext cx="3754500" cy="712200"/>
          </a:xfrm>
          <a:prstGeom prst="horizontalScroll">
            <a:avLst>
              <a:gd name="adj" fmla="val 12500"/>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algn="r">
              <a:buClr>
                <a:schemeClr val="dk1"/>
              </a:buClr>
              <a:buSzPts val="1100"/>
            </a:pPr>
            <a:r>
              <a:rPr lang="en-US" altLang="ja-JP" sz="1600" b="1" u="sng">
                <a:solidFill>
                  <a:schemeClr val="hlink"/>
                </a:solidFill>
                <a:latin typeface="Calibri"/>
                <a:ea typeface="Calibri"/>
                <a:cs typeface="Calibri"/>
                <a:sym typeface="Calibri"/>
                <a:hlinkClick r:id="rId3"/>
              </a:rPr>
              <a:t>wxparams</a:t>
            </a:r>
            <a:r>
              <a:rPr lang="ja-JP" altLang="en-US" sz="1600" b="1" u="sng">
                <a:solidFill>
                  <a:schemeClr val="hlink"/>
                </a:solidFill>
                <a:latin typeface="Calibri"/>
                <a:ea typeface="Calibri"/>
                <a:cs typeface="Calibri"/>
                <a:sym typeface="Calibri"/>
                <a:hlinkClick r:id="rId3"/>
              </a:rPr>
              <a:t>で気象要素を計算する</a:t>
            </a:r>
            <a:endParaRPr b="1"/>
          </a:p>
        </p:txBody>
      </p:sp>
      <p:pic>
        <p:nvPicPr>
          <p:cNvPr id="599" name="Google Shape;599;p50"/>
          <p:cNvPicPr preferRelativeResize="0"/>
          <p:nvPr/>
        </p:nvPicPr>
        <p:blipFill>
          <a:blip r:embed="rId4">
            <a:alphaModFix/>
          </a:blip>
          <a:stretch>
            <a:fillRect/>
          </a:stretch>
        </p:blipFill>
        <p:spPr>
          <a:xfrm rot="5400000">
            <a:off x="1506750" y="5673933"/>
            <a:ext cx="284750" cy="450450"/>
          </a:xfrm>
          <a:prstGeom prst="rect">
            <a:avLst/>
          </a:prstGeom>
          <a:noFill/>
          <a:ln>
            <a:noFill/>
          </a:ln>
        </p:spPr>
      </p:pic>
      <p:sp>
        <p:nvSpPr>
          <p:cNvPr id="600" name="Google Shape;600;p50"/>
          <p:cNvSpPr txBox="1"/>
          <p:nvPr/>
        </p:nvSpPr>
        <p:spPr>
          <a:xfrm>
            <a:off x="5252650" y="5543055"/>
            <a:ext cx="3754500" cy="830100"/>
          </a:xfrm>
          <a:prstGeom prst="rect">
            <a:avLst/>
          </a:prstGeom>
          <a:noFill/>
          <a:ln>
            <a:noFill/>
          </a:ln>
        </p:spPr>
        <p:txBody>
          <a:bodyPr spcFirstLastPara="1" wrap="square" lIns="91425" tIns="91425" rIns="91425" bIns="91425" anchor="t" anchorCtr="0">
            <a:noAutofit/>
          </a:bodyPr>
          <a:lstStyle/>
          <a:p>
            <a:pPr marL="457200" indent="-330200">
              <a:lnSpc>
                <a:spcPct val="115000"/>
              </a:lnSpc>
              <a:buClr>
                <a:schemeClr val="accent1"/>
              </a:buClr>
              <a:buSzPts val="1600"/>
              <a:buFont typeface="Calibri"/>
              <a:buChar char="●"/>
            </a:pPr>
            <a:r>
              <a:rPr lang="en-US" altLang="ja-JP" sz="1600">
                <a:latin typeface="Calibri"/>
                <a:ea typeface="Calibri"/>
                <a:cs typeface="Calibri"/>
                <a:sym typeface="Calibri"/>
              </a:rPr>
              <a:t>Jupyter Notebook</a:t>
            </a:r>
            <a:r>
              <a:rPr lang="ja-JP" altLang="en-US" sz="1600">
                <a:latin typeface="Calibri"/>
                <a:ea typeface="Calibri"/>
                <a:cs typeface="Calibri"/>
                <a:sym typeface="Calibri"/>
              </a:rPr>
              <a:t>で演習します</a:t>
            </a:r>
            <a:br>
              <a:rPr lang="ja-JP" altLang="en-US" sz="1600">
                <a:latin typeface="Calibri"/>
                <a:ea typeface="Calibri"/>
                <a:cs typeface="Calibri"/>
                <a:sym typeface="Calibri"/>
              </a:rPr>
            </a:br>
            <a:r>
              <a:rPr lang="en-US" altLang="ja-JP" sz="1600">
                <a:highlight>
                  <a:srgbClr val="EFEFEF"/>
                </a:highlight>
                <a:latin typeface="Calibri"/>
                <a:ea typeface="Calibri"/>
                <a:cs typeface="Calibri"/>
                <a:sym typeface="Calibri"/>
              </a:rPr>
              <a:t>decode_gpv_practice.ipynb </a:t>
            </a:r>
            <a:r>
              <a:rPr lang="ja-JP" altLang="en-US" sz="1600">
                <a:latin typeface="Calibri"/>
                <a:ea typeface="Calibri"/>
                <a:cs typeface="Calibri"/>
                <a:sym typeface="Calibri"/>
              </a:rPr>
              <a:t>へ</a:t>
            </a:r>
            <a:endParaRPr sz="1600">
              <a:latin typeface="Calibri"/>
              <a:ea typeface="Calibri"/>
              <a:cs typeface="Calibri"/>
              <a:sym typeface="Calibri"/>
            </a:endParaRPr>
          </a:p>
        </p:txBody>
      </p:sp>
    </p:spTree>
    <p:extLst>
      <p:ext uri="{BB962C8B-B14F-4D97-AF65-F5344CB8AC3E}">
        <p14:creationId xmlns:p14="http://schemas.microsoft.com/office/powerpoint/2010/main" val="6487660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456"/>
        <p:cNvGrpSpPr/>
        <p:nvPr/>
      </p:nvGrpSpPr>
      <p:grpSpPr>
        <a:xfrm>
          <a:off x="0" y="0"/>
          <a:ext cx="0" cy="0"/>
          <a:chOff x="0" y="0"/>
          <a:chExt cx="0" cy="0"/>
        </a:xfrm>
      </p:grpSpPr>
      <p:sp>
        <p:nvSpPr>
          <p:cNvPr id="457" name="Google Shape;457;p40"/>
          <p:cNvSpPr/>
          <p:nvPr/>
        </p:nvSpPr>
        <p:spPr>
          <a:xfrm>
            <a:off x="1093750" y="3885060"/>
            <a:ext cx="7743600" cy="2313600"/>
          </a:xfrm>
          <a:prstGeom prst="roundRect">
            <a:avLst>
              <a:gd name="adj" fmla="val 16667"/>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458" name="Google Shape;458;p40"/>
          <p:cNvSpPr/>
          <p:nvPr/>
        </p:nvSpPr>
        <p:spPr>
          <a:xfrm>
            <a:off x="1093750" y="723810"/>
            <a:ext cx="7743600" cy="2753100"/>
          </a:xfrm>
          <a:prstGeom prst="roundRect">
            <a:avLst>
              <a:gd name="adj" fmla="val 16667"/>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459" name="Google Shape;459;p40"/>
          <p:cNvSpPr txBox="1">
            <a:spLocks noGrp="1"/>
          </p:cNvSpPr>
          <p:nvPr>
            <p:ph type="title"/>
          </p:nvPr>
        </p:nvSpPr>
        <p:spPr>
          <a:prstGeom prst="rect">
            <a:avLst/>
          </a:prstGeom>
        </p:spPr>
        <p:txBody>
          <a:bodyPr spcFirstLastPara="1" wrap="square" lIns="36000" tIns="36000" rIns="36000" bIns="36000" anchor="b" anchorCtr="0">
            <a:noAutofit/>
          </a:bodyPr>
          <a:lstStyle/>
          <a:p>
            <a:r>
              <a:rPr lang="ja-JP"/>
              <a:t>wgrib2の使用方法</a:t>
            </a:r>
            <a:endParaRPr dirty="0"/>
          </a:p>
        </p:txBody>
      </p:sp>
      <p:sp>
        <p:nvSpPr>
          <p:cNvPr id="460" name="Google Shape;460;p40"/>
          <p:cNvSpPr txBox="1"/>
          <p:nvPr/>
        </p:nvSpPr>
        <p:spPr>
          <a:xfrm>
            <a:off x="1302000" y="865860"/>
            <a:ext cx="7302000" cy="2869800"/>
          </a:xfrm>
          <a:prstGeom prst="rect">
            <a:avLst/>
          </a:prstGeom>
          <a:noFill/>
          <a:ln>
            <a:noFill/>
          </a:ln>
        </p:spPr>
        <p:txBody>
          <a:bodyPr spcFirstLastPara="1" wrap="square" lIns="91425" tIns="91425" rIns="91425" bIns="91425" anchor="t" anchorCtr="0">
            <a:noAutofit/>
          </a:bodyPr>
          <a:lstStyle/>
          <a:p>
            <a:pPr marL="457200" indent="-317500">
              <a:lnSpc>
                <a:spcPct val="115000"/>
              </a:lnSpc>
              <a:buClr>
                <a:schemeClr val="accent1"/>
              </a:buClr>
              <a:buSzPts val="1400"/>
              <a:buFont typeface="Calibri"/>
              <a:buChar char="●"/>
            </a:pPr>
            <a:r>
              <a:rPr lang="ja-JP" altLang="en-US" b="1">
                <a:latin typeface="Calibri"/>
                <a:ea typeface="Calibri"/>
                <a:cs typeface="Calibri"/>
                <a:sym typeface="Calibri"/>
              </a:rPr>
              <a:t>コマンドプロンプト </a:t>
            </a:r>
            <a:r>
              <a:rPr lang="ja-JP" altLang="en-US">
                <a:latin typeface="Calibri"/>
                <a:ea typeface="Calibri"/>
                <a:cs typeface="Calibri"/>
                <a:sym typeface="Calibri"/>
              </a:rPr>
              <a:t>もしくは</a:t>
            </a:r>
            <a:r>
              <a:rPr lang="ja-JP" altLang="en-US" b="1">
                <a:latin typeface="Calibri"/>
                <a:ea typeface="Calibri"/>
                <a:cs typeface="Calibri"/>
                <a:sym typeface="Calibri"/>
              </a:rPr>
              <a:t> </a:t>
            </a:r>
            <a:r>
              <a:rPr lang="en-US" altLang="ja-JP" b="1">
                <a:latin typeface="Calibri"/>
                <a:ea typeface="Calibri"/>
                <a:cs typeface="Calibri"/>
                <a:sym typeface="Calibri"/>
              </a:rPr>
              <a:t>Anaconda Prompt</a:t>
            </a:r>
            <a:r>
              <a:rPr lang="ja-JP" altLang="en-US">
                <a:latin typeface="Calibri"/>
                <a:ea typeface="Calibri"/>
                <a:cs typeface="Calibri"/>
                <a:sym typeface="Calibri"/>
              </a:rPr>
              <a:t>を開きます</a:t>
            </a: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en-US" altLang="ja-JP">
                <a:latin typeface="Calibri"/>
                <a:ea typeface="Calibri"/>
                <a:cs typeface="Calibri"/>
                <a:sym typeface="Calibri"/>
              </a:rPr>
              <a:t>wgrib2</a:t>
            </a:r>
            <a:r>
              <a:rPr lang="ja-JP" altLang="en-US">
                <a:latin typeface="Calibri"/>
                <a:ea typeface="Calibri"/>
                <a:cs typeface="Calibri"/>
                <a:sym typeface="Calibri"/>
              </a:rPr>
              <a:t>へのパスを設定します</a:t>
            </a:r>
            <a:r>
              <a:rPr lang="ja-JP" altLang="en-US" sz="1200">
                <a:latin typeface="Calibri"/>
                <a:ea typeface="Calibri"/>
                <a:cs typeface="Calibri"/>
                <a:sym typeface="Calibri"/>
              </a:rPr>
              <a:t>（</a:t>
            </a:r>
            <a:r>
              <a:rPr lang="en-US" altLang="ja-JP" sz="1200">
                <a:latin typeface="Calibri"/>
                <a:ea typeface="Calibri"/>
                <a:cs typeface="Calibri"/>
                <a:sym typeface="Calibri"/>
              </a:rPr>
              <a:t>※ </a:t>
            </a:r>
            <a:r>
              <a:rPr lang="en-US" altLang="ja-JP" sz="1200">
                <a:highlight>
                  <a:srgbClr val="EFEFEF"/>
                </a:highlight>
                <a:latin typeface="Calibri"/>
                <a:ea typeface="Calibri"/>
                <a:cs typeface="Calibri"/>
                <a:sym typeface="Calibri"/>
              </a:rPr>
              <a:t>C:¥wgrib2</a:t>
            </a:r>
            <a:r>
              <a:rPr lang="ja-JP" altLang="en-US" sz="1200">
                <a:latin typeface="Calibri"/>
                <a:ea typeface="Calibri"/>
                <a:cs typeface="Calibri"/>
                <a:sym typeface="Calibri"/>
              </a:rPr>
              <a:t>以下にインストールされている場合）</a:t>
            </a:r>
            <a:br>
              <a:rPr lang="ja-JP" altLang="en-US">
                <a:latin typeface="Calibri"/>
                <a:ea typeface="Calibri"/>
                <a:cs typeface="Calibri"/>
                <a:sym typeface="Calibri"/>
              </a:rPr>
            </a:br>
            <a:endParaRPr>
              <a:latin typeface="Calibri"/>
              <a:ea typeface="Calibri"/>
              <a:cs typeface="Calibri"/>
              <a:sym typeface="Calibri"/>
            </a:endParaRPr>
          </a:p>
          <a:p>
            <a:pPr>
              <a:lnSpc>
                <a:spcPct val="115000"/>
              </a:lnSpc>
            </a:pP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ja-JP" altLang="en-US">
                <a:latin typeface="Calibri"/>
                <a:ea typeface="Calibri"/>
                <a:cs typeface="Calibri"/>
                <a:sym typeface="Calibri"/>
              </a:rPr>
              <a:t>以下を実行し、バージョン情報が出れば</a:t>
            </a:r>
            <a:r>
              <a:rPr lang="en-US" altLang="ja-JP">
                <a:latin typeface="Calibri"/>
                <a:ea typeface="Calibri"/>
                <a:cs typeface="Calibri"/>
                <a:sym typeface="Calibri"/>
              </a:rPr>
              <a:t>OK</a:t>
            </a:r>
            <a:br>
              <a:rPr lang="en-US" altLang="ja-JP">
                <a:latin typeface="Calibri"/>
                <a:ea typeface="Calibri"/>
                <a:cs typeface="Calibri"/>
                <a:sym typeface="Calibri"/>
              </a:rPr>
            </a:br>
            <a:br>
              <a:rPr lang="en-US" altLang="ja-JP">
                <a:latin typeface="Calibri"/>
                <a:ea typeface="Calibri"/>
                <a:cs typeface="Calibri"/>
                <a:sym typeface="Calibri"/>
              </a:rPr>
            </a:b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ja-JP" altLang="en-US">
                <a:latin typeface="Calibri"/>
                <a:ea typeface="Calibri"/>
                <a:cs typeface="Calibri"/>
                <a:sym typeface="Calibri"/>
              </a:rPr>
              <a:t>作業フォルダに移動します</a:t>
            </a:r>
            <a:endParaRPr>
              <a:latin typeface="Calibri"/>
              <a:ea typeface="Calibri"/>
              <a:cs typeface="Calibri"/>
              <a:sym typeface="Calibri"/>
            </a:endParaRPr>
          </a:p>
          <a:p>
            <a:pPr>
              <a:lnSpc>
                <a:spcPct val="115000"/>
              </a:lnSpc>
            </a:pPr>
            <a:endParaRPr>
              <a:latin typeface="Calibri"/>
              <a:ea typeface="Calibri"/>
              <a:cs typeface="Calibri"/>
              <a:sym typeface="Calibri"/>
            </a:endParaRPr>
          </a:p>
        </p:txBody>
      </p:sp>
      <p:sp>
        <p:nvSpPr>
          <p:cNvPr id="461" name="Google Shape;461;p40"/>
          <p:cNvSpPr txBox="1"/>
          <p:nvPr/>
        </p:nvSpPr>
        <p:spPr>
          <a:xfrm>
            <a:off x="1302000" y="4090710"/>
            <a:ext cx="6210900" cy="2264400"/>
          </a:xfrm>
          <a:prstGeom prst="rect">
            <a:avLst/>
          </a:prstGeom>
          <a:noFill/>
          <a:ln>
            <a:noFill/>
          </a:ln>
        </p:spPr>
        <p:txBody>
          <a:bodyPr spcFirstLastPara="1" wrap="square" lIns="91425" tIns="91425" rIns="91425" bIns="91425" anchor="t" anchorCtr="0">
            <a:noAutofit/>
          </a:bodyPr>
          <a:lstStyle/>
          <a:p>
            <a:pPr marL="457200" indent="-317500">
              <a:lnSpc>
                <a:spcPct val="115000"/>
              </a:lnSpc>
              <a:buClr>
                <a:schemeClr val="accent1"/>
              </a:buClr>
              <a:buSzPts val="1400"/>
              <a:buFont typeface="Calibri"/>
              <a:buChar char="●"/>
            </a:pPr>
            <a:r>
              <a:rPr lang="ja-JP" altLang="en-US" b="1">
                <a:latin typeface="Calibri"/>
                <a:ea typeface="Calibri"/>
                <a:cs typeface="Calibri"/>
                <a:sym typeface="Calibri"/>
              </a:rPr>
              <a:t>ターミナル</a:t>
            </a:r>
            <a:r>
              <a:rPr lang="ja-JP" altLang="en-US">
                <a:latin typeface="Calibri"/>
                <a:ea typeface="Calibri"/>
                <a:cs typeface="Calibri"/>
                <a:sym typeface="Calibri"/>
              </a:rPr>
              <a:t>を開きます</a:t>
            </a: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ja-JP" altLang="en-US">
                <a:latin typeface="Calibri"/>
                <a:ea typeface="Calibri"/>
                <a:cs typeface="Calibri"/>
                <a:sym typeface="Calibri"/>
              </a:rPr>
              <a:t>以下を実行し、バージョン情報が出れば</a:t>
            </a:r>
            <a:r>
              <a:rPr lang="en-US" altLang="ja-JP">
                <a:latin typeface="Calibri"/>
                <a:ea typeface="Calibri"/>
                <a:cs typeface="Calibri"/>
                <a:sym typeface="Calibri"/>
              </a:rPr>
              <a:t>OK</a:t>
            </a:r>
            <a:br>
              <a:rPr lang="en-US" altLang="ja-JP">
                <a:latin typeface="Calibri"/>
                <a:ea typeface="Calibri"/>
                <a:cs typeface="Calibri"/>
                <a:sym typeface="Calibri"/>
              </a:rPr>
            </a:br>
            <a:r>
              <a:rPr lang="ja-JP" altLang="en-US" sz="1200">
                <a:solidFill>
                  <a:schemeClr val="dk1"/>
                </a:solidFill>
                <a:latin typeface="Calibri"/>
                <a:ea typeface="Calibri"/>
                <a:cs typeface="Calibri"/>
                <a:sym typeface="Calibri"/>
              </a:rPr>
              <a:t>（</a:t>
            </a:r>
            <a:r>
              <a:rPr lang="en-US" altLang="ja-JP" sz="1200">
                <a:solidFill>
                  <a:schemeClr val="dk1"/>
                </a:solidFill>
                <a:latin typeface="Calibri"/>
                <a:ea typeface="Calibri"/>
                <a:cs typeface="Calibri"/>
                <a:sym typeface="Calibri"/>
              </a:rPr>
              <a:t>※ wgrib2</a:t>
            </a:r>
            <a:r>
              <a:rPr lang="ja-JP" altLang="en-US" sz="1200">
                <a:solidFill>
                  <a:schemeClr val="dk1"/>
                </a:solidFill>
                <a:latin typeface="Calibri"/>
                <a:ea typeface="Calibri"/>
                <a:cs typeface="Calibri"/>
                <a:sym typeface="Calibri"/>
              </a:rPr>
              <a:t>を</a:t>
            </a:r>
            <a:r>
              <a:rPr lang="en-US" altLang="ja-JP" sz="1200">
                <a:solidFill>
                  <a:schemeClr val="dk1"/>
                </a:solidFill>
                <a:latin typeface="Calibri"/>
                <a:ea typeface="Calibri"/>
                <a:cs typeface="Calibri"/>
                <a:sym typeface="Calibri"/>
              </a:rPr>
              <a:t>/usr/local/bin</a:t>
            </a:r>
            <a:r>
              <a:rPr lang="ja-JP" altLang="en-US" sz="1200">
                <a:solidFill>
                  <a:schemeClr val="dk1"/>
                </a:solidFill>
                <a:latin typeface="Calibri"/>
                <a:ea typeface="Calibri"/>
                <a:cs typeface="Calibri"/>
                <a:sym typeface="Calibri"/>
              </a:rPr>
              <a:t>にインストールした前提）</a:t>
            </a:r>
            <a:br>
              <a:rPr lang="ja-JP" altLang="en-US">
                <a:latin typeface="Calibri"/>
                <a:ea typeface="Calibri"/>
                <a:cs typeface="Calibri"/>
                <a:sym typeface="Calibri"/>
              </a:rPr>
            </a:br>
            <a:br>
              <a:rPr lang="ja-JP" altLang="en-US">
                <a:latin typeface="Calibri"/>
                <a:ea typeface="Calibri"/>
                <a:cs typeface="Calibri"/>
                <a:sym typeface="Calibri"/>
              </a:rPr>
            </a:b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ja-JP" altLang="en-US">
                <a:latin typeface="Calibri"/>
                <a:ea typeface="Calibri"/>
                <a:cs typeface="Calibri"/>
                <a:sym typeface="Calibri"/>
              </a:rPr>
              <a:t>作業フォルダに移動します</a:t>
            </a:r>
            <a:endParaRPr>
              <a:latin typeface="Calibri"/>
              <a:ea typeface="Calibri"/>
              <a:cs typeface="Calibri"/>
              <a:sym typeface="Calibri"/>
            </a:endParaRPr>
          </a:p>
          <a:p>
            <a:endParaRPr>
              <a:latin typeface="Calibri"/>
              <a:ea typeface="Calibri"/>
              <a:cs typeface="Calibri"/>
              <a:sym typeface="Calibri"/>
            </a:endParaRPr>
          </a:p>
        </p:txBody>
      </p:sp>
      <p:sp>
        <p:nvSpPr>
          <p:cNvPr id="462" name="Google Shape;462;p40"/>
          <p:cNvSpPr/>
          <p:nvPr/>
        </p:nvSpPr>
        <p:spPr>
          <a:xfrm>
            <a:off x="1881600" y="1477260"/>
            <a:ext cx="22464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set PATH=C:¥wgrib2</a:t>
            </a:r>
            <a:endParaRPr sz="1600" b="1">
              <a:solidFill>
                <a:srgbClr val="FFFFFF"/>
              </a:solidFill>
            </a:endParaRPr>
          </a:p>
        </p:txBody>
      </p:sp>
      <p:sp>
        <p:nvSpPr>
          <p:cNvPr id="463" name="Google Shape;463;p40"/>
          <p:cNvSpPr/>
          <p:nvPr/>
        </p:nvSpPr>
        <p:spPr>
          <a:xfrm>
            <a:off x="1881600" y="2212260"/>
            <a:ext cx="22464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wgrib2 --version</a:t>
            </a:r>
            <a:endParaRPr sz="1600" b="1">
              <a:solidFill>
                <a:srgbClr val="FFFFFF"/>
              </a:solidFill>
            </a:endParaRPr>
          </a:p>
        </p:txBody>
      </p:sp>
      <p:sp>
        <p:nvSpPr>
          <p:cNvPr id="464" name="Google Shape;464;p40"/>
          <p:cNvSpPr/>
          <p:nvPr/>
        </p:nvSpPr>
        <p:spPr>
          <a:xfrm>
            <a:off x="1881600" y="2947260"/>
            <a:ext cx="27096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cd Desktop¥MetDataPBL01</a:t>
            </a:r>
            <a:endParaRPr sz="1600" b="1">
              <a:solidFill>
                <a:srgbClr val="FFFFFF"/>
              </a:solidFill>
            </a:endParaRPr>
          </a:p>
        </p:txBody>
      </p:sp>
      <p:sp>
        <p:nvSpPr>
          <p:cNvPr id="465" name="Google Shape;465;p40"/>
          <p:cNvSpPr/>
          <p:nvPr/>
        </p:nvSpPr>
        <p:spPr>
          <a:xfrm>
            <a:off x="1482600" y="539460"/>
            <a:ext cx="2106000" cy="370800"/>
          </a:xfrm>
          <a:prstGeom prst="roundRect">
            <a:avLst>
              <a:gd name="adj" fmla="val 16667"/>
            </a:avLst>
          </a:prstGeom>
          <a:solidFill>
            <a:srgbClr val="FFFFFF"/>
          </a:solidFill>
          <a:ln>
            <a:noFill/>
          </a:ln>
        </p:spPr>
        <p:txBody>
          <a:bodyPr spcFirstLastPara="1" wrap="square" lIns="91425" tIns="91425" rIns="91425" bIns="91425" anchor="ctr" anchorCtr="0">
            <a:noAutofit/>
          </a:bodyPr>
          <a:lstStyle/>
          <a:p>
            <a:r>
              <a:rPr lang="ja-JP" altLang="en-US" sz="1600"/>
              <a:t> </a:t>
            </a:r>
            <a:r>
              <a:rPr lang="ja-JP" altLang="en-US" sz="1600" u="sng"/>
              <a:t>準備：</a:t>
            </a:r>
            <a:r>
              <a:rPr lang="en-US" altLang="ja-JP" sz="1600" u="sng"/>
              <a:t>Windows 10</a:t>
            </a:r>
            <a:endParaRPr sz="1600" u="sng"/>
          </a:p>
        </p:txBody>
      </p:sp>
      <p:sp>
        <p:nvSpPr>
          <p:cNvPr id="466" name="Google Shape;466;p40"/>
          <p:cNvSpPr/>
          <p:nvPr/>
        </p:nvSpPr>
        <p:spPr>
          <a:xfrm>
            <a:off x="1881600" y="4914660"/>
            <a:ext cx="22464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wgrib2 --version</a:t>
            </a:r>
            <a:endParaRPr sz="1600" b="1">
              <a:solidFill>
                <a:srgbClr val="FFFFFF"/>
              </a:solidFill>
            </a:endParaRPr>
          </a:p>
        </p:txBody>
      </p:sp>
      <p:sp>
        <p:nvSpPr>
          <p:cNvPr id="467" name="Google Shape;467;p40"/>
          <p:cNvSpPr/>
          <p:nvPr/>
        </p:nvSpPr>
        <p:spPr>
          <a:xfrm>
            <a:off x="1881600" y="5648460"/>
            <a:ext cx="27096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cd Desktop/MetDataPBL01</a:t>
            </a:r>
            <a:endParaRPr sz="1600" b="1">
              <a:solidFill>
                <a:srgbClr val="FFFFFF"/>
              </a:solidFill>
            </a:endParaRPr>
          </a:p>
        </p:txBody>
      </p:sp>
      <p:sp>
        <p:nvSpPr>
          <p:cNvPr id="468" name="Google Shape;468;p40"/>
          <p:cNvSpPr/>
          <p:nvPr/>
        </p:nvSpPr>
        <p:spPr>
          <a:xfrm>
            <a:off x="1482600" y="3682260"/>
            <a:ext cx="1652400" cy="370800"/>
          </a:xfrm>
          <a:prstGeom prst="roundRect">
            <a:avLst>
              <a:gd name="adj" fmla="val 16667"/>
            </a:avLst>
          </a:prstGeom>
          <a:solidFill>
            <a:srgbClr val="FFFFFF"/>
          </a:solidFill>
          <a:ln>
            <a:noFill/>
          </a:ln>
        </p:spPr>
        <p:txBody>
          <a:bodyPr spcFirstLastPara="1" wrap="square" lIns="91425" tIns="91425" rIns="91425" bIns="91425" anchor="ctr" anchorCtr="0">
            <a:noAutofit/>
          </a:bodyPr>
          <a:lstStyle/>
          <a:p>
            <a:r>
              <a:rPr lang="ja-JP" altLang="en-US" sz="1600"/>
              <a:t> </a:t>
            </a:r>
            <a:r>
              <a:rPr lang="ja-JP" altLang="en-US" sz="1600" u="sng"/>
              <a:t>準備：</a:t>
            </a:r>
            <a:r>
              <a:rPr lang="en-US" altLang="ja-JP" sz="1600" u="sng"/>
              <a:t>macOS</a:t>
            </a:r>
            <a:endParaRPr sz="1600" u="sng"/>
          </a:p>
        </p:txBody>
      </p:sp>
      <p:sp>
        <p:nvSpPr>
          <p:cNvPr id="2" name="角丸四角形 1">
            <a:extLst>
              <a:ext uri="{FF2B5EF4-FFF2-40B4-BE49-F238E27FC236}">
                <a16:creationId xmlns:a16="http://schemas.microsoft.com/office/drawing/2014/main" id="{107ACFAB-3ECB-F847-AF07-4AFBFDDCBA98}"/>
              </a:ext>
            </a:extLst>
          </p:cNvPr>
          <p:cNvSpPr/>
          <p:nvPr/>
        </p:nvSpPr>
        <p:spPr>
          <a:xfrm>
            <a:off x="7914803" y="65355"/>
            <a:ext cx="1540260" cy="353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35139808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Shape 473"/>
        <p:cNvGrpSpPr/>
        <p:nvPr/>
      </p:nvGrpSpPr>
      <p:grpSpPr>
        <a:xfrm>
          <a:off x="0" y="0"/>
          <a:ext cx="0" cy="0"/>
          <a:chOff x="0" y="0"/>
          <a:chExt cx="0" cy="0"/>
        </a:xfrm>
      </p:grpSpPr>
      <p:sp>
        <p:nvSpPr>
          <p:cNvPr id="474" name="Google Shape;474;p41"/>
          <p:cNvSpPr txBox="1">
            <a:spLocks noGrp="1"/>
          </p:cNvSpPr>
          <p:nvPr>
            <p:ph type="title"/>
          </p:nvPr>
        </p:nvSpPr>
        <p:spPr>
          <a:prstGeom prst="rect">
            <a:avLst/>
          </a:prstGeom>
        </p:spPr>
        <p:txBody>
          <a:bodyPr spcFirstLastPara="1" wrap="square" lIns="36000" tIns="36000" rIns="36000" bIns="36000" anchor="b" anchorCtr="0">
            <a:noAutofit/>
          </a:bodyPr>
          <a:lstStyle/>
          <a:p>
            <a:r>
              <a:rPr lang="ja-JP"/>
              <a:t>wgrib2の使用方法</a:t>
            </a:r>
            <a:endParaRPr/>
          </a:p>
        </p:txBody>
      </p:sp>
      <p:sp>
        <p:nvSpPr>
          <p:cNvPr id="475" name="Google Shape;475;p41"/>
          <p:cNvSpPr txBox="1"/>
          <p:nvPr/>
        </p:nvSpPr>
        <p:spPr>
          <a:xfrm>
            <a:off x="770425" y="523125"/>
            <a:ext cx="7471200" cy="2148900"/>
          </a:xfrm>
          <a:prstGeom prst="rect">
            <a:avLst/>
          </a:prstGeom>
          <a:noFill/>
          <a:ln>
            <a:noFill/>
          </a:ln>
        </p:spPr>
        <p:txBody>
          <a:bodyPr spcFirstLastPara="1" wrap="square" lIns="91425" tIns="91425" rIns="91425" bIns="91425" anchor="t" anchorCtr="0">
            <a:noAutofit/>
          </a:bodyPr>
          <a:lstStyle/>
          <a:p>
            <a:pPr>
              <a:lnSpc>
                <a:spcPct val="150000"/>
              </a:lnSpc>
            </a:pPr>
            <a:r>
              <a:rPr lang="ja-JP" altLang="en-US">
                <a:latin typeface="Calibri"/>
                <a:ea typeface="Calibri"/>
                <a:cs typeface="Calibri"/>
                <a:sym typeface="Calibri"/>
              </a:rPr>
              <a:t>気象庁数値予報モデル</a:t>
            </a:r>
            <a:r>
              <a:rPr lang="en-US" altLang="ja-JP">
                <a:latin typeface="Calibri"/>
                <a:ea typeface="Calibri"/>
                <a:cs typeface="Calibri"/>
                <a:sym typeface="Calibri"/>
              </a:rPr>
              <a:t>MSM</a:t>
            </a:r>
            <a:r>
              <a:rPr lang="ja-JP" altLang="en-US">
                <a:latin typeface="Calibri"/>
                <a:ea typeface="Calibri"/>
                <a:cs typeface="Calibri"/>
                <a:sym typeface="Calibri"/>
              </a:rPr>
              <a:t>データの中身の概要を表示させてみます</a:t>
            </a: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en-US" altLang="ja-JP">
                <a:latin typeface="Calibri"/>
                <a:ea typeface="Calibri"/>
                <a:cs typeface="Calibri"/>
                <a:sym typeface="Calibri"/>
              </a:rPr>
              <a:t>Windows 10</a:t>
            </a:r>
            <a:br>
              <a:rPr lang="en-US" altLang="ja-JP">
                <a:latin typeface="Calibri"/>
                <a:ea typeface="Calibri"/>
                <a:cs typeface="Calibri"/>
                <a:sym typeface="Calibri"/>
              </a:rPr>
            </a:br>
            <a:br>
              <a:rPr lang="en-US" altLang="ja-JP">
                <a:latin typeface="Calibri"/>
                <a:ea typeface="Calibri"/>
                <a:cs typeface="Calibri"/>
                <a:sym typeface="Calibri"/>
              </a:rPr>
            </a:br>
            <a:endParaRPr>
              <a:latin typeface="Calibri"/>
              <a:ea typeface="Calibri"/>
              <a:cs typeface="Calibri"/>
              <a:sym typeface="Calibri"/>
            </a:endParaRPr>
          </a:p>
          <a:p>
            <a:pPr marL="457200" indent="-317500">
              <a:lnSpc>
                <a:spcPct val="115000"/>
              </a:lnSpc>
              <a:buClr>
                <a:schemeClr val="accent1"/>
              </a:buClr>
              <a:buSzPts val="1400"/>
              <a:buFont typeface="Calibri"/>
              <a:buChar char="●"/>
            </a:pPr>
            <a:r>
              <a:rPr lang="en-US" altLang="ja-JP">
                <a:latin typeface="Calibri"/>
                <a:ea typeface="Calibri"/>
                <a:cs typeface="Calibri"/>
                <a:sym typeface="Calibri"/>
              </a:rPr>
              <a:t>macOS</a:t>
            </a:r>
            <a:endParaRPr>
              <a:latin typeface="Calibri"/>
              <a:ea typeface="Calibri"/>
              <a:cs typeface="Calibri"/>
              <a:sym typeface="Calibri"/>
            </a:endParaRPr>
          </a:p>
          <a:p>
            <a:pPr>
              <a:lnSpc>
                <a:spcPct val="115000"/>
              </a:lnSpc>
            </a:pPr>
            <a:endParaRPr>
              <a:latin typeface="Calibri"/>
              <a:ea typeface="Calibri"/>
              <a:cs typeface="Calibri"/>
              <a:sym typeface="Calibri"/>
            </a:endParaRPr>
          </a:p>
          <a:p>
            <a:pPr>
              <a:lnSpc>
                <a:spcPct val="115000"/>
              </a:lnSpc>
            </a:pPr>
            <a:endParaRPr>
              <a:latin typeface="Calibri"/>
              <a:ea typeface="Calibri"/>
              <a:cs typeface="Calibri"/>
              <a:sym typeface="Calibri"/>
            </a:endParaRPr>
          </a:p>
          <a:p>
            <a:pPr>
              <a:lnSpc>
                <a:spcPct val="115000"/>
              </a:lnSpc>
            </a:pPr>
            <a:endParaRPr>
              <a:latin typeface="Calibri"/>
              <a:ea typeface="Calibri"/>
              <a:cs typeface="Calibri"/>
              <a:sym typeface="Calibri"/>
            </a:endParaRPr>
          </a:p>
          <a:p>
            <a:pPr>
              <a:lnSpc>
                <a:spcPct val="115000"/>
              </a:lnSpc>
            </a:pPr>
            <a:endParaRPr>
              <a:latin typeface="Calibri"/>
              <a:ea typeface="Calibri"/>
              <a:cs typeface="Calibri"/>
              <a:sym typeface="Calibri"/>
            </a:endParaRPr>
          </a:p>
        </p:txBody>
      </p:sp>
      <p:sp>
        <p:nvSpPr>
          <p:cNvPr id="476" name="Google Shape;476;p41"/>
          <p:cNvSpPr txBox="1"/>
          <p:nvPr/>
        </p:nvSpPr>
        <p:spPr>
          <a:xfrm>
            <a:off x="770425" y="2821950"/>
            <a:ext cx="4966200" cy="3364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buClr>
                <a:schemeClr val="dk1"/>
              </a:buClr>
              <a:buSzPts val="1100"/>
            </a:pPr>
            <a:r>
              <a:rPr lang="en-US" altLang="ja-JP">
                <a:latin typeface="Calibri"/>
                <a:ea typeface="Calibri"/>
                <a:cs typeface="Calibri"/>
                <a:sym typeface="Calibri"/>
              </a:rPr>
              <a:t>1.1:0:d=2020090512:PRMSL:mean sea level:anl:</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1.2:0:d=2020090512:PRES:surface:anl:</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1.3:0:d=2020090512:UGRD:10 m above ground:anl:</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1.4:0:d=2020090512:VGRD:10 m above ground:anl:</a:t>
            </a:r>
            <a:endParaRPr>
              <a:latin typeface="Calibri"/>
              <a:ea typeface="Calibri"/>
              <a:cs typeface="Calibri"/>
              <a:sym typeface="Calibri"/>
            </a:endParaRPr>
          </a:p>
          <a:p>
            <a:pPr>
              <a:buClr>
                <a:schemeClr val="dk1"/>
              </a:buClr>
              <a:buSzPts val="1100"/>
            </a:pP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a:t>
            </a:r>
            <a:endParaRPr>
              <a:latin typeface="Calibri"/>
              <a:ea typeface="Calibri"/>
              <a:cs typeface="Calibri"/>
              <a:sym typeface="Calibri"/>
            </a:endParaRPr>
          </a:p>
          <a:p>
            <a:pPr>
              <a:buClr>
                <a:schemeClr val="dk1"/>
              </a:buClr>
              <a:buSzPts val="1100"/>
            </a:pP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1.183:0:d=2020090512:TMP:1.5 m above ground:15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1.184:0:d=2020090512:RH:1.5 m above ground:15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1.185:0:d=2020090512:LCDC:surface:15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1.186:0:d=2020090512:MCDC:surface:15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1.187:0:d=2020090512:HCDC:surface:15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1.188:0:d=2020090512:TCDC:surface:15 hour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1.189:0:d=2020090512:APCP:surface:14-15 hour acc fcst:</a:t>
            </a:r>
            <a:endParaRPr>
              <a:latin typeface="Calibri"/>
              <a:ea typeface="Calibri"/>
              <a:cs typeface="Calibri"/>
              <a:sym typeface="Calibri"/>
            </a:endParaRPr>
          </a:p>
          <a:p>
            <a:pPr>
              <a:buClr>
                <a:schemeClr val="dk1"/>
              </a:buClr>
              <a:buSzPts val="1100"/>
            </a:pPr>
            <a:r>
              <a:rPr lang="en-US" altLang="ja-JP">
                <a:latin typeface="Calibri"/>
                <a:ea typeface="Calibri"/>
                <a:cs typeface="Calibri"/>
                <a:sym typeface="Calibri"/>
              </a:rPr>
              <a:t>1.190:0:d=2020090512:DSWRF:surface:14-15 hour ave fcst:</a:t>
            </a:r>
            <a:endParaRPr>
              <a:latin typeface="Calibri"/>
              <a:ea typeface="Calibri"/>
              <a:cs typeface="Calibri"/>
              <a:sym typeface="Calibri"/>
            </a:endParaRPr>
          </a:p>
        </p:txBody>
      </p:sp>
      <p:sp>
        <p:nvSpPr>
          <p:cNvPr id="477" name="Google Shape;477;p41"/>
          <p:cNvSpPr/>
          <p:nvPr/>
        </p:nvSpPr>
        <p:spPr>
          <a:xfrm>
            <a:off x="1275300" y="1203300"/>
            <a:ext cx="77565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wgrib2 weather¥Z__C_RJTD_20200905120000_MSM_GPV_Rjp_Lsurf_FH00-15_grib2.bin</a:t>
            </a:r>
            <a:endParaRPr sz="1600" b="1">
              <a:solidFill>
                <a:srgbClr val="FFFFFF"/>
              </a:solidFill>
            </a:endParaRPr>
          </a:p>
        </p:txBody>
      </p:sp>
      <p:sp>
        <p:nvSpPr>
          <p:cNvPr id="478" name="Google Shape;478;p41"/>
          <p:cNvSpPr/>
          <p:nvPr/>
        </p:nvSpPr>
        <p:spPr>
          <a:xfrm>
            <a:off x="1275300" y="1949700"/>
            <a:ext cx="77565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600" b="1">
                <a:solidFill>
                  <a:srgbClr val="FFFFFF"/>
                </a:solidFill>
                <a:latin typeface="Calibri"/>
                <a:ea typeface="Calibri"/>
                <a:cs typeface="Calibri"/>
                <a:sym typeface="Calibri"/>
              </a:rPr>
              <a:t>wgrib2 weather/Z__C_RJTD_20200905120000_MSM_GPV_Rjp_Lsurf_FH00-15_grib2.bin</a:t>
            </a:r>
            <a:endParaRPr sz="1600" b="1">
              <a:solidFill>
                <a:srgbClr val="FFFFFF"/>
              </a:solidFill>
            </a:endParaRPr>
          </a:p>
        </p:txBody>
      </p:sp>
      <p:sp>
        <p:nvSpPr>
          <p:cNvPr id="479" name="Google Shape;479;p41"/>
          <p:cNvSpPr txBox="1"/>
          <p:nvPr/>
        </p:nvSpPr>
        <p:spPr>
          <a:xfrm>
            <a:off x="5847425" y="3811200"/>
            <a:ext cx="3483900" cy="1386300"/>
          </a:xfrm>
          <a:prstGeom prst="rect">
            <a:avLst/>
          </a:prstGeom>
          <a:noFill/>
          <a:ln>
            <a:noFill/>
          </a:ln>
        </p:spPr>
        <p:txBody>
          <a:bodyPr spcFirstLastPara="1" wrap="square" lIns="91425" tIns="91425" rIns="91425" bIns="91425" anchor="t" anchorCtr="0">
            <a:noAutofit/>
          </a:bodyPr>
          <a:lstStyle/>
          <a:p>
            <a:pPr marL="244800" indent="-247300">
              <a:buClr>
                <a:schemeClr val="accent1"/>
              </a:buClr>
              <a:buSzPts val="1400"/>
              <a:buFont typeface="Calibri"/>
              <a:buChar char="●"/>
            </a:pPr>
            <a:r>
              <a:rPr lang="ja-JP" altLang="en-US">
                <a:solidFill>
                  <a:schemeClr val="dk1"/>
                </a:solidFill>
                <a:latin typeface="Calibri"/>
                <a:ea typeface="Calibri"/>
                <a:cs typeface="Calibri"/>
                <a:sym typeface="Calibri"/>
              </a:rPr>
              <a:t>この</a:t>
            </a:r>
            <a:r>
              <a:rPr lang="en-US" altLang="ja-JP">
                <a:solidFill>
                  <a:schemeClr val="dk1"/>
                </a:solidFill>
                <a:latin typeface="Calibri"/>
                <a:ea typeface="Calibri"/>
                <a:cs typeface="Calibri"/>
                <a:sym typeface="Calibri"/>
              </a:rPr>
              <a:t>GRIB2</a:t>
            </a:r>
            <a:r>
              <a:rPr lang="ja-JP" altLang="en-US">
                <a:solidFill>
                  <a:schemeClr val="dk1"/>
                </a:solidFill>
                <a:latin typeface="Calibri"/>
                <a:ea typeface="Calibri"/>
                <a:cs typeface="Calibri"/>
                <a:sym typeface="Calibri"/>
              </a:rPr>
              <a:t>ファイルの</a:t>
            </a:r>
            <a:r>
              <a:rPr lang="en-US" altLang="ja-JP">
                <a:solidFill>
                  <a:schemeClr val="dk1"/>
                </a:solidFill>
                <a:latin typeface="Calibri"/>
                <a:ea typeface="Calibri"/>
                <a:cs typeface="Calibri"/>
                <a:sym typeface="Calibri"/>
              </a:rPr>
              <a:t>『</a:t>
            </a:r>
            <a:r>
              <a:rPr lang="ja-JP" altLang="en-US">
                <a:solidFill>
                  <a:schemeClr val="dk1"/>
                </a:solidFill>
                <a:latin typeface="Calibri"/>
                <a:ea typeface="Calibri"/>
                <a:cs typeface="Calibri"/>
                <a:sym typeface="Calibri"/>
              </a:rPr>
              <a:t>目録</a:t>
            </a:r>
            <a:r>
              <a:rPr lang="en-US" altLang="ja-JP">
                <a:solidFill>
                  <a:schemeClr val="dk1"/>
                </a:solidFill>
                <a:latin typeface="Calibri"/>
                <a:ea typeface="Calibri"/>
                <a:cs typeface="Calibri"/>
                <a:sym typeface="Calibri"/>
              </a:rPr>
              <a:t>』</a:t>
            </a:r>
            <a:r>
              <a:rPr lang="ja-JP" altLang="en-US">
                <a:solidFill>
                  <a:schemeClr val="dk1"/>
                </a:solidFill>
                <a:latin typeface="Calibri"/>
                <a:ea typeface="Calibri"/>
                <a:cs typeface="Calibri"/>
                <a:sym typeface="Calibri"/>
              </a:rPr>
              <a:t>です</a:t>
            </a:r>
            <a:endParaRPr>
              <a:solidFill>
                <a:schemeClr val="dk1"/>
              </a:solidFill>
              <a:latin typeface="Calibri"/>
              <a:ea typeface="Calibri"/>
              <a:cs typeface="Calibri"/>
              <a:sym typeface="Calibri"/>
            </a:endParaRPr>
          </a:p>
          <a:p>
            <a:pPr marL="244800" indent="-247300">
              <a:spcBef>
                <a:spcPts val="1000"/>
              </a:spcBef>
              <a:buClr>
                <a:schemeClr val="accent1"/>
              </a:buClr>
              <a:buSzPts val="1400"/>
              <a:buFont typeface="Calibri"/>
              <a:buChar char="●"/>
            </a:pPr>
            <a:r>
              <a:rPr lang="ja-JP" altLang="en-US">
                <a:latin typeface="Calibri"/>
                <a:ea typeface="Calibri"/>
                <a:cs typeface="Calibri"/>
                <a:sym typeface="Calibri"/>
              </a:rPr>
              <a:t>初期時刻・気象要素・高さ・予測対象時刻の情報が表示されています</a:t>
            </a:r>
            <a:endParaRPr>
              <a:latin typeface="Calibri"/>
              <a:ea typeface="Calibri"/>
              <a:cs typeface="Calibri"/>
              <a:sym typeface="Calibri"/>
            </a:endParaRPr>
          </a:p>
          <a:p>
            <a:pPr marL="244800" indent="-247300">
              <a:spcBef>
                <a:spcPts val="1000"/>
              </a:spcBef>
              <a:spcAft>
                <a:spcPts val="1000"/>
              </a:spcAft>
              <a:buClr>
                <a:schemeClr val="accent1"/>
              </a:buClr>
              <a:buSzPts val="1400"/>
              <a:buFont typeface="Calibri"/>
              <a:buChar char="●"/>
            </a:pPr>
            <a:r>
              <a:rPr lang="ja-JP" altLang="en-US">
                <a:solidFill>
                  <a:schemeClr val="dk1"/>
                </a:solidFill>
                <a:latin typeface="Calibri"/>
                <a:ea typeface="Calibri"/>
                <a:cs typeface="Calibri"/>
                <a:sym typeface="Calibri"/>
              </a:rPr>
              <a:t>総数</a:t>
            </a:r>
            <a:r>
              <a:rPr lang="en-US" altLang="ja-JP">
                <a:solidFill>
                  <a:schemeClr val="dk1"/>
                </a:solidFill>
                <a:latin typeface="Calibri"/>
                <a:ea typeface="Calibri"/>
                <a:cs typeface="Calibri"/>
                <a:sym typeface="Calibri"/>
              </a:rPr>
              <a:t>190</a:t>
            </a:r>
            <a:r>
              <a:rPr lang="ja-JP" altLang="en-US">
                <a:solidFill>
                  <a:schemeClr val="dk1"/>
                </a:solidFill>
                <a:latin typeface="Calibri"/>
                <a:ea typeface="Calibri"/>
                <a:cs typeface="Calibri"/>
                <a:sym typeface="Calibri"/>
              </a:rPr>
              <a:t>種のデータが含まれています</a:t>
            </a:r>
            <a:endParaRPr>
              <a:latin typeface="Calibri"/>
              <a:ea typeface="Calibri"/>
              <a:cs typeface="Calibri"/>
              <a:sym typeface="Calibri"/>
            </a:endParaRPr>
          </a:p>
        </p:txBody>
      </p:sp>
      <p:sp>
        <p:nvSpPr>
          <p:cNvPr id="480" name="Google Shape;480;p41"/>
          <p:cNvSpPr/>
          <p:nvPr/>
        </p:nvSpPr>
        <p:spPr>
          <a:xfrm>
            <a:off x="618625" y="2562750"/>
            <a:ext cx="810000" cy="370800"/>
          </a:xfrm>
          <a:prstGeom prst="roundRect">
            <a:avLst>
              <a:gd name="adj" fmla="val 16667"/>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ja-JP" altLang="en-US" b="1"/>
              <a:t>出力例</a:t>
            </a:r>
            <a:endParaRPr b="1"/>
          </a:p>
        </p:txBody>
      </p:sp>
      <p:pic>
        <p:nvPicPr>
          <p:cNvPr id="481" name="Google Shape;481;p41"/>
          <p:cNvPicPr preferRelativeResize="0"/>
          <p:nvPr/>
        </p:nvPicPr>
        <p:blipFill>
          <a:blip r:embed="rId3">
            <a:alphaModFix/>
          </a:blip>
          <a:stretch>
            <a:fillRect/>
          </a:stretch>
        </p:blipFill>
        <p:spPr>
          <a:xfrm rot="5400000">
            <a:off x="5902825" y="3863876"/>
            <a:ext cx="190425" cy="301225"/>
          </a:xfrm>
          <a:prstGeom prst="rect">
            <a:avLst/>
          </a:prstGeom>
          <a:noFill/>
          <a:ln>
            <a:noFill/>
          </a:ln>
        </p:spPr>
      </p:pic>
      <p:sp>
        <p:nvSpPr>
          <p:cNvPr id="10" name="角丸四角形 9">
            <a:extLst>
              <a:ext uri="{FF2B5EF4-FFF2-40B4-BE49-F238E27FC236}">
                <a16:creationId xmlns:a16="http://schemas.microsoft.com/office/drawing/2014/main" id="{44E2F11C-500B-1A4C-BCDE-B727CBFE002A}"/>
              </a:ext>
            </a:extLst>
          </p:cNvPr>
          <p:cNvSpPr/>
          <p:nvPr/>
        </p:nvSpPr>
        <p:spPr>
          <a:xfrm>
            <a:off x="7914803" y="65355"/>
            <a:ext cx="1540260" cy="353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5173787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Shape 486"/>
        <p:cNvGrpSpPr/>
        <p:nvPr/>
      </p:nvGrpSpPr>
      <p:grpSpPr>
        <a:xfrm>
          <a:off x="0" y="0"/>
          <a:ext cx="0" cy="0"/>
          <a:chOff x="0" y="0"/>
          <a:chExt cx="0" cy="0"/>
        </a:xfrm>
      </p:grpSpPr>
      <p:sp>
        <p:nvSpPr>
          <p:cNvPr id="487" name="Google Shape;487;p42"/>
          <p:cNvSpPr txBox="1">
            <a:spLocks noGrp="1"/>
          </p:cNvSpPr>
          <p:nvPr>
            <p:ph type="title"/>
          </p:nvPr>
        </p:nvSpPr>
        <p:spPr>
          <a:prstGeom prst="rect">
            <a:avLst/>
          </a:prstGeom>
        </p:spPr>
        <p:txBody>
          <a:bodyPr spcFirstLastPara="1" wrap="square" lIns="36000" tIns="36000" rIns="36000" bIns="36000" anchor="b" anchorCtr="0">
            <a:noAutofit/>
          </a:bodyPr>
          <a:lstStyle/>
          <a:p>
            <a:r>
              <a:rPr lang="ja-JP"/>
              <a:t>【参考】MSM地上データの気象要素</a:t>
            </a:r>
            <a:endParaRPr/>
          </a:p>
        </p:txBody>
      </p:sp>
      <p:graphicFrame>
        <p:nvGraphicFramePr>
          <p:cNvPr id="488" name="Google Shape;488;p42"/>
          <p:cNvGraphicFramePr/>
          <p:nvPr/>
        </p:nvGraphicFramePr>
        <p:xfrm>
          <a:off x="1548525" y="983825"/>
          <a:ext cx="6808950" cy="4953000"/>
        </p:xfrm>
        <a:graphic>
          <a:graphicData uri="http://schemas.openxmlformats.org/drawingml/2006/table">
            <a:tbl>
              <a:tblPr>
                <a:noFill/>
                <a:tableStyleId>{4DBEAE0C-8DF3-4507-AAD1-BCF8E4D46D57}</a:tableStyleId>
              </a:tblPr>
              <a:tblGrid>
                <a:gridCol w="3404475">
                  <a:extLst>
                    <a:ext uri="{9D8B030D-6E8A-4147-A177-3AD203B41FA5}">
                      <a16:colId xmlns:a16="http://schemas.microsoft.com/office/drawing/2014/main" val="20000"/>
                    </a:ext>
                  </a:extLst>
                </a:gridCol>
                <a:gridCol w="3404475">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ja-JP" sz="1600">
                          <a:latin typeface="Calibri"/>
                          <a:ea typeface="Calibri"/>
                          <a:cs typeface="Calibri"/>
                          <a:sym typeface="Calibri"/>
                        </a:rPr>
                        <a:t>コード</a:t>
                      </a:r>
                      <a:endParaRPr sz="1600">
                        <a:latin typeface="Calibri"/>
                        <a:ea typeface="Calibri"/>
                        <a:cs typeface="Calibri"/>
                        <a:sym typeface="Calibri"/>
                      </a:endParaRPr>
                    </a:p>
                  </a:txBody>
                  <a:tcPr marL="9525" marR="9525" marT="9525" marB="91425" anchor="ctr">
                    <a:solidFill>
                      <a:srgbClr val="EFEFEF"/>
                    </a:solidFill>
                  </a:tcPr>
                </a:tc>
                <a:tc>
                  <a:txBody>
                    <a:bodyPr/>
                    <a:lstStyle/>
                    <a:p>
                      <a:pPr marL="0" lvl="0" indent="0" algn="ctr" rtl="0">
                        <a:spcBef>
                          <a:spcPts val="0"/>
                        </a:spcBef>
                        <a:spcAft>
                          <a:spcPts val="0"/>
                        </a:spcAft>
                        <a:buNone/>
                      </a:pPr>
                      <a:r>
                        <a:rPr lang="ja-JP" sz="1600">
                          <a:latin typeface="Calibri"/>
                          <a:ea typeface="Calibri"/>
                          <a:cs typeface="Calibri"/>
                          <a:sym typeface="Calibri"/>
                        </a:rPr>
                        <a:t>気象要素名</a:t>
                      </a:r>
                      <a:endParaRPr sz="1600">
                        <a:latin typeface="Calibri"/>
                        <a:ea typeface="Calibri"/>
                        <a:cs typeface="Calibri"/>
                        <a:sym typeface="Calibri"/>
                      </a:endParaRPr>
                    </a:p>
                  </a:txBody>
                  <a:tcPr marL="9525" marR="9525" marT="9525" marB="91425" anchor="ctr">
                    <a:solidFill>
                      <a:srgbClr val="EFEFEF"/>
                    </a:solidFill>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PRMSL</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海面気圧</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PRES</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地上気圧</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UGRD</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風のU成分（東西風）</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VGRD</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風のV成分（南北風）</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TMP</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気温</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5"/>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RH</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相対湿度</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6"/>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LCDC</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下層雲量</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7"/>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MCDC</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中層雲量</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8"/>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HCDC</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上層雲量</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09"/>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TCDC</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全雲量</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10"/>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APCP</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a:latin typeface="Calibri"/>
                          <a:ea typeface="Calibri"/>
                          <a:cs typeface="Calibri"/>
                          <a:sym typeface="Calibri"/>
                        </a:rPr>
                        <a:t>前1時間積算降水量</a:t>
                      </a:r>
                      <a:endParaRPr sz="160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11"/>
                  </a:ext>
                </a:extLst>
              </a:tr>
              <a:tr h="381000">
                <a:tc>
                  <a:txBody>
                    <a:bodyPr/>
                    <a:lstStyle/>
                    <a:p>
                      <a:pPr marL="0" lvl="0" indent="0" algn="ctr" rtl="0">
                        <a:spcBef>
                          <a:spcPts val="0"/>
                        </a:spcBef>
                        <a:spcAft>
                          <a:spcPts val="0"/>
                        </a:spcAft>
                        <a:buNone/>
                      </a:pPr>
                      <a:r>
                        <a:rPr lang="ja-JP" sz="1800">
                          <a:latin typeface="Calibri"/>
                          <a:ea typeface="Calibri"/>
                          <a:cs typeface="Calibri"/>
                          <a:sym typeface="Calibri"/>
                        </a:rPr>
                        <a:t>DSWRF</a:t>
                      </a:r>
                      <a:endParaRPr sz="1800">
                        <a:latin typeface="Calibri"/>
                        <a:ea typeface="Calibri"/>
                        <a:cs typeface="Calibri"/>
                        <a:sym typeface="Calibri"/>
                      </a:endParaRPr>
                    </a:p>
                  </a:txBody>
                  <a:tcPr marL="9525" marR="9525" marT="9525" marB="91425" anchor="ctr"/>
                </a:tc>
                <a:tc>
                  <a:txBody>
                    <a:bodyPr/>
                    <a:lstStyle/>
                    <a:p>
                      <a:pPr marL="0" lvl="0" indent="0" algn="ctr" rtl="0">
                        <a:spcBef>
                          <a:spcPts val="0"/>
                        </a:spcBef>
                        <a:spcAft>
                          <a:spcPts val="0"/>
                        </a:spcAft>
                        <a:buNone/>
                      </a:pPr>
                      <a:r>
                        <a:rPr lang="ja-JP" sz="1600" dirty="0">
                          <a:latin typeface="Calibri"/>
                          <a:ea typeface="Calibri"/>
                          <a:cs typeface="Calibri"/>
                          <a:sym typeface="Calibri"/>
                        </a:rPr>
                        <a:t>前1時間平均日射量</a:t>
                      </a:r>
                      <a:endParaRPr sz="1600" dirty="0">
                        <a:latin typeface="Calibri"/>
                        <a:ea typeface="Calibri"/>
                        <a:cs typeface="Calibri"/>
                        <a:sym typeface="Calibri"/>
                      </a:endParaRPr>
                    </a:p>
                  </a:txBody>
                  <a:tcPr marL="9525" marR="9525" marT="9525" marB="91425" anchor="ctr"/>
                </a:tc>
                <a:extLst>
                  <a:ext uri="{0D108BD9-81ED-4DB2-BD59-A6C34878D82A}">
                    <a16:rowId xmlns:a16="http://schemas.microsoft.com/office/drawing/2014/main" val="10012"/>
                  </a:ext>
                </a:extLst>
              </a:tr>
            </a:tbl>
          </a:graphicData>
        </a:graphic>
      </p:graphicFrame>
      <p:sp>
        <p:nvSpPr>
          <p:cNvPr id="489" name="Google Shape;489;p42"/>
          <p:cNvSpPr txBox="1"/>
          <p:nvPr/>
        </p:nvSpPr>
        <p:spPr>
          <a:xfrm>
            <a:off x="1548525" y="515825"/>
            <a:ext cx="6329100" cy="468000"/>
          </a:xfrm>
          <a:prstGeom prst="rect">
            <a:avLst/>
          </a:prstGeom>
          <a:noFill/>
          <a:ln>
            <a:noFill/>
          </a:ln>
        </p:spPr>
        <p:txBody>
          <a:bodyPr spcFirstLastPara="1" wrap="square" lIns="91425" tIns="91425" rIns="91425" bIns="91425" anchor="t" anchorCtr="0">
            <a:noAutofit/>
          </a:bodyPr>
          <a:lstStyle/>
          <a:p>
            <a:pPr>
              <a:lnSpc>
                <a:spcPct val="150000"/>
              </a:lnSpc>
            </a:pPr>
            <a:r>
              <a:rPr lang="ja-JP" altLang="en-US">
                <a:latin typeface="Calibri"/>
                <a:ea typeface="Calibri"/>
                <a:cs typeface="Calibri"/>
                <a:sym typeface="Calibri"/>
              </a:rPr>
              <a:t>▼ </a:t>
            </a:r>
            <a:r>
              <a:rPr lang="en-US" altLang="ja-JP">
                <a:latin typeface="Calibri"/>
                <a:ea typeface="Calibri"/>
                <a:cs typeface="Calibri"/>
                <a:sym typeface="Calibri"/>
              </a:rPr>
              <a:t>wgrib2</a:t>
            </a:r>
            <a:r>
              <a:rPr lang="ja-JP" altLang="en-US">
                <a:latin typeface="Calibri"/>
                <a:ea typeface="Calibri"/>
                <a:cs typeface="Calibri"/>
                <a:sym typeface="Calibri"/>
              </a:rPr>
              <a:t>で</a:t>
            </a:r>
            <a:r>
              <a:rPr lang="en-US" altLang="ja-JP">
                <a:latin typeface="Calibri"/>
                <a:ea typeface="Calibri"/>
                <a:cs typeface="Calibri"/>
                <a:sym typeface="Calibri"/>
              </a:rPr>
              <a:t>MSM</a:t>
            </a:r>
            <a:r>
              <a:rPr lang="ja-JP" altLang="en-US">
                <a:latin typeface="Calibri"/>
                <a:ea typeface="Calibri"/>
                <a:cs typeface="Calibri"/>
                <a:sym typeface="Calibri"/>
              </a:rPr>
              <a:t>地上データをデコードした際に出力される気象要素リスト</a:t>
            </a:r>
            <a:endParaRPr>
              <a:latin typeface="Calibri"/>
              <a:ea typeface="Calibri"/>
              <a:cs typeface="Calibri"/>
              <a:sym typeface="Calibri"/>
            </a:endParaRPr>
          </a:p>
          <a:p>
            <a:pPr>
              <a:lnSpc>
                <a:spcPct val="115000"/>
              </a:lnSpc>
            </a:pPr>
            <a:endParaRPr>
              <a:latin typeface="Calibri"/>
              <a:ea typeface="Calibri"/>
              <a:cs typeface="Calibri"/>
              <a:sym typeface="Calibri"/>
            </a:endParaRPr>
          </a:p>
        </p:txBody>
      </p:sp>
      <p:sp>
        <p:nvSpPr>
          <p:cNvPr id="490" name="Google Shape;490;p42"/>
          <p:cNvSpPr txBox="1"/>
          <p:nvPr/>
        </p:nvSpPr>
        <p:spPr>
          <a:xfrm>
            <a:off x="4367950" y="5936825"/>
            <a:ext cx="3989400" cy="468000"/>
          </a:xfrm>
          <a:prstGeom prst="rect">
            <a:avLst/>
          </a:prstGeom>
          <a:noFill/>
          <a:ln>
            <a:noFill/>
          </a:ln>
        </p:spPr>
        <p:txBody>
          <a:bodyPr spcFirstLastPara="1" wrap="square" lIns="91425" tIns="91425" rIns="91425" bIns="91425" anchor="t" anchorCtr="0">
            <a:noAutofit/>
          </a:bodyPr>
          <a:lstStyle/>
          <a:p>
            <a:pPr>
              <a:lnSpc>
                <a:spcPct val="115000"/>
              </a:lnSpc>
            </a:pPr>
            <a:r>
              <a:rPr lang="en-US" altLang="ja-JP">
                <a:latin typeface="Calibri"/>
                <a:ea typeface="Calibri"/>
                <a:cs typeface="Calibri"/>
                <a:sym typeface="Calibri"/>
              </a:rPr>
              <a:t>※ FT=0</a:t>
            </a:r>
            <a:r>
              <a:rPr lang="ja-JP" altLang="en-US">
                <a:latin typeface="Calibri"/>
                <a:ea typeface="Calibri"/>
                <a:cs typeface="Calibri"/>
                <a:sym typeface="Calibri"/>
              </a:rPr>
              <a:t>には降水量と日射量は含まれていません</a:t>
            </a:r>
            <a:endParaRPr>
              <a:latin typeface="Calibri"/>
              <a:ea typeface="Calibri"/>
              <a:cs typeface="Calibri"/>
              <a:sym typeface="Calibri"/>
            </a:endParaRPr>
          </a:p>
        </p:txBody>
      </p:sp>
      <p:sp>
        <p:nvSpPr>
          <p:cNvPr id="6" name="角丸四角形 5">
            <a:extLst>
              <a:ext uri="{FF2B5EF4-FFF2-40B4-BE49-F238E27FC236}">
                <a16:creationId xmlns:a16="http://schemas.microsoft.com/office/drawing/2014/main" id="{FF0162F3-EAFB-3948-B0A1-EAA256D8F9C2}"/>
              </a:ext>
            </a:extLst>
          </p:cNvPr>
          <p:cNvSpPr/>
          <p:nvPr/>
        </p:nvSpPr>
        <p:spPr>
          <a:xfrm>
            <a:off x="7914803" y="65355"/>
            <a:ext cx="1540260" cy="353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36674476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495"/>
        <p:cNvGrpSpPr/>
        <p:nvPr/>
      </p:nvGrpSpPr>
      <p:grpSpPr>
        <a:xfrm>
          <a:off x="0" y="0"/>
          <a:ext cx="0" cy="0"/>
          <a:chOff x="0" y="0"/>
          <a:chExt cx="0" cy="0"/>
        </a:xfrm>
      </p:grpSpPr>
      <p:sp>
        <p:nvSpPr>
          <p:cNvPr id="496" name="Google Shape;496;p43"/>
          <p:cNvSpPr txBox="1">
            <a:spLocks noGrp="1"/>
          </p:cNvSpPr>
          <p:nvPr>
            <p:ph type="title"/>
          </p:nvPr>
        </p:nvSpPr>
        <p:spPr>
          <a:prstGeom prst="rect">
            <a:avLst/>
          </a:prstGeom>
        </p:spPr>
        <p:txBody>
          <a:bodyPr spcFirstLastPara="1" wrap="square" lIns="36000" tIns="36000" rIns="36000" bIns="36000" anchor="b" anchorCtr="0">
            <a:noAutofit/>
          </a:bodyPr>
          <a:lstStyle/>
          <a:p>
            <a:r>
              <a:rPr lang="ja-JP"/>
              <a:t>wgrib2の使用方法</a:t>
            </a:r>
            <a:endParaRPr/>
          </a:p>
        </p:txBody>
      </p:sp>
      <p:sp>
        <p:nvSpPr>
          <p:cNvPr id="497" name="Google Shape;497;p43"/>
          <p:cNvSpPr txBox="1"/>
          <p:nvPr/>
        </p:nvSpPr>
        <p:spPr>
          <a:xfrm>
            <a:off x="892500" y="492615"/>
            <a:ext cx="8121000" cy="14685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次にデータの羅列の中から、</a:t>
            </a:r>
            <a:r>
              <a:rPr lang="en-US" altLang="ja-JP">
                <a:latin typeface="Calibri"/>
                <a:ea typeface="Calibri"/>
                <a:cs typeface="Calibri"/>
                <a:sym typeface="Calibri"/>
              </a:rPr>
              <a:t>183</a:t>
            </a:r>
            <a:r>
              <a:rPr lang="ja-JP" altLang="en-US">
                <a:latin typeface="Calibri"/>
                <a:ea typeface="Calibri"/>
                <a:cs typeface="Calibri"/>
                <a:sym typeface="Calibri"/>
              </a:rPr>
              <a:t>番目のデータに着目し、これがどのような気象データかをもう少し詳しく表示させてみまし ょう。</a:t>
            </a:r>
            <a:endParaRPr dirty="0">
              <a:latin typeface="Calibri"/>
              <a:ea typeface="Calibri"/>
              <a:cs typeface="Calibri"/>
              <a:sym typeface="Calibri"/>
            </a:endParaRPr>
          </a:p>
          <a:p>
            <a:endParaRPr dirty="0">
              <a:latin typeface="Calibri"/>
              <a:ea typeface="Calibri"/>
              <a:cs typeface="Calibri"/>
              <a:sym typeface="Calibri"/>
            </a:endParaRPr>
          </a:p>
          <a:p>
            <a:endParaRPr dirty="0">
              <a:latin typeface="Calibri"/>
              <a:ea typeface="Calibri"/>
              <a:cs typeface="Calibri"/>
              <a:sym typeface="Calibri"/>
            </a:endParaRPr>
          </a:p>
          <a:p>
            <a:endParaRPr dirty="0">
              <a:latin typeface="Calibri"/>
              <a:ea typeface="Calibri"/>
              <a:cs typeface="Calibri"/>
              <a:sym typeface="Calibri"/>
            </a:endParaRPr>
          </a:p>
          <a:p>
            <a:pPr algn="r"/>
            <a:r>
              <a:rPr lang="en-US" altLang="ja-JP" sz="1200" i="1">
                <a:latin typeface="Calibri"/>
                <a:ea typeface="Calibri"/>
                <a:cs typeface="Calibri"/>
                <a:sym typeface="Calibri"/>
              </a:rPr>
              <a:t>※ Windows 10</a:t>
            </a:r>
            <a:r>
              <a:rPr lang="ja-JP" altLang="en-US" sz="1200" i="1">
                <a:latin typeface="Calibri"/>
                <a:ea typeface="Calibri"/>
                <a:cs typeface="Calibri"/>
                <a:sym typeface="Calibri"/>
              </a:rPr>
              <a:t>では</a:t>
            </a:r>
            <a:r>
              <a:rPr lang="en-US" altLang="ja-JP" sz="1200" i="1">
                <a:latin typeface="Calibri"/>
                <a:ea typeface="Calibri"/>
                <a:cs typeface="Calibri"/>
                <a:sym typeface="Calibri"/>
              </a:rPr>
              <a:t>『/』</a:t>
            </a:r>
            <a:r>
              <a:rPr lang="ja-JP" altLang="en-US" sz="1200" i="1">
                <a:latin typeface="Calibri"/>
                <a:ea typeface="Calibri"/>
                <a:cs typeface="Calibri"/>
                <a:sym typeface="Calibri"/>
              </a:rPr>
              <a:t>を</a:t>
            </a:r>
            <a:r>
              <a:rPr lang="en-US" altLang="ja-JP" sz="1200" i="1">
                <a:latin typeface="Calibri"/>
                <a:ea typeface="Calibri"/>
                <a:cs typeface="Calibri"/>
                <a:sym typeface="Calibri"/>
              </a:rPr>
              <a:t>『¥』</a:t>
            </a:r>
            <a:r>
              <a:rPr lang="ja-JP" altLang="en-US" sz="1200" i="1">
                <a:latin typeface="Calibri"/>
                <a:ea typeface="Calibri"/>
                <a:cs typeface="Calibri"/>
                <a:sym typeface="Calibri"/>
              </a:rPr>
              <a:t>に変更して実行</a:t>
            </a:r>
            <a:endParaRPr sz="1200" i="1" dirty="0">
              <a:latin typeface="Calibri"/>
              <a:ea typeface="Calibri"/>
              <a:cs typeface="Calibri"/>
              <a:sym typeface="Calibri"/>
            </a:endParaRPr>
          </a:p>
          <a:p>
            <a:endParaRPr dirty="0">
              <a:latin typeface="Calibri"/>
              <a:ea typeface="Calibri"/>
              <a:cs typeface="Calibri"/>
              <a:sym typeface="Calibri"/>
            </a:endParaRPr>
          </a:p>
          <a:p>
            <a:r>
              <a:rPr lang="ja-JP" altLang="en-US">
                <a:latin typeface="Calibri"/>
                <a:ea typeface="Calibri"/>
                <a:cs typeface="Calibri"/>
                <a:sym typeface="Calibri"/>
              </a:rPr>
              <a:t> </a:t>
            </a:r>
            <a:endParaRPr dirty="0">
              <a:latin typeface="Calibri"/>
              <a:ea typeface="Calibri"/>
              <a:cs typeface="Calibri"/>
              <a:sym typeface="Calibri"/>
            </a:endParaRPr>
          </a:p>
        </p:txBody>
      </p:sp>
      <p:sp>
        <p:nvSpPr>
          <p:cNvPr id="498" name="Google Shape;498;p43"/>
          <p:cNvSpPr txBox="1"/>
          <p:nvPr/>
        </p:nvSpPr>
        <p:spPr>
          <a:xfrm>
            <a:off x="919275" y="3529350"/>
            <a:ext cx="6274005" cy="1468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buClr>
                <a:schemeClr val="dk1"/>
              </a:buClr>
              <a:buSzPts val="1100"/>
            </a:pPr>
            <a:r>
              <a:rPr lang="en-US" altLang="ja-JP">
                <a:latin typeface="Calibri"/>
                <a:ea typeface="Calibri"/>
                <a:cs typeface="Calibri"/>
                <a:sym typeface="Calibri"/>
              </a:rPr>
              <a:t>1.183:0:vt=2020090603:1.5 m above ground:15 hour fcst:TMP Temperature [K]:</a:t>
            </a:r>
            <a:endParaRPr>
              <a:latin typeface="Calibri"/>
              <a:ea typeface="Calibri"/>
              <a:cs typeface="Calibri"/>
              <a:sym typeface="Calibri"/>
            </a:endParaRPr>
          </a:p>
          <a:p>
            <a:pPr>
              <a:buClr>
                <a:schemeClr val="dk1"/>
              </a:buClr>
              <a:buSzPts val="1100"/>
            </a:pPr>
            <a:r>
              <a:rPr lang="ja-JP" altLang="en-US">
                <a:latin typeface="Calibri"/>
                <a:ea typeface="Calibri"/>
                <a:cs typeface="Calibri"/>
                <a:sym typeface="Calibri"/>
              </a:rPr>
              <a:t>    </a:t>
            </a:r>
            <a:r>
              <a:rPr lang="en-US" altLang="ja-JP">
                <a:latin typeface="Calibri"/>
                <a:ea typeface="Calibri"/>
                <a:cs typeface="Calibri"/>
                <a:sym typeface="Calibri"/>
              </a:rPr>
              <a:t>ndata=242905:undef=0:mean=298.983:min=283.563:max=306.165</a:t>
            </a:r>
            <a:endParaRPr>
              <a:latin typeface="Calibri"/>
              <a:ea typeface="Calibri"/>
              <a:cs typeface="Calibri"/>
              <a:sym typeface="Calibri"/>
            </a:endParaRPr>
          </a:p>
          <a:p>
            <a:pPr>
              <a:buClr>
                <a:schemeClr val="dk1"/>
              </a:buClr>
              <a:buSzPts val="1100"/>
            </a:pPr>
            <a:r>
              <a:rPr lang="ja-JP" altLang="en-US">
                <a:latin typeface="Calibri"/>
                <a:ea typeface="Calibri"/>
                <a:cs typeface="Calibri"/>
                <a:sym typeface="Calibri"/>
              </a:rPr>
              <a:t>    </a:t>
            </a:r>
            <a:r>
              <a:rPr lang="en-US" altLang="ja-JP">
                <a:latin typeface="Calibri"/>
                <a:ea typeface="Calibri"/>
                <a:cs typeface="Calibri"/>
                <a:sym typeface="Calibri"/>
              </a:rPr>
              <a:t>grid_template=0:winds(N/S):</a:t>
            </a:r>
            <a:endParaRPr>
              <a:latin typeface="Calibri"/>
              <a:ea typeface="Calibri"/>
              <a:cs typeface="Calibri"/>
              <a:sym typeface="Calibri"/>
            </a:endParaRPr>
          </a:p>
          <a:p>
            <a:pPr>
              <a:buClr>
                <a:schemeClr val="dk1"/>
              </a:buClr>
              <a:buSzPts val="1100"/>
            </a:pPr>
            <a:r>
              <a:rPr lang="ja-JP" altLang="en-US">
                <a:latin typeface="Calibri"/>
                <a:ea typeface="Calibri"/>
                <a:cs typeface="Calibri"/>
                <a:sym typeface="Calibri"/>
              </a:rPr>
              <a:t>	</a:t>
            </a:r>
            <a:r>
              <a:rPr lang="en-US" altLang="ja-JP">
                <a:latin typeface="Calibri"/>
                <a:ea typeface="Calibri"/>
                <a:cs typeface="Calibri"/>
                <a:sym typeface="Calibri"/>
              </a:rPr>
              <a:t>lat-lon grid:(481 x 505) units 1e-06 input WE:NS output WE:SN res 48</a:t>
            </a:r>
            <a:endParaRPr>
              <a:latin typeface="Calibri"/>
              <a:ea typeface="Calibri"/>
              <a:cs typeface="Calibri"/>
              <a:sym typeface="Calibri"/>
            </a:endParaRPr>
          </a:p>
          <a:p>
            <a:pPr>
              <a:buClr>
                <a:schemeClr val="dk1"/>
              </a:buClr>
              <a:buSzPts val="1100"/>
            </a:pPr>
            <a:r>
              <a:rPr lang="ja-JP" altLang="en-US">
                <a:latin typeface="Calibri"/>
                <a:ea typeface="Calibri"/>
                <a:cs typeface="Calibri"/>
                <a:sym typeface="Calibri"/>
              </a:rPr>
              <a:t>	</a:t>
            </a:r>
            <a:r>
              <a:rPr lang="en-US" altLang="ja-JP">
                <a:latin typeface="Calibri"/>
                <a:ea typeface="Calibri"/>
                <a:cs typeface="Calibri"/>
                <a:sym typeface="Calibri"/>
              </a:rPr>
              <a:t>lat 47.600000 to 22.400000 by 0.050000</a:t>
            </a:r>
            <a:endParaRPr>
              <a:latin typeface="Calibri"/>
              <a:ea typeface="Calibri"/>
              <a:cs typeface="Calibri"/>
              <a:sym typeface="Calibri"/>
            </a:endParaRPr>
          </a:p>
          <a:p>
            <a:r>
              <a:rPr lang="ja-JP" altLang="en-US">
                <a:latin typeface="Calibri"/>
                <a:ea typeface="Calibri"/>
                <a:cs typeface="Calibri"/>
                <a:sym typeface="Calibri"/>
              </a:rPr>
              <a:t>	</a:t>
            </a:r>
            <a:r>
              <a:rPr lang="en-US" altLang="ja-JP">
                <a:latin typeface="Calibri"/>
                <a:ea typeface="Calibri"/>
                <a:cs typeface="Calibri"/>
                <a:sym typeface="Calibri"/>
              </a:rPr>
              <a:t>lon 120.000000 to 150.000000 by 0.062500 #points=242905</a:t>
            </a:r>
            <a:endParaRPr>
              <a:latin typeface="Calibri"/>
              <a:ea typeface="Calibri"/>
              <a:cs typeface="Calibri"/>
              <a:sym typeface="Calibri"/>
            </a:endParaRPr>
          </a:p>
        </p:txBody>
      </p:sp>
      <p:sp>
        <p:nvSpPr>
          <p:cNvPr id="499" name="Google Shape;499;p43"/>
          <p:cNvSpPr/>
          <p:nvPr/>
        </p:nvSpPr>
        <p:spPr>
          <a:xfrm>
            <a:off x="810300" y="1118963"/>
            <a:ext cx="828540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b="1">
                <a:solidFill>
                  <a:srgbClr val="FFFFFF"/>
                </a:solidFill>
                <a:latin typeface="Calibri"/>
                <a:ea typeface="Calibri"/>
                <a:cs typeface="Calibri"/>
                <a:sym typeface="Calibri"/>
              </a:rPr>
              <a:t>wgrib2 weather/Z__C_RJTD_20200905120000_MSM_GPV_Rjp_Lsurf_FH00-15_grib2.bin -match "1.183:" -V</a:t>
            </a:r>
            <a:endParaRPr b="1">
              <a:solidFill>
                <a:srgbClr val="FFFFFF"/>
              </a:solidFill>
            </a:endParaRPr>
          </a:p>
        </p:txBody>
      </p:sp>
      <p:sp>
        <p:nvSpPr>
          <p:cNvPr id="500" name="Google Shape;500;p43"/>
          <p:cNvSpPr txBox="1"/>
          <p:nvPr/>
        </p:nvSpPr>
        <p:spPr>
          <a:xfrm>
            <a:off x="1365000" y="5056635"/>
            <a:ext cx="7730700" cy="1210800"/>
          </a:xfrm>
          <a:prstGeom prst="rect">
            <a:avLst/>
          </a:prstGeom>
          <a:noFill/>
          <a:ln>
            <a:noFill/>
          </a:ln>
        </p:spPr>
        <p:txBody>
          <a:bodyPr spcFirstLastPara="1" wrap="square" lIns="91425" tIns="91425" rIns="91425" bIns="91425" anchor="t" anchorCtr="0">
            <a:noAutofit/>
          </a:bodyPr>
          <a:lstStyle/>
          <a:p>
            <a:pPr marL="316800" indent="-247300">
              <a:lnSpc>
                <a:spcPct val="115000"/>
              </a:lnSpc>
              <a:buClr>
                <a:schemeClr val="accent1"/>
              </a:buClr>
              <a:buSzPts val="1400"/>
              <a:buFont typeface="Calibri"/>
              <a:buChar char="●"/>
            </a:pPr>
            <a:r>
              <a:rPr lang="ja-JP" altLang="en-US">
                <a:latin typeface="Calibri"/>
                <a:ea typeface="Calibri"/>
                <a:cs typeface="Calibri"/>
                <a:sym typeface="Calibri"/>
              </a:rPr>
              <a:t>初期時刻 </a:t>
            </a:r>
            <a:r>
              <a:rPr lang="en-US" altLang="ja-JP">
                <a:latin typeface="Calibri"/>
                <a:ea typeface="Calibri"/>
                <a:cs typeface="Calibri"/>
                <a:sym typeface="Calibri"/>
              </a:rPr>
              <a:t>2020</a:t>
            </a:r>
            <a:r>
              <a:rPr lang="ja-JP" altLang="en-US">
                <a:latin typeface="Calibri"/>
                <a:ea typeface="Calibri"/>
                <a:cs typeface="Calibri"/>
                <a:sym typeface="Calibri"/>
              </a:rPr>
              <a:t>年</a:t>
            </a:r>
            <a:r>
              <a:rPr lang="en-US" altLang="ja-JP">
                <a:latin typeface="Calibri"/>
                <a:ea typeface="Calibri"/>
                <a:cs typeface="Calibri"/>
                <a:sym typeface="Calibri"/>
              </a:rPr>
              <a:t>9</a:t>
            </a:r>
            <a:r>
              <a:rPr lang="ja-JP" altLang="en-US">
                <a:latin typeface="Calibri"/>
                <a:ea typeface="Calibri"/>
                <a:cs typeface="Calibri"/>
                <a:sym typeface="Calibri"/>
              </a:rPr>
              <a:t>月</a:t>
            </a:r>
            <a:r>
              <a:rPr lang="en-US" altLang="ja-JP">
                <a:latin typeface="Calibri"/>
                <a:ea typeface="Calibri"/>
                <a:cs typeface="Calibri"/>
                <a:sym typeface="Calibri"/>
              </a:rPr>
              <a:t>5</a:t>
            </a:r>
            <a:r>
              <a:rPr lang="ja-JP" altLang="en-US">
                <a:latin typeface="Calibri"/>
                <a:ea typeface="Calibri"/>
                <a:cs typeface="Calibri"/>
                <a:sym typeface="Calibri"/>
              </a:rPr>
              <a:t>日 </a:t>
            </a:r>
            <a:r>
              <a:rPr lang="en-US" altLang="ja-JP">
                <a:latin typeface="Calibri"/>
                <a:ea typeface="Calibri"/>
                <a:cs typeface="Calibri"/>
                <a:sym typeface="Calibri"/>
              </a:rPr>
              <a:t>12UTC</a:t>
            </a:r>
            <a:r>
              <a:rPr lang="ja-JP" altLang="en-US">
                <a:latin typeface="Calibri"/>
                <a:ea typeface="Calibri"/>
                <a:cs typeface="Calibri"/>
                <a:sym typeface="Calibri"/>
              </a:rPr>
              <a:t>の </a:t>
            </a:r>
            <a:r>
              <a:rPr lang="en-US" altLang="ja-JP">
                <a:latin typeface="Calibri"/>
                <a:ea typeface="Calibri"/>
                <a:cs typeface="Calibri"/>
                <a:sym typeface="Calibri"/>
              </a:rPr>
              <a:t>15</a:t>
            </a:r>
            <a:r>
              <a:rPr lang="ja-JP" altLang="en-US">
                <a:latin typeface="Calibri"/>
                <a:ea typeface="Calibri"/>
                <a:cs typeface="Calibri"/>
                <a:sym typeface="Calibri"/>
              </a:rPr>
              <a:t>時間後である </a:t>
            </a:r>
            <a:r>
              <a:rPr lang="en-US" altLang="ja-JP">
                <a:latin typeface="Calibri"/>
                <a:ea typeface="Calibri"/>
                <a:cs typeface="Calibri"/>
                <a:sym typeface="Calibri"/>
              </a:rPr>
              <a:t>2020</a:t>
            </a:r>
            <a:r>
              <a:rPr lang="ja-JP" altLang="en-US">
                <a:latin typeface="Calibri"/>
                <a:ea typeface="Calibri"/>
                <a:cs typeface="Calibri"/>
                <a:sym typeface="Calibri"/>
              </a:rPr>
              <a:t>年</a:t>
            </a:r>
            <a:r>
              <a:rPr lang="en-US" altLang="ja-JP">
                <a:latin typeface="Calibri"/>
                <a:ea typeface="Calibri"/>
                <a:cs typeface="Calibri"/>
                <a:sym typeface="Calibri"/>
              </a:rPr>
              <a:t>9</a:t>
            </a:r>
            <a:r>
              <a:rPr lang="ja-JP" altLang="en-US">
                <a:latin typeface="Calibri"/>
                <a:ea typeface="Calibri"/>
                <a:cs typeface="Calibri"/>
                <a:sym typeface="Calibri"/>
              </a:rPr>
              <a:t>月</a:t>
            </a:r>
            <a:r>
              <a:rPr lang="en-US" altLang="ja-JP">
                <a:latin typeface="Calibri"/>
                <a:ea typeface="Calibri"/>
                <a:cs typeface="Calibri"/>
                <a:sym typeface="Calibri"/>
              </a:rPr>
              <a:t>6</a:t>
            </a:r>
            <a:r>
              <a:rPr lang="ja-JP" altLang="en-US">
                <a:latin typeface="Calibri"/>
                <a:ea typeface="Calibri"/>
                <a:cs typeface="Calibri"/>
                <a:sym typeface="Calibri"/>
              </a:rPr>
              <a:t>日</a:t>
            </a:r>
            <a:r>
              <a:rPr lang="en-US" altLang="ja-JP">
                <a:latin typeface="Calibri"/>
                <a:ea typeface="Calibri"/>
                <a:cs typeface="Calibri"/>
                <a:sym typeface="Calibri"/>
              </a:rPr>
              <a:t>03UTC</a:t>
            </a:r>
            <a:r>
              <a:rPr lang="ja-JP" altLang="en-US">
                <a:latin typeface="Calibri"/>
                <a:ea typeface="Calibri"/>
                <a:cs typeface="Calibri"/>
                <a:sym typeface="Calibri"/>
              </a:rPr>
              <a:t>における、地上</a:t>
            </a:r>
            <a:r>
              <a:rPr lang="en-US" altLang="ja-JP">
                <a:latin typeface="Calibri"/>
                <a:ea typeface="Calibri"/>
                <a:cs typeface="Calibri"/>
                <a:sym typeface="Calibri"/>
              </a:rPr>
              <a:t>1.5m</a:t>
            </a:r>
            <a:r>
              <a:rPr lang="ja-JP" altLang="en-US">
                <a:latin typeface="Calibri"/>
                <a:ea typeface="Calibri"/>
                <a:cs typeface="Calibri"/>
                <a:sym typeface="Calibri"/>
              </a:rPr>
              <a:t>の気温の予測で、単位はケルビン</a:t>
            </a:r>
            <a:r>
              <a:rPr lang="en-US" altLang="ja-JP">
                <a:latin typeface="Calibri"/>
                <a:ea typeface="Calibri"/>
                <a:cs typeface="Calibri"/>
                <a:sym typeface="Calibri"/>
              </a:rPr>
              <a:t>[K]</a:t>
            </a:r>
            <a:endParaRPr>
              <a:latin typeface="Calibri"/>
              <a:ea typeface="Calibri"/>
              <a:cs typeface="Calibri"/>
              <a:sym typeface="Calibri"/>
            </a:endParaRPr>
          </a:p>
          <a:p>
            <a:pPr marL="316800" indent="-247300">
              <a:lnSpc>
                <a:spcPct val="115000"/>
              </a:lnSpc>
              <a:spcBef>
                <a:spcPts val="1000"/>
              </a:spcBef>
              <a:buClr>
                <a:schemeClr val="accent1"/>
              </a:buClr>
              <a:buSzPts val="1400"/>
              <a:buFont typeface="Calibri"/>
              <a:buChar char="●"/>
            </a:pPr>
            <a:r>
              <a:rPr lang="ja-JP" altLang="en-US">
                <a:latin typeface="Calibri"/>
                <a:ea typeface="Calibri"/>
                <a:cs typeface="Calibri"/>
                <a:sym typeface="Calibri"/>
              </a:rPr>
              <a:t>北緯</a:t>
            </a:r>
            <a:r>
              <a:rPr lang="en-US" altLang="ja-JP">
                <a:latin typeface="Calibri"/>
                <a:ea typeface="Calibri"/>
                <a:cs typeface="Calibri"/>
                <a:sym typeface="Calibri"/>
              </a:rPr>
              <a:t>22.4</a:t>
            </a:r>
            <a:r>
              <a:rPr lang="ja-JP" altLang="en-US">
                <a:latin typeface="Calibri"/>
                <a:ea typeface="Calibri"/>
                <a:cs typeface="Calibri"/>
                <a:sym typeface="Calibri"/>
              </a:rPr>
              <a:t>度</a:t>
            </a:r>
            <a:r>
              <a:rPr lang="en-US" altLang="ja-JP">
                <a:latin typeface="Calibri"/>
                <a:ea typeface="Calibri"/>
                <a:cs typeface="Calibri"/>
                <a:sym typeface="Calibri"/>
              </a:rPr>
              <a:t>〜47.6</a:t>
            </a:r>
            <a:r>
              <a:rPr lang="ja-JP" altLang="en-US">
                <a:latin typeface="Calibri"/>
                <a:ea typeface="Calibri"/>
                <a:cs typeface="Calibri"/>
                <a:sym typeface="Calibri"/>
              </a:rPr>
              <a:t>度、東経</a:t>
            </a:r>
            <a:r>
              <a:rPr lang="en-US" altLang="ja-JP">
                <a:latin typeface="Calibri"/>
                <a:ea typeface="Calibri"/>
                <a:cs typeface="Calibri"/>
                <a:sym typeface="Calibri"/>
              </a:rPr>
              <a:t>120</a:t>
            </a:r>
            <a:r>
              <a:rPr lang="ja-JP" altLang="en-US">
                <a:latin typeface="Calibri"/>
                <a:ea typeface="Calibri"/>
                <a:cs typeface="Calibri"/>
                <a:sym typeface="Calibri"/>
              </a:rPr>
              <a:t>度</a:t>
            </a:r>
            <a:r>
              <a:rPr lang="en-US" altLang="ja-JP">
                <a:latin typeface="Calibri"/>
                <a:ea typeface="Calibri"/>
                <a:cs typeface="Calibri"/>
                <a:sym typeface="Calibri"/>
              </a:rPr>
              <a:t>〜150</a:t>
            </a:r>
            <a:r>
              <a:rPr lang="ja-JP" altLang="en-US">
                <a:latin typeface="Calibri"/>
                <a:ea typeface="Calibri"/>
                <a:cs typeface="Calibri"/>
                <a:sym typeface="Calibri"/>
              </a:rPr>
              <a:t>度の範囲を、緯度方向に</a:t>
            </a:r>
            <a:r>
              <a:rPr lang="en-US" altLang="ja-JP">
                <a:latin typeface="Calibri"/>
                <a:ea typeface="Calibri"/>
                <a:cs typeface="Calibri"/>
                <a:sym typeface="Calibri"/>
              </a:rPr>
              <a:t>0.05</a:t>
            </a:r>
            <a:r>
              <a:rPr lang="ja-JP" altLang="en-US">
                <a:latin typeface="Calibri"/>
                <a:ea typeface="Calibri"/>
                <a:cs typeface="Calibri"/>
                <a:sym typeface="Calibri"/>
              </a:rPr>
              <a:t>度、経度方向に</a:t>
            </a:r>
            <a:r>
              <a:rPr lang="en-US" altLang="ja-JP">
                <a:latin typeface="Calibri"/>
                <a:ea typeface="Calibri"/>
                <a:cs typeface="Calibri"/>
                <a:sym typeface="Calibri"/>
              </a:rPr>
              <a:t>0.0625</a:t>
            </a:r>
            <a:r>
              <a:rPr lang="ja-JP" altLang="en-US">
                <a:latin typeface="Calibri"/>
                <a:ea typeface="Calibri"/>
                <a:cs typeface="Calibri"/>
                <a:sym typeface="Calibri"/>
              </a:rPr>
              <a:t>度の間隔で区切った、合計</a:t>
            </a:r>
            <a:r>
              <a:rPr lang="en-US" altLang="ja-JP">
                <a:latin typeface="Calibri"/>
                <a:ea typeface="Calibri"/>
                <a:cs typeface="Calibri"/>
                <a:sym typeface="Calibri"/>
              </a:rPr>
              <a:t>242905</a:t>
            </a:r>
            <a:r>
              <a:rPr lang="ja-JP" altLang="en-US">
                <a:latin typeface="Calibri"/>
                <a:ea typeface="Calibri"/>
                <a:cs typeface="Calibri"/>
                <a:sym typeface="Calibri"/>
              </a:rPr>
              <a:t>点の格子点値データ</a:t>
            </a:r>
            <a:endParaRPr>
              <a:latin typeface="Calibri"/>
              <a:ea typeface="Calibri"/>
              <a:cs typeface="Calibri"/>
              <a:sym typeface="Calibri"/>
            </a:endParaRPr>
          </a:p>
        </p:txBody>
      </p:sp>
      <p:sp>
        <p:nvSpPr>
          <p:cNvPr id="501" name="Google Shape;501;p43"/>
          <p:cNvSpPr/>
          <p:nvPr/>
        </p:nvSpPr>
        <p:spPr>
          <a:xfrm>
            <a:off x="712225" y="3226050"/>
            <a:ext cx="810000" cy="370800"/>
          </a:xfrm>
          <a:prstGeom prst="roundRect">
            <a:avLst>
              <a:gd name="adj" fmla="val 16667"/>
            </a:avLst>
          </a:prstGeom>
          <a:solidFill>
            <a:srgbClr val="EFEFE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ja-JP" altLang="en-US" b="1"/>
              <a:t>出力例</a:t>
            </a:r>
            <a:endParaRPr b="1"/>
          </a:p>
        </p:txBody>
      </p:sp>
      <p:graphicFrame>
        <p:nvGraphicFramePr>
          <p:cNvPr id="502" name="Google Shape;502;p43"/>
          <p:cNvGraphicFramePr/>
          <p:nvPr/>
        </p:nvGraphicFramePr>
        <p:xfrm>
          <a:off x="2539800" y="1961116"/>
          <a:ext cx="6555900" cy="1365175"/>
        </p:xfrm>
        <a:graphic>
          <a:graphicData uri="http://schemas.openxmlformats.org/drawingml/2006/table">
            <a:tbl>
              <a:tblPr>
                <a:noFill/>
                <a:tableStyleId>{4DBEAE0C-8DF3-4507-AAD1-BCF8E4D46D57}</a:tableStyleId>
              </a:tblPr>
              <a:tblGrid>
                <a:gridCol w="2348375">
                  <a:extLst>
                    <a:ext uri="{9D8B030D-6E8A-4147-A177-3AD203B41FA5}">
                      <a16:colId xmlns:a16="http://schemas.microsoft.com/office/drawing/2014/main" val="20000"/>
                    </a:ext>
                  </a:extLst>
                </a:gridCol>
                <a:gridCol w="4207525">
                  <a:extLst>
                    <a:ext uri="{9D8B030D-6E8A-4147-A177-3AD203B41FA5}">
                      <a16:colId xmlns:a16="http://schemas.microsoft.com/office/drawing/2014/main" val="20001"/>
                    </a:ext>
                  </a:extLst>
                </a:gridCol>
              </a:tblGrid>
              <a:tr h="386300">
                <a:tc>
                  <a:txBody>
                    <a:bodyPr/>
                    <a:lstStyle/>
                    <a:p>
                      <a:pPr marL="0" lvl="0" indent="0" algn="l" rtl="0">
                        <a:spcBef>
                          <a:spcPts val="0"/>
                        </a:spcBef>
                        <a:spcAft>
                          <a:spcPts val="0"/>
                        </a:spcAft>
                        <a:buNone/>
                      </a:pPr>
                      <a:r>
                        <a:rPr lang="ja-JP" sz="1200"/>
                        <a:t>wgrib2オプション</a:t>
                      </a:r>
                      <a:endParaRPr sz="1200"/>
                    </a:p>
                  </a:txBody>
                  <a:tcPr marL="91425" marR="91425" marT="91425" marB="91425" anchor="ctr">
                    <a:solidFill>
                      <a:srgbClr val="D9D9D9"/>
                    </a:solidFill>
                  </a:tcPr>
                </a:tc>
                <a:tc>
                  <a:txBody>
                    <a:bodyPr/>
                    <a:lstStyle/>
                    <a:p>
                      <a:pPr marL="0" lvl="0" indent="0" algn="l" rtl="0">
                        <a:lnSpc>
                          <a:spcPct val="115000"/>
                        </a:lnSpc>
                        <a:spcBef>
                          <a:spcPts val="0"/>
                        </a:spcBef>
                        <a:spcAft>
                          <a:spcPts val="0"/>
                        </a:spcAft>
                        <a:buNone/>
                      </a:pPr>
                      <a:r>
                        <a:rPr lang="ja-JP" sz="1200">
                          <a:solidFill>
                            <a:schemeClr val="dk1"/>
                          </a:solidFill>
                          <a:latin typeface="Calibri"/>
                          <a:ea typeface="Calibri"/>
                          <a:cs typeface="Calibri"/>
                          <a:sym typeface="Calibri"/>
                        </a:rPr>
                        <a:t>機能</a:t>
                      </a:r>
                      <a:endParaRPr sz="1200">
                        <a:solidFill>
                          <a:schemeClr val="dk1"/>
                        </a:solidFill>
                        <a:latin typeface="Calibri"/>
                        <a:ea typeface="Calibri"/>
                        <a:cs typeface="Calibri"/>
                        <a:sym typeface="Calibri"/>
                      </a:endParaRPr>
                    </a:p>
                  </a:txBody>
                  <a:tcPr marL="91425" marR="91425" marT="91425" marB="91425" anchor="ctr">
                    <a:solidFill>
                      <a:srgbClr val="D9D9D9"/>
                    </a:solidFill>
                  </a:tcPr>
                </a:tc>
                <a:extLst>
                  <a:ext uri="{0D108BD9-81ED-4DB2-BD59-A6C34878D82A}">
                    <a16:rowId xmlns:a16="http://schemas.microsoft.com/office/drawing/2014/main" val="10000"/>
                  </a:ext>
                </a:extLst>
              </a:tr>
              <a:tr h="592575">
                <a:tc>
                  <a:txBody>
                    <a:bodyPr/>
                    <a:lstStyle/>
                    <a:p>
                      <a:pPr marL="0" lvl="0" indent="0" algn="l" rtl="0">
                        <a:spcBef>
                          <a:spcPts val="0"/>
                        </a:spcBef>
                        <a:spcAft>
                          <a:spcPts val="0"/>
                        </a:spcAft>
                        <a:buNone/>
                      </a:pPr>
                      <a:r>
                        <a:rPr lang="ja-JP" sz="1200"/>
                        <a:t>-match “正規表現の検索文字列”</a:t>
                      </a:r>
                      <a:endParaRPr sz="1200"/>
                    </a:p>
                  </a:txBody>
                  <a:tcPr marL="91425" marR="91425" marT="91425" marB="91425" anchor="ctr"/>
                </a:tc>
                <a:tc>
                  <a:txBody>
                    <a:bodyPr/>
                    <a:lstStyle/>
                    <a:p>
                      <a:pPr marL="0" lvl="0" indent="0" algn="l" rtl="0">
                        <a:lnSpc>
                          <a:spcPct val="115000"/>
                        </a:lnSpc>
                        <a:spcBef>
                          <a:spcPts val="0"/>
                        </a:spcBef>
                        <a:spcAft>
                          <a:spcPts val="0"/>
                        </a:spcAft>
                        <a:buNone/>
                      </a:pPr>
                      <a:r>
                        <a:rPr lang="ja-JP" sz="1200">
                          <a:solidFill>
                            <a:schemeClr val="dk1"/>
                          </a:solidFill>
                          <a:latin typeface="Calibri"/>
                          <a:ea typeface="Calibri"/>
                          <a:cs typeface="Calibri"/>
                          <a:sym typeface="Calibri"/>
                        </a:rPr>
                        <a:t>検索文字列に正規表現として一致するデータのみ抽出</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ja-JP" sz="1200">
                          <a:solidFill>
                            <a:schemeClr val="dk1"/>
                          </a:solidFill>
                          <a:latin typeface="Calibri"/>
                          <a:ea typeface="Calibri"/>
                          <a:cs typeface="Calibri"/>
                          <a:sym typeface="Calibri"/>
                        </a:rPr>
                        <a:t>複数使うことができ、AND検索も可能</a:t>
                      </a:r>
                      <a:endParaRPr sz="1200"/>
                    </a:p>
                  </a:txBody>
                  <a:tcPr marL="91425" marR="91425" marT="91425" marB="91425" anchor="ctr"/>
                </a:tc>
                <a:extLst>
                  <a:ext uri="{0D108BD9-81ED-4DB2-BD59-A6C34878D82A}">
                    <a16:rowId xmlns:a16="http://schemas.microsoft.com/office/drawing/2014/main" val="10001"/>
                  </a:ext>
                </a:extLst>
              </a:tr>
              <a:tr h="386300">
                <a:tc>
                  <a:txBody>
                    <a:bodyPr/>
                    <a:lstStyle/>
                    <a:p>
                      <a:pPr marL="0" lvl="0" indent="0" algn="l" rtl="0">
                        <a:spcBef>
                          <a:spcPts val="0"/>
                        </a:spcBef>
                        <a:spcAft>
                          <a:spcPts val="0"/>
                        </a:spcAft>
                        <a:buNone/>
                      </a:pPr>
                      <a:r>
                        <a:rPr lang="ja-JP" sz="1200"/>
                        <a:t>-V</a:t>
                      </a:r>
                      <a:endParaRPr sz="1200"/>
                    </a:p>
                  </a:txBody>
                  <a:tcPr marL="91425" marR="91425" marT="91425" marB="91425" anchor="ctr"/>
                </a:tc>
                <a:tc>
                  <a:txBody>
                    <a:bodyPr/>
                    <a:lstStyle/>
                    <a:p>
                      <a:pPr marL="0" lvl="0" indent="0" algn="l" rtl="0">
                        <a:lnSpc>
                          <a:spcPct val="115000"/>
                        </a:lnSpc>
                        <a:spcBef>
                          <a:spcPts val="0"/>
                        </a:spcBef>
                        <a:spcAft>
                          <a:spcPts val="0"/>
                        </a:spcAft>
                        <a:buNone/>
                      </a:pPr>
                      <a:r>
                        <a:rPr lang="ja-JP" sz="1200" dirty="0">
                          <a:solidFill>
                            <a:schemeClr val="dk1"/>
                          </a:solidFill>
                          <a:latin typeface="Calibri"/>
                          <a:ea typeface="Calibri"/>
                          <a:cs typeface="Calibri"/>
                          <a:sym typeface="Calibri"/>
                        </a:rPr>
                        <a:t>詳細な概要を表示</a:t>
                      </a:r>
                      <a:endParaRPr sz="1200" dirty="0"/>
                    </a:p>
                  </a:txBody>
                  <a:tcPr marL="91425" marR="91425" marT="91425" marB="91425" anchor="ctr"/>
                </a:tc>
                <a:extLst>
                  <a:ext uri="{0D108BD9-81ED-4DB2-BD59-A6C34878D82A}">
                    <a16:rowId xmlns:a16="http://schemas.microsoft.com/office/drawing/2014/main" val="10002"/>
                  </a:ext>
                </a:extLst>
              </a:tr>
            </a:tbl>
          </a:graphicData>
        </a:graphic>
      </p:graphicFrame>
      <p:pic>
        <p:nvPicPr>
          <p:cNvPr id="503" name="Google Shape;503;p43"/>
          <p:cNvPicPr preferRelativeResize="0"/>
          <p:nvPr/>
        </p:nvPicPr>
        <p:blipFill>
          <a:blip r:embed="rId3">
            <a:alphaModFix/>
          </a:blip>
          <a:stretch>
            <a:fillRect/>
          </a:stretch>
        </p:blipFill>
        <p:spPr>
          <a:xfrm rot="5400000">
            <a:off x="1119175" y="5114336"/>
            <a:ext cx="190425" cy="301225"/>
          </a:xfrm>
          <a:prstGeom prst="rect">
            <a:avLst/>
          </a:prstGeom>
          <a:noFill/>
          <a:ln>
            <a:noFill/>
          </a:ln>
        </p:spPr>
      </p:pic>
      <p:sp>
        <p:nvSpPr>
          <p:cNvPr id="10" name="角丸四角形 9">
            <a:extLst>
              <a:ext uri="{FF2B5EF4-FFF2-40B4-BE49-F238E27FC236}">
                <a16:creationId xmlns:a16="http://schemas.microsoft.com/office/drawing/2014/main" id="{BDE57496-B8EF-4548-8C89-22EFD8A9F34E}"/>
              </a:ext>
            </a:extLst>
          </p:cNvPr>
          <p:cNvSpPr/>
          <p:nvPr/>
        </p:nvSpPr>
        <p:spPr>
          <a:xfrm>
            <a:off x="7914803" y="65355"/>
            <a:ext cx="1540260" cy="353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24195853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Shape 508"/>
        <p:cNvGrpSpPr/>
        <p:nvPr/>
      </p:nvGrpSpPr>
      <p:grpSpPr>
        <a:xfrm>
          <a:off x="0" y="0"/>
          <a:ext cx="0" cy="0"/>
          <a:chOff x="0" y="0"/>
          <a:chExt cx="0" cy="0"/>
        </a:xfrm>
      </p:grpSpPr>
      <p:sp>
        <p:nvSpPr>
          <p:cNvPr id="509" name="Google Shape;509;p44"/>
          <p:cNvSpPr txBox="1">
            <a:spLocks noGrp="1"/>
          </p:cNvSpPr>
          <p:nvPr>
            <p:ph type="title"/>
          </p:nvPr>
        </p:nvSpPr>
        <p:spPr>
          <a:prstGeom prst="rect">
            <a:avLst/>
          </a:prstGeom>
        </p:spPr>
        <p:txBody>
          <a:bodyPr spcFirstLastPara="1" wrap="square" lIns="36000" tIns="36000" rIns="36000" bIns="36000" anchor="b" anchorCtr="0">
            <a:noAutofit/>
          </a:bodyPr>
          <a:lstStyle/>
          <a:p>
            <a:r>
              <a:rPr lang="ja-JP"/>
              <a:t>wgrib2の使用方法</a:t>
            </a:r>
            <a:endParaRPr/>
          </a:p>
        </p:txBody>
      </p:sp>
      <p:sp>
        <p:nvSpPr>
          <p:cNvPr id="510" name="Google Shape;510;p44"/>
          <p:cNvSpPr txBox="1"/>
          <p:nvPr/>
        </p:nvSpPr>
        <p:spPr>
          <a:xfrm>
            <a:off x="791400" y="572625"/>
            <a:ext cx="8208000" cy="14901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コマンドラインオプション</a:t>
            </a:r>
            <a:r>
              <a:rPr lang="en-US" altLang="ja-JP">
                <a:latin typeface="Calibri"/>
                <a:ea typeface="Calibri"/>
                <a:cs typeface="Calibri"/>
                <a:sym typeface="Calibri"/>
              </a:rPr>
              <a:t>『-match </a:t>
            </a:r>
            <a:r>
              <a:rPr lang="ja-JP" altLang="en-US">
                <a:solidFill>
                  <a:schemeClr val="dk1"/>
                </a:solidFill>
                <a:latin typeface="Calibri"/>
                <a:ea typeface="Calibri"/>
                <a:cs typeface="Calibri"/>
                <a:sym typeface="Calibri"/>
              </a:rPr>
              <a:t>“正規表現の検索文字列”</a:t>
            </a:r>
            <a:r>
              <a:rPr lang="en-US" altLang="ja-JP">
                <a:latin typeface="Calibri"/>
                <a:ea typeface="Calibri"/>
                <a:cs typeface="Calibri"/>
                <a:sym typeface="Calibri"/>
              </a:rPr>
              <a:t>』</a:t>
            </a:r>
            <a:r>
              <a:rPr lang="ja-JP" altLang="en-US">
                <a:latin typeface="Calibri"/>
                <a:ea typeface="Calibri"/>
                <a:cs typeface="Calibri"/>
                <a:sym typeface="Calibri"/>
              </a:rPr>
              <a:t>を使用して選択したデータの内容を、</a:t>
            </a:r>
            <a:r>
              <a:rPr lang="en-US" altLang="ja-JP">
                <a:latin typeface="Calibri"/>
                <a:ea typeface="Calibri"/>
                <a:cs typeface="Calibri"/>
                <a:sym typeface="Calibri"/>
              </a:rPr>
              <a:t>CSV</a:t>
            </a:r>
            <a:r>
              <a:rPr lang="ja-JP" altLang="en-US">
                <a:latin typeface="Calibri"/>
                <a:ea typeface="Calibri"/>
                <a:cs typeface="Calibri"/>
                <a:sym typeface="Calibri"/>
              </a:rPr>
              <a:t>ファイルとして取り出すことができます。</a:t>
            </a:r>
            <a:endParaRPr>
              <a:latin typeface="Calibri"/>
              <a:ea typeface="Calibri"/>
              <a:cs typeface="Calibri"/>
              <a:sym typeface="Calibri"/>
            </a:endParaRPr>
          </a:p>
          <a:p>
            <a:endParaRPr>
              <a:latin typeface="Calibri"/>
              <a:ea typeface="Calibri"/>
              <a:cs typeface="Calibri"/>
              <a:sym typeface="Calibri"/>
            </a:endParaRPr>
          </a:p>
          <a:p>
            <a:endParaRPr>
              <a:latin typeface="Calibri"/>
              <a:ea typeface="Calibri"/>
              <a:cs typeface="Calibri"/>
              <a:sym typeface="Calibri"/>
            </a:endParaRPr>
          </a:p>
          <a:p>
            <a:endParaRPr>
              <a:latin typeface="Calibri"/>
              <a:ea typeface="Calibri"/>
              <a:cs typeface="Calibri"/>
              <a:sym typeface="Calibri"/>
            </a:endParaRPr>
          </a:p>
          <a:p>
            <a:pPr algn="r">
              <a:buClr>
                <a:schemeClr val="dk1"/>
              </a:buClr>
              <a:buSzPts val="1100"/>
            </a:pPr>
            <a:r>
              <a:rPr lang="en-US" altLang="ja-JP" sz="1200" i="1">
                <a:solidFill>
                  <a:schemeClr val="dk1"/>
                </a:solidFill>
                <a:latin typeface="Calibri"/>
                <a:ea typeface="Calibri"/>
                <a:cs typeface="Calibri"/>
                <a:sym typeface="Calibri"/>
              </a:rPr>
              <a:t>※ Windows 10</a:t>
            </a:r>
            <a:r>
              <a:rPr lang="ja-JP" altLang="en-US" sz="1200" i="1">
                <a:solidFill>
                  <a:schemeClr val="dk1"/>
                </a:solidFill>
                <a:latin typeface="Calibri"/>
                <a:ea typeface="Calibri"/>
                <a:cs typeface="Calibri"/>
                <a:sym typeface="Calibri"/>
              </a:rPr>
              <a:t>では</a:t>
            </a:r>
            <a:r>
              <a:rPr lang="en-US" altLang="ja-JP" sz="1200" i="1">
                <a:solidFill>
                  <a:schemeClr val="dk1"/>
                </a:solidFill>
                <a:latin typeface="Calibri"/>
                <a:ea typeface="Calibri"/>
                <a:cs typeface="Calibri"/>
                <a:sym typeface="Calibri"/>
              </a:rPr>
              <a:t>『/』</a:t>
            </a:r>
            <a:r>
              <a:rPr lang="ja-JP" altLang="en-US" sz="1200" i="1">
                <a:solidFill>
                  <a:schemeClr val="dk1"/>
                </a:solidFill>
                <a:latin typeface="Calibri"/>
                <a:ea typeface="Calibri"/>
                <a:cs typeface="Calibri"/>
                <a:sym typeface="Calibri"/>
              </a:rPr>
              <a:t>を</a:t>
            </a:r>
            <a:r>
              <a:rPr lang="en-US" altLang="ja-JP" sz="1200" i="1">
                <a:solidFill>
                  <a:schemeClr val="dk1"/>
                </a:solidFill>
                <a:latin typeface="Calibri"/>
                <a:ea typeface="Calibri"/>
                <a:cs typeface="Calibri"/>
                <a:sym typeface="Calibri"/>
              </a:rPr>
              <a:t>『¥』</a:t>
            </a:r>
            <a:r>
              <a:rPr lang="ja-JP" altLang="en-US" sz="1200" i="1">
                <a:solidFill>
                  <a:schemeClr val="dk1"/>
                </a:solidFill>
                <a:latin typeface="Calibri"/>
                <a:ea typeface="Calibri"/>
                <a:cs typeface="Calibri"/>
                <a:sym typeface="Calibri"/>
              </a:rPr>
              <a:t>に変更して実行</a:t>
            </a:r>
            <a:endParaRPr sz="1200" i="1">
              <a:solidFill>
                <a:schemeClr val="dk1"/>
              </a:solidFill>
              <a:latin typeface="Calibri"/>
              <a:ea typeface="Calibri"/>
              <a:cs typeface="Calibri"/>
              <a:sym typeface="Calibri"/>
            </a:endParaRPr>
          </a:p>
          <a:p>
            <a:endParaRPr>
              <a:latin typeface="Calibri"/>
              <a:ea typeface="Calibri"/>
              <a:cs typeface="Calibri"/>
              <a:sym typeface="Calibri"/>
            </a:endParaRPr>
          </a:p>
          <a:p>
            <a:endParaRPr>
              <a:latin typeface="Calibri"/>
              <a:ea typeface="Calibri"/>
              <a:cs typeface="Calibri"/>
              <a:sym typeface="Calibri"/>
            </a:endParaRPr>
          </a:p>
        </p:txBody>
      </p:sp>
      <p:sp>
        <p:nvSpPr>
          <p:cNvPr id="511" name="Google Shape;511;p44"/>
          <p:cNvSpPr txBox="1"/>
          <p:nvPr/>
        </p:nvSpPr>
        <p:spPr>
          <a:xfrm>
            <a:off x="1427400" y="3704813"/>
            <a:ext cx="7471200" cy="3708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出力された </a:t>
            </a:r>
            <a:r>
              <a:rPr lang="en-US" altLang="ja-JP">
                <a:latin typeface="Calibri"/>
                <a:ea typeface="Calibri"/>
                <a:cs typeface="Calibri"/>
                <a:sym typeface="Calibri"/>
              </a:rPr>
              <a:t>CSV </a:t>
            </a:r>
            <a:r>
              <a:rPr lang="ja-JP" altLang="en-US">
                <a:latin typeface="Calibri"/>
                <a:ea typeface="Calibri"/>
                <a:cs typeface="Calibri"/>
                <a:sym typeface="Calibri"/>
              </a:rPr>
              <a:t>ファイルをエクセルで開いて内容を確認してみましょう。</a:t>
            </a:r>
            <a:endParaRPr>
              <a:latin typeface="Calibri"/>
              <a:ea typeface="Calibri"/>
              <a:cs typeface="Calibri"/>
              <a:sym typeface="Calibri"/>
            </a:endParaRPr>
          </a:p>
        </p:txBody>
      </p:sp>
      <p:sp>
        <p:nvSpPr>
          <p:cNvPr id="512" name="Google Shape;512;p44"/>
          <p:cNvSpPr/>
          <p:nvPr/>
        </p:nvSpPr>
        <p:spPr>
          <a:xfrm>
            <a:off x="460470" y="1214025"/>
            <a:ext cx="8995950" cy="370800"/>
          </a:xfrm>
          <a:prstGeom prst="rect">
            <a:avLst/>
          </a:prstGeom>
          <a:solidFill>
            <a:srgbClr val="66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b="1">
                <a:solidFill>
                  <a:srgbClr val="FFFFFF"/>
                </a:solidFill>
                <a:latin typeface="Calibri"/>
                <a:ea typeface="Calibri"/>
                <a:cs typeface="Calibri"/>
                <a:sym typeface="Calibri"/>
              </a:rPr>
              <a:t>wgrib2 weather/Z__C_RJTD_20200905120000_MSM_GPV_Rjp_Lsurf_FH00-15_grib2.bin -match "1.183:" -csv tmp.csv</a:t>
            </a:r>
            <a:endParaRPr b="1">
              <a:solidFill>
                <a:srgbClr val="FFFFFF"/>
              </a:solidFill>
            </a:endParaRPr>
          </a:p>
        </p:txBody>
      </p:sp>
      <p:graphicFrame>
        <p:nvGraphicFramePr>
          <p:cNvPr id="513" name="Google Shape;513;p44"/>
          <p:cNvGraphicFramePr/>
          <p:nvPr/>
        </p:nvGraphicFramePr>
        <p:xfrm>
          <a:off x="1675050" y="2138926"/>
          <a:ext cx="6555900" cy="1298909"/>
        </p:xfrm>
        <a:graphic>
          <a:graphicData uri="http://schemas.openxmlformats.org/drawingml/2006/table">
            <a:tbl>
              <a:tblPr>
                <a:noFill/>
                <a:tableStyleId>{4DBEAE0C-8DF3-4507-AAD1-BCF8E4D46D57}</a:tableStyleId>
              </a:tblPr>
              <a:tblGrid>
                <a:gridCol w="2348375">
                  <a:extLst>
                    <a:ext uri="{9D8B030D-6E8A-4147-A177-3AD203B41FA5}">
                      <a16:colId xmlns:a16="http://schemas.microsoft.com/office/drawing/2014/main" val="20000"/>
                    </a:ext>
                  </a:extLst>
                </a:gridCol>
                <a:gridCol w="4207525">
                  <a:extLst>
                    <a:ext uri="{9D8B030D-6E8A-4147-A177-3AD203B41FA5}">
                      <a16:colId xmlns:a16="http://schemas.microsoft.com/office/drawing/2014/main" val="20001"/>
                    </a:ext>
                  </a:extLst>
                </a:gridCol>
              </a:tblGrid>
              <a:tr h="369225">
                <a:tc>
                  <a:txBody>
                    <a:bodyPr/>
                    <a:lstStyle/>
                    <a:p>
                      <a:pPr marL="0" lvl="0" indent="0" algn="l" rtl="0">
                        <a:spcBef>
                          <a:spcPts val="0"/>
                        </a:spcBef>
                        <a:spcAft>
                          <a:spcPts val="0"/>
                        </a:spcAft>
                        <a:buNone/>
                      </a:pPr>
                      <a:r>
                        <a:rPr lang="ja-JP" sz="1200"/>
                        <a:t>wgrib2オプション</a:t>
                      </a:r>
                      <a:endParaRPr sz="1200"/>
                    </a:p>
                  </a:txBody>
                  <a:tcPr marL="91425" marR="91425" marT="91425" marB="91425" anchor="ctr">
                    <a:solidFill>
                      <a:srgbClr val="D9D9D9"/>
                    </a:solidFill>
                  </a:tcPr>
                </a:tc>
                <a:tc>
                  <a:txBody>
                    <a:bodyPr/>
                    <a:lstStyle/>
                    <a:p>
                      <a:pPr marL="0" lvl="0" indent="0" algn="l" rtl="0">
                        <a:lnSpc>
                          <a:spcPct val="115000"/>
                        </a:lnSpc>
                        <a:spcBef>
                          <a:spcPts val="0"/>
                        </a:spcBef>
                        <a:spcAft>
                          <a:spcPts val="0"/>
                        </a:spcAft>
                        <a:buNone/>
                      </a:pPr>
                      <a:r>
                        <a:rPr lang="ja-JP" sz="1200">
                          <a:solidFill>
                            <a:schemeClr val="dk1"/>
                          </a:solidFill>
                          <a:latin typeface="Calibri"/>
                          <a:ea typeface="Calibri"/>
                          <a:cs typeface="Calibri"/>
                          <a:sym typeface="Calibri"/>
                        </a:rPr>
                        <a:t>機能</a:t>
                      </a:r>
                      <a:endParaRPr sz="1200">
                        <a:solidFill>
                          <a:schemeClr val="dk1"/>
                        </a:solidFill>
                        <a:latin typeface="Calibri"/>
                        <a:ea typeface="Calibri"/>
                        <a:cs typeface="Calibri"/>
                        <a:sym typeface="Calibri"/>
                      </a:endParaRPr>
                    </a:p>
                  </a:txBody>
                  <a:tcPr marL="91425" marR="91425" marT="91425" marB="91425" anchor="ctr">
                    <a:solidFill>
                      <a:srgbClr val="D9D9D9"/>
                    </a:solidFill>
                  </a:tcPr>
                </a:tc>
                <a:extLst>
                  <a:ext uri="{0D108BD9-81ED-4DB2-BD59-A6C34878D82A}">
                    <a16:rowId xmlns:a16="http://schemas.microsoft.com/office/drawing/2014/main" val="10000"/>
                  </a:ext>
                </a:extLst>
              </a:tr>
              <a:tr h="460525">
                <a:tc>
                  <a:txBody>
                    <a:bodyPr/>
                    <a:lstStyle/>
                    <a:p>
                      <a:pPr marL="0" lvl="0" indent="0" algn="l" rtl="0">
                        <a:spcBef>
                          <a:spcPts val="0"/>
                        </a:spcBef>
                        <a:spcAft>
                          <a:spcPts val="0"/>
                        </a:spcAft>
                        <a:buNone/>
                      </a:pPr>
                      <a:r>
                        <a:rPr lang="ja-JP" sz="1200"/>
                        <a:t>-csv 出力ファイル名</a:t>
                      </a:r>
                      <a:endParaRPr sz="1200"/>
                    </a:p>
                  </a:txBody>
                  <a:tcPr marL="91425" marR="91425" marT="91425" marB="91425" anchor="ctr"/>
                </a:tc>
                <a:tc>
                  <a:txBody>
                    <a:bodyPr/>
                    <a:lstStyle/>
                    <a:p>
                      <a:pPr marL="0" lvl="0" indent="0" algn="l" rtl="0">
                        <a:lnSpc>
                          <a:spcPct val="115000"/>
                        </a:lnSpc>
                        <a:spcBef>
                          <a:spcPts val="0"/>
                        </a:spcBef>
                        <a:spcAft>
                          <a:spcPts val="0"/>
                        </a:spcAft>
                        <a:buNone/>
                      </a:pPr>
                      <a:r>
                        <a:rPr lang="ja-JP" sz="1200">
                          <a:solidFill>
                            <a:schemeClr val="dk1"/>
                          </a:solidFill>
                          <a:latin typeface="Calibri"/>
                          <a:ea typeface="Calibri"/>
                          <a:cs typeface="Calibri"/>
                          <a:sym typeface="Calibri"/>
                        </a:rPr>
                        <a:t>選択したGRIB2データの内容を、CSV形式で保存</a:t>
                      </a:r>
                      <a:endParaRPr sz="1200"/>
                    </a:p>
                  </a:txBody>
                  <a:tcPr marL="91425" marR="91425" marT="91425" marB="91425" anchor="ctr"/>
                </a:tc>
                <a:extLst>
                  <a:ext uri="{0D108BD9-81ED-4DB2-BD59-A6C34878D82A}">
                    <a16:rowId xmlns:a16="http://schemas.microsoft.com/office/drawing/2014/main" val="10001"/>
                  </a:ext>
                </a:extLst>
              </a:tr>
              <a:tr h="460525">
                <a:tc>
                  <a:txBody>
                    <a:bodyPr/>
                    <a:lstStyle/>
                    <a:p>
                      <a:pPr marL="0" lvl="0" indent="0" algn="l" rtl="0">
                        <a:spcBef>
                          <a:spcPts val="0"/>
                        </a:spcBef>
                        <a:spcAft>
                          <a:spcPts val="0"/>
                        </a:spcAft>
                        <a:buNone/>
                      </a:pPr>
                      <a:r>
                        <a:rPr lang="ja-JP" sz="1200"/>
                        <a:t>-netcdf 出力ファイル名</a:t>
                      </a:r>
                      <a:endParaRPr sz="1200"/>
                    </a:p>
                  </a:txBody>
                  <a:tcPr marL="91425" marR="91425" marT="91425" marB="91425" anchor="ctr"/>
                </a:tc>
                <a:tc>
                  <a:txBody>
                    <a:bodyPr/>
                    <a:lstStyle/>
                    <a:p>
                      <a:pPr marL="0" lvl="0" indent="0" algn="l" rtl="0">
                        <a:lnSpc>
                          <a:spcPct val="115000"/>
                        </a:lnSpc>
                        <a:spcBef>
                          <a:spcPts val="0"/>
                        </a:spcBef>
                        <a:spcAft>
                          <a:spcPts val="0"/>
                        </a:spcAft>
                        <a:buNone/>
                      </a:pPr>
                      <a:r>
                        <a:rPr lang="ja-JP" sz="1200" dirty="0">
                          <a:solidFill>
                            <a:schemeClr val="dk1"/>
                          </a:solidFill>
                          <a:latin typeface="Calibri"/>
                          <a:ea typeface="Calibri"/>
                          <a:cs typeface="Calibri"/>
                          <a:sym typeface="Calibri"/>
                        </a:rPr>
                        <a:t>選択したGRIB2データの内容を、NetCDF形式で保存</a:t>
                      </a:r>
                      <a:endParaRPr sz="1200" dirty="0">
                        <a:solidFill>
                          <a:schemeClr val="dk1"/>
                        </a:solidFill>
                        <a:latin typeface="Calibri"/>
                        <a:ea typeface="Calibri"/>
                        <a:cs typeface="Calibri"/>
                        <a:sym typeface="Calibri"/>
                      </a:endParaRPr>
                    </a:p>
                  </a:txBody>
                  <a:tcPr marL="91425" marR="91425" marT="91425" marB="91425" anchor="ctr"/>
                </a:tc>
                <a:extLst>
                  <a:ext uri="{0D108BD9-81ED-4DB2-BD59-A6C34878D82A}">
                    <a16:rowId xmlns:a16="http://schemas.microsoft.com/office/drawing/2014/main" val="10002"/>
                  </a:ext>
                </a:extLst>
              </a:tr>
            </a:tbl>
          </a:graphicData>
        </a:graphic>
      </p:graphicFrame>
      <p:pic>
        <p:nvPicPr>
          <p:cNvPr id="514" name="Google Shape;514;p44"/>
          <p:cNvPicPr preferRelativeResize="0"/>
          <p:nvPr/>
        </p:nvPicPr>
        <p:blipFill>
          <a:blip r:embed="rId3">
            <a:alphaModFix/>
          </a:blip>
          <a:stretch>
            <a:fillRect/>
          </a:stretch>
        </p:blipFill>
        <p:spPr>
          <a:xfrm>
            <a:off x="1427388" y="4075626"/>
            <a:ext cx="6936024" cy="1578325"/>
          </a:xfrm>
          <a:prstGeom prst="rect">
            <a:avLst/>
          </a:prstGeom>
          <a:noFill/>
          <a:ln>
            <a:noFill/>
          </a:ln>
        </p:spPr>
      </p:pic>
      <p:sp>
        <p:nvSpPr>
          <p:cNvPr id="515" name="Google Shape;515;p44"/>
          <p:cNvSpPr txBox="1"/>
          <p:nvPr/>
        </p:nvSpPr>
        <p:spPr>
          <a:xfrm>
            <a:off x="1955850" y="5707950"/>
            <a:ext cx="6555900" cy="740400"/>
          </a:xfrm>
          <a:prstGeom prst="rect">
            <a:avLst/>
          </a:prstGeom>
          <a:noFill/>
          <a:ln>
            <a:noFill/>
          </a:ln>
        </p:spPr>
        <p:txBody>
          <a:bodyPr spcFirstLastPara="1" wrap="square" lIns="91425" tIns="91425" rIns="91425" bIns="91425" anchor="t" anchorCtr="0">
            <a:noAutofit/>
          </a:bodyPr>
          <a:lstStyle/>
          <a:p>
            <a:r>
              <a:rPr lang="ja-JP" altLang="en-US">
                <a:latin typeface="Calibri"/>
                <a:ea typeface="Calibri"/>
                <a:cs typeface="Calibri"/>
                <a:sym typeface="Calibri"/>
              </a:rPr>
              <a:t>左から順番に以下の要素が格納されています。</a:t>
            </a:r>
            <a:endParaRPr>
              <a:latin typeface="Calibri"/>
              <a:ea typeface="Calibri"/>
              <a:cs typeface="Calibri"/>
              <a:sym typeface="Calibri"/>
            </a:endParaRPr>
          </a:p>
          <a:p>
            <a:pPr marL="457200" indent="-317500">
              <a:buClr>
                <a:schemeClr val="accent1"/>
              </a:buClr>
              <a:buSzPts val="1400"/>
              <a:buFont typeface="Calibri"/>
              <a:buChar char="➢"/>
            </a:pPr>
            <a:r>
              <a:rPr lang="ja-JP" altLang="en-US">
                <a:latin typeface="Calibri"/>
                <a:ea typeface="Calibri"/>
                <a:cs typeface="Calibri"/>
                <a:sym typeface="Calibri"/>
              </a:rPr>
              <a:t>初期時刻：予報対象時刻：気象要素名：高さ：経度：緯度：格子点値</a:t>
            </a:r>
            <a:endParaRPr>
              <a:latin typeface="Calibri"/>
              <a:ea typeface="Calibri"/>
              <a:cs typeface="Calibri"/>
              <a:sym typeface="Calibri"/>
            </a:endParaRPr>
          </a:p>
          <a:p>
            <a:endParaRPr>
              <a:latin typeface="Calibri"/>
              <a:ea typeface="Calibri"/>
              <a:cs typeface="Calibri"/>
              <a:sym typeface="Calibri"/>
            </a:endParaRPr>
          </a:p>
        </p:txBody>
      </p:sp>
      <p:pic>
        <p:nvPicPr>
          <p:cNvPr id="516" name="Google Shape;516;p44"/>
          <p:cNvPicPr preferRelativeResize="0"/>
          <p:nvPr/>
        </p:nvPicPr>
        <p:blipFill>
          <a:blip r:embed="rId4">
            <a:alphaModFix/>
          </a:blip>
          <a:stretch>
            <a:fillRect/>
          </a:stretch>
        </p:blipFill>
        <p:spPr>
          <a:xfrm rot="5400000">
            <a:off x="1730450" y="5737376"/>
            <a:ext cx="190425" cy="301225"/>
          </a:xfrm>
          <a:prstGeom prst="rect">
            <a:avLst/>
          </a:prstGeom>
          <a:noFill/>
          <a:ln>
            <a:noFill/>
          </a:ln>
        </p:spPr>
      </p:pic>
      <p:sp>
        <p:nvSpPr>
          <p:cNvPr id="10" name="角丸四角形 9">
            <a:extLst>
              <a:ext uri="{FF2B5EF4-FFF2-40B4-BE49-F238E27FC236}">
                <a16:creationId xmlns:a16="http://schemas.microsoft.com/office/drawing/2014/main" id="{EBDFC280-DEFA-7F4D-853A-2963A7DC8664}"/>
              </a:ext>
            </a:extLst>
          </p:cNvPr>
          <p:cNvSpPr/>
          <p:nvPr/>
        </p:nvSpPr>
        <p:spPr>
          <a:xfrm>
            <a:off x="7914803" y="65355"/>
            <a:ext cx="1540260" cy="353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3791753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Shape 521"/>
        <p:cNvGrpSpPr/>
        <p:nvPr/>
      </p:nvGrpSpPr>
      <p:grpSpPr>
        <a:xfrm>
          <a:off x="0" y="0"/>
          <a:ext cx="0" cy="0"/>
          <a:chOff x="0" y="0"/>
          <a:chExt cx="0" cy="0"/>
        </a:xfrm>
      </p:grpSpPr>
      <p:sp>
        <p:nvSpPr>
          <p:cNvPr id="522" name="Google Shape;522;p45"/>
          <p:cNvSpPr/>
          <p:nvPr/>
        </p:nvSpPr>
        <p:spPr>
          <a:xfrm>
            <a:off x="1648200" y="2763250"/>
            <a:ext cx="6609600" cy="1567200"/>
          </a:xfrm>
          <a:prstGeom prst="roundRect">
            <a:avLst>
              <a:gd name="adj" fmla="val 16667"/>
            </a:avLst>
          </a:prstGeom>
          <a:solidFill>
            <a:srgbClr val="1CADE4">
              <a:alpha val="6400"/>
            </a:srgbClr>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a:spcBef>
                <a:spcPts val="1000"/>
              </a:spcBef>
              <a:buClr>
                <a:schemeClr val="dk1"/>
              </a:buClr>
              <a:buSzPts val="1100"/>
            </a:pPr>
            <a:r>
              <a:rPr lang="en-US" altLang="ja-JP" sz="2000">
                <a:solidFill>
                  <a:schemeClr val="dk1"/>
                </a:solidFill>
                <a:latin typeface="Calibri"/>
                <a:ea typeface="Calibri"/>
                <a:cs typeface="Calibri"/>
                <a:sym typeface="Calibri"/>
              </a:rPr>
              <a:t>Python</a:t>
            </a:r>
            <a:r>
              <a:rPr lang="ja-JP" altLang="en-US" sz="2000">
                <a:solidFill>
                  <a:schemeClr val="dk1"/>
                </a:solidFill>
                <a:latin typeface="Calibri"/>
                <a:ea typeface="Calibri"/>
                <a:cs typeface="Calibri"/>
                <a:sym typeface="Calibri"/>
              </a:rPr>
              <a:t>から</a:t>
            </a:r>
            <a:r>
              <a:rPr lang="en-US" altLang="ja-JP" sz="2000">
                <a:solidFill>
                  <a:schemeClr val="dk1"/>
                </a:solidFill>
                <a:latin typeface="Calibri"/>
                <a:ea typeface="Calibri"/>
                <a:cs typeface="Calibri"/>
                <a:sym typeface="Calibri"/>
              </a:rPr>
              <a:t>wgrib2</a:t>
            </a:r>
            <a:r>
              <a:rPr lang="ja-JP" altLang="en-US" sz="2000">
                <a:solidFill>
                  <a:schemeClr val="dk1"/>
                </a:solidFill>
                <a:latin typeface="Calibri"/>
                <a:ea typeface="Calibri"/>
                <a:cs typeface="Calibri"/>
                <a:sym typeface="Calibri"/>
              </a:rPr>
              <a:t>を実行して</a:t>
            </a:r>
            <a:r>
              <a:rPr lang="en-US" altLang="ja-JP" sz="2000">
                <a:solidFill>
                  <a:schemeClr val="dk1"/>
                </a:solidFill>
                <a:latin typeface="Calibri"/>
                <a:ea typeface="Calibri"/>
                <a:cs typeface="Calibri"/>
                <a:sym typeface="Calibri"/>
              </a:rPr>
              <a:t>GPV</a:t>
            </a:r>
            <a:r>
              <a:rPr lang="ja-JP" altLang="en-US" sz="2000">
                <a:solidFill>
                  <a:schemeClr val="dk1"/>
                </a:solidFill>
                <a:latin typeface="Calibri"/>
                <a:ea typeface="Calibri"/>
                <a:cs typeface="Calibri"/>
                <a:sym typeface="Calibri"/>
              </a:rPr>
              <a:t>データの処理をします</a:t>
            </a:r>
            <a:endParaRPr sz="2000">
              <a:solidFill>
                <a:schemeClr val="dk1"/>
              </a:solidFill>
              <a:latin typeface="Calibri"/>
              <a:ea typeface="Calibri"/>
              <a:cs typeface="Calibri"/>
              <a:sym typeface="Calibri"/>
            </a:endParaRPr>
          </a:p>
          <a:p>
            <a:pPr marL="457200" indent="-342900">
              <a:spcBef>
                <a:spcPts val="1000"/>
              </a:spcBef>
              <a:buClr>
                <a:schemeClr val="accent2"/>
              </a:buClr>
              <a:buSzPts val="1800"/>
              <a:buFont typeface="Calibri"/>
              <a:buAutoNum type="arabicParenR"/>
            </a:pPr>
            <a:r>
              <a:rPr lang="en-US" altLang="ja-JP" sz="1800">
                <a:solidFill>
                  <a:schemeClr val="dk1"/>
                </a:solidFill>
                <a:latin typeface="Calibri"/>
                <a:ea typeface="Calibri"/>
                <a:cs typeface="Calibri"/>
                <a:sym typeface="Calibri"/>
              </a:rPr>
              <a:t>GRIB2</a:t>
            </a:r>
            <a:r>
              <a:rPr lang="ja-JP" altLang="en-US" sz="1800">
                <a:solidFill>
                  <a:schemeClr val="dk1"/>
                </a:solidFill>
                <a:latin typeface="Calibri"/>
                <a:ea typeface="Calibri"/>
                <a:cs typeface="Calibri"/>
                <a:sym typeface="Calibri"/>
              </a:rPr>
              <a:t>の</a:t>
            </a:r>
            <a:r>
              <a:rPr lang="en-US" altLang="ja-JP" sz="1800">
                <a:solidFill>
                  <a:schemeClr val="dk1"/>
                </a:solidFill>
                <a:latin typeface="Calibri"/>
                <a:ea typeface="Calibri"/>
                <a:cs typeface="Calibri"/>
                <a:sym typeface="Calibri"/>
              </a:rPr>
              <a:t>GPV</a:t>
            </a:r>
            <a:r>
              <a:rPr lang="ja-JP" altLang="en-US" sz="1800">
                <a:solidFill>
                  <a:schemeClr val="dk1"/>
                </a:solidFill>
                <a:latin typeface="Calibri"/>
                <a:ea typeface="Calibri"/>
                <a:cs typeface="Calibri"/>
                <a:sym typeface="Calibri"/>
              </a:rPr>
              <a:t>データを</a:t>
            </a:r>
            <a:r>
              <a:rPr lang="en-US" altLang="ja-JP" sz="1800">
                <a:solidFill>
                  <a:schemeClr val="dk1"/>
                </a:solidFill>
                <a:latin typeface="Calibri"/>
                <a:ea typeface="Calibri"/>
                <a:cs typeface="Calibri"/>
                <a:sym typeface="Calibri"/>
              </a:rPr>
              <a:t>NetCDF</a:t>
            </a:r>
            <a:r>
              <a:rPr lang="ja-JP" altLang="en-US" sz="1800">
                <a:solidFill>
                  <a:schemeClr val="dk1"/>
                </a:solidFill>
                <a:latin typeface="Calibri"/>
                <a:ea typeface="Calibri"/>
                <a:cs typeface="Calibri"/>
                <a:sym typeface="Calibri"/>
              </a:rPr>
              <a:t>へ変換</a:t>
            </a:r>
            <a:endParaRPr sz="1800">
              <a:solidFill>
                <a:schemeClr val="dk1"/>
              </a:solidFill>
              <a:latin typeface="Calibri"/>
              <a:ea typeface="Calibri"/>
              <a:cs typeface="Calibri"/>
              <a:sym typeface="Calibri"/>
            </a:endParaRPr>
          </a:p>
          <a:p>
            <a:pPr marL="457200" indent="-342900">
              <a:spcBef>
                <a:spcPts val="1000"/>
              </a:spcBef>
              <a:spcAft>
                <a:spcPts val="1000"/>
              </a:spcAft>
              <a:buClr>
                <a:schemeClr val="accent2"/>
              </a:buClr>
              <a:buSzPts val="1800"/>
              <a:buFont typeface="Calibri"/>
              <a:buAutoNum type="arabicParenR"/>
            </a:pPr>
            <a:r>
              <a:rPr lang="ja-JP" altLang="en-US" sz="1800">
                <a:solidFill>
                  <a:schemeClr val="dk1"/>
                </a:solidFill>
                <a:latin typeface="Calibri"/>
                <a:ea typeface="Calibri"/>
                <a:cs typeface="Calibri"/>
                <a:sym typeface="Calibri"/>
              </a:rPr>
              <a:t>変換した</a:t>
            </a:r>
            <a:r>
              <a:rPr lang="en-US" altLang="ja-JP" sz="1800">
                <a:solidFill>
                  <a:schemeClr val="dk1"/>
                </a:solidFill>
                <a:latin typeface="Calibri"/>
                <a:ea typeface="Calibri"/>
                <a:cs typeface="Calibri"/>
                <a:sym typeface="Calibri"/>
              </a:rPr>
              <a:t>GPV</a:t>
            </a:r>
            <a:r>
              <a:rPr lang="ja-JP" altLang="en-US" sz="1800">
                <a:solidFill>
                  <a:schemeClr val="dk1"/>
                </a:solidFill>
                <a:latin typeface="Calibri"/>
                <a:ea typeface="Calibri"/>
                <a:cs typeface="Calibri"/>
                <a:sym typeface="Calibri"/>
              </a:rPr>
              <a:t>データを</a:t>
            </a:r>
            <a:r>
              <a:rPr lang="en-US" altLang="ja-JP" sz="1800">
                <a:solidFill>
                  <a:schemeClr val="dk1"/>
                </a:solidFill>
                <a:latin typeface="Calibri"/>
                <a:ea typeface="Calibri"/>
                <a:cs typeface="Calibri"/>
                <a:sym typeface="Calibri"/>
              </a:rPr>
              <a:t>netCDF4</a:t>
            </a:r>
            <a:r>
              <a:rPr lang="ja-JP" altLang="en-US" sz="1800">
                <a:solidFill>
                  <a:schemeClr val="dk1"/>
                </a:solidFill>
                <a:latin typeface="Calibri"/>
                <a:ea typeface="Calibri"/>
                <a:cs typeface="Calibri"/>
                <a:sym typeface="Calibri"/>
              </a:rPr>
              <a:t>モジュールで読み込む</a:t>
            </a:r>
            <a:endParaRPr sz="1800">
              <a:solidFill>
                <a:schemeClr val="dk1"/>
              </a:solidFill>
              <a:latin typeface="Calibri"/>
              <a:ea typeface="Calibri"/>
              <a:cs typeface="Calibri"/>
              <a:sym typeface="Calibri"/>
            </a:endParaRPr>
          </a:p>
        </p:txBody>
      </p:sp>
      <p:sp>
        <p:nvSpPr>
          <p:cNvPr id="523" name="Google Shape;523;p45"/>
          <p:cNvSpPr txBox="1">
            <a:spLocks noGrp="1"/>
          </p:cNvSpPr>
          <p:nvPr>
            <p:ph type="title"/>
          </p:nvPr>
        </p:nvSpPr>
        <p:spPr>
          <a:prstGeom prst="rect">
            <a:avLst/>
          </a:prstGeom>
        </p:spPr>
        <p:txBody>
          <a:bodyPr spcFirstLastPara="1" wrap="square" lIns="36000" tIns="36000" rIns="36000" bIns="36000" anchor="b" anchorCtr="0">
            <a:noAutofit/>
          </a:bodyPr>
          <a:lstStyle/>
          <a:p>
            <a:r>
              <a:rPr lang="ja-JP"/>
              <a:t>Pythonでwgrib2を実行する</a:t>
            </a:r>
            <a:endParaRPr/>
          </a:p>
        </p:txBody>
      </p:sp>
      <p:sp>
        <p:nvSpPr>
          <p:cNvPr id="524" name="Google Shape;524;p45"/>
          <p:cNvSpPr txBox="1"/>
          <p:nvPr/>
        </p:nvSpPr>
        <p:spPr>
          <a:xfrm>
            <a:off x="1318050" y="615900"/>
            <a:ext cx="7269900" cy="938400"/>
          </a:xfrm>
          <a:prstGeom prst="rect">
            <a:avLst/>
          </a:prstGeom>
          <a:noFill/>
          <a:ln>
            <a:noFill/>
          </a:ln>
        </p:spPr>
        <p:txBody>
          <a:bodyPr spcFirstLastPara="1" wrap="square" lIns="91425" tIns="91425" rIns="91425" bIns="91425" anchor="t" anchorCtr="0">
            <a:noAutofit/>
          </a:bodyPr>
          <a:lstStyle/>
          <a:p>
            <a:pPr>
              <a:lnSpc>
                <a:spcPct val="115000"/>
              </a:lnSpc>
            </a:pPr>
            <a:r>
              <a:rPr lang="ja-JP" altLang="en-US" sz="1600">
                <a:latin typeface="Calibri"/>
                <a:ea typeface="Calibri"/>
                <a:cs typeface="Calibri"/>
                <a:sym typeface="Calibri"/>
              </a:rPr>
              <a:t>コマンドプロンプトやターミナルから</a:t>
            </a:r>
            <a:r>
              <a:rPr lang="en-US" altLang="ja-JP" sz="1600">
                <a:latin typeface="Calibri"/>
                <a:ea typeface="Calibri"/>
                <a:cs typeface="Calibri"/>
                <a:sym typeface="Calibri"/>
              </a:rPr>
              <a:t>wgrib2</a:t>
            </a:r>
            <a:r>
              <a:rPr lang="ja-JP" altLang="en-US" sz="1600">
                <a:latin typeface="Calibri"/>
                <a:ea typeface="Calibri"/>
                <a:cs typeface="Calibri"/>
                <a:sym typeface="Calibri"/>
              </a:rPr>
              <a:t>を実行してみましたが、</a:t>
            </a:r>
            <a:endParaRPr sz="1600">
              <a:latin typeface="Calibri"/>
              <a:ea typeface="Calibri"/>
              <a:cs typeface="Calibri"/>
              <a:sym typeface="Calibri"/>
            </a:endParaRPr>
          </a:p>
          <a:p>
            <a:pPr>
              <a:lnSpc>
                <a:spcPct val="115000"/>
              </a:lnSpc>
            </a:pPr>
            <a:r>
              <a:rPr lang="en-US" altLang="ja-JP" sz="1600">
                <a:latin typeface="Calibri"/>
                <a:ea typeface="Calibri"/>
                <a:cs typeface="Calibri"/>
                <a:sym typeface="Calibri"/>
              </a:rPr>
              <a:t>GPV</a:t>
            </a:r>
            <a:r>
              <a:rPr lang="ja-JP" altLang="en-US" sz="1600">
                <a:latin typeface="Calibri"/>
                <a:ea typeface="Calibri"/>
                <a:cs typeface="Calibri"/>
                <a:sym typeface="Calibri"/>
              </a:rPr>
              <a:t>のデータ処理は最終的にはプログラムで行う必要があります。</a:t>
            </a:r>
            <a:endParaRPr sz="1600">
              <a:latin typeface="Calibri"/>
              <a:ea typeface="Calibri"/>
              <a:cs typeface="Calibri"/>
              <a:sym typeface="Calibri"/>
            </a:endParaRPr>
          </a:p>
        </p:txBody>
      </p:sp>
      <p:sp>
        <p:nvSpPr>
          <p:cNvPr id="525" name="Google Shape;525;p45"/>
          <p:cNvSpPr txBox="1"/>
          <p:nvPr/>
        </p:nvSpPr>
        <p:spPr>
          <a:xfrm>
            <a:off x="1648200" y="4860050"/>
            <a:ext cx="6609600" cy="1249500"/>
          </a:xfrm>
          <a:prstGeom prst="rect">
            <a:avLst/>
          </a:prstGeom>
          <a:noFill/>
          <a:ln>
            <a:noFill/>
          </a:ln>
        </p:spPr>
        <p:txBody>
          <a:bodyPr spcFirstLastPara="1" wrap="square" lIns="91425" tIns="91425" rIns="91425" bIns="91425" anchor="t" anchorCtr="0">
            <a:noAutofit/>
          </a:bodyPr>
          <a:lstStyle/>
          <a:p>
            <a:pPr marL="457200" indent="-355600">
              <a:lnSpc>
                <a:spcPct val="150000"/>
              </a:lnSpc>
              <a:buClr>
                <a:schemeClr val="accent2"/>
              </a:buClr>
              <a:buSzPts val="2000"/>
              <a:buFont typeface="Calibri"/>
              <a:buChar char="➢"/>
            </a:pPr>
            <a:r>
              <a:rPr lang="en-US" altLang="ja-JP" sz="2400">
                <a:latin typeface="Calibri"/>
                <a:ea typeface="Calibri"/>
                <a:cs typeface="Calibri"/>
                <a:sym typeface="Calibri"/>
              </a:rPr>
              <a:t>Jupyter Notebook</a:t>
            </a:r>
            <a:r>
              <a:rPr lang="ja-JP" altLang="en-US" sz="2400">
                <a:latin typeface="Calibri"/>
                <a:ea typeface="Calibri"/>
                <a:cs typeface="Calibri"/>
                <a:sym typeface="Calibri"/>
              </a:rPr>
              <a:t>で演習します</a:t>
            </a:r>
            <a:br>
              <a:rPr lang="ja-JP" altLang="en-US" sz="2000">
                <a:latin typeface="Calibri"/>
                <a:ea typeface="Calibri"/>
                <a:cs typeface="Calibri"/>
                <a:sym typeface="Calibri"/>
              </a:rPr>
            </a:br>
            <a:r>
              <a:rPr lang="en-US" altLang="ja-JP" sz="2000">
                <a:highlight>
                  <a:srgbClr val="EFEFEF"/>
                </a:highlight>
                <a:latin typeface="Calibri"/>
                <a:ea typeface="Calibri"/>
                <a:cs typeface="Calibri"/>
                <a:sym typeface="Calibri"/>
              </a:rPr>
              <a:t>decode_gpv_practice.ipynb</a:t>
            </a:r>
            <a:r>
              <a:rPr lang="ja-JP" altLang="en-US" sz="2000">
                <a:latin typeface="Calibri"/>
                <a:ea typeface="Calibri"/>
                <a:cs typeface="Calibri"/>
                <a:sym typeface="Calibri"/>
              </a:rPr>
              <a:t>を開いて下さい</a:t>
            </a:r>
            <a:endParaRPr sz="2000">
              <a:latin typeface="Calibri"/>
              <a:ea typeface="Calibri"/>
              <a:cs typeface="Calibri"/>
              <a:sym typeface="Calibri"/>
            </a:endParaRPr>
          </a:p>
        </p:txBody>
      </p:sp>
      <p:sp>
        <p:nvSpPr>
          <p:cNvPr id="526" name="Google Shape;526;p45"/>
          <p:cNvSpPr/>
          <p:nvPr/>
        </p:nvSpPr>
        <p:spPr>
          <a:xfrm>
            <a:off x="4693800" y="1670550"/>
            <a:ext cx="518400" cy="529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endParaRPr/>
          </a:p>
        </p:txBody>
      </p:sp>
      <p:pic>
        <p:nvPicPr>
          <p:cNvPr id="527" name="Google Shape;527;p45"/>
          <p:cNvPicPr preferRelativeResize="0"/>
          <p:nvPr/>
        </p:nvPicPr>
        <p:blipFill>
          <a:blip r:embed="rId3">
            <a:alphaModFix/>
          </a:blip>
          <a:stretch>
            <a:fillRect/>
          </a:stretch>
        </p:blipFill>
        <p:spPr>
          <a:xfrm>
            <a:off x="7068400" y="4701200"/>
            <a:ext cx="1189402" cy="1378948"/>
          </a:xfrm>
          <a:prstGeom prst="rect">
            <a:avLst/>
          </a:prstGeom>
          <a:noFill/>
          <a:ln>
            <a:noFill/>
          </a:ln>
        </p:spPr>
      </p:pic>
      <p:pic>
        <p:nvPicPr>
          <p:cNvPr id="528" name="Google Shape;528;p45"/>
          <p:cNvPicPr preferRelativeResize="0"/>
          <p:nvPr/>
        </p:nvPicPr>
        <p:blipFill>
          <a:blip r:embed="rId4">
            <a:alphaModFix/>
          </a:blip>
          <a:stretch>
            <a:fillRect/>
          </a:stretch>
        </p:blipFill>
        <p:spPr>
          <a:xfrm>
            <a:off x="1318051" y="1946124"/>
            <a:ext cx="2758925" cy="817127"/>
          </a:xfrm>
          <a:prstGeom prst="rect">
            <a:avLst/>
          </a:prstGeom>
          <a:noFill/>
          <a:ln>
            <a:noFill/>
          </a:ln>
        </p:spPr>
      </p:pic>
      <p:sp>
        <p:nvSpPr>
          <p:cNvPr id="9" name="角丸四角形 8">
            <a:extLst>
              <a:ext uri="{FF2B5EF4-FFF2-40B4-BE49-F238E27FC236}">
                <a16:creationId xmlns:a16="http://schemas.microsoft.com/office/drawing/2014/main" id="{469643FB-2943-034A-A9EE-A68F311973CD}"/>
              </a:ext>
            </a:extLst>
          </p:cNvPr>
          <p:cNvSpPr/>
          <p:nvPr/>
        </p:nvSpPr>
        <p:spPr>
          <a:xfrm>
            <a:off x="7914803" y="47670"/>
            <a:ext cx="1540260" cy="38907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000">
                <a:solidFill>
                  <a:srgbClr val="FF0000"/>
                </a:solidFill>
                <a:latin typeface="Meiryo" panose="020B0604030504040204" pitchFamily="34" charset="-128"/>
                <a:ea typeface="Meiryo" panose="020B0604030504040204" pitchFamily="34" charset="-128"/>
              </a:rPr>
              <a:t>参考</a:t>
            </a:r>
          </a:p>
        </p:txBody>
      </p:sp>
    </p:spTree>
    <p:extLst>
      <p:ext uri="{BB962C8B-B14F-4D97-AF65-F5344CB8AC3E}">
        <p14:creationId xmlns:p14="http://schemas.microsoft.com/office/powerpoint/2010/main" val="3654828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pic>
        <p:nvPicPr>
          <p:cNvPr id="4" name="図 3">
            <a:extLst>
              <a:ext uri="{FF2B5EF4-FFF2-40B4-BE49-F238E27FC236}">
                <a16:creationId xmlns:a16="http://schemas.microsoft.com/office/drawing/2014/main" id="{62949B72-FBC8-5F4C-8193-3910BCD38482}"/>
              </a:ext>
            </a:extLst>
          </p:cNvPr>
          <p:cNvPicPr>
            <a:picLocks noChangeAspect="1"/>
          </p:cNvPicPr>
          <p:nvPr/>
        </p:nvPicPr>
        <p:blipFill>
          <a:blip r:embed="rId3"/>
          <a:stretch>
            <a:fillRect/>
          </a:stretch>
        </p:blipFill>
        <p:spPr>
          <a:xfrm>
            <a:off x="682833" y="524678"/>
            <a:ext cx="4884025" cy="6239591"/>
          </a:xfrm>
          <a:prstGeom prst="rect">
            <a:avLst/>
          </a:prstGeom>
        </p:spPr>
      </p:pic>
      <p:sp>
        <p:nvSpPr>
          <p:cNvPr id="79" name="Google Shape;79;p9"/>
          <p:cNvSpPr txBox="1"/>
          <p:nvPr/>
        </p:nvSpPr>
        <p:spPr>
          <a:xfrm>
            <a:off x="5442950" y="5886116"/>
            <a:ext cx="2592000" cy="386100"/>
          </a:xfrm>
          <a:prstGeom prst="rect">
            <a:avLst/>
          </a:prstGeom>
          <a:solidFill>
            <a:srgbClr val="FFFFFF"/>
          </a:solidFill>
          <a:ln>
            <a:noFill/>
          </a:ln>
        </p:spPr>
        <p:txBody>
          <a:bodyPr spcFirstLastPara="1" wrap="square" lIns="91425" tIns="91425" rIns="91425" bIns="91425" anchor="t" anchorCtr="0">
            <a:noAutofit/>
          </a:bodyPr>
          <a:lstStyle/>
          <a:p>
            <a:pPr algn="r"/>
            <a:r>
              <a:rPr lang="ja-JP" altLang="en-US" sz="1200">
                <a:latin typeface="Calibri"/>
                <a:ea typeface="Calibri"/>
                <a:cs typeface="Calibri"/>
                <a:sym typeface="Calibri"/>
              </a:rPr>
              <a:t>◀︎ 気象庁</a:t>
            </a:r>
            <a:r>
              <a:rPr lang="en-US" altLang="ja-JP" sz="1200" dirty="0">
                <a:latin typeface="Calibri"/>
                <a:ea typeface="Calibri"/>
                <a:cs typeface="Calibri"/>
                <a:sym typeface="Calibri"/>
              </a:rPr>
              <a:t>HP_</a:t>
            </a:r>
            <a:r>
              <a:rPr lang="ja-JP" altLang="en-US" sz="1200">
                <a:latin typeface="Calibri"/>
                <a:ea typeface="Calibri"/>
                <a:cs typeface="Calibri"/>
                <a:sym typeface="Calibri"/>
              </a:rPr>
              <a:t>配信資料に関する仕様</a:t>
            </a:r>
            <a:endParaRPr sz="1200" dirty="0">
              <a:latin typeface="Calibri"/>
              <a:ea typeface="Calibri"/>
              <a:cs typeface="Calibri"/>
              <a:sym typeface="Calibri"/>
            </a:endParaRPr>
          </a:p>
        </p:txBody>
      </p:sp>
      <p:sp>
        <p:nvSpPr>
          <p:cNvPr id="80" name="Google Shape;80;p9"/>
          <p:cNvSpPr txBox="1">
            <a:spLocks noGrp="1"/>
          </p:cNvSpPr>
          <p:nvPr>
            <p:ph type="title"/>
          </p:nvPr>
        </p:nvSpPr>
        <p:spPr>
          <a:prstGeom prst="rect">
            <a:avLst/>
          </a:prstGeom>
        </p:spPr>
        <p:txBody>
          <a:bodyPr spcFirstLastPara="1" wrap="square" lIns="36000" tIns="36000" rIns="36000" bIns="36000" anchor="b" anchorCtr="0">
            <a:noAutofit/>
          </a:bodyPr>
          <a:lstStyle/>
          <a:p>
            <a:r>
              <a:rPr lang="ja-JP"/>
              <a:t>気象庁から配信されている気象データラインナップから必要なデータを探す</a:t>
            </a:r>
            <a:endParaRPr/>
          </a:p>
        </p:txBody>
      </p:sp>
      <p:sp>
        <p:nvSpPr>
          <p:cNvPr id="82" name="Google Shape;82;p9"/>
          <p:cNvSpPr/>
          <p:nvPr/>
        </p:nvSpPr>
        <p:spPr>
          <a:xfrm>
            <a:off x="5741209" y="1776172"/>
            <a:ext cx="3466605" cy="1485900"/>
          </a:xfrm>
          <a:prstGeom prst="roundRect">
            <a:avLst>
              <a:gd name="adj" fmla="val 16667"/>
            </a:avLst>
          </a:prstGeom>
          <a:solidFill>
            <a:srgbClr val="FFF2CC"/>
          </a:solid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algn="ctr">
              <a:lnSpc>
                <a:spcPct val="115000"/>
              </a:lnSpc>
            </a:pPr>
            <a:r>
              <a:rPr lang="ja-JP" altLang="en-US" sz="1600" b="1">
                <a:solidFill>
                  <a:schemeClr val="dk1"/>
                </a:solidFill>
                <a:latin typeface="Calibri"/>
                <a:ea typeface="Calibri"/>
                <a:cs typeface="Calibri"/>
                <a:sym typeface="Calibri"/>
              </a:rPr>
              <a:t>目的に沿う気象データの探し方②</a:t>
            </a:r>
            <a:endParaRPr sz="1600" b="1">
              <a:solidFill>
                <a:schemeClr val="dk1"/>
              </a:solidFill>
              <a:latin typeface="Calibri"/>
              <a:ea typeface="Calibri"/>
              <a:cs typeface="Calibri"/>
              <a:sym typeface="Calibri"/>
            </a:endParaRPr>
          </a:p>
          <a:p>
            <a:pPr>
              <a:lnSpc>
                <a:spcPct val="115000"/>
              </a:lnSpc>
              <a:spcBef>
                <a:spcPts val="1000"/>
              </a:spcBef>
            </a:pPr>
            <a:r>
              <a:rPr lang="ja-JP" altLang="en-US" u="sng">
                <a:solidFill>
                  <a:schemeClr val="hlink"/>
                </a:solidFill>
                <a:latin typeface="Calibri"/>
                <a:ea typeface="Calibri"/>
                <a:cs typeface="Calibri"/>
                <a:sym typeface="Calibri"/>
                <a:hlinkClick r:id="rId4"/>
              </a:rPr>
              <a:t>配信資料に関する仕様</a:t>
            </a:r>
            <a:r>
              <a:rPr lang="ja-JP" altLang="en-US">
                <a:solidFill>
                  <a:schemeClr val="dk1"/>
                </a:solidFill>
                <a:latin typeface="Calibri"/>
                <a:ea typeface="Calibri"/>
                <a:cs typeface="Calibri"/>
                <a:sym typeface="Calibri"/>
              </a:rPr>
              <a:t>ページの</a:t>
            </a:r>
            <a:endParaRPr>
              <a:solidFill>
                <a:schemeClr val="dk1"/>
              </a:solidFill>
              <a:latin typeface="Calibri"/>
              <a:ea typeface="Calibri"/>
              <a:cs typeface="Calibri"/>
              <a:sym typeface="Calibri"/>
            </a:endParaRPr>
          </a:p>
          <a:p>
            <a:pPr>
              <a:lnSpc>
                <a:spcPct val="115000"/>
              </a:lnSpc>
            </a:pPr>
            <a:r>
              <a:rPr lang="ja-JP" altLang="en-US">
                <a:solidFill>
                  <a:schemeClr val="dk1"/>
                </a:solidFill>
                <a:latin typeface="Calibri"/>
                <a:ea typeface="Calibri"/>
                <a:cs typeface="Calibri"/>
                <a:sym typeface="Calibri"/>
              </a:rPr>
              <a:t>“</a:t>
            </a:r>
            <a:r>
              <a:rPr lang="ja-JP" altLang="en-US" b="1">
                <a:solidFill>
                  <a:schemeClr val="dk1"/>
                </a:solidFill>
                <a:latin typeface="Calibri"/>
                <a:ea typeface="Calibri"/>
                <a:cs typeface="Calibri"/>
                <a:sym typeface="Calibri"/>
              </a:rPr>
              <a:t>中分類 概要</a:t>
            </a:r>
            <a:r>
              <a:rPr lang="ja-JP" altLang="en-US">
                <a:solidFill>
                  <a:schemeClr val="dk1"/>
                </a:solidFill>
                <a:latin typeface="Calibri"/>
                <a:ea typeface="Calibri"/>
                <a:cs typeface="Calibri"/>
                <a:sym typeface="Calibri"/>
              </a:rPr>
              <a:t>” 欄の説明から目的に合致するものを探す</a:t>
            </a:r>
            <a:endParaRPr>
              <a:latin typeface="Calibri"/>
              <a:ea typeface="Calibri"/>
              <a:cs typeface="Calibri"/>
              <a:sym typeface="Calibri"/>
            </a:endParaRPr>
          </a:p>
        </p:txBody>
      </p:sp>
      <p:cxnSp>
        <p:nvCxnSpPr>
          <p:cNvPr id="83" name="Google Shape;83;p9"/>
          <p:cNvCxnSpPr/>
          <p:nvPr/>
        </p:nvCxnSpPr>
        <p:spPr>
          <a:xfrm flipH="1">
            <a:off x="3226909" y="2733822"/>
            <a:ext cx="2641200" cy="447300"/>
          </a:xfrm>
          <a:prstGeom prst="straightConnector1">
            <a:avLst/>
          </a:prstGeom>
          <a:noFill/>
          <a:ln w="9525" cap="flat" cmpd="sng">
            <a:solidFill>
              <a:schemeClr val="dk2"/>
            </a:solidFill>
            <a:prstDash val="solid"/>
            <a:round/>
            <a:headEnd type="none" w="med" len="med"/>
            <a:tailEnd type="stealth"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0"/>
          <p:cNvSpPr txBox="1">
            <a:spLocks noGrp="1"/>
          </p:cNvSpPr>
          <p:nvPr>
            <p:ph type="title"/>
          </p:nvPr>
        </p:nvSpPr>
        <p:spPr>
          <a:prstGeom prst="rect">
            <a:avLst/>
          </a:prstGeom>
        </p:spPr>
        <p:txBody>
          <a:bodyPr spcFirstLastPara="1" wrap="square" lIns="36000" tIns="36000" rIns="36000" bIns="36000" anchor="b" anchorCtr="0">
            <a:noAutofit/>
          </a:bodyPr>
          <a:lstStyle/>
          <a:p>
            <a:r>
              <a:rPr lang="ja-JP"/>
              <a:t>目的に応じて最適な気象データを選び取る</a:t>
            </a:r>
            <a:endParaRPr/>
          </a:p>
        </p:txBody>
      </p:sp>
      <p:sp>
        <p:nvSpPr>
          <p:cNvPr id="90" name="Google Shape;90;p10"/>
          <p:cNvSpPr/>
          <p:nvPr/>
        </p:nvSpPr>
        <p:spPr>
          <a:xfrm>
            <a:off x="813900" y="778885"/>
            <a:ext cx="8278200" cy="884100"/>
          </a:xfrm>
          <a:prstGeom prst="rect">
            <a:avLst/>
          </a:prstGeom>
          <a:noFill/>
          <a:ln w="28575"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a:buClr>
                <a:schemeClr val="dk1"/>
              </a:buClr>
              <a:buSzPts val="1100"/>
            </a:pPr>
            <a:r>
              <a:rPr lang="ja-JP" altLang="en-US">
                <a:solidFill>
                  <a:schemeClr val="dk1"/>
                </a:solidFill>
                <a:latin typeface="Calibri"/>
                <a:ea typeface="Calibri"/>
                <a:cs typeface="Calibri"/>
                <a:sym typeface="Calibri"/>
              </a:rPr>
              <a:t>豊洲市場の屋根にはメガソーラー（太陽光発電設備）があり、発電した電気はターレーという電動運搬車へ充電する電源として活用されています。</a:t>
            </a:r>
            <a:endParaRPr>
              <a:solidFill>
                <a:schemeClr val="dk1"/>
              </a:solidFill>
              <a:latin typeface="Calibri"/>
              <a:ea typeface="Calibri"/>
              <a:cs typeface="Calibri"/>
              <a:sym typeface="Calibri"/>
            </a:endParaRPr>
          </a:p>
        </p:txBody>
      </p:sp>
      <p:sp>
        <p:nvSpPr>
          <p:cNvPr id="91" name="Google Shape;91;p10"/>
          <p:cNvSpPr txBox="1"/>
          <p:nvPr/>
        </p:nvSpPr>
        <p:spPr>
          <a:xfrm>
            <a:off x="1140450" y="535660"/>
            <a:ext cx="4524900" cy="468000"/>
          </a:xfrm>
          <a:prstGeom prst="rect">
            <a:avLst/>
          </a:prstGeom>
          <a:solidFill>
            <a:schemeClr val="lt1"/>
          </a:solidFill>
          <a:ln>
            <a:noFill/>
          </a:ln>
        </p:spPr>
        <p:txBody>
          <a:bodyPr spcFirstLastPara="1" wrap="square" lIns="91425" tIns="91425" rIns="91425" bIns="91425" anchor="t" anchorCtr="0">
            <a:noAutofit/>
          </a:bodyPr>
          <a:lstStyle/>
          <a:p>
            <a:r>
              <a:rPr lang="ja-JP" altLang="en-US" sz="1700">
                <a:latin typeface="Calibri"/>
                <a:ea typeface="Calibri"/>
                <a:cs typeface="Calibri"/>
                <a:sym typeface="Calibri"/>
              </a:rPr>
              <a:t>ケーススタディ：豊洲市場屋根の太陽光発電</a:t>
            </a:r>
            <a:endParaRPr sz="1700">
              <a:latin typeface="Calibri"/>
              <a:ea typeface="Calibri"/>
              <a:cs typeface="Calibri"/>
              <a:sym typeface="Calibri"/>
            </a:endParaRPr>
          </a:p>
        </p:txBody>
      </p:sp>
      <p:pic>
        <p:nvPicPr>
          <p:cNvPr id="92" name="Google Shape;92;p10"/>
          <p:cNvPicPr preferRelativeResize="0"/>
          <p:nvPr/>
        </p:nvPicPr>
        <p:blipFill>
          <a:blip r:embed="rId3">
            <a:alphaModFix/>
          </a:blip>
          <a:stretch>
            <a:fillRect/>
          </a:stretch>
        </p:blipFill>
        <p:spPr>
          <a:xfrm>
            <a:off x="746301" y="1916161"/>
            <a:ext cx="6240603" cy="3507649"/>
          </a:xfrm>
          <a:prstGeom prst="rect">
            <a:avLst/>
          </a:prstGeom>
          <a:noFill/>
          <a:ln>
            <a:noFill/>
          </a:ln>
        </p:spPr>
      </p:pic>
      <p:pic>
        <p:nvPicPr>
          <p:cNvPr id="93" name="Google Shape;93;p10"/>
          <p:cNvPicPr preferRelativeResize="0"/>
          <p:nvPr/>
        </p:nvPicPr>
        <p:blipFill>
          <a:blip r:embed="rId4">
            <a:alphaModFix/>
          </a:blip>
          <a:stretch>
            <a:fillRect/>
          </a:stretch>
        </p:blipFill>
        <p:spPr>
          <a:xfrm>
            <a:off x="7307577" y="2967699"/>
            <a:ext cx="1929425" cy="2256675"/>
          </a:xfrm>
          <a:prstGeom prst="rect">
            <a:avLst/>
          </a:prstGeom>
          <a:noFill/>
          <a:ln>
            <a:noFill/>
          </a:ln>
        </p:spPr>
      </p:pic>
      <p:sp>
        <p:nvSpPr>
          <p:cNvPr id="94" name="Google Shape;94;p10"/>
          <p:cNvSpPr/>
          <p:nvPr/>
        </p:nvSpPr>
        <p:spPr>
          <a:xfrm>
            <a:off x="3130525" y="2993261"/>
            <a:ext cx="1716400" cy="759475"/>
          </a:xfrm>
          <a:custGeom>
            <a:avLst/>
            <a:gdLst/>
            <a:ahLst/>
            <a:cxnLst/>
            <a:rect l="l" t="t" r="r" b="b"/>
            <a:pathLst>
              <a:path w="68656" h="30379" extrusionOk="0">
                <a:moveTo>
                  <a:pt x="38885" y="0"/>
                </a:moveTo>
                <a:lnTo>
                  <a:pt x="0" y="18228"/>
                </a:lnTo>
                <a:lnTo>
                  <a:pt x="34632" y="30379"/>
                </a:lnTo>
                <a:lnTo>
                  <a:pt x="68656" y="9114"/>
                </a:lnTo>
                <a:close/>
              </a:path>
            </a:pathLst>
          </a:custGeom>
          <a:noFill/>
          <a:ln w="76200" cap="flat" cmpd="sng">
            <a:solidFill>
              <a:srgbClr val="FFFF00"/>
            </a:solidFill>
            <a:prstDash val="solid"/>
            <a:round/>
            <a:headEnd type="none" w="med" len="med"/>
            <a:tailEnd type="none" w="med" len="med"/>
          </a:ln>
        </p:spPr>
      </p:sp>
      <p:sp>
        <p:nvSpPr>
          <p:cNvPr id="95" name="Google Shape;95;p10"/>
          <p:cNvSpPr/>
          <p:nvPr/>
        </p:nvSpPr>
        <p:spPr>
          <a:xfrm>
            <a:off x="5439551" y="2366708"/>
            <a:ext cx="1048077" cy="368358"/>
          </a:xfrm>
          <a:custGeom>
            <a:avLst/>
            <a:gdLst/>
            <a:ahLst/>
            <a:cxnLst/>
            <a:rect l="l" t="t" r="r" b="b"/>
            <a:pathLst>
              <a:path w="35847" h="12152" extrusionOk="0">
                <a:moveTo>
                  <a:pt x="17012" y="0"/>
                </a:moveTo>
                <a:lnTo>
                  <a:pt x="0" y="9721"/>
                </a:lnTo>
                <a:lnTo>
                  <a:pt x="22480" y="12152"/>
                </a:lnTo>
                <a:lnTo>
                  <a:pt x="35847" y="2430"/>
                </a:lnTo>
                <a:close/>
              </a:path>
            </a:pathLst>
          </a:custGeom>
          <a:noFill/>
          <a:ln w="76200" cap="flat" cmpd="sng">
            <a:solidFill>
              <a:srgbClr val="FFFF00"/>
            </a:solidFill>
            <a:prstDash val="solid"/>
            <a:round/>
            <a:headEnd type="none" w="med" len="med"/>
            <a:tailEnd type="none" w="med" len="med"/>
          </a:ln>
        </p:spPr>
      </p:sp>
      <p:pic>
        <p:nvPicPr>
          <p:cNvPr id="96" name="Google Shape;96;p10"/>
          <p:cNvPicPr preferRelativeResize="0"/>
          <p:nvPr/>
        </p:nvPicPr>
        <p:blipFill rotWithShape="1">
          <a:blip r:embed="rId5">
            <a:alphaModFix/>
          </a:blip>
          <a:srcRect l="34041" r="32072" b="57088"/>
          <a:stretch/>
        </p:blipFill>
        <p:spPr>
          <a:xfrm>
            <a:off x="7047675" y="1809885"/>
            <a:ext cx="1291100" cy="1634900"/>
          </a:xfrm>
          <a:prstGeom prst="rect">
            <a:avLst/>
          </a:prstGeom>
          <a:noFill/>
          <a:ln>
            <a:noFill/>
          </a:ln>
        </p:spPr>
      </p:pic>
      <p:sp>
        <p:nvSpPr>
          <p:cNvPr id="97" name="Google Shape;97;p10"/>
          <p:cNvSpPr txBox="1"/>
          <p:nvPr/>
        </p:nvSpPr>
        <p:spPr>
          <a:xfrm>
            <a:off x="813800" y="5542445"/>
            <a:ext cx="8278200" cy="759600"/>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ja-JP" altLang="en-US" sz="2000" b="1">
                <a:solidFill>
                  <a:schemeClr val="dk1"/>
                </a:solidFill>
                <a:latin typeface="Calibri"/>
                <a:ea typeface="Calibri"/>
                <a:cs typeface="Calibri"/>
                <a:sym typeface="Calibri"/>
              </a:rPr>
              <a:t>これについていくつか架空の</a:t>
            </a:r>
            <a:r>
              <a:rPr lang="en-US" altLang="ja-JP" sz="2000" b="1" dirty="0">
                <a:solidFill>
                  <a:schemeClr val="dk1"/>
                </a:solidFill>
                <a:latin typeface="Calibri"/>
                <a:ea typeface="Calibri"/>
                <a:cs typeface="Calibri"/>
                <a:sym typeface="Calibri"/>
              </a:rPr>
              <a:t>MISSION</a:t>
            </a:r>
            <a:r>
              <a:rPr lang="ja-JP" altLang="en-US" sz="2000" b="1">
                <a:solidFill>
                  <a:schemeClr val="dk1"/>
                </a:solidFill>
                <a:latin typeface="Calibri"/>
                <a:ea typeface="Calibri"/>
                <a:cs typeface="Calibri"/>
                <a:sym typeface="Calibri"/>
              </a:rPr>
              <a:t>を設定して、それに対しどの気象データを選択してどう活用するか、あれこれ考えてみましょう。</a:t>
            </a:r>
            <a:endParaRPr sz="2000" b="1" dirty="0">
              <a:latin typeface="Calibri"/>
              <a:ea typeface="Calibri"/>
              <a:cs typeface="Calibri"/>
              <a:sym typeface="Calibri"/>
            </a:endParaRPr>
          </a:p>
        </p:txBody>
      </p:sp>
      <p:sp>
        <p:nvSpPr>
          <p:cNvPr id="98" name="Google Shape;98;p10"/>
          <p:cNvSpPr txBox="1"/>
          <p:nvPr/>
        </p:nvSpPr>
        <p:spPr>
          <a:xfrm>
            <a:off x="4804700" y="5058410"/>
            <a:ext cx="2182200" cy="365400"/>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en-US" altLang="ja-JP" sz="1200">
                <a:solidFill>
                  <a:srgbClr val="FFFFFF"/>
                </a:solidFill>
                <a:latin typeface="Calibri"/>
                <a:ea typeface="Calibri"/>
                <a:cs typeface="Calibri"/>
                <a:sym typeface="Calibri"/>
              </a:rPr>
              <a:t>【</a:t>
            </a:r>
            <a:r>
              <a:rPr lang="ja-JP" altLang="en-US" sz="1200">
                <a:solidFill>
                  <a:srgbClr val="FFFFFF"/>
                </a:solidFill>
                <a:latin typeface="Calibri"/>
                <a:ea typeface="Calibri"/>
                <a:cs typeface="Calibri"/>
                <a:sym typeface="Calibri"/>
              </a:rPr>
              <a:t>引用</a:t>
            </a:r>
            <a:r>
              <a:rPr lang="en-US" altLang="ja-JP" sz="1200">
                <a:solidFill>
                  <a:srgbClr val="FFFFFF"/>
                </a:solidFill>
                <a:latin typeface="Calibri"/>
                <a:ea typeface="Calibri"/>
                <a:cs typeface="Calibri"/>
                <a:sym typeface="Calibri"/>
              </a:rPr>
              <a:t>】</a:t>
            </a:r>
            <a:r>
              <a:rPr lang="ja-JP" altLang="en-US" sz="1200">
                <a:solidFill>
                  <a:srgbClr val="FFFFFF"/>
                </a:solidFill>
                <a:latin typeface="Calibri"/>
                <a:ea typeface="Calibri"/>
                <a:cs typeface="Calibri"/>
                <a:sym typeface="Calibri"/>
              </a:rPr>
              <a:t>東京都中央卸売市場</a:t>
            </a:r>
            <a:endParaRPr>
              <a:solidFill>
                <a:srgbClr val="FFFFF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任意地点における事実としての気象条件の調査</a:t>
            </a:r>
            <a:endParaRPr/>
          </a:p>
        </p:txBody>
      </p:sp>
      <p:pic>
        <p:nvPicPr>
          <p:cNvPr id="105" name="Google Shape;105;p11"/>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06" name="Google Shape;106;p11"/>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１</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buClr>
                <a:schemeClr val="dk1"/>
              </a:buClr>
              <a:buSzPts val="1100"/>
            </a:pPr>
            <a:r>
              <a:rPr lang="ja-JP" altLang="en-US" sz="1800">
                <a:solidFill>
                  <a:schemeClr val="dk1"/>
                </a:solidFill>
                <a:latin typeface="Calibri"/>
                <a:ea typeface="Calibri"/>
                <a:cs typeface="Calibri"/>
                <a:sym typeface="Calibri"/>
              </a:rPr>
              <a:t>豊洲市場での年間の平均日射量</a:t>
            </a:r>
            <a:r>
              <a:rPr lang="en-US" altLang="ja-JP" sz="1800">
                <a:solidFill>
                  <a:schemeClr val="dk1"/>
                </a:solidFill>
                <a:latin typeface="Calibri"/>
                <a:ea typeface="Calibri"/>
                <a:cs typeface="Calibri"/>
                <a:sym typeface="Calibri"/>
              </a:rPr>
              <a:t>[Wh]</a:t>
            </a:r>
            <a:r>
              <a:rPr lang="ja-JP" altLang="en-US" sz="1800">
                <a:solidFill>
                  <a:schemeClr val="dk1"/>
                </a:solidFill>
                <a:latin typeface="Calibri"/>
                <a:ea typeface="Calibri"/>
                <a:cs typeface="Calibri"/>
                <a:sym typeface="Calibri"/>
              </a:rPr>
              <a:t>はどのくらい？</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任意地点における事実としての気象条件の調査</a:t>
            </a:r>
            <a:endParaRPr/>
          </a:p>
        </p:txBody>
      </p:sp>
      <p:pic>
        <p:nvPicPr>
          <p:cNvPr id="113" name="Google Shape;113;p12"/>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14" name="Google Shape;114;p12"/>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dirty="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dirty="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１</a:t>
            </a:r>
            <a:r>
              <a:rPr lang="en-US" altLang="ja-JP"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a:spcBef>
                <a:spcPts val="1000"/>
              </a:spcBef>
              <a:buClr>
                <a:schemeClr val="dk1"/>
              </a:buClr>
              <a:buSzPts val="1100"/>
            </a:pPr>
            <a:r>
              <a:rPr lang="ja-JP" altLang="en-US" sz="1800">
                <a:solidFill>
                  <a:schemeClr val="dk1"/>
                </a:solidFill>
                <a:latin typeface="Calibri"/>
                <a:ea typeface="Calibri"/>
                <a:cs typeface="Calibri"/>
                <a:sym typeface="Calibri"/>
              </a:rPr>
              <a:t>豊洲市場での年間の平均日射量</a:t>
            </a:r>
            <a:r>
              <a:rPr lang="en-US" altLang="ja-JP" sz="1800" dirty="0">
                <a:solidFill>
                  <a:schemeClr val="dk1"/>
                </a:solidFill>
                <a:latin typeface="Calibri"/>
                <a:ea typeface="Calibri"/>
                <a:cs typeface="Calibri"/>
                <a:sym typeface="Calibri"/>
              </a:rPr>
              <a:t>[</a:t>
            </a:r>
            <a:r>
              <a:rPr lang="en-US" altLang="ja-JP" sz="1800" dirty="0" err="1">
                <a:solidFill>
                  <a:schemeClr val="dk1"/>
                </a:solidFill>
                <a:latin typeface="Calibri"/>
                <a:ea typeface="Calibri"/>
                <a:cs typeface="Calibri"/>
                <a:sym typeface="Calibri"/>
              </a:rPr>
              <a:t>Wh</a:t>
            </a:r>
            <a:r>
              <a:rPr lang="en-US" altLang="ja-JP" sz="1800" dirty="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はどのくらい？</a:t>
            </a:r>
            <a:endParaRPr sz="1800" dirty="0">
              <a:solidFill>
                <a:schemeClr val="dk1"/>
              </a:solidFill>
              <a:latin typeface="Calibri"/>
              <a:ea typeface="Calibri"/>
              <a:cs typeface="Calibri"/>
              <a:sym typeface="Calibri"/>
            </a:endParaRPr>
          </a:p>
        </p:txBody>
      </p:sp>
      <p:sp>
        <p:nvSpPr>
          <p:cNvPr id="7" name="Google Shape;124;p13">
            <a:extLst>
              <a:ext uri="{FF2B5EF4-FFF2-40B4-BE49-F238E27FC236}">
                <a16:creationId xmlns:a16="http://schemas.microsoft.com/office/drawing/2014/main" id="{B947A80B-3185-1544-82EA-64904822BFDE}"/>
              </a:ext>
            </a:extLst>
          </p:cNvPr>
          <p:cNvSpPr txBox="1"/>
          <p:nvPr/>
        </p:nvSpPr>
        <p:spPr>
          <a:xfrm>
            <a:off x="533400" y="1826648"/>
            <a:ext cx="8839200" cy="3096000"/>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チョイス①：最寄り観測点の日射量観測値を使う</a:t>
            </a:r>
            <a:endParaRPr sz="1800" u="sng" dirty="0">
              <a:latin typeface="Calibri"/>
              <a:ea typeface="Calibri"/>
              <a:cs typeface="Calibri"/>
              <a:sym typeface="Calibri"/>
            </a:endParaRPr>
          </a:p>
          <a:p>
            <a:pPr marL="108000" lvl="2">
              <a:spcBef>
                <a:spcPts val="1200"/>
              </a:spcBef>
            </a:pPr>
            <a:r>
              <a:rPr lang="ja-JP" altLang="en-US" sz="1600">
                <a:latin typeface="Calibri"/>
                <a:ea typeface="Calibri"/>
                <a:cs typeface="Calibri"/>
                <a:sym typeface="Calibri"/>
              </a:rPr>
              <a:t>文脈から、豊洲市場ジャストポイントにおける、事実としての日射量の状況を求められていますが、当然ながら</a:t>
            </a:r>
            <a:r>
              <a:rPr lang="ja-JP" altLang="en-US" sz="1600">
                <a:solidFill>
                  <a:schemeClr val="dk1"/>
                </a:solidFill>
                <a:latin typeface="Calibri"/>
                <a:ea typeface="Calibri"/>
                <a:cs typeface="Calibri"/>
                <a:sym typeface="Calibri"/>
              </a:rPr>
              <a:t>任意地点での気象観測データは、</a:t>
            </a:r>
            <a:r>
              <a:rPr lang="ja-JP" altLang="en-US" sz="1600">
                <a:latin typeface="Calibri"/>
                <a:ea typeface="Calibri"/>
                <a:cs typeface="Calibri"/>
                <a:sym typeface="Calibri"/>
              </a:rPr>
              <a:t>独自で観測器を設置して観測する以外に通常は得られないため、豊洲市場から最寄りの観測点の日射量観測値で代用するしかありません。</a:t>
            </a:r>
            <a:endParaRPr sz="1600" dirty="0">
              <a:latin typeface="Calibri"/>
              <a:ea typeface="Calibri"/>
              <a:cs typeface="Calibri"/>
              <a:sym typeface="Calibri"/>
            </a:endParaRPr>
          </a:p>
          <a:p>
            <a:pPr marL="108000" lvl="2">
              <a:spcBef>
                <a:spcPts val="1000"/>
              </a:spcBef>
            </a:pPr>
            <a:r>
              <a:rPr lang="ja-JP" altLang="en-US" sz="1600">
                <a:latin typeface="Calibri"/>
                <a:ea typeface="Calibri"/>
                <a:cs typeface="Calibri"/>
                <a:sym typeface="Calibri"/>
              </a:rPr>
              <a:t>豊洲市場の最寄り観測点は</a:t>
            </a:r>
            <a:r>
              <a:rPr lang="en-US" altLang="ja-JP" sz="1600" dirty="0">
                <a:latin typeface="Calibri"/>
                <a:ea typeface="Calibri"/>
                <a:cs typeface="Calibri"/>
                <a:sym typeface="Calibri"/>
              </a:rPr>
              <a:t>『</a:t>
            </a:r>
            <a:r>
              <a:rPr lang="ja-JP" altLang="en-US" sz="1600">
                <a:latin typeface="Calibri"/>
                <a:ea typeface="Calibri"/>
                <a:cs typeface="Calibri"/>
                <a:sym typeface="Calibri"/>
              </a:rPr>
              <a:t>江戸川臨海</a:t>
            </a:r>
            <a:r>
              <a:rPr lang="en-US" altLang="ja-JP" sz="1600" dirty="0">
                <a:latin typeface="Calibri"/>
                <a:ea typeface="Calibri"/>
                <a:cs typeface="Calibri"/>
                <a:sym typeface="Calibri"/>
              </a:rPr>
              <a:t>』</a:t>
            </a:r>
            <a:r>
              <a:rPr lang="ja-JP" altLang="en-US" sz="1600">
                <a:latin typeface="Calibri"/>
                <a:ea typeface="Calibri"/>
                <a:cs typeface="Calibri"/>
                <a:sym typeface="Calibri"/>
              </a:rPr>
              <a:t>と</a:t>
            </a:r>
            <a:r>
              <a:rPr lang="en-US" altLang="ja-JP" sz="1600" dirty="0">
                <a:latin typeface="Calibri"/>
                <a:ea typeface="Calibri"/>
                <a:cs typeface="Calibri"/>
                <a:sym typeface="Calibri"/>
              </a:rPr>
              <a:t>『</a:t>
            </a:r>
            <a:r>
              <a:rPr lang="ja-JP" altLang="en-US" sz="1600">
                <a:latin typeface="Calibri"/>
                <a:ea typeface="Calibri"/>
                <a:cs typeface="Calibri"/>
                <a:sym typeface="Calibri"/>
              </a:rPr>
              <a:t>東京</a:t>
            </a:r>
            <a:r>
              <a:rPr lang="en-US" altLang="ja-JP" sz="1600" dirty="0">
                <a:latin typeface="Calibri"/>
                <a:ea typeface="Calibri"/>
                <a:cs typeface="Calibri"/>
                <a:sym typeface="Calibri"/>
              </a:rPr>
              <a:t>』</a:t>
            </a:r>
            <a:r>
              <a:rPr lang="ja-JP" altLang="en-US" sz="1600">
                <a:latin typeface="Calibri"/>
                <a:ea typeface="Calibri"/>
                <a:cs typeface="Calibri"/>
                <a:sym typeface="Calibri"/>
              </a:rPr>
              <a:t>がありますが、日射量は気象官署でしか観測していないため、東京（気象庁）の日射量観測値を用います。</a:t>
            </a:r>
            <a:endParaRPr sz="1600" dirty="0">
              <a:latin typeface="Calibri"/>
              <a:ea typeface="Calibri"/>
              <a:cs typeface="Calibri"/>
              <a:sym typeface="Calibri"/>
            </a:endParaRPr>
          </a:p>
          <a:p>
            <a:pPr marL="108000" lvl="2">
              <a:spcBef>
                <a:spcPts val="1000"/>
              </a:spcBef>
            </a:pPr>
            <a:r>
              <a:rPr lang="ja-JP" altLang="en-US" sz="1600">
                <a:latin typeface="Calibri"/>
                <a:ea typeface="Calibri"/>
                <a:cs typeface="Calibri"/>
                <a:sym typeface="Calibri"/>
              </a:rPr>
              <a:t>“平均日射量”を求められているので、平年値を活用するのが良いでしょう。</a:t>
            </a:r>
            <a:endParaRPr sz="1600" dirty="0">
              <a:latin typeface="Calibri"/>
              <a:ea typeface="Calibri"/>
              <a:cs typeface="Calibri"/>
              <a:sym typeface="Calibri"/>
            </a:endParaRPr>
          </a:p>
          <a:p>
            <a:pPr marL="108000" lvl="2"/>
            <a:r>
              <a:rPr lang="ja-JP" altLang="en-US" sz="1600" u="sng">
                <a:solidFill>
                  <a:schemeClr val="hlink"/>
                </a:solidFill>
                <a:latin typeface="Calibri"/>
                <a:ea typeface="Calibri"/>
                <a:cs typeface="Calibri"/>
                <a:sym typeface="Calibri"/>
                <a:hlinkClick r:id="rId4"/>
              </a:rPr>
              <a:t>気象庁</a:t>
            </a:r>
            <a:r>
              <a:rPr lang="en-US" altLang="ja-JP" sz="1600" u="sng" dirty="0">
                <a:solidFill>
                  <a:schemeClr val="hlink"/>
                </a:solidFill>
                <a:latin typeface="Calibri"/>
                <a:ea typeface="Calibri"/>
                <a:cs typeface="Calibri"/>
                <a:sym typeface="Calibri"/>
                <a:hlinkClick r:id="rId4"/>
              </a:rPr>
              <a:t>HP &gt; </a:t>
            </a:r>
            <a:r>
              <a:rPr lang="ja-JP" altLang="en-US" sz="1600" u="sng">
                <a:solidFill>
                  <a:schemeClr val="hlink"/>
                </a:solidFill>
                <a:latin typeface="Calibri"/>
                <a:ea typeface="Calibri"/>
                <a:cs typeface="Calibri"/>
                <a:sym typeface="Calibri"/>
                <a:hlinkClick r:id="rId4"/>
              </a:rPr>
              <a:t>各種データ・資料 </a:t>
            </a:r>
            <a:r>
              <a:rPr lang="en-US" altLang="ja-JP" sz="1600" u="sng" dirty="0">
                <a:solidFill>
                  <a:schemeClr val="hlink"/>
                </a:solidFill>
                <a:latin typeface="Calibri"/>
                <a:ea typeface="Calibri"/>
                <a:cs typeface="Calibri"/>
                <a:sym typeface="Calibri"/>
                <a:hlinkClick r:id="rId4"/>
              </a:rPr>
              <a:t>&gt; </a:t>
            </a:r>
            <a:r>
              <a:rPr lang="ja-JP" altLang="en-US" sz="1600" u="sng">
                <a:solidFill>
                  <a:schemeClr val="hlink"/>
                </a:solidFill>
                <a:latin typeface="Calibri"/>
                <a:ea typeface="Calibri"/>
                <a:cs typeface="Calibri"/>
                <a:sym typeface="Calibri"/>
                <a:hlinkClick r:id="rId4"/>
              </a:rPr>
              <a:t>過去の気象データ検索</a:t>
            </a:r>
            <a:r>
              <a:rPr lang="ja-JP" altLang="en-US" sz="1600">
                <a:latin typeface="Calibri"/>
                <a:ea typeface="Calibri"/>
                <a:cs typeface="Calibri"/>
                <a:sym typeface="Calibri"/>
              </a:rPr>
              <a:t> で地点</a:t>
            </a:r>
            <a:r>
              <a:rPr lang="en-US" altLang="ja-JP" sz="1600" dirty="0">
                <a:latin typeface="Calibri"/>
                <a:ea typeface="Calibri"/>
                <a:cs typeface="Calibri"/>
                <a:sym typeface="Calibri"/>
              </a:rPr>
              <a:t>『</a:t>
            </a:r>
            <a:r>
              <a:rPr lang="ja-JP" altLang="en-US" sz="1600">
                <a:latin typeface="Calibri"/>
                <a:ea typeface="Calibri"/>
                <a:cs typeface="Calibri"/>
                <a:sym typeface="Calibri"/>
              </a:rPr>
              <a:t>東京</a:t>
            </a:r>
            <a:r>
              <a:rPr lang="en-US" altLang="ja-JP" sz="1600" dirty="0">
                <a:latin typeface="Calibri"/>
                <a:ea typeface="Calibri"/>
                <a:cs typeface="Calibri"/>
                <a:sym typeface="Calibri"/>
              </a:rPr>
              <a:t>』</a:t>
            </a:r>
            <a:r>
              <a:rPr lang="ja-JP" altLang="en-US" sz="1600">
                <a:latin typeface="Calibri"/>
                <a:ea typeface="Calibri"/>
                <a:cs typeface="Calibri"/>
                <a:sym typeface="Calibri"/>
              </a:rPr>
              <a:t>を選択し、</a:t>
            </a:r>
            <a:r>
              <a:rPr lang="en-US" altLang="ja-JP" sz="1600" dirty="0">
                <a:latin typeface="Calibri"/>
                <a:ea typeface="Calibri"/>
                <a:cs typeface="Calibri"/>
                <a:sym typeface="Calibri"/>
              </a:rPr>
              <a:t>『</a:t>
            </a:r>
            <a:r>
              <a:rPr lang="ja-JP" altLang="en-US" sz="1600">
                <a:latin typeface="Calibri"/>
                <a:ea typeface="Calibri"/>
                <a:cs typeface="Calibri"/>
                <a:sym typeface="Calibri"/>
              </a:rPr>
              <a:t>平年値（年･月ごとの値）</a:t>
            </a:r>
            <a:r>
              <a:rPr lang="en-US" altLang="ja-JP" sz="1600" dirty="0">
                <a:latin typeface="Calibri"/>
                <a:ea typeface="Calibri"/>
                <a:cs typeface="Calibri"/>
                <a:sym typeface="Calibri"/>
              </a:rPr>
              <a:t>』</a:t>
            </a:r>
            <a:r>
              <a:rPr lang="ja-JP" altLang="en-US" sz="1600">
                <a:latin typeface="Calibri"/>
                <a:ea typeface="Calibri"/>
                <a:cs typeface="Calibri"/>
                <a:sym typeface="Calibri"/>
              </a:rPr>
              <a:t>から全天日射量の年平均をピックアップします。</a:t>
            </a:r>
            <a:endParaRPr sz="1600" dirty="0">
              <a:latin typeface="Calibri"/>
              <a:ea typeface="Calibri"/>
              <a:cs typeface="Calibri"/>
              <a:sym typeface="Calibri"/>
            </a:endParaRPr>
          </a:p>
          <a:p>
            <a:pPr marL="108000" lvl="2">
              <a:spcBef>
                <a:spcPts val="600"/>
              </a:spcBef>
            </a:pPr>
            <a:r>
              <a:rPr lang="en-US" altLang="ja-JP" dirty="0">
                <a:latin typeface="Calibri"/>
                <a:ea typeface="Calibri"/>
                <a:cs typeface="Calibri"/>
                <a:sym typeface="Calibri"/>
              </a:rPr>
              <a:t>!!</a:t>
            </a:r>
            <a:r>
              <a:rPr lang="ja-JP" altLang="en-US">
                <a:latin typeface="Calibri"/>
                <a:ea typeface="Calibri"/>
                <a:cs typeface="Calibri"/>
                <a:sym typeface="Calibri"/>
              </a:rPr>
              <a:t>注意</a:t>
            </a:r>
            <a:r>
              <a:rPr lang="en-US" altLang="ja-JP" dirty="0">
                <a:latin typeface="Calibri"/>
                <a:ea typeface="Calibri"/>
                <a:cs typeface="Calibri"/>
                <a:sym typeface="Calibri"/>
              </a:rPr>
              <a:t>!! </a:t>
            </a:r>
            <a:r>
              <a:rPr lang="ja-JP" altLang="en-US">
                <a:latin typeface="Calibri"/>
                <a:ea typeface="Calibri"/>
                <a:cs typeface="Calibri"/>
                <a:sym typeface="Calibri"/>
              </a:rPr>
              <a:t>気象庁</a:t>
            </a:r>
            <a:r>
              <a:rPr lang="en-US" altLang="ja-JP" dirty="0">
                <a:latin typeface="Calibri"/>
                <a:ea typeface="Calibri"/>
                <a:cs typeface="Calibri"/>
                <a:sym typeface="Calibri"/>
              </a:rPr>
              <a:t>HP</a:t>
            </a:r>
            <a:r>
              <a:rPr lang="ja-JP" altLang="en-US">
                <a:latin typeface="Calibri"/>
                <a:ea typeface="Calibri"/>
                <a:cs typeface="Calibri"/>
                <a:sym typeface="Calibri"/>
              </a:rPr>
              <a:t>の全天日射量観測値の単位は</a:t>
            </a:r>
            <a:r>
              <a:rPr lang="en-US" altLang="ja-JP" dirty="0">
                <a:latin typeface="Calibri"/>
                <a:ea typeface="Calibri"/>
                <a:cs typeface="Calibri"/>
                <a:sym typeface="Calibri"/>
              </a:rPr>
              <a:t>[MJ/㎡]</a:t>
            </a:r>
            <a:r>
              <a:rPr lang="ja-JP" altLang="en-US">
                <a:latin typeface="Calibri"/>
                <a:ea typeface="Calibri"/>
                <a:cs typeface="Calibri"/>
                <a:sym typeface="Calibri"/>
              </a:rPr>
              <a:t>なので単位変換が必要</a:t>
            </a:r>
            <a:endParaRPr sz="1600"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title"/>
          </p:nvPr>
        </p:nvSpPr>
        <p:spPr>
          <a:prstGeom prst="rect">
            <a:avLst/>
          </a:prstGeom>
        </p:spPr>
        <p:txBody>
          <a:bodyPr spcFirstLastPara="1" wrap="square" lIns="36000" tIns="36000" rIns="36000" bIns="36000" anchor="b" anchorCtr="0">
            <a:noAutofit/>
          </a:bodyPr>
          <a:lstStyle/>
          <a:p>
            <a:r>
              <a:rPr lang="ja-JP"/>
              <a:t>任意地点における事実としての気象条件の調査</a:t>
            </a:r>
            <a:endParaRPr/>
          </a:p>
        </p:txBody>
      </p:sp>
      <p:pic>
        <p:nvPicPr>
          <p:cNvPr id="122" name="Google Shape;122;p13"/>
          <p:cNvPicPr preferRelativeResize="0"/>
          <p:nvPr/>
        </p:nvPicPr>
        <p:blipFill>
          <a:blip r:embed="rId3">
            <a:alphaModFix/>
          </a:blip>
          <a:stretch>
            <a:fillRect/>
          </a:stretch>
        </p:blipFill>
        <p:spPr>
          <a:xfrm>
            <a:off x="742301" y="581724"/>
            <a:ext cx="967179" cy="1131200"/>
          </a:xfrm>
          <a:prstGeom prst="rect">
            <a:avLst/>
          </a:prstGeom>
          <a:noFill/>
          <a:ln>
            <a:noFill/>
          </a:ln>
        </p:spPr>
      </p:pic>
      <p:sp>
        <p:nvSpPr>
          <p:cNvPr id="123" name="Google Shape;123;p13"/>
          <p:cNvSpPr/>
          <p:nvPr/>
        </p:nvSpPr>
        <p:spPr>
          <a:xfrm>
            <a:off x="2176700" y="581725"/>
            <a:ext cx="6987000" cy="1131300"/>
          </a:xfrm>
          <a:prstGeom prst="wedgeRoundRectCallout">
            <a:avLst>
              <a:gd name="adj1" fmla="val -56807"/>
              <a:gd name="adj2" fmla="val -31404"/>
              <a:gd name="adj3" fmla="val 0"/>
            </a:avLst>
          </a:prstGeom>
          <a:solidFill>
            <a:srgbClr val="F3F3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US" altLang="ja-JP" sz="1800">
                <a:solidFill>
                  <a:schemeClr val="dk1"/>
                </a:solidFill>
                <a:latin typeface="Calibri"/>
                <a:ea typeface="Calibri"/>
                <a:cs typeface="Calibri"/>
                <a:sym typeface="Calibri"/>
              </a:rPr>
              <a:t>【</a:t>
            </a:r>
            <a:r>
              <a:rPr lang="ja-JP" altLang="en-US" sz="1800">
                <a:solidFill>
                  <a:schemeClr val="dk1"/>
                </a:solidFill>
                <a:latin typeface="Calibri"/>
                <a:ea typeface="Calibri"/>
                <a:cs typeface="Calibri"/>
                <a:sym typeface="Calibri"/>
              </a:rPr>
              <a:t>架空</a:t>
            </a:r>
            <a:r>
              <a:rPr lang="en-US" altLang="ja-JP" sz="2000">
                <a:solidFill>
                  <a:schemeClr val="dk1"/>
                </a:solidFill>
                <a:latin typeface="Calibri"/>
                <a:ea typeface="Calibri"/>
                <a:cs typeface="Calibri"/>
                <a:sym typeface="Calibri"/>
              </a:rPr>
              <a:t>MISSION</a:t>
            </a:r>
            <a:r>
              <a:rPr lang="ja-JP" altLang="en-US" sz="1800">
                <a:solidFill>
                  <a:schemeClr val="dk1"/>
                </a:solidFill>
                <a:latin typeface="Calibri"/>
                <a:ea typeface="Calibri"/>
                <a:cs typeface="Calibri"/>
                <a:sym typeface="Calibri"/>
              </a:rPr>
              <a:t>１</a:t>
            </a:r>
            <a:r>
              <a:rPr lang="en-US" altLang="ja-JP"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a:spcBef>
                <a:spcPts val="1000"/>
              </a:spcBef>
              <a:buClr>
                <a:schemeClr val="dk1"/>
              </a:buClr>
              <a:buSzPts val="1100"/>
            </a:pPr>
            <a:r>
              <a:rPr lang="ja-JP" altLang="en-US" sz="1800">
                <a:solidFill>
                  <a:schemeClr val="dk1"/>
                </a:solidFill>
                <a:latin typeface="Calibri"/>
                <a:ea typeface="Calibri"/>
                <a:cs typeface="Calibri"/>
                <a:sym typeface="Calibri"/>
              </a:rPr>
              <a:t>豊洲市場での年間の平均日射量</a:t>
            </a:r>
            <a:r>
              <a:rPr lang="en-US" altLang="ja-JP" sz="1800">
                <a:solidFill>
                  <a:schemeClr val="dk1"/>
                </a:solidFill>
                <a:latin typeface="Calibri"/>
                <a:ea typeface="Calibri"/>
                <a:cs typeface="Calibri"/>
                <a:sym typeface="Calibri"/>
              </a:rPr>
              <a:t>[Wh]</a:t>
            </a:r>
            <a:r>
              <a:rPr lang="ja-JP" altLang="en-US" sz="1800">
                <a:solidFill>
                  <a:schemeClr val="dk1"/>
                </a:solidFill>
                <a:latin typeface="Calibri"/>
                <a:ea typeface="Calibri"/>
                <a:cs typeface="Calibri"/>
                <a:sym typeface="Calibri"/>
              </a:rPr>
              <a:t>はどのくらい？</a:t>
            </a:r>
            <a:endParaRPr sz="1800">
              <a:solidFill>
                <a:schemeClr val="dk1"/>
              </a:solidFill>
              <a:latin typeface="Calibri"/>
              <a:ea typeface="Calibri"/>
              <a:cs typeface="Calibri"/>
              <a:sym typeface="Calibri"/>
            </a:endParaRPr>
          </a:p>
        </p:txBody>
      </p:sp>
      <p:sp>
        <p:nvSpPr>
          <p:cNvPr id="8" name="Google Shape;125;p13">
            <a:extLst>
              <a:ext uri="{FF2B5EF4-FFF2-40B4-BE49-F238E27FC236}">
                <a16:creationId xmlns:a16="http://schemas.microsoft.com/office/drawing/2014/main" id="{F8F478AD-A7B7-0F4D-B8B8-86EF282F81EE}"/>
              </a:ext>
            </a:extLst>
          </p:cNvPr>
          <p:cNvSpPr txBox="1"/>
          <p:nvPr/>
        </p:nvSpPr>
        <p:spPr>
          <a:xfrm>
            <a:off x="534000" y="1826647"/>
            <a:ext cx="8838000" cy="1476000"/>
          </a:xfrm>
          <a:prstGeom prst="rect">
            <a:avLst/>
          </a:prstGeom>
          <a:noFill/>
          <a:ln>
            <a:noFill/>
          </a:ln>
        </p:spPr>
        <p:txBody>
          <a:bodyPr spcFirstLastPara="1" wrap="square" lIns="91425" tIns="91425" rIns="91425" bIns="91425" anchor="t" anchorCtr="0">
            <a:noAutofit/>
          </a:bodyPr>
          <a:lstStyle/>
          <a:p>
            <a:r>
              <a:rPr lang="ja-JP" altLang="en-US" sz="2000" u="sng">
                <a:latin typeface="Calibri"/>
                <a:ea typeface="Calibri"/>
                <a:cs typeface="Calibri"/>
                <a:sym typeface="Calibri"/>
              </a:rPr>
              <a:t>チョイス②：気象衛星データを使う</a:t>
            </a:r>
            <a:endParaRPr sz="1800" u="sng" dirty="0">
              <a:latin typeface="Calibri"/>
              <a:ea typeface="Calibri"/>
              <a:cs typeface="Calibri"/>
              <a:sym typeface="Calibri"/>
            </a:endParaRPr>
          </a:p>
          <a:p>
            <a:pPr marL="108000">
              <a:spcBef>
                <a:spcPts val="1200"/>
              </a:spcBef>
            </a:pPr>
            <a:r>
              <a:rPr lang="ja-JP" altLang="en-US" sz="1600">
                <a:latin typeface="Calibri"/>
                <a:ea typeface="Calibri"/>
                <a:cs typeface="Calibri"/>
                <a:sym typeface="Calibri"/>
              </a:rPr>
              <a:t>任意地点のデータに拘るなら、面的に観測している気象衛星データを使う手があります。</a:t>
            </a:r>
            <a:endParaRPr sz="1600" dirty="0">
              <a:latin typeface="Calibri"/>
              <a:ea typeface="Calibri"/>
              <a:cs typeface="Calibri"/>
              <a:sym typeface="Calibri"/>
            </a:endParaRPr>
          </a:p>
          <a:p>
            <a:pPr marL="108000"/>
            <a:r>
              <a:rPr lang="ja-JP" altLang="en-US" sz="1600">
                <a:latin typeface="Calibri"/>
                <a:ea typeface="Calibri"/>
                <a:cs typeface="Calibri"/>
                <a:sym typeface="Calibri"/>
              </a:rPr>
              <a:t>ただし、気象衛星データを日射量データに変換する必要があります。</a:t>
            </a:r>
            <a:endParaRPr sz="1600" dirty="0">
              <a:latin typeface="Calibri"/>
              <a:ea typeface="Calibri"/>
              <a:cs typeface="Calibri"/>
              <a:sym typeface="Calibri"/>
            </a:endParaRPr>
          </a:p>
          <a:p>
            <a:pPr marL="108000">
              <a:spcBef>
                <a:spcPts val="600"/>
              </a:spcBef>
            </a:pPr>
            <a:r>
              <a:rPr lang="ja-JP" altLang="en-US" sz="1600">
                <a:latin typeface="Calibri"/>
                <a:ea typeface="Calibri"/>
                <a:cs typeface="Calibri"/>
                <a:sym typeface="Calibri"/>
              </a:rPr>
              <a:t>気象衛星データから日射量に変換したデータは民間サービスより提供されています。</a:t>
            </a:r>
            <a:endParaRPr sz="1600" dirty="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DM_master">
  <a:themeElements>
    <a:clrScheme name="Office テーマ">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6533</Words>
  <Application>Microsoft Office PowerPoint</Application>
  <PresentationFormat>A4 210 x 297 mm</PresentationFormat>
  <Paragraphs>617</Paragraphs>
  <Slides>49</Slides>
  <Notes>49</Notes>
  <HiddenSlides>6</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49</vt:i4>
      </vt:variant>
    </vt:vector>
  </HeadingPairs>
  <TitlesOfParts>
    <vt:vector size="54" baseType="lpstr">
      <vt:lpstr>Noto Sans Symbols</vt:lpstr>
      <vt:lpstr>Meiryo</vt:lpstr>
      <vt:lpstr>Arial</vt:lpstr>
      <vt:lpstr>Calibri</vt:lpstr>
      <vt:lpstr>DM_master</vt:lpstr>
      <vt:lpstr>PowerPoint プレゼンテーション</vt:lpstr>
      <vt:lpstr>PowerPoint プレゼンテーション</vt:lpstr>
      <vt:lpstr>代表的な気象データの種類を知る</vt:lpstr>
      <vt:lpstr>気象庁から配信されている気象データラインナップから必要なデータを探す</vt:lpstr>
      <vt:lpstr>気象庁から配信されている気象データラインナップから必要なデータを探す</vt:lpstr>
      <vt:lpstr>目的に応じて最適な気象データを選び取る</vt:lpstr>
      <vt:lpstr>任意地点における事実としての気象条件の調査</vt:lpstr>
      <vt:lpstr>任意地点における事実としての気象条件の調査</vt:lpstr>
      <vt:lpstr>任意地点における事実としての気象条件の調査</vt:lpstr>
      <vt:lpstr>任意地点における事実としての気象条件の調査</vt:lpstr>
      <vt:lpstr>気象データをインプットとする予測モデルの開発</vt:lpstr>
      <vt:lpstr>気象データをインプットとする予測モデルの開発</vt:lpstr>
      <vt:lpstr>気象データをインプットとする予測モデルの開発</vt:lpstr>
      <vt:lpstr>気象データをインプットとする予測モデルの開発</vt:lpstr>
      <vt:lpstr>予測対象に最適なインプット数値予報データは？</vt:lpstr>
      <vt:lpstr>予測対象に最適なインプット数値予報データは？</vt:lpstr>
      <vt:lpstr>より最適な数値予報モデルは？</vt:lpstr>
      <vt:lpstr>より最適な数値予報モデルは？</vt:lpstr>
      <vt:lpstr>ターゲットFTは？</vt:lpstr>
      <vt:lpstr>ターゲットFTは？</vt:lpstr>
      <vt:lpstr>瞬間値データの気象要素と前１時間値データの気象要素</vt:lpstr>
      <vt:lpstr>前１時間値の捌き方</vt:lpstr>
      <vt:lpstr>前１時間値であることを考慮して、必要な日射量予測データのターゲットFTは？</vt:lpstr>
      <vt:lpstr>気象業務法で制限される事項</vt:lpstr>
      <vt:lpstr>気象業務法で制限される事項</vt:lpstr>
      <vt:lpstr>気象業務法で制限される事項</vt:lpstr>
      <vt:lpstr>【まとめ】事実としての気象条件（観測値･実況値）データの選定</vt:lpstr>
      <vt:lpstr>【まとめ】気象庁の過去観測データ（アメダスなど）に付加されるQC情報</vt:lpstr>
      <vt:lpstr>【まとめ】事実としての気象条件（観測値･実況値）データの選定</vt:lpstr>
      <vt:lpstr>【まとめ】事実としての気象条件（観測値･実況値）データの選定</vt:lpstr>
      <vt:lpstr>【まとめ】予報データも多種多様</vt:lpstr>
      <vt:lpstr>【まとめ】予報データも多種多様</vt:lpstr>
      <vt:lpstr>【まとめ】気象データが持つタイムゾーンに注意</vt:lpstr>
      <vt:lpstr>【まとめ】気象業務法で制限を受けるサービス／受けないサービス</vt:lpstr>
      <vt:lpstr>【まとめ】気象業務法で制限を受けるサービス／受けないサービス</vt:lpstr>
      <vt:lpstr>PowerPoint プレゼンテーション</vt:lpstr>
      <vt:lpstr>GPV気象データとは？</vt:lpstr>
      <vt:lpstr>GPV気象データのファイル形式</vt:lpstr>
      <vt:lpstr>Pythonモジュール『wxbcgrib』</vt:lpstr>
      <vt:lpstr>Pythonモジュール『wxbcgrib』</vt:lpstr>
      <vt:lpstr>気象要素の単位について</vt:lpstr>
      <vt:lpstr>気象要素の単位について</vt:lpstr>
      <vt:lpstr>気象要素の変換計算をする</vt:lpstr>
      <vt:lpstr>wgrib2の使用方法</vt:lpstr>
      <vt:lpstr>wgrib2の使用方法</vt:lpstr>
      <vt:lpstr>【参考】MSM地上データの気象要素</vt:lpstr>
      <vt:lpstr>wgrib2の使用方法</vt:lpstr>
      <vt:lpstr>wgrib2の使用方法</vt:lpstr>
      <vt:lpstr>Pythonでwgrib2を実行する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2021-02-01T12:47:23Z</dcterms:modified>
</cp:coreProperties>
</file>