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autoCompressPictures="0">
  <p:sldMasterIdLst>
    <p:sldMasterId id="2147483702" r:id="rId1"/>
  </p:sldMasterIdLst>
  <p:notesMasterIdLst>
    <p:notesMasterId r:id="rId48"/>
  </p:notesMasterIdLst>
  <p:sldIdLst>
    <p:sldId id="256" r:id="rId2"/>
    <p:sldId id="264" r:id="rId3"/>
    <p:sldId id="265" r:id="rId4"/>
    <p:sldId id="472" r:id="rId5"/>
    <p:sldId id="524" r:id="rId6"/>
    <p:sldId id="525" r:id="rId7"/>
    <p:sldId id="471" r:id="rId8"/>
    <p:sldId id="522" r:id="rId9"/>
    <p:sldId id="523" r:id="rId10"/>
    <p:sldId id="526" r:id="rId11"/>
    <p:sldId id="473" r:id="rId12"/>
    <p:sldId id="474" r:id="rId13"/>
    <p:sldId id="390" r:id="rId14"/>
    <p:sldId id="491" r:id="rId15"/>
    <p:sldId id="480" r:id="rId16"/>
    <p:sldId id="479" r:id="rId17"/>
    <p:sldId id="478" r:id="rId18"/>
    <p:sldId id="481" r:id="rId19"/>
    <p:sldId id="529" r:id="rId20"/>
    <p:sldId id="483" r:id="rId21"/>
    <p:sldId id="530" r:id="rId22"/>
    <p:sldId id="492" r:id="rId23"/>
    <p:sldId id="488" r:id="rId24"/>
    <p:sldId id="497" r:id="rId25"/>
    <p:sldId id="490" r:id="rId26"/>
    <p:sldId id="494" r:id="rId27"/>
    <p:sldId id="495" r:id="rId28"/>
    <p:sldId id="498" r:id="rId29"/>
    <p:sldId id="501" r:id="rId30"/>
    <p:sldId id="504" r:id="rId31"/>
    <p:sldId id="502" r:id="rId32"/>
    <p:sldId id="527" r:id="rId33"/>
    <p:sldId id="503" r:id="rId34"/>
    <p:sldId id="505" r:id="rId35"/>
    <p:sldId id="508" r:id="rId36"/>
    <p:sldId id="509" r:id="rId37"/>
    <p:sldId id="510" r:id="rId38"/>
    <p:sldId id="511" r:id="rId39"/>
    <p:sldId id="512" r:id="rId40"/>
    <p:sldId id="513" r:id="rId41"/>
    <p:sldId id="515" r:id="rId42"/>
    <p:sldId id="528" r:id="rId43"/>
    <p:sldId id="516" r:id="rId44"/>
    <p:sldId id="517" r:id="rId45"/>
    <p:sldId id="519" r:id="rId46"/>
    <p:sldId id="520" r:id="rId4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008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08" autoAdjust="0"/>
    <p:restoredTop sz="75878"/>
  </p:normalViewPr>
  <p:slideViewPr>
    <p:cSldViewPr snapToGrid="0">
      <p:cViewPr varScale="1">
        <p:scale>
          <a:sx n="96" d="100"/>
          <a:sy n="96" d="100"/>
        </p:scale>
        <p:origin x="1308" y="90"/>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6302AF-0895-4A71-8528-BDA0B2B0F188}" type="datetimeFigureOut">
              <a:rPr kumimoji="1" lang="ja-JP" altLang="en-US" smtClean="0"/>
              <a:t>2021/2/1</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30F2BB-D37B-4B04-A233-C73475D60A30}" type="slidenum">
              <a:rPr kumimoji="1" lang="ja-JP" altLang="en-US" smtClean="0"/>
              <a:t>‹#›</a:t>
            </a:fld>
            <a:endParaRPr kumimoji="1" lang="ja-JP" altLang="en-US"/>
          </a:p>
        </p:txBody>
      </p:sp>
    </p:spTree>
    <p:extLst>
      <p:ext uri="{BB962C8B-B14F-4D97-AF65-F5344CB8AC3E}">
        <p14:creationId xmlns:p14="http://schemas.microsoft.com/office/powerpoint/2010/main" val="330140868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29" name="Google Shape;29;p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3475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9</a:t>
            </a:fld>
            <a:endParaRPr kumimoji="1" lang="ja-JP" altLang="en-US"/>
          </a:p>
        </p:txBody>
      </p:sp>
    </p:spTree>
    <p:extLst>
      <p:ext uri="{BB962C8B-B14F-4D97-AF65-F5344CB8AC3E}">
        <p14:creationId xmlns:p14="http://schemas.microsoft.com/office/powerpoint/2010/main" val="1818200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10</a:t>
            </a:fld>
            <a:endParaRPr kumimoji="1" lang="ja-JP" altLang="en-US"/>
          </a:p>
        </p:txBody>
      </p:sp>
    </p:spTree>
    <p:extLst>
      <p:ext uri="{BB962C8B-B14F-4D97-AF65-F5344CB8AC3E}">
        <p14:creationId xmlns:p14="http://schemas.microsoft.com/office/powerpoint/2010/main" val="1957343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11</a:t>
            </a:fld>
            <a:endParaRPr kumimoji="1" lang="ja-JP" altLang="en-US"/>
          </a:p>
        </p:txBody>
      </p:sp>
    </p:spTree>
    <p:extLst>
      <p:ext uri="{BB962C8B-B14F-4D97-AF65-F5344CB8AC3E}">
        <p14:creationId xmlns:p14="http://schemas.microsoft.com/office/powerpoint/2010/main" val="1787792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850900" y="739775"/>
            <a:ext cx="1335088" cy="925513"/>
          </a:xfrm>
        </p:spPr>
      </p:sp>
      <p:sp>
        <p:nvSpPr>
          <p:cNvPr id="3" name="ノート プレースホルダ 2"/>
          <p:cNvSpPr>
            <a:spLocks noGrp="1"/>
          </p:cNvSpPr>
          <p:nvPr>
            <p:ph type="body" idx="1"/>
          </p:nvPr>
        </p:nvSpPr>
        <p:spPr>
          <a:xfrm>
            <a:off x="540000" y="1800000"/>
            <a:ext cx="5760000" cy="7200000"/>
          </a:xfrm>
        </p:spPr>
        <p:txBody>
          <a:bodyPr>
            <a:noAutofit/>
          </a:bodyPr>
          <a:lstStyle/>
          <a:p>
            <a:pPr marL="0" indent="0">
              <a:lnSpc>
                <a:spcPct val="100000"/>
              </a:lnSpc>
              <a:spcBef>
                <a:spcPts val="0"/>
              </a:spcBef>
            </a:pPr>
            <a:endParaRPr lang="en-US" altLang="ja-JP" dirty="0"/>
          </a:p>
        </p:txBody>
      </p:sp>
      <p:sp>
        <p:nvSpPr>
          <p:cNvPr id="4" name="スライド番号プレースホルダ 3"/>
          <p:cNvSpPr>
            <a:spLocks noGrp="1"/>
          </p:cNvSpPr>
          <p:nvPr>
            <p:ph type="sldNum" sz="quarter" idx="10"/>
          </p:nvPr>
        </p:nvSpPr>
        <p:spPr/>
        <p:txBody>
          <a:bodyPr/>
          <a:lstStyle/>
          <a:p>
            <a:pPr>
              <a:defRPr/>
            </a:pPr>
            <a:fld id="{88976C1B-F772-463C-AC9B-088B4078900F}" type="slidenum">
              <a:rPr lang="en-US" altLang="ja-JP" smtClean="0"/>
              <a:pPr>
                <a:defRPr/>
              </a:pPr>
              <a:t>12</a:t>
            </a:fld>
            <a:endParaRPr lang="en-US" altLang="ja-JP"/>
          </a:p>
        </p:txBody>
      </p:sp>
    </p:spTree>
    <p:extLst>
      <p:ext uri="{BB962C8B-B14F-4D97-AF65-F5344CB8AC3E}">
        <p14:creationId xmlns:p14="http://schemas.microsoft.com/office/powerpoint/2010/main" val="462221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13</a:t>
            </a:fld>
            <a:endParaRPr kumimoji="1" lang="ja-JP" altLang="en-US"/>
          </a:p>
        </p:txBody>
      </p:sp>
    </p:spTree>
    <p:extLst>
      <p:ext uri="{BB962C8B-B14F-4D97-AF65-F5344CB8AC3E}">
        <p14:creationId xmlns:p14="http://schemas.microsoft.com/office/powerpoint/2010/main" val="2361973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14</a:t>
            </a:fld>
            <a:endParaRPr kumimoji="1" lang="ja-JP" altLang="en-US"/>
          </a:p>
        </p:txBody>
      </p:sp>
    </p:spTree>
    <p:extLst>
      <p:ext uri="{BB962C8B-B14F-4D97-AF65-F5344CB8AC3E}">
        <p14:creationId xmlns:p14="http://schemas.microsoft.com/office/powerpoint/2010/main" val="113048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15</a:t>
            </a:fld>
            <a:endParaRPr kumimoji="1" lang="ja-JP" altLang="en-US"/>
          </a:p>
        </p:txBody>
      </p:sp>
    </p:spTree>
    <p:extLst>
      <p:ext uri="{BB962C8B-B14F-4D97-AF65-F5344CB8AC3E}">
        <p14:creationId xmlns:p14="http://schemas.microsoft.com/office/powerpoint/2010/main" val="240524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16</a:t>
            </a:fld>
            <a:endParaRPr kumimoji="1" lang="ja-JP" altLang="en-US"/>
          </a:p>
        </p:txBody>
      </p:sp>
    </p:spTree>
    <p:extLst>
      <p:ext uri="{BB962C8B-B14F-4D97-AF65-F5344CB8AC3E}">
        <p14:creationId xmlns:p14="http://schemas.microsoft.com/office/powerpoint/2010/main" val="1096965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17</a:t>
            </a:fld>
            <a:endParaRPr kumimoji="1" lang="ja-JP" altLang="en-US"/>
          </a:p>
        </p:txBody>
      </p:sp>
    </p:spTree>
    <p:extLst>
      <p:ext uri="{BB962C8B-B14F-4D97-AF65-F5344CB8AC3E}">
        <p14:creationId xmlns:p14="http://schemas.microsoft.com/office/powerpoint/2010/main" val="1210954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18</a:t>
            </a:fld>
            <a:endParaRPr kumimoji="1" lang="ja-JP" altLang="en-US"/>
          </a:p>
        </p:txBody>
      </p:sp>
    </p:spTree>
    <p:extLst>
      <p:ext uri="{BB962C8B-B14F-4D97-AF65-F5344CB8AC3E}">
        <p14:creationId xmlns:p14="http://schemas.microsoft.com/office/powerpoint/2010/main" val="248667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a:t>
            </a:fld>
            <a:endParaRPr kumimoji="1" lang="ja-JP" altLang="en-US"/>
          </a:p>
        </p:txBody>
      </p:sp>
    </p:spTree>
    <p:extLst>
      <p:ext uri="{BB962C8B-B14F-4D97-AF65-F5344CB8AC3E}">
        <p14:creationId xmlns:p14="http://schemas.microsoft.com/office/powerpoint/2010/main" val="1018687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19</a:t>
            </a:fld>
            <a:endParaRPr kumimoji="1" lang="ja-JP" altLang="en-US"/>
          </a:p>
        </p:txBody>
      </p:sp>
    </p:spTree>
    <p:extLst>
      <p:ext uri="{BB962C8B-B14F-4D97-AF65-F5344CB8AC3E}">
        <p14:creationId xmlns:p14="http://schemas.microsoft.com/office/powerpoint/2010/main" val="3926331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20</a:t>
            </a:fld>
            <a:endParaRPr kumimoji="1" lang="ja-JP" altLang="en-US"/>
          </a:p>
        </p:txBody>
      </p:sp>
    </p:spTree>
    <p:extLst>
      <p:ext uri="{BB962C8B-B14F-4D97-AF65-F5344CB8AC3E}">
        <p14:creationId xmlns:p14="http://schemas.microsoft.com/office/powerpoint/2010/main" val="456568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21</a:t>
            </a:fld>
            <a:endParaRPr kumimoji="1" lang="ja-JP" altLang="en-US"/>
          </a:p>
        </p:txBody>
      </p:sp>
    </p:spTree>
    <p:extLst>
      <p:ext uri="{BB962C8B-B14F-4D97-AF65-F5344CB8AC3E}">
        <p14:creationId xmlns:p14="http://schemas.microsoft.com/office/powerpoint/2010/main" val="814128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22</a:t>
            </a:fld>
            <a:endParaRPr kumimoji="1" lang="ja-JP" altLang="en-US"/>
          </a:p>
        </p:txBody>
      </p:sp>
    </p:spTree>
    <p:extLst>
      <p:ext uri="{BB962C8B-B14F-4D97-AF65-F5344CB8AC3E}">
        <p14:creationId xmlns:p14="http://schemas.microsoft.com/office/powerpoint/2010/main" val="29123229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23</a:t>
            </a:fld>
            <a:endParaRPr kumimoji="1" lang="ja-JP" altLang="en-US"/>
          </a:p>
        </p:txBody>
      </p:sp>
    </p:spTree>
    <p:extLst>
      <p:ext uri="{BB962C8B-B14F-4D97-AF65-F5344CB8AC3E}">
        <p14:creationId xmlns:p14="http://schemas.microsoft.com/office/powerpoint/2010/main" val="34309600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24</a:t>
            </a:fld>
            <a:endParaRPr kumimoji="1" lang="ja-JP" altLang="en-US"/>
          </a:p>
        </p:txBody>
      </p:sp>
    </p:spTree>
    <p:extLst>
      <p:ext uri="{BB962C8B-B14F-4D97-AF65-F5344CB8AC3E}">
        <p14:creationId xmlns:p14="http://schemas.microsoft.com/office/powerpoint/2010/main" val="2550285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25</a:t>
            </a:fld>
            <a:endParaRPr kumimoji="1" lang="ja-JP" altLang="en-US"/>
          </a:p>
        </p:txBody>
      </p:sp>
    </p:spTree>
    <p:extLst>
      <p:ext uri="{BB962C8B-B14F-4D97-AF65-F5344CB8AC3E}">
        <p14:creationId xmlns:p14="http://schemas.microsoft.com/office/powerpoint/2010/main" val="22755375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26</a:t>
            </a:fld>
            <a:endParaRPr kumimoji="1" lang="ja-JP" altLang="en-US"/>
          </a:p>
        </p:txBody>
      </p:sp>
    </p:spTree>
    <p:extLst>
      <p:ext uri="{BB962C8B-B14F-4D97-AF65-F5344CB8AC3E}">
        <p14:creationId xmlns:p14="http://schemas.microsoft.com/office/powerpoint/2010/main" val="27677737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27</a:t>
            </a:fld>
            <a:endParaRPr kumimoji="1" lang="ja-JP" altLang="en-US"/>
          </a:p>
        </p:txBody>
      </p:sp>
    </p:spTree>
    <p:extLst>
      <p:ext uri="{BB962C8B-B14F-4D97-AF65-F5344CB8AC3E}">
        <p14:creationId xmlns:p14="http://schemas.microsoft.com/office/powerpoint/2010/main" val="10278261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28</a:t>
            </a:fld>
            <a:endParaRPr kumimoji="1" lang="ja-JP" altLang="en-US"/>
          </a:p>
        </p:txBody>
      </p:sp>
    </p:spTree>
    <p:extLst>
      <p:ext uri="{BB962C8B-B14F-4D97-AF65-F5344CB8AC3E}">
        <p14:creationId xmlns:p14="http://schemas.microsoft.com/office/powerpoint/2010/main" val="3532805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200150" y="1143000"/>
            <a:ext cx="4457700" cy="3086100"/>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a:t>
            </a:fld>
            <a:endParaRPr kumimoji="1" lang="ja-JP" altLang="en-US"/>
          </a:p>
        </p:txBody>
      </p:sp>
    </p:spTree>
    <p:extLst>
      <p:ext uri="{BB962C8B-B14F-4D97-AF65-F5344CB8AC3E}">
        <p14:creationId xmlns:p14="http://schemas.microsoft.com/office/powerpoint/2010/main" val="17575651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29</a:t>
            </a:fld>
            <a:endParaRPr kumimoji="1" lang="ja-JP" altLang="en-US"/>
          </a:p>
        </p:txBody>
      </p:sp>
    </p:spTree>
    <p:extLst>
      <p:ext uri="{BB962C8B-B14F-4D97-AF65-F5344CB8AC3E}">
        <p14:creationId xmlns:p14="http://schemas.microsoft.com/office/powerpoint/2010/main" val="1417849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30</a:t>
            </a:fld>
            <a:endParaRPr kumimoji="1" lang="ja-JP" altLang="en-US"/>
          </a:p>
        </p:txBody>
      </p:sp>
    </p:spTree>
    <p:extLst>
      <p:ext uri="{BB962C8B-B14F-4D97-AF65-F5344CB8AC3E}">
        <p14:creationId xmlns:p14="http://schemas.microsoft.com/office/powerpoint/2010/main" val="2918117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31</a:t>
            </a:fld>
            <a:endParaRPr kumimoji="1" lang="ja-JP" altLang="en-US"/>
          </a:p>
        </p:txBody>
      </p:sp>
    </p:spTree>
    <p:extLst>
      <p:ext uri="{BB962C8B-B14F-4D97-AF65-F5344CB8AC3E}">
        <p14:creationId xmlns:p14="http://schemas.microsoft.com/office/powerpoint/2010/main" val="14745754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32</a:t>
            </a:fld>
            <a:endParaRPr kumimoji="1" lang="ja-JP" altLang="en-US"/>
          </a:p>
        </p:txBody>
      </p:sp>
    </p:spTree>
    <p:extLst>
      <p:ext uri="{BB962C8B-B14F-4D97-AF65-F5344CB8AC3E}">
        <p14:creationId xmlns:p14="http://schemas.microsoft.com/office/powerpoint/2010/main" val="3754350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33</a:t>
            </a:fld>
            <a:endParaRPr kumimoji="1" lang="ja-JP" altLang="en-US"/>
          </a:p>
        </p:txBody>
      </p:sp>
    </p:spTree>
    <p:extLst>
      <p:ext uri="{BB962C8B-B14F-4D97-AF65-F5344CB8AC3E}">
        <p14:creationId xmlns:p14="http://schemas.microsoft.com/office/powerpoint/2010/main" val="38147423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34</a:t>
            </a:fld>
            <a:endParaRPr kumimoji="1" lang="ja-JP" altLang="en-US"/>
          </a:p>
        </p:txBody>
      </p:sp>
    </p:spTree>
    <p:extLst>
      <p:ext uri="{BB962C8B-B14F-4D97-AF65-F5344CB8AC3E}">
        <p14:creationId xmlns:p14="http://schemas.microsoft.com/office/powerpoint/2010/main" val="29755237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35</a:t>
            </a:fld>
            <a:endParaRPr kumimoji="1" lang="ja-JP" altLang="en-US"/>
          </a:p>
        </p:txBody>
      </p:sp>
    </p:spTree>
    <p:extLst>
      <p:ext uri="{BB962C8B-B14F-4D97-AF65-F5344CB8AC3E}">
        <p14:creationId xmlns:p14="http://schemas.microsoft.com/office/powerpoint/2010/main" val="2699428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36</a:t>
            </a:fld>
            <a:endParaRPr kumimoji="1" lang="ja-JP" altLang="en-US"/>
          </a:p>
        </p:txBody>
      </p:sp>
    </p:spTree>
    <p:extLst>
      <p:ext uri="{BB962C8B-B14F-4D97-AF65-F5344CB8AC3E}">
        <p14:creationId xmlns:p14="http://schemas.microsoft.com/office/powerpoint/2010/main" val="41483369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37</a:t>
            </a:fld>
            <a:endParaRPr kumimoji="1" lang="ja-JP" altLang="en-US"/>
          </a:p>
        </p:txBody>
      </p:sp>
    </p:spTree>
    <p:extLst>
      <p:ext uri="{BB962C8B-B14F-4D97-AF65-F5344CB8AC3E}">
        <p14:creationId xmlns:p14="http://schemas.microsoft.com/office/powerpoint/2010/main" val="13577549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38</a:t>
            </a:fld>
            <a:endParaRPr kumimoji="1" lang="ja-JP" altLang="en-US"/>
          </a:p>
        </p:txBody>
      </p:sp>
    </p:spTree>
    <p:extLst>
      <p:ext uri="{BB962C8B-B14F-4D97-AF65-F5344CB8AC3E}">
        <p14:creationId xmlns:p14="http://schemas.microsoft.com/office/powerpoint/2010/main" val="4230195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a:t>
            </a:fld>
            <a:endParaRPr kumimoji="1" lang="ja-JP" altLang="en-US"/>
          </a:p>
        </p:txBody>
      </p:sp>
    </p:spTree>
    <p:extLst>
      <p:ext uri="{BB962C8B-B14F-4D97-AF65-F5344CB8AC3E}">
        <p14:creationId xmlns:p14="http://schemas.microsoft.com/office/powerpoint/2010/main" val="1106417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39</a:t>
            </a:fld>
            <a:endParaRPr kumimoji="1" lang="ja-JP" altLang="en-US"/>
          </a:p>
        </p:txBody>
      </p:sp>
    </p:spTree>
    <p:extLst>
      <p:ext uri="{BB962C8B-B14F-4D97-AF65-F5344CB8AC3E}">
        <p14:creationId xmlns:p14="http://schemas.microsoft.com/office/powerpoint/2010/main" val="15878250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40</a:t>
            </a:fld>
            <a:endParaRPr kumimoji="1" lang="ja-JP" altLang="en-US"/>
          </a:p>
        </p:txBody>
      </p:sp>
    </p:spTree>
    <p:extLst>
      <p:ext uri="{BB962C8B-B14F-4D97-AF65-F5344CB8AC3E}">
        <p14:creationId xmlns:p14="http://schemas.microsoft.com/office/powerpoint/2010/main" val="11170902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41</a:t>
            </a:fld>
            <a:endParaRPr kumimoji="1" lang="ja-JP" altLang="en-US"/>
          </a:p>
        </p:txBody>
      </p:sp>
    </p:spTree>
    <p:extLst>
      <p:ext uri="{BB962C8B-B14F-4D97-AF65-F5344CB8AC3E}">
        <p14:creationId xmlns:p14="http://schemas.microsoft.com/office/powerpoint/2010/main" val="499082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42</a:t>
            </a:fld>
            <a:endParaRPr kumimoji="1" lang="ja-JP" altLang="en-US"/>
          </a:p>
        </p:txBody>
      </p:sp>
    </p:spTree>
    <p:extLst>
      <p:ext uri="{BB962C8B-B14F-4D97-AF65-F5344CB8AC3E}">
        <p14:creationId xmlns:p14="http://schemas.microsoft.com/office/powerpoint/2010/main" val="39292490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43</a:t>
            </a:fld>
            <a:endParaRPr kumimoji="1" lang="ja-JP" altLang="en-US"/>
          </a:p>
        </p:txBody>
      </p:sp>
    </p:spTree>
    <p:extLst>
      <p:ext uri="{BB962C8B-B14F-4D97-AF65-F5344CB8AC3E}">
        <p14:creationId xmlns:p14="http://schemas.microsoft.com/office/powerpoint/2010/main" val="37116780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44</a:t>
            </a:fld>
            <a:endParaRPr kumimoji="1" lang="ja-JP" altLang="en-US"/>
          </a:p>
        </p:txBody>
      </p:sp>
    </p:spTree>
    <p:extLst>
      <p:ext uri="{BB962C8B-B14F-4D97-AF65-F5344CB8AC3E}">
        <p14:creationId xmlns:p14="http://schemas.microsoft.com/office/powerpoint/2010/main" val="23932990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45</a:t>
            </a:fld>
            <a:endParaRPr kumimoji="1" lang="ja-JP" altLang="en-US"/>
          </a:p>
        </p:txBody>
      </p:sp>
    </p:spTree>
    <p:extLst>
      <p:ext uri="{BB962C8B-B14F-4D97-AF65-F5344CB8AC3E}">
        <p14:creationId xmlns:p14="http://schemas.microsoft.com/office/powerpoint/2010/main" val="152295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4</a:t>
            </a:fld>
            <a:endParaRPr kumimoji="1" lang="ja-JP" altLang="en-US"/>
          </a:p>
        </p:txBody>
      </p:sp>
    </p:spTree>
    <p:extLst>
      <p:ext uri="{BB962C8B-B14F-4D97-AF65-F5344CB8AC3E}">
        <p14:creationId xmlns:p14="http://schemas.microsoft.com/office/powerpoint/2010/main" val="2796361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5</a:t>
            </a:fld>
            <a:endParaRPr kumimoji="1" lang="ja-JP" altLang="en-US"/>
          </a:p>
        </p:txBody>
      </p:sp>
    </p:spTree>
    <p:extLst>
      <p:ext uri="{BB962C8B-B14F-4D97-AF65-F5344CB8AC3E}">
        <p14:creationId xmlns:p14="http://schemas.microsoft.com/office/powerpoint/2010/main" val="2556596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6</a:t>
            </a:fld>
            <a:endParaRPr kumimoji="1" lang="ja-JP" altLang="en-US"/>
          </a:p>
        </p:txBody>
      </p:sp>
    </p:spTree>
    <p:extLst>
      <p:ext uri="{BB962C8B-B14F-4D97-AF65-F5344CB8AC3E}">
        <p14:creationId xmlns:p14="http://schemas.microsoft.com/office/powerpoint/2010/main" val="3339807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7</a:t>
            </a:fld>
            <a:endParaRPr kumimoji="1" lang="ja-JP" altLang="en-US"/>
          </a:p>
        </p:txBody>
      </p:sp>
    </p:spTree>
    <p:extLst>
      <p:ext uri="{BB962C8B-B14F-4D97-AF65-F5344CB8AC3E}">
        <p14:creationId xmlns:p14="http://schemas.microsoft.com/office/powerpoint/2010/main" val="1659994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FD30F2BB-D37B-4B04-A233-C73475D60A30}" type="slidenum">
              <a:rPr kumimoji="1" lang="ja-JP" altLang="en-US" smtClean="0"/>
              <a:t>8</a:t>
            </a:fld>
            <a:endParaRPr kumimoji="1" lang="ja-JP" altLang="en-US"/>
          </a:p>
        </p:txBody>
      </p:sp>
    </p:spTree>
    <p:extLst>
      <p:ext uri="{BB962C8B-B14F-4D97-AF65-F5344CB8AC3E}">
        <p14:creationId xmlns:p14="http://schemas.microsoft.com/office/powerpoint/2010/main" val="3186116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 スライド" type="title" preserve="1">
  <p:cSld name="タイトル スライド">
    <p:spTree>
      <p:nvGrpSpPr>
        <p:cNvPr id="1" name="Shape 84"/>
        <p:cNvGrpSpPr/>
        <p:nvPr/>
      </p:nvGrpSpPr>
      <p:grpSpPr>
        <a:xfrm>
          <a:off x="0" y="0"/>
          <a:ext cx="0" cy="0"/>
          <a:chOff x="0" y="0"/>
          <a:chExt cx="0" cy="0"/>
        </a:xfrm>
      </p:grpSpPr>
      <p:sp>
        <p:nvSpPr>
          <p:cNvPr id="85" name="Google Shape;85;p11"/>
          <p:cNvSpPr txBox="1">
            <a:spLocks noGrp="1"/>
          </p:cNvSpPr>
          <p:nvPr>
            <p:ph type="ctrTitle"/>
          </p:nvPr>
        </p:nvSpPr>
        <p:spPr>
          <a:xfrm>
            <a:off x="742950" y="1122362"/>
            <a:ext cx="8420100" cy="2387700"/>
          </a:xfrm>
          <a:prstGeom prst="rect">
            <a:avLst/>
          </a:prstGeom>
          <a:noFill/>
          <a:ln>
            <a:noFill/>
          </a:ln>
        </p:spPr>
        <p:txBody>
          <a:bodyPr spcFirstLastPara="1" wrap="square" lIns="91425" tIns="91425" rIns="91425" bIns="91425" anchor="b" anchorCtr="0">
            <a:noAutofit/>
          </a:bodyPr>
          <a:lstStyle>
            <a:lvl1pPr marR="0" lvl="0" algn="ctr" rtl="0">
              <a:lnSpc>
                <a:spcPct val="90000"/>
              </a:lnSpc>
              <a:spcBef>
                <a:spcPts val="0"/>
              </a:spcBef>
              <a:spcAft>
                <a:spcPts val="0"/>
              </a:spcAft>
              <a:buClr>
                <a:srgbClr val="434343"/>
              </a:buClr>
              <a:buSzPts val="1400"/>
              <a:buFont typeface="Arial"/>
              <a:buNone/>
              <a:defRPr sz="6000" b="0" i="0" u="none" strike="noStrike" cap="none">
                <a:solidFill>
                  <a:srgbClr val="434343"/>
                </a:solidFill>
                <a:latin typeface="Arial"/>
                <a:ea typeface="Arial"/>
                <a:cs typeface="Arial"/>
                <a:sym typeface="Arial"/>
              </a:defRPr>
            </a:lvl1pPr>
            <a:lvl2pPr marR="0" lvl="1"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1400"/>
              <a:buFont typeface="Arial"/>
              <a:buNone/>
              <a:defRPr sz="1800" b="0" i="0" u="none" strike="noStrike" cap="none">
                <a:solidFill>
                  <a:srgbClr val="434343"/>
                </a:solidFill>
                <a:latin typeface="Arial"/>
                <a:ea typeface="Arial"/>
                <a:cs typeface="Arial"/>
                <a:sym typeface="Arial"/>
              </a:defRPr>
            </a:lvl9pPr>
          </a:lstStyle>
          <a:p>
            <a:endParaRPr/>
          </a:p>
        </p:txBody>
      </p:sp>
      <p:sp>
        <p:nvSpPr>
          <p:cNvPr id="86" name="Google Shape;86;p11"/>
          <p:cNvSpPr txBox="1">
            <a:spLocks noGrp="1"/>
          </p:cNvSpPr>
          <p:nvPr>
            <p:ph type="subTitle" idx="1"/>
          </p:nvPr>
        </p:nvSpPr>
        <p:spPr>
          <a:xfrm>
            <a:off x="1238250" y="3602037"/>
            <a:ext cx="7429500" cy="16557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1000"/>
              </a:spcBef>
              <a:spcAft>
                <a:spcPts val="0"/>
              </a:spcAft>
              <a:buClr>
                <a:srgbClr val="434343"/>
              </a:buClr>
              <a:buSzPts val="2800"/>
              <a:buFont typeface="Arial"/>
              <a:buNone/>
              <a:defRPr sz="2400" b="0" i="0" u="none" strike="noStrike" cap="none">
                <a:solidFill>
                  <a:srgbClr val="434343"/>
                </a:solidFill>
                <a:latin typeface="Arial"/>
                <a:ea typeface="Arial"/>
                <a:cs typeface="Arial"/>
                <a:sym typeface="Arial"/>
              </a:defRPr>
            </a:lvl1pPr>
            <a:lvl2pPr marR="0" lvl="1" algn="ctr" rtl="0">
              <a:lnSpc>
                <a:spcPct val="90000"/>
              </a:lnSpc>
              <a:spcBef>
                <a:spcPts val="500"/>
              </a:spcBef>
              <a:spcAft>
                <a:spcPts val="0"/>
              </a:spcAft>
              <a:buClr>
                <a:srgbClr val="434343"/>
              </a:buClr>
              <a:buSzPts val="2400"/>
              <a:buFont typeface="Arial"/>
              <a:buNone/>
              <a:defRPr sz="2000" b="0" i="0" u="none" strike="noStrike" cap="none">
                <a:solidFill>
                  <a:srgbClr val="434343"/>
                </a:solidFill>
                <a:latin typeface="Arial"/>
                <a:ea typeface="Arial"/>
                <a:cs typeface="Arial"/>
                <a:sym typeface="Arial"/>
              </a:defRPr>
            </a:lvl2pPr>
            <a:lvl3pPr marR="0" lvl="2" algn="ctr" rtl="0">
              <a:lnSpc>
                <a:spcPct val="90000"/>
              </a:lnSpc>
              <a:spcBef>
                <a:spcPts val="500"/>
              </a:spcBef>
              <a:spcAft>
                <a:spcPts val="0"/>
              </a:spcAft>
              <a:buClr>
                <a:srgbClr val="434343"/>
              </a:buClr>
              <a:buSzPts val="2000"/>
              <a:buFont typeface="Arial"/>
              <a:buNone/>
              <a:defRPr sz="1800" b="0" i="0" u="none" strike="noStrike" cap="none">
                <a:solidFill>
                  <a:srgbClr val="434343"/>
                </a:solidFill>
                <a:latin typeface="Arial"/>
                <a:ea typeface="Arial"/>
                <a:cs typeface="Arial"/>
                <a:sym typeface="Arial"/>
              </a:defRPr>
            </a:lvl3pPr>
            <a:lvl4pPr marR="0" lvl="3"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4pPr>
            <a:lvl5pPr marR="0" lvl="4"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5pPr>
            <a:lvl6pPr marR="0" lvl="5"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6pPr>
            <a:lvl7pPr marR="0" lvl="6"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7pPr>
            <a:lvl8pPr marR="0" lvl="7"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8pPr>
            <a:lvl9pPr marR="0" lvl="8" algn="ctr" rtl="0">
              <a:lnSpc>
                <a:spcPct val="90000"/>
              </a:lnSpc>
              <a:spcBef>
                <a:spcPts val="500"/>
              </a:spcBef>
              <a:spcAft>
                <a:spcPts val="0"/>
              </a:spcAft>
              <a:buClr>
                <a:srgbClr val="434343"/>
              </a:buClr>
              <a:buSzPts val="1800"/>
              <a:buFont typeface="Arial"/>
              <a:buNone/>
              <a:defRPr sz="1600" b="0" i="0" u="none" strike="noStrike" cap="none">
                <a:solidFill>
                  <a:srgbClr val="434343"/>
                </a:solidFill>
                <a:latin typeface="Arial"/>
                <a:ea typeface="Arial"/>
                <a:cs typeface="Arial"/>
                <a:sym typeface="Arial"/>
              </a:defRPr>
            </a:lvl9pPr>
          </a:lstStyle>
          <a:p>
            <a:endParaRPr/>
          </a:p>
        </p:txBody>
      </p:sp>
    </p:spTree>
    <p:extLst>
      <p:ext uri="{BB962C8B-B14F-4D97-AF65-F5344CB8AC3E}">
        <p14:creationId xmlns:p14="http://schemas.microsoft.com/office/powerpoint/2010/main" val="2939727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タイトルとコンテンツ" preserve="1">
  <p:cSld name="1_タイトルとコンテンツ">
    <p:spTree>
      <p:nvGrpSpPr>
        <p:cNvPr id="1" name="Shape 89"/>
        <p:cNvGrpSpPr/>
        <p:nvPr/>
      </p:nvGrpSpPr>
      <p:grpSpPr>
        <a:xfrm>
          <a:off x="0" y="0"/>
          <a:ext cx="0" cy="0"/>
          <a:chOff x="0" y="0"/>
          <a:chExt cx="0" cy="0"/>
        </a:xfrm>
      </p:grpSpPr>
      <p:cxnSp>
        <p:nvCxnSpPr>
          <p:cNvPr id="90" name="Google Shape;90;p12"/>
          <p:cNvCxnSpPr/>
          <p:nvPr/>
        </p:nvCxnSpPr>
        <p:spPr>
          <a:xfrm>
            <a:off x="0" y="6325017"/>
            <a:ext cx="9906000" cy="0"/>
          </a:xfrm>
          <a:prstGeom prst="straightConnector1">
            <a:avLst/>
          </a:prstGeom>
          <a:noFill/>
          <a:ln w="57150" cap="flat" cmpd="sng">
            <a:solidFill>
              <a:srgbClr val="0C78A3"/>
            </a:solidFill>
            <a:prstDash val="solid"/>
            <a:miter lim="8000"/>
            <a:headEnd type="none" w="sm" len="sm"/>
            <a:tailEnd type="none" w="sm" len="sm"/>
          </a:ln>
        </p:spPr>
      </p:cxnSp>
      <p:sp>
        <p:nvSpPr>
          <p:cNvPr id="91" name="Google Shape;91;p12"/>
          <p:cNvSpPr txBox="1">
            <a:spLocks noGrp="1"/>
          </p:cNvSpPr>
          <p:nvPr>
            <p:ph type="title"/>
          </p:nvPr>
        </p:nvSpPr>
        <p:spPr>
          <a:xfrm>
            <a:off x="392113" y="0"/>
            <a:ext cx="9062950" cy="468000"/>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rgbClr val="434343"/>
              </a:buClr>
              <a:buSzPts val="3000"/>
              <a:buFont typeface="Arial"/>
              <a:buNone/>
              <a:defRPr sz="1800" b="1" i="0" u="none" strike="noStrike" cap="none">
                <a:solidFill>
                  <a:srgbClr val="434343"/>
                </a:solidFill>
                <a:latin typeface="Arial"/>
                <a:ea typeface="Arial"/>
                <a:cs typeface="Arial"/>
                <a:sym typeface="Arial"/>
              </a:defRPr>
            </a:lvl1pPr>
            <a:lvl2pPr marR="0" lvl="1"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3000"/>
              <a:buFont typeface="Arial"/>
              <a:buNone/>
              <a:defRPr sz="3000" b="0" i="0" u="none" strike="noStrike" cap="none">
                <a:solidFill>
                  <a:srgbClr val="434343"/>
                </a:solidFill>
                <a:latin typeface="Arial"/>
                <a:ea typeface="Arial"/>
                <a:cs typeface="Arial"/>
                <a:sym typeface="Arial"/>
              </a:defRPr>
            </a:lvl9pPr>
          </a:lstStyle>
          <a:p>
            <a:endParaRPr dirty="0"/>
          </a:p>
        </p:txBody>
      </p:sp>
      <p:cxnSp>
        <p:nvCxnSpPr>
          <p:cNvPr id="92" name="Google Shape;92;p12"/>
          <p:cNvCxnSpPr/>
          <p:nvPr/>
        </p:nvCxnSpPr>
        <p:spPr>
          <a:xfrm>
            <a:off x="392113" y="461721"/>
            <a:ext cx="9062950" cy="0"/>
          </a:xfrm>
          <a:prstGeom prst="straightConnector1">
            <a:avLst/>
          </a:prstGeom>
          <a:noFill/>
          <a:ln w="38100" cap="flat" cmpd="sng">
            <a:solidFill>
              <a:srgbClr val="0C78A3"/>
            </a:solidFill>
            <a:prstDash val="solid"/>
            <a:miter lim="8000"/>
            <a:headEnd type="none" w="sm" len="sm"/>
            <a:tailEnd type="none" w="sm" len="sm"/>
          </a:ln>
        </p:spPr>
      </p:cxnSp>
      <p:sp>
        <p:nvSpPr>
          <p:cNvPr id="94" name="Google Shape;94;p12"/>
          <p:cNvSpPr txBox="1">
            <a:spLocks noGrp="1"/>
          </p:cNvSpPr>
          <p:nvPr>
            <p:ph type="body" idx="1"/>
          </p:nvPr>
        </p:nvSpPr>
        <p:spPr>
          <a:xfrm>
            <a:off x="392113" y="1384490"/>
            <a:ext cx="9062950" cy="4160810"/>
          </a:xfrm>
          <a:prstGeom prst="rect">
            <a:avLst/>
          </a:prstGeom>
        </p:spPr>
        <p:txBody>
          <a:bodyPr spcFirstLastPara="1" wrap="square" lIns="91425" tIns="91425" rIns="91425" bIns="91425" anchor="t" anchorCtr="0">
            <a:noAutofit/>
          </a:bodyPr>
          <a:lstStyle>
            <a:lvl1pPr marL="457200" lvl="0" indent="-381000" rtl="0">
              <a:spcBef>
                <a:spcPts val="1000"/>
              </a:spcBef>
              <a:spcAft>
                <a:spcPts val="0"/>
              </a:spcAft>
              <a:buClr>
                <a:srgbClr val="434343"/>
              </a:buClr>
              <a:buSzPts val="2400"/>
              <a:buChar char="•"/>
              <a:defRPr sz="2400">
                <a:solidFill>
                  <a:srgbClr val="434343"/>
                </a:solidFill>
              </a:defRPr>
            </a:lvl1pPr>
            <a:lvl2pPr marL="914400" lvl="1" indent="-381000" rtl="0">
              <a:spcBef>
                <a:spcPts val="1000"/>
              </a:spcBef>
              <a:spcAft>
                <a:spcPts val="0"/>
              </a:spcAft>
              <a:buClr>
                <a:srgbClr val="434343"/>
              </a:buClr>
              <a:buSzPts val="2400"/>
              <a:buChar char="•"/>
              <a:defRPr>
                <a:solidFill>
                  <a:srgbClr val="434343"/>
                </a:solidFill>
              </a:defRPr>
            </a:lvl2pPr>
            <a:lvl3pPr marL="1371600" lvl="2" indent="-355600" rtl="0">
              <a:spcBef>
                <a:spcPts val="1000"/>
              </a:spcBef>
              <a:spcAft>
                <a:spcPts val="0"/>
              </a:spcAft>
              <a:buClr>
                <a:srgbClr val="434343"/>
              </a:buClr>
              <a:buSzPts val="2000"/>
              <a:buChar char="•"/>
              <a:defRPr>
                <a:solidFill>
                  <a:srgbClr val="434343"/>
                </a:solidFill>
              </a:defRPr>
            </a:lvl3pPr>
            <a:lvl4pPr marL="1828800" lvl="3" indent="-342900" rtl="0">
              <a:spcBef>
                <a:spcPts val="1000"/>
              </a:spcBef>
              <a:spcAft>
                <a:spcPts val="0"/>
              </a:spcAft>
              <a:buClr>
                <a:srgbClr val="434343"/>
              </a:buClr>
              <a:buSzPts val="1800"/>
              <a:buChar char="•"/>
              <a:defRPr>
                <a:solidFill>
                  <a:srgbClr val="434343"/>
                </a:solidFill>
              </a:defRPr>
            </a:lvl4pPr>
            <a:lvl5pPr marL="2286000" lvl="4" indent="-342900" rtl="0">
              <a:spcBef>
                <a:spcPts val="1000"/>
              </a:spcBef>
              <a:spcAft>
                <a:spcPts val="0"/>
              </a:spcAft>
              <a:buClr>
                <a:srgbClr val="434343"/>
              </a:buClr>
              <a:buSzPts val="1800"/>
              <a:buChar char="•"/>
              <a:defRPr>
                <a:solidFill>
                  <a:srgbClr val="434343"/>
                </a:solidFill>
              </a:defRPr>
            </a:lvl5pPr>
            <a:lvl6pPr marL="2743200" lvl="5" indent="-342900" rtl="0">
              <a:spcBef>
                <a:spcPts val="1000"/>
              </a:spcBef>
              <a:spcAft>
                <a:spcPts val="0"/>
              </a:spcAft>
              <a:buClr>
                <a:srgbClr val="434343"/>
              </a:buClr>
              <a:buSzPts val="1800"/>
              <a:buChar char="•"/>
              <a:defRPr>
                <a:solidFill>
                  <a:srgbClr val="434343"/>
                </a:solidFill>
              </a:defRPr>
            </a:lvl6pPr>
            <a:lvl7pPr marL="3200400" lvl="6" indent="-342900" rtl="0">
              <a:spcBef>
                <a:spcPts val="1000"/>
              </a:spcBef>
              <a:spcAft>
                <a:spcPts val="0"/>
              </a:spcAft>
              <a:buClr>
                <a:srgbClr val="434343"/>
              </a:buClr>
              <a:buSzPts val="1800"/>
              <a:buChar char="•"/>
              <a:defRPr>
                <a:solidFill>
                  <a:srgbClr val="434343"/>
                </a:solidFill>
              </a:defRPr>
            </a:lvl7pPr>
            <a:lvl8pPr marL="3657600" lvl="7" indent="-342900" rtl="0">
              <a:spcBef>
                <a:spcPts val="1000"/>
              </a:spcBef>
              <a:spcAft>
                <a:spcPts val="0"/>
              </a:spcAft>
              <a:buClr>
                <a:srgbClr val="434343"/>
              </a:buClr>
              <a:buSzPts val="1800"/>
              <a:buChar char="•"/>
              <a:defRPr>
                <a:solidFill>
                  <a:srgbClr val="434343"/>
                </a:solidFill>
              </a:defRPr>
            </a:lvl8pPr>
            <a:lvl9pPr marL="4114800" lvl="8" indent="-342900" rtl="0">
              <a:spcBef>
                <a:spcPts val="1000"/>
              </a:spcBef>
              <a:spcAft>
                <a:spcPts val="1000"/>
              </a:spcAft>
              <a:buClr>
                <a:srgbClr val="434343"/>
              </a:buClr>
              <a:buSzPts val="1800"/>
              <a:buChar char="•"/>
              <a:defRPr>
                <a:solidFill>
                  <a:srgbClr val="434343"/>
                </a:solidFill>
              </a:defRPr>
            </a:lvl9pPr>
          </a:lstStyle>
          <a:p>
            <a:endParaRPr dirty="0"/>
          </a:p>
        </p:txBody>
      </p:sp>
      <p:sp>
        <p:nvSpPr>
          <p:cNvPr id="8" name="テキスト ボックス 7">
            <a:extLst>
              <a:ext uri="{FF2B5EF4-FFF2-40B4-BE49-F238E27FC236}">
                <a16:creationId xmlns:a16="http://schemas.microsoft.com/office/drawing/2014/main" id="{4372CD08-60FE-8146-AE48-094C33676739}"/>
              </a:ext>
            </a:extLst>
          </p:cNvPr>
          <p:cNvSpPr txBox="1"/>
          <p:nvPr userDrawn="1"/>
        </p:nvSpPr>
        <p:spPr>
          <a:xfrm>
            <a:off x="9426984" y="6471607"/>
            <a:ext cx="372218" cy="276999"/>
          </a:xfrm>
          <a:prstGeom prst="rect">
            <a:avLst/>
          </a:prstGeom>
          <a:noFill/>
        </p:spPr>
        <p:txBody>
          <a:bodyPr wrap="none" rtlCol="0">
            <a:spAutoFit/>
          </a:bodyPr>
          <a:lstStyle/>
          <a:p>
            <a:fld id="{874E2BC3-F7CF-FB49-882E-D3BD8BD33C74}" type="slidenum">
              <a:rPr kumimoji="1" lang="en-US" altLang="ja-JP" sz="1200" smtClean="0"/>
              <a:t>‹#›</a:t>
            </a:fld>
            <a:endParaRPr kumimoji="1" lang="ja-JP" altLang="en-US" sz="1200"/>
          </a:p>
        </p:txBody>
      </p:sp>
    </p:spTree>
    <p:extLst>
      <p:ext uri="{BB962C8B-B14F-4D97-AF65-F5344CB8AC3E}">
        <p14:creationId xmlns:p14="http://schemas.microsoft.com/office/powerpoint/2010/main" val="2270876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78"/>
        <p:cNvGrpSpPr/>
        <p:nvPr/>
      </p:nvGrpSpPr>
      <p:grpSpPr>
        <a:xfrm>
          <a:off x="0" y="0"/>
          <a:ext cx="0" cy="0"/>
          <a:chOff x="0" y="0"/>
          <a:chExt cx="0" cy="0"/>
        </a:xfrm>
      </p:grpSpPr>
      <p:sp>
        <p:nvSpPr>
          <p:cNvPr id="79" name="Google Shape;79;p10"/>
          <p:cNvSpPr txBox="1">
            <a:spLocks noGrp="1"/>
          </p:cNvSpPr>
          <p:nvPr>
            <p:ph type="title"/>
          </p:nvPr>
        </p:nvSpPr>
        <p:spPr>
          <a:xfrm>
            <a:off x="681038" y="365127"/>
            <a:ext cx="8543925" cy="1325700"/>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chemeClr val="dk1"/>
              </a:buClr>
              <a:buSzPts val="1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0"/>
          <p:cNvSpPr txBox="1">
            <a:spLocks noGrp="1"/>
          </p:cNvSpPr>
          <p:nvPr>
            <p:ph type="body" idx="1"/>
          </p:nvPr>
        </p:nvSpPr>
        <p:spPr>
          <a:xfrm>
            <a:off x="681038" y="1825625"/>
            <a:ext cx="8543925" cy="4351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885368299"/>
      </p:ext>
    </p:extLst>
  </p:cSld>
  <p:clrMap bg1="lt1" tx1="dk1" bg2="dk2" tx2="lt2" accent1="accent1" accent2="accent2" accent3="accent3" accent4="accent4" accent5="accent5" accent6="accent6" hlink="hlink" folHlink="folHlink"/>
  <p:sldLayoutIdLst>
    <p:sldLayoutId id="2147483703" r:id="rId1"/>
    <p:sldLayoutId id="2147483704"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data.jma.go.jp/obd/stats/etrn/upper/index.ph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13" Type="http://schemas.microsoft.com/office/2007/relationships/hdphoto" Target="../media/hdphoto3.wdp"/><Relationship Id="rId3" Type="http://schemas.openxmlformats.org/officeDocument/2006/relationships/image" Target="../media/image51.png"/><Relationship Id="rId7" Type="http://schemas.openxmlformats.org/officeDocument/2006/relationships/image" Target="../media/image54.png"/><Relationship Id="rId12"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hdphoto" Target="../media/hdphoto2.wdp"/><Relationship Id="rId5" Type="http://schemas.openxmlformats.org/officeDocument/2006/relationships/image" Target="../media/image53.png"/><Relationship Id="rId10" Type="http://schemas.openxmlformats.org/officeDocument/2006/relationships/image" Target="../media/image57.png"/><Relationship Id="rId4" Type="http://schemas.openxmlformats.org/officeDocument/2006/relationships/image" Target="../media/image52.png"/><Relationship Id="rId9"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hyperlink" Target="https://www.data.jma.go.jp/add/suishin/catalogue/catalogue.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62.png"/><Relationship Id="rId11" Type="http://schemas.microsoft.com/office/2007/relationships/hdphoto" Target="../media/hdphoto4.wdp"/><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3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jpeg"/><Relationship Id="rId4" Type="http://schemas.openxmlformats.org/officeDocument/2006/relationships/image" Target="../media/image82.jpeg"/></Relationships>
</file>

<file path=ppt/slides/_rels/slide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jpeg"/></Relationships>
</file>

<file path=ppt/slides/_rels/slide4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64.png"/><Relationship Id="rId4" Type="http://schemas.openxmlformats.org/officeDocument/2006/relationships/image" Target="../media/image99.png"/></Relationships>
</file>

<file path=ppt/slides/_rels/slide42.xml.rels><?xml version="1.0" encoding="UTF-8" standalone="yes"?>
<Relationships xmlns="http://schemas.openxmlformats.org/package/2006/relationships"><Relationship Id="rId3" Type="http://schemas.openxmlformats.org/officeDocument/2006/relationships/image" Target="../media/image100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4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5.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hyperlink" Target="https://www.jma.go.jp/jp/amedas_h/index.html" TargetMode="External"/><Relationship Id="rId7" Type="http://schemas.openxmlformats.org/officeDocument/2006/relationships/image" Target="../media/image19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0.png"/><Relationship Id="rId5" Type="http://schemas.openxmlformats.org/officeDocument/2006/relationships/image" Target="../media/image170.png"/><Relationship Id="rId10" Type="http://schemas.openxmlformats.org/officeDocument/2006/relationships/image" Target="../media/image2.png"/><Relationship Id="rId4" Type="http://schemas.openxmlformats.org/officeDocument/2006/relationships/hyperlink" Target="http://www.data.jma.go.jp/obd/stats/etrn/index.php" TargetMode="External"/><Relationship Id="rId9" Type="http://schemas.openxmlformats.org/officeDocument/2006/relationships/image" Target="../media/image2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
        <p:cNvGrpSpPr/>
        <p:nvPr/>
      </p:nvGrpSpPr>
      <p:grpSpPr>
        <a:xfrm>
          <a:off x="0" y="0"/>
          <a:ext cx="0" cy="0"/>
          <a:chOff x="0" y="0"/>
          <a:chExt cx="0" cy="0"/>
        </a:xfrm>
      </p:grpSpPr>
      <p:sp>
        <p:nvSpPr>
          <p:cNvPr id="31" name="Google Shape;31;p4"/>
          <p:cNvSpPr txBox="1"/>
          <p:nvPr/>
        </p:nvSpPr>
        <p:spPr>
          <a:xfrm>
            <a:off x="871650" y="1078874"/>
            <a:ext cx="8162700" cy="4701993"/>
          </a:xfrm>
          <a:prstGeom prst="rect">
            <a:avLst/>
          </a:prstGeom>
          <a:noFill/>
          <a:ln>
            <a:noFill/>
          </a:ln>
        </p:spPr>
        <p:txBody>
          <a:bodyPr spcFirstLastPara="1" wrap="square" lIns="91425" tIns="91425" rIns="91425" bIns="91425" anchor="t" anchorCtr="0">
            <a:noAutofit/>
          </a:bodyPr>
          <a:lstStyle/>
          <a:p>
            <a:pPr algn="ctr">
              <a:lnSpc>
                <a:spcPct val="115000"/>
              </a:lnSpc>
            </a:pPr>
            <a:endParaRPr lang="en-US" altLang="ja-JP" sz="3000" dirty="0">
              <a:latin typeface="Calibri"/>
              <a:ea typeface="Calibri"/>
              <a:cs typeface="Calibri"/>
              <a:sym typeface="Calibri"/>
            </a:endParaRPr>
          </a:p>
          <a:p>
            <a:pPr algn="ctr">
              <a:lnSpc>
                <a:spcPct val="115000"/>
              </a:lnSpc>
            </a:pPr>
            <a:endParaRPr sz="3000" dirty="0">
              <a:latin typeface="Calibri"/>
              <a:ea typeface="Calibri"/>
              <a:cs typeface="Calibri"/>
              <a:sym typeface="Calibri"/>
            </a:endParaRPr>
          </a:p>
          <a:p>
            <a:pPr algn="ctr">
              <a:lnSpc>
                <a:spcPct val="200000"/>
              </a:lnSpc>
            </a:pPr>
            <a:r>
              <a:rPr lang="ja-JP" altLang="en-US" sz="4000" dirty="0">
                <a:latin typeface="Calibri"/>
                <a:ea typeface="Calibri"/>
                <a:cs typeface="Calibri"/>
                <a:sym typeface="Calibri"/>
              </a:rPr>
              <a:t>気象データアナリスト育成講座</a:t>
            </a:r>
            <a:endParaRPr lang="en-US" altLang="ja-JP" sz="4000" dirty="0">
              <a:latin typeface="Calibri"/>
              <a:ea typeface="Calibri"/>
              <a:cs typeface="Calibri"/>
              <a:sym typeface="Calibri"/>
            </a:endParaRPr>
          </a:p>
          <a:p>
            <a:pPr algn="ctr">
              <a:lnSpc>
                <a:spcPct val="200000"/>
              </a:lnSpc>
            </a:pPr>
            <a:endParaRPr sz="2900" dirty="0">
              <a:latin typeface="Calibri"/>
              <a:ea typeface="Calibri"/>
              <a:cs typeface="Calibri"/>
              <a:sym typeface="Calibri"/>
            </a:endParaRPr>
          </a:p>
          <a:p>
            <a:pPr algn="ctr"/>
            <a:r>
              <a:rPr lang="en-US" altLang="ja-JP" sz="4000" dirty="0">
                <a:latin typeface="Calibri"/>
                <a:ea typeface="Calibri"/>
                <a:cs typeface="Calibri"/>
                <a:sym typeface="Calibri"/>
              </a:rPr>
              <a:t>【</a:t>
            </a:r>
            <a:r>
              <a:rPr lang="ja-JP" altLang="en-US" sz="4000" dirty="0">
                <a:solidFill>
                  <a:schemeClr val="dk1"/>
                </a:solidFill>
                <a:latin typeface="Calibri"/>
                <a:ea typeface="Calibri"/>
                <a:cs typeface="Calibri"/>
                <a:sym typeface="Calibri"/>
              </a:rPr>
              <a:t>気象の知識編</a:t>
            </a:r>
            <a:r>
              <a:rPr lang="en-US" altLang="ja-JP" sz="4000" dirty="0">
                <a:latin typeface="Calibri"/>
                <a:ea typeface="Calibri"/>
                <a:cs typeface="Calibri"/>
                <a:sym typeface="Calibri"/>
              </a:rPr>
              <a:t>】</a:t>
            </a:r>
          </a:p>
        </p:txBody>
      </p:sp>
    </p:spTree>
    <p:extLst>
      <p:ext uri="{BB962C8B-B14F-4D97-AF65-F5344CB8AC3E}">
        <p14:creationId xmlns:p14="http://schemas.microsoft.com/office/powerpoint/2010/main" val="602294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13881F-5E14-F646-9EC0-64218031D0BE}"/>
              </a:ext>
            </a:extLst>
          </p:cNvPr>
          <p:cNvSpPr>
            <a:spLocks noGrp="1"/>
          </p:cNvSpPr>
          <p:nvPr>
            <p:ph type="title"/>
          </p:nvPr>
        </p:nvSpPr>
        <p:spPr/>
        <p:txBody>
          <a:bodyPr/>
          <a:lstStyle/>
          <a:p>
            <a:r>
              <a:rPr kumimoji="1" lang="ja-JP" altLang="en-US"/>
              <a:t>気象要素の単位</a:t>
            </a:r>
          </a:p>
        </p:txBody>
      </p:sp>
      <p:sp>
        <p:nvSpPr>
          <p:cNvPr id="3" name="テキスト プレースホルダー 2">
            <a:extLst>
              <a:ext uri="{FF2B5EF4-FFF2-40B4-BE49-F238E27FC236}">
                <a16:creationId xmlns:a16="http://schemas.microsoft.com/office/drawing/2014/main" id="{AA8D7554-60F1-614E-AA73-9B90A35E9922}"/>
              </a:ext>
            </a:extLst>
          </p:cNvPr>
          <p:cNvSpPr>
            <a:spLocks noGrp="1"/>
          </p:cNvSpPr>
          <p:nvPr>
            <p:ph type="body" idx="1"/>
          </p:nvPr>
        </p:nvSpPr>
        <p:spPr>
          <a:xfrm>
            <a:off x="901054" y="397956"/>
            <a:ext cx="8323200" cy="743677"/>
          </a:xfrm>
        </p:spPr>
        <p:txBody>
          <a:bodyPr/>
          <a:lstStyle/>
          <a:p>
            <a:pPr marL="76200" indent="0">
              <a:buNone/>
            </a:pPr>
            <a:r>
              <a:rPr kumimoji="1" lang="ja-JP" altLang="en-US" sz="1800" u="sng"/>
              <a:t>気象要素によっては、複数の単位が使われています</a:t>
            </a:r>
            <a:endParaRPr kumimoji="1" lang="en-US" altLang="ja-JP" sz="1800" u="sng" dirty="0"/>
          </a:p>
        </p:txBody>
      </p:sp>
      <p:graphicFrame>
        <p:nvGraphicFramePr>
          <p:cNvPr id="4" name="Google Shape;571;p48">
            <a:extLst>
              <a:ext uri="{FF2B5EF4-FFF2-40B4-BE49-F238E27FC236}">
                <a16:creationId xmlns:a16="http://schemas.microsoft.com/office/drawing/2014/main" id="{6E3B07DB-5F54-D640-9029-A8660F976E82}"/>
              </a:ext>
            </a:extLst>
          </p:cNvPr>
          <p:cNvGraphicFramePr/>
          <p:nvPr>
            <p:extLst>
              <p:ext uri="{D42A27DB-BD31-4B8C-83A1-F6EECF244321}">
                <p14:modId xmlns:p14="http://schemas.microsoft.com/office/powerpoint/2010/main" val="3129630097"/>
              </p:ext>
            </p:extLst>
          </p:nvPr>
        </p:nvGraphicFramePr>
        <p:xfrm>
          <a:off x="901054" y="1032964"/>
          <a:ext cx="8323200" cy="5089920"/>
        </p:xfrm>
        <a:graphic>
          <a:graphicData uri="http://schemas.openxmlformats.org/drawingml/2006/table">
            <a:tbl>
              <a:tblPr>
                <a:noFill/>
              </a:tblPr>
              <a:tblGrid>
                <a:gridCol w="1118550">
                  <a:extLst>
                    <a:ext uri="{9D8B030D-6E8A-4147-A177-3AD203B41FA5}">
                      <a16:colId xmlns:a16="http://schemas.microsoft.com/office/drawing/2014/main" val="20000"/>
                    </a:ext>
                  </a:extLst>
                </a:gridCol>
                <a:gridCol w="2120875">
                  <a:extLst>
                    <a:ext uri="{9D8B030D-6E8A-4147-A177-3AD203B41FA5}">
                      <a16:colId xmlns:a16="http://schemas.microsoft.com/office/drawing/2014/main" val="20001"/>
                    </a:ext>
                  </a:extLst>
                </a:gridCol>
                <a:gridCol w="1746675">
                  <a:extLst>
                    <a:ext uri="{9D8B030D-6E8A-4147-A177-3AD203B41FA5}">
                      <a16:colId xmlns:a16="http://schemas.microsoft.com/office/drawing/2014/main" val="20002"/>
                    </a:ext>
                  </a:extLst>
                </a:gridCol>
                <a:gridCol w="333710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ja-JP">
                          <a:solidFill>
                            <a:schemeClr val="tx2">
                              <a:lumMod val="50000"/>
                            </a:schemeClr>
                          </a:solidFill>
                          <a:latin typeface="Calibri"/>
                          <a:ea typeface="Calibri"/>
                          <a:cs typeface="Calibri"/>
                          <a:sym typeface="Calibri"/>
                        </a:rPr>
                        <a:t>気象要素</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solidFill>
                            <a:schemeClr val="tx2">
                              <a:lumMod val="50000"/>
                            </a:schemeClr>
                          </a:solidFill>
                          <a:latin typeface="Calibri"/>
                          <a:ea typeface="Calibri"/>
                          <a:cs typeface="Calibri"/>
                          <a:sym typeface="Calibri"/>
                        </a:rPr>
                        <a:t>単位</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solidFill>
                            <a:schemeClr val="tx2">
                              <a:lumMod val="50000"/>
                            </a:schemeClr>
                          </a:solidFill>
                          <a:latin typeface="Calibri"/>
                          <a:ea typeface="Calibri"/>
                          <a:cs typeface="Calibri"/>
                          <a:sym typeface="Calibri"/>
                        </a:rPr>
                        <a:t>単位変換</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solidFill>
                            <a:schemeClr val="tx2">
                              <a:lumMod val="50000"/>
                            </a:schemeClr>
                          </a:solidFill>
                          <a:latin typeface="Calibri"/>
                          <a:ea typeface="Calibri"/>
                          <a:cs typeface="Calibri"/>
                          <a:sym typeface="Calibri"/>
                        </a:rPr>
                        <a:t>説明</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ja-JP">
                          <a:latin typeface="Calibri"/>
                          <a:ea typeface="Calibri"/>
                          <a:cs typeface="Calibri"/>
                          <a:sym typeface="Calibri"/>
                        </a:rPr>
                        <a:t>風</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メートル毎秒 [m/s] </a:t>
                      </a:r>
                      <a:endParaRPr dirty="0">
                        <a:latin typeface="Calibri"/>
                        <a:ea typeface="Calibri"/>
                        <a:cs typeface="Calibri"/>
                        <a:sym typeface="Calibri"/>
                      </a:endParaRPr>
                    </a:p>
                    <a:p>
                      <a:pPr marL="0" lvl="0" indent="0" algn="ctr" rtl="0">
                        <a:spcBef>
                          <a:spcPts val="0"/>
                        </a:spcBef>
                        <a:spcAft>
                          <a:spcPts val="0"/>
                        </a:spcAft>
                        <a:buNone/>
                      </a:pPr>
                      <a:r>
                        <a:rPr lang="ja-JP">
                          <a:latin typeface="Calibri"/>
                          <a:ea typeface="Calibri"/>
                          <a:cs typeface="Calibri"/>
                          <a:sym typeface="Calibri"/>
                        </a:rPr>
                        <a:t>ノット [kt]</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1[kt] = 0.514[m/s]</a:t>
                      </a:r>
                      <a:endParaRPr dirty="0">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多くのデータは [m/s]</a:t>
                      </a:r>
                      <a:endParaRPr dirty="0">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航空観測データは [kt] </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ja-JP">
                          <a:latin typeface="Calibri"/>
                          <a:ea typeface="Calibri"/>
                          <a:cs typeface="Calibri"/>
                          <a:sym typeface="Calibri"/>
                        </a:rPr>
                        <a:t>気温</a:t>
                      </a:r>
                      <a:endParaRPr>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ケルビン[K]</a:t>
                      </a:r>
                      <a:endParaRPr dirty="0">
                        <a:latin typeface="Calibri"/>
                        <a:ea typeface="Calibri"/>
                        <a:cs typeface="Calibri"/>
                        <a:sym typeface="Calibri"/>
                      </a:endParaRPr>
                    </a:p>
                    <a:p>
                      <a:pPr marL="0" lvl="0" indent="0" algn="ctr" rtl="0">
                        <a:spcBef>
                          <a:spcPts val="0"/>
                        </a:spcBef>
                        <a:spcAft>
                          <a:spcPts val="0"/>
                        </a:spcAft>
                        <a:buNone/>
                      </a:pPr>
                      <a:r>
                        <a:rPr lang="ja-JP">
                          <a:latin typeface="Calibri"/>
                          <a:ea typeface="Calibri"/>
                          <a:cs typeface="Calibri"/>
                          <a:sym typeface="Calibri"/>
                        </a:rPr>
                        <a:t>摂氏[C]</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0[C] = 273.15[K]</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一般に観測データは [C]</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[K]</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ja-JP">
                          <a:latin typeface="Calibri"/>
                          <a:ea typeface="Calibri"/>
                          <a:cs typeface="Calibri"/>
                          <a:sym typeface="Calibri"/>
                        </a:rPr>
                        <a:t>気圧</a:t>
                      </a:r>
                      <a:endParaRPr>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パスカル [Pa]</a:t>
                      </a:r>
                      <a:endParaRPr dirty="0">
                        <a:solidFill>
                          <a:schemeClr val="dk1"/>
                        </a:solidFill>
                        <a:latin typeface="Calibri"/>
                        <a:ea typeface="Calibri"/>
                        <a:cs typeface="Calibri"/>
                        <a:sym typeface="Calibri"/>
                      </a:endParaRPr>
                    </a:p>
                    <a:p>
                      <a:pPr marL="0" lvl="0" indent="0" algn="ctr" rtl="0">
                        <a:spcBef>
                          <a:spcPts val="0"/>
                        </a:spcBef>
                        <a:spcAft>
                          <a:spcPts val="0"/>
                        </a:spcAft>
                        <a:buNone/>
                      </a:pPr>
                      <a:r>
                        <a:rPr lang="ja-JP">
                          <a:solidFill>
                            <a:schemeClr val="dk1"/>
                          </a:solidFill>
                          <a:latin typeface="Calibri"/>
                          <a:ea typeface="Calibri"/>
                          <a:cs typeface="Calibri"/>
                          <a:sym typeface="Calibri"/>
                        </a:rPr>
                        <a:t>ヘクトパスカル [hPa]</a:t>
                      </a:r>
                      <a:endParaRPr dirty="0">
                        <a:solidFill>
                          <a:schemeClr val="dk1"/>
                        </a:solidFill>
                        <a:latin typeface="Calibri"/>
                        <a:ea typeface="Calibri"/>
                        <a:cs typeface="Calibri"/>
                        <a:sym typeface="Calibri"/>
                      </a:endParaRPr>
                    </a:p>
                    <a:p>
                      <a:pPr marL="0" lvl="0" indent="0" algn="ctr" rtl="0">
                        <a:spcBef>
                          <a:spcPts val="0"/>
                        </a:spcBef>
                        <a:spcAft>
                          <a:spcPts val="0"/>
                        </a:spcAft>
                        <a:buNone/>
                      </a:pPr>
                      <a:r>
                        <a:rPr lang="ja-JP">
                          <a:solidFill>
                            <a:schemeClr val="dk1"/>
                          </a:solidFill>
                          <a:latin typeface="Calibri"/>
                          <a:ea typeface="Calibri"/>
                          <a:cs typeface="Calibri"/>
                          <a:sym typeface="Calibri"/>
                        </a:rPr>
                        <a:t>ミリバール [mb]</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1[hPa] = 100[Pa]</a:t>
                      </a:r>
                      <a:endParaRPr dirty="0">
                        <a:latin typeface="Calibri"/>
                        <a:ea typeface="Calibri"/>
                        <a:cs typeface="Calibri"/>
                        <a:sym typeface="Calibri"/>
                      </a:endParaRPr>
                    </a:p>
                    <a:p>
                      <a:pPr marL="0" lvl="0" indent="0" algn="ctr" rtl="0">
                        <a:spcBef>
                          <a:spcPts val="0"/>
                        </a:spcBef>
                        <a:spcAft>
                          <a:spcPts val="0"/>
                        </a:spcAft>
                        <a:buNone/>
                      </a:pPr>
                      <a:r>
                        <a:rPr lang="ja-JP">
                          <a:latin typeface="Calibri"/>
                          <a:ea typeface="Calibri"/>
                          <a:cs typeface="Calibri"/>
                          <a:sym typeface="Calibri"/>
                        </a:rPr>
                        <a:t>1[hPa] = 1[mb]</a:t>
                      </a:r>
                      <a:endParaRPr dirty="0">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一般に観測データは [hPa]</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[Pa]</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Clr>
                          <a:schemeClr val="dk1"/>
                        </a:buClr>
                        <a:buSzPts val="1100"/>
                        <a:buFont typeface="Arial"/>
                        <a:buNone/>
                      </a:pPr>
                      <a:r>
                        <a:rPr lang="ja-JP">
                          <a:solidFill>
                            <a:schemeClr val="dk1"/>
                          </a:solidFill>
                          <a:latin typeface="Calibri"/>
                          <a:ea typeface="Calibri"/>
                          <a:cs typeface="Calibri"/>
                          <a:sym typeface="Calibri"/>
                        </a:rPr>
                        <a:t>降水量</a:t>
                      </a:r>
                      <a:endParaRPr>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ミリ [mm]</a:t>
                      </a:r>
                      <a:endParaRPr dirty="0">
                        <a:solidFill>
                          <a:schemeClr val="dk1"/>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ja-JP">
                          <a:solidFill>
                            <a:schemeClr val="dk1"/>
                          </a:solidFill>
                          <a:latin typeface="Calibri"/>
                          <a:ea typeface="Calibri"/>
                          <a:cs typeface="Calibri"/>
                          <a:sym typeface="Calibri"/>
                        </a:rPr>
                        <a:t>[kg/m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1[mm] = 1[</a:t>
                      </a:r>
                      <a:r>
                        <a:rPr lang="ja-JP">
                          <a:solidFill>
                            <a:schemeClr val="dk1"/>
                          </a:solidFill>
                          <a:latin typeface="Calibri"/>
                          <a:ea typeface="Calibri"/>
                          <a:cs typeface="Calibri"/>
                          <a:sym typeface="Calibri"/>
                        </a:rPr>
                        <a:t>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観測データは [mm]</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高度</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メートル [m]</a:t>
                      </a:r>
                      <a:endParaRPr dirty="0">
                        <a:solidFill>
                          <a:schemeClr val="dk1"/>
                        </a:solidFill>
                        <a:latin typeface="Calibri"/>
                        <a:ea typeface="Calibri"/>
                        <a:cs typeface="Calibri"/>
                        <a:sym typeface="Calibri"/>
                      </a:endParaRPr>
                    </a:p>
                    <a:p>
                      <a:pPr marL="0" lvl="0" indent="0" algn="ctr" rtl="0">
                        <a:spcBef>
                          <a:spcPts val="0"/>
                        </a:spcBef>
                        <a:spcAft>
                          <a:spcPts val="0"/>
                        </a:spcAft>
                        <a:buNone/>
                      </a:pPr>
                      <a:r>
                        <a:rPr lang="ja-JP">
                          <a:solidFill>
                            <a:schemeClr val="dk1"/>
                          </a:solidFill>
                          <a:latin typeface="Calibri"/>
                          <a:ea typeface="Calibri"/>
                          <a:cs typeface="Calibri"/>
                          <a:sym typeface="Calibri"/>
                        </a:rPr>
                        <a:t>[gpm]</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1[m] = 1[gpm]</a:t>
                      </a:r>
                      <a:endParaRPr dirty="0">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ジオポテンシャル高度の単位は [gpm] </a:t>
                      </a:r>
                      <a:r>
                        <a:rPr lang="ja-JP" altLang="en-US">
                          <a:solidFill>
                            <a:schemeClr val="dk1"/>
                          </a:solidFill>
                          <a:latin typeface="Calibri"/>
                          <a:ea typeface="Calibri"/>
                          <a:cs typeface="Calibri"/>
                          <a:sym typeface="Calibri"/>
                        </a:rPr>
                        <a:t>ただし</a:t>
                      </a:r>
                      <a:r>
                        <a:rPr lang="ja-JP">
                          <a:solidFill>
                            <a:schemeClr val="dk1"/>
                          </a:solidFill>
                          <a:latin typeface="Calibri"/>
                          <a:ea typeface="Calibri"/>
                          <a:cs typeface="Calibri"/>
                          <a:sym typeface="Calibri"/>
                        </a:rPr>
                        <a:t> [m] とみなして良い</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5"/>
                  </a:ext>
                </a:extLst>
              </a:tr>
              <a:tr h="381000">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日射量</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メガジュール [MJ/m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ctr" rtl="0">
                        <a:spcBef>
                          <a:spcPts val="0"/>
                        </a:spcBef>
                        <a:spcAft>
                          <a:spcPts val="0"/>
                        </a:spcAft>
                        <a:buNone/>
                      </a:pPr>
                      <a:r>
                        <a:rPr lang="ja-JP">
                          <a:solidFill>
                            <a:schemeClr val="dk1"/>
                          </a:solidFill>
                          <a:latin typeface="Calibri"/>
                          <a:ea typeface="Calibri"/>
                          <a:cs typeface="Calibri"/>
                          <a:sym typeface="Calibri"/>
                        </a:rPr>
                        <a:t>キロワット時 [kWh/m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ctr" rtl="0">
                        <a:spcBef>
                          <a:spcPts val="0"/>
                        </a:spcBef>
                        <a:spcAft>
                          <a:spcPts val="0"/>
                        </a:spcAft>
                        <a:buNone/>
                      </a:pPr>
                      <a:r>
                        <a:rPr lang="ja-JP">
                          <a:solidFill>
                            <a:schemeClr val="dk1"/>
                          </a:solidFill>
                          <a:latin typeface="Calibri"/>
                          <a:ea typeface="Calibri"/>
                          <a:cs typeface="Calibri"/>
                          <a:sym typeface="Calibri"/>
                        </a:rPr>
                        <a:t>ワット [W/m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atin typeface="Calibri"/>
                          <a:ea typeface="Calibri"/>
                          <a:cs typeface="Calibri"/>
                          <a:sym typeface="Calibri"/>
                        </a:rPr>
                        <a:t>1[MJ] = 1 / 3.6 [kWh]</a:t>
                      </a:r>
                      <a:endParaRPr dirty="0">
                        <a:latin typeface="Calibri"/>
                        <a:ea typeface="Calibri"/>
                        <a:cs typeface="Calibri"/>
                        <a:sym typeface="Calibri"/>
                      </a:endParaRPr>
                    </a:p>
                    <a:p>
                      <a:pPr marL="0" lvl="0" indent="0" algn="ctr" rtl="0">
                        <a:spcBef>
                          <a:spcPts val="0"/>
                        </a:spcBef>
                        <a:spcAft>
                          <a:spcPts val="0"/>
                        </a:spcAft>
                        <a:buNone/>
                      </a:pPr>
                      <a:r>
                        <a:rPr lang="ja-JP">
                          <a:latin typeface="Calibri"/>
                          <a:ea typeface="Calibri"/>
                          <a:cs typeface="Calibri"/>
                          <a:sym typeface="Calibri"/>
                        </a:rPr>
                        <a:t>1[Wh] = 1[W] × [h]</a:t>
                      </a:r>
                      <a:endParaRPr dirty="0">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気象庁の観測データは [MJ/m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電力分野では [kWh/m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 で扱う</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数値予報データは日射量強度 [W/m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6"/>
                  </a:ext>
                </a:extLst>
              </a:tr>
              <a:tr h="381000">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鉛直</a:t>
                      </a:r>
                      <a:r>
                        <a:rPr lang="en-US" altLang="ja-JP" dirty="0">
                          <a:solidFill>
                            <a:schemeClr val="dk1"/>
                          </a:solidFill>
                          <a:latin typeface="Calibri"/>
                          <a:ea typeface="Calibri"/>
                          <a:cs typeface="Calibri"/>
                          <a:sym typeface="Calibri"/>
                        </a:rPr>
                        <a:t>P</a:t>
                      </a:r>
                      <a:r>
                        <a:rPr lang="ja-JP" altLang="en-US">
                          <a:solidFill>
                            <a:schemeClr val="dk1"/>
                          </a:solidFill>
                          <a:latin typeface="Calibri"/>
                          <a:ea typeface="Calibri"/>
                          <a:cs typeface="Calibri"/>
                          <a:sym typeface="Calibri"/>
                        </a:rPr>
                        <a:t>速度</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solidFill>
                            <a:schemeClr val="dk1"/>
                          </a:solidFill>
                          <a:latin typeface="Calibri"/>
                          <a:ea typeface="Calibri"/>
                          <a:cs typeface="Calibri"/>
                          <a:sym typeface="Calibri"/>
                        </a:rPr>
                        <a:t>[Pa/s]</a:t>
                      </a:r>
                    </a:p>
                    <a:p>
                      <a:pPr marL="0" lvl="0" indent="0" algn="ctr" rtl="0">
                        <a:spcBef>
                          <a:spcPts val="0"/>
                        </a:spcBef>
                        <a:spcAft>
                          <a:spcPts val="0"/>
                        </a:spcAft>
                        <a:buNone/>
                      </a:pPr>
                      <a:r>
                        <a:rPr lang="en-US" dirty="0">
                          <a:solidFill>
                            <a:schemeClr val="dk1"/>
                          </a:solidFill>
                          <a:latin typeface="Calibri"/>
                          <a:ea typeface="Calibri"/>
                          <a:cs typeface="Calibri"/>
                          <a:sym typeface="Calibri"/>
                        </a:rPr>
                        <a:t>[</a:t>
                      </a:r>
                      <a:r>
                        <a:rPr lang="en-US" dirty="0" err="1">
                          <a:solidFill>
                            <a:schemeClr val="dk1"/>
                          </a:solidFill>
                          <a:latin typeface="Calibri"/>
                          <a:ea typeface="Calibri"/>
                          <a:cs typeface="Calibri"/>
                          <a:sym typeface="Calibri"/>
                        </a:rPr>
                        <a:t>hPa</a:t>
                      </a:r>
                      <a:r>
                        <a:rPr lang="en-US" dirty="0">
                          <a:solidFill>
                            <a:schemeClr val="dk1"/>
                          </a:solidFill>
                          <a:latin typeface="Calibri"/>
                          <a:ea typeface="Calibri"/>
                          <a:cs typeface="Calibri"/>
                          <a:sym typeface="Calibri"/>
                        </a:rPr>
                        <a:t>/h]</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1[Pa/s] = 36[</a:t>
                      </a:r>
                      <a:r>
                        <a:rPr lang="en-US" dirty="0" err="1">
                          <a:latin typeface="Calibri"/>
                          <a:ea typeface="Calibri"/>
                          <a:cs typeface="Calibri"/>
                          <a:sym typeface="Calibri"/>
                        </a:rPr>
                        <a:t>hPa</a:t>
                      </a:r>
                      <a:r>
                        <a:rPr lang="en-US" dirty="0">
                          <a:latin typeface="Calibri"/>
                          <a:ea typeface="Calibri"/>
                          <a:cs typeface="Calibri"/>
                          <a:sym typeface="Calibri"/>
                        </a:rPr>
                        <a:t>/h]</a:t>
                      </a:r>
                      <a:endParaRPr dirty="0">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tLang="en-US" dirty="0">
                          <a:solidFill>
                            <a:schemeClr val="dk1"/>
                          </a:solidFill>
                          <a:latin typeface="Calibri"/>
                          <a:ea typeface="Calibri"/>
                          <a:cs typeface="Calibri"/>
                          <a:sym typeface="Calibri"/>
                        </a:rPr>
                        <a:t>数値予報データは</a:t>
                      </a:r>
                      <a:r>
                        <a:rPr lang="en-US" altLang="ja-JP" dirty="0">
                          <a:solidFill>
                            <a:schemeClr val="dk1"/>
                          </a:solidFill>
                          <a:latin typeface="Calibri"/>
                          <a:ea typeface="Calibri"/>
                          <a:cs typeface="Calibri"/>
                          <a:sym typeface="Calibri"/>
                        </a:rPr>
                        <a:t> [Pa/s]</a:t>
                      </a:r>
                    </a:p>
                    <a:p>
                      <a:pPr marL="0" lvl="0" indent="0" algn="l" rtl="0">
                        <a:spcBef>
                          <a:spcPts val="0"/>
                        </a:spcBef>
                        <a:spcAft>
                          <a:spcPts val="0"/>
                        </a:spcAft>
                        <a:buNone/>
                      </a:pPr>
                      <a:r>
                        <a:rPr lang="en-US" dirty="0" err="1">
                          <a:solidFill>
                            <a:schemeClr val="dk1"/>
                          </a:solidFill>
                          <a:latin typeface="Calibri"/>
                          <a:ea typeface="Calibri"/>
                          <a:cs typeface="Calibri"/>
                          <a:sym typeface="Calibri"/>
                        </a:rPr>
                        <a:t>FAX天気図では</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hPa</a:t>
                      </a:r>
                      <a:r>
                        <a:rPr lang="en-US" dirty="0">
                          <a:solidFill>
                            <a:schemeClr val="dk1"/>
                          </a:solidFill>
                          <a:latin typeface="Calibri"/>
                          <a:ea typeface="Calibri"/>
                          <a:cs typeface="Calibri"/>
                          <a:sym typeface="Calibri"/>
                        </a:rPr>
                        <a:t>/h]</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2386820871"/>
                  </a:ext>
                </a:extLst>
              </a:tr>
            </a:tbl>
          </a:graphicData>
        </a:graphic>
      </p:graphicFrame>
      <p:sp>
        <p:nvSpPr>
          <p:cNvPr id="5" name="テキスト プレースホルダー 2">
            <a:extLst>
              <a:ext uri="{FF2B5EF4-FFF2-40B4-BE49-F238E27FC236}">
                <a16:creationId xmlns:a16="http://schemas.microsoft.com/office/drawing/2014/main" id="{9D4573A2-E3A8-524F-8AF9-38E2FEEB28E2}"/>
              </a:ext>
            </a:extLst>
          </p:cNvPr>
          <p:cNvSpPr txBox="1">
            <a:spLocks/>
          </p:cNvSpPr>
          <p:nvPr/>
        </p:nvSpPr>
        <p:spPr>
          <a:xfrm>
            <a:off x="901054" y="6242823"/>
            <a:ext cx="7783888" cy="56045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lnSpc>
                <a:spcPct val="100000"/>
              </a:lnSpc>
              <a:spcBef>
                <a:spcPts val="400"/>
              </a:spcBef>
              <a:buNone/>
            </a:pPr>
            <a:r>
              <a:rPr kumimoji="1" lang="en-US" altLang="ja-JP" sz="1200" kern="0" dirty="0"/>
              <a:t>※</a:t>
            </a:r>
            <a:r>
              <a:rPr kumimoji="1" lang="ja-JP" altLang="en-US" sz="1200" kern="0"/>
              <a:t>　相対湿度はパーセント</a:t>
            </a:r>
            <a:r>
              <a:rPr kumimoji="1" lang="en-US" altLang="ja-JP" sz="1200" kern="0" dirty="0"/>
              <a:t>[%]</a:t>
            </a:r>
            <a:r>
              <a:rPr kumimoji="1" lang="ja-JP" altLang="en-US" sz="1200" kern="0"/>
              <a:t>で表される</a:t>
            </a:r>
            <a:endParaRPr kumimoji="1" lang="en-US" altLang="ja-JP" sz="1200" kern="0" dirty="0"/>
          </a:p>
          <a:p>
            <a:pPr marL="76200" indent="0" defTabSz="914400">
              <a:lnSpc>
                <a:spcPct val="100000"/>
              </a:lnSpc>
              <a:spcBef>
                <a:spcPts val="400"/>
              </a:spcBef>
              <a:buNone/>
            </a:pPr>
            <a:r>
              <a:rPr kumimoji="1" lang="en-US" altLang="ja-JP" sz="1200" kern="0" dirty="0"/>
              <a:t>※</a:t>
            </a:r>
            <a:r>
              <a:rPr kumimoji="1" lang="ja-JP" altLang="en-US" sz="1200" kern="0"/>
              <a:t>　雲量はパーセント</a:t>
            </a:r>
            <a:r>
              <a:rPr kumimoji="1" lang="en-US" altLang="ja-JP" sz="1200" kern="0" dirty="0"/>
              <a:t>[%]</a:t>
            </a:r>
            <a:r>
              <a:rPr kumimoji="1" lang="ja-JP" altLang="en-US" sz="1200" kern="0"/>
              <a:t>で表す場合や、</a:t>
            </a:r>
            <a:r>
              <a:rPr kumimoji="1" lang="en-US" altLang="ja-JP" sz="1200" kern="0" dirty="0"/>
              <a:t>10</a:t>
            </a:r>
            <a:r>
              <a:rPr kumimoji="1" lang="ja-JP" altLang="en-US" sz="1200" kern="0"/>
              <a:t>段階の数字</a:t>
            </a:r>
            <a:r>
              <a:rPr kumimoji="1" lang="en-US" altLang="ja-JP" sz="1200" kern="0" dirty="0"/>
              <a:t>(</a:t>
            </a:r>
            <a:r>
              <a:rPr kumimoji="1" lang="ja-JP" altLang="en-US" sz="1200" kern="0"/>
              <a:t>オクタス</a:t>
            </a:r>
            <a:r>
              <a:rPr kumimoji="1" lang="en-US" altLang="ja-JP" sz="1200" kern="0" dirty="0"/>
              <a:t>)</a:t>
            </a:r>
            <a:r>
              <a:rPr kumimoji="1" lang="ja-JP" altLang="en-US" sz="1200" kern="0"/>
              <a:t>、</a:t>
            </a:r>
            <a:r>
              <a:rPr kumimoji="1" lang="en-US" altLang="ja-JP" sz="1200" kern="0" dirty="0"/>
              <a:t>12</a:t>
            </a:r>
            <a:r>
              <a:rPr kumimoji="1" lang="ja-JP" altLang="en-US" sz="1200" kern="0"/>
              <a:t>段階の数字で表す場合がある</a:t>
            </a:r>
            <a:endParaRPr kumimoji="1" lang="en-US" altLang="ja-JP" sz="1200" kern="0" dirty="0"/>
          </a:p>
        </p:txBody>
      </p:sp>
    </p:spTree>
    <p:extLst>
      <p:ext uri="{BB962C8B-B14F-4D97-AF65-F5344CB8AC3E}">
        <p14:creationId xmlns:p14="http://schemas.microsoft.com/office/powerpoint/2010/main" val="2017828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401;p37">
            <a:extLst>
              <a:ext uri="{FF2B5EF4-FFF2-40B4-BE49-F238E27FC236}">
                <a16:creationId xmlns:a16="http://schemas.microsoft.com/office/drawing/2014/main" id="{0438EEB5-B1B2-5B47-938C-58FC3A961914}"/>
              </a:ext>
            </a:extLst>
          </p:cNvPr>
          <p:cNvSpPr txBox="1"/>
          <p:nvPr/>
        </p:nvSpPr>
        <p:spPr>
          <a:xfrm>
            <a:off x="270163" y="2639700"/>
            <a:ext cx="9365673"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気象観測の基礎知識</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気象観測データの種類と特徴について</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3069898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タイトル 36">
            <a:extLst>
              <a:ext uri="{FF2B5EF4-FFF2-40B4-BE49-F238E27FC236}">
                <a16:creationId xmlns:a16="http://schemas.microsoft.com/office/drawing/2014/main" id="{F1FD7B52-ED5F-C943-9B4D-FFF8039DB8C3}"/>
              </a:ext>
            </a:extLst>
          </p:cNvPr>
          <p:cNvSpPr>
            <a:spLocks noGrp="1"/>
          </p:cNvSpPr>
          <p:nvPr>
            <p:ph type="title"/>
          </p:nvPr>
        </p:nvSpPr>
        <p:spPr/>
        <p:txBody>
          <a:bodyPr/>
          <a:lstStyle/>
          <a:p>
            <a:r>
              <a:rPr lang="ja-JP" altLang="en-US"/>
              <a:t>気象・地震・火山・海洋の観測</a:t>
            </a:r>
          </a:p>
        </p:txBody>
      </p:sp>
      <p:pic>
        <p:nvPicPr>
          <p:cNvPr id="42" name="図 41">
            <a:extLst>
              <a:ext uri="{FF2B5EF4-FFF2-40B4-BE49-F238E27FC236}">
                <a16:creationId xmlns:a16="http://schemas.microsoft.com/office/drawing/2014/main" id="{6EB957C9-88FE-B442-A88A-104E7F18130E}"/>
              </a:ext>
            </a:extLst>
          </p:cNvPr>
          <p:cNvPicPr>
            <a:picLocks noChangeAspect="1"/>
          </p:cNvPicPr>
          <p:nvPr/>
        </p:nvPicPr>
        <p:blipFill>
          <a:blip r:embed="rId3"/>
          <a:stretch>
            <a:fillRect/>
          </a:stretch>
        </p:blipFill>
        <p:spPr>
          <a:xfrm>
            <a:off x="188359" y="414212"/>
            <a:ext cx="9529281" cy="6210938"/>
          </a:xfrm>
          <a:prstGeom prst="rect">
            <a:avLst/>
          </a:prstGeom>
        </p:spPr>
      </p:pic>
    </p:spTree>
    <p:extLst>
      <p:ext uri="{BB962C8B-B14F-4D97-AF65-F5344CB8AC3E}">
        <p14:creationId xmlns:p14="http://schemas.microsoft.com/office/powerpoint/2010/main" val="4139837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E0C0FB72-FEAB-3342-808A-38CCFD277F3B}"/>
              </a:ext>
            </a:extLst>
          </p:cNvPr>
          <p:cNvGrpSpPr/>
          <p:nvPr/>
        </p:nvGrpSpPr>
        <p:grpSpPr>
          <a:xfrm>
            <a:off x="374933" y="501079"/>
            <a:ext cx="8886314" cy="5783508"/>
            <a:chOff x="620883" y="840028"/>
            <a:chExt cx="8886314" cy="5783508"/>
          </a:xfrm>
        </p:grpSpPr>
        <p:sp>
          <p:nvSpPr>
            <p:cNvPr id="25604" name="Text Box 4"/>
            <p:cNvSpPr txBox="1">
              <a:spLocks noChangeArrowheads="1"/>
            </p:cNvSpPr>
            <p:nvPr/>
          </p:nvSpPr>
          <p:spPr bwMode="auto">
            <a:xfrm>
              <a:off x="3584848" y="6309323"/>
              <a:ext cx="1584176" cy="307777"/>
            </a:xfrm>
            <a:prstGeom prst="rect">
              <a:avLst/>
            </a:prstGeom>
            <a:noFill/>
            <a:ln w="9525">
              <a:noFill/>
              <a:miter lim="800000"/>
              <a:headEnd/>
              <a:tailEnd/>
            </a:ln>
          </p:spPr>
          <p:txBody>
            <a:bodyPr wrap="square">
              <a:spAutoFit/>
            </a:bodyPr>
            <a:lstStyle/>
            <a:p>
              <a:pPr algn="just"/>
              <a:r>
                <a:rPr lang="ja-JP" altLang="en-US" sz="1400" dirty="0">
                  <a:latin typeface="ＭＳ Ｐゴシック" pitchFamily="50" charset="-128"/>
                </a:rPr>
                <a:t>水平分解能 </a:t>
              </a:r>
              <a:r>
                <a:rPr lang="en-US" altLang="ja-JP" sz="1400" dirty="0">
                  <a:latin typeface="ＭＳ Ｐゴシック" pitchFamily="50" charset="-128"/>
                </a:rPr>
                <a:t>( km )</a:t>
              </a:r>
            </a:p>
          </p:txBody>
        </p:sp>
        <p:sp>
          <p:nvSpPr>
            <p:cNvPr id="25605" name="AutoShape 5"/>
            <p:cNvSpPr>
              <a:spLocks noChangeArrowheads="1"/>
            </p:cNvSpPr>
            <p:nvPr/>
          </p:nvSpPr>
          <p:spPr bwMode="auto">
            <a:xfrm>
              <a:off x="1343177" y="4095750"/>
              <a:ext cx="7696200" cy="2012950"/>
            </a:xfrm>
            <a:prstGeom prst="parallelogram">
              <a:avLst>
                <a:gd name="adj" fmla="val 107673"/>
              </a:avLst>
            </a:prstGeom>
            <a:solidFill>
              <a:srgbClr val="CCFF99"/>
            </a:solidFill>
            <a:ln w="9525">
              <a:solidFill>
                <a:schemeClr val="tx1"/>
              </a:solidFill>
              <a:miter lim="800000"/>
              <a:headEnd/>
              <a:tailEnd/>
            </a:ln>
          </p:spPr>
          <p:txBody>
            <a:bodyPr wrap="none" anchor="ctr"/>
            <a:lstStyle/>
            <a:p>
              <a:endParaRPr lang="ja-JP" altLang="en-US">
                <a:latin typeface="Calibri" pitchFamily="34" charset="0"/>
              </a:endParaRPr>
            </a:p>
          </p:txBody>
        </p:sp>
        <p:sp>
          <p:nvSpPr>
            <p:cNvPr id="25606" name="Rectangle 6"/>
            <p:cNvSpPr>
              <a:spLocks noChangeArrowheads="1"/>
            </p:cNvSpPr>
            <p:nvPr/>
          </p:nvSpPr>
          <p:spPr bwMode="auto">
            <a:xfrm>
              <a:off x="3532342" y="1960566"/>
              <a:ext cx="5516563" cy="2141537"/>
            </a:xfrm>
            <a:prstGeom prst="rect">
              <a:avLst/>
            </a:prstGeom>
            <a:solidFill>
              <a:srgbClr val="9BFFFF"/>
            </a:solidFill>
            <a:ln w="19050">
              <a:solidFill>
                <a:srgbClr val="000000"/>
              </a:solidFill>
              <a:miter lim="800000"/>
              <a:headEnd/>
              <a:tailEnd/>
            </a:ln>
          </p:spPr>
          <p:txBody>
            <a:bodyPr wrap="none" anchor="ctr"/>
            <a:lstStyle/>
            <a:p>
              <a:endParaRPr lang="ja-JP" altLang="en-US">
                <a:latin typeface="Calibri" pitchFamily="34" charset="0"/>
              </a:endParaRPr>
            </a:p>
          </p:txBody>
        </p:sp>
        <p:sp>
          <p:nvSpPr>
            <p:cNvPr id="25607" name="Line 7"/>
            <p:cNvSpPr>
              <a:spLocks noChangeShapeType="1"/>
            </p:cNvSpPr>
            <p:nvPr/>
          </p:nvSpPr>
          <p:spPr bwMode="auto">
            <a:xfrm flipH="1">
              <a:off x="3198964" y="4108453"/>
              <a:ext cx="2019300" cy="1992313"/>
            </a:xfrm>
            <a:prstGeom prst="line">
              <a:avLst/>
            </a:prstGeom>
            <a:noFill/>
            <a:ln w="9525">
              <a:solidFill>
                <a:srgbClr val="000000"/>
              </a:solidFill>
              <a:round/>
              <a:headEnd/>
              <a:tailEnd/>
            </a:ln>
          </p:spPr>
          <p:txBody>
            <a:bodyPr/>
            <a:lstStyle/>
            <a:p>
              <a:endParaRPr lang="ja-JP" altLang="en-US"/>
            </a:p>
          </p:txBody>
        </p:sp>
        <p:sp>
          <p:nvSpPr>
            <p:cNvPr id="25608" name="Line 8"/>
            <p:cNvSpPr>
              <a:spLocks noChangeShapeType="1"/>
            </p:cNvSpPr>
            <p:nvPr/>
          </p:nvSpPr>
          <p:spPr bwMode="auto">
            <a:xfrm>
              <a:off x="5189689" y="1965325"/>
              <a:ext cx="0" cy="2135188"/>
            </a:xfrm>
            <a:prstGeom prst="line">
              <a:avLst/>
            </a:prstGeom>
            <a:noFill/>
            <a:ln w="9525">
              <a:solidFill>
                <a:srgbClr val="000000"/>
              </a:solidFill>
              <a:round/>
              <a:headEnd/>
              <a:tailEnd/>
            </a:ln>
          </p:spPr>
          <p:txBody>
            <a:bodyPr/>
            <a:lstStyle/>
            <a:p>
              <a:endParaRPr lang="ja-JP" altLang="en-US"/>
            </a:p>
          </p:txBody>
        </p:sp>
        <p:sp>
          <p:nvSpPr>
            <p:cNvPr id="25609" name="Text Box 9"/>
            <p:cNvSpPr txBox="1">
              <a:spLocks noChangeArrowheads="1"/>
            </p:cNvSpPr>
            <p:nvPr/>
          </p:nvSpPr>
          <p:spPr bwMode="auto">
            <a:xfrm>
              <a:off x="8850415" y="4149083"/>
              <a:ext cx="522288" cy="307777"/>
            </a:xfrm>
            <a:prstGeom prst="rect">
              <a:avLst/>
            </a:prstGeom>
            <a:noFill/>
            <a:ln w="9525">
              <a:noFill/>
              <a:miter lim="800000"/>
              <a:headEnd/>
              <a:tailEnd/>
            </a:ln>
          </p:spPr>
          <p:txBody>
            <a:bodyPr wrap="square">
              <a:spAutoFit/>
            </a:bodyPr>
            <a:lstStyle/>
            <a:p>
              <a:pPr algn="just"/>
              <a:r>
                <a:rPr lang="en-US" altLang="ja-JP" sz="1400" dirty="0">
                  <a:latin typeface="ＭＳ Ｐゴシック" pitchFamily="50" charset="-128"/>
                </a:rPr>
                <a:t>1 </a:t>
              </a:r>
              <a:r>
                <a:rPr lang="ja-JP" altLang="en-US" sz="1400" dirty="0">
                  <a:latin typeface="ＭＳ Ｐゴシック" pitchFamily="50" charset="-128"/>
                </a:rPr>
                <a:t>日</a:t>
              </a:r>
            </a:p>
          </p:txBody>
        </p:sp>
        <p:sp>
          <p:nvSpPr>
            <p:cNvPr id="25610" name="Text Box 10"/>
            <p:cNvSpPr txBox="1">
              <a:spLocks noChangeArrowheads="1"/>
            </p:cNvSpPr>
            <p:nvPr/>
          </p:nvSpPr>
          <p:spPr bwMode="auto">
            <a:xfrm>
              <a:off x="7988455" y="4918078"/>
              <a:ext cx="1042987" cy="307777"/>
            </a:xfrm>
            <a:prstGeom prst="rect">
              <a:avLst/>
            </a:prstGeom>
            <a:noFill/>
            <a:ln w="9525">
              <a:noFill/>
              <a:miter lim="800000"/>
              <a:headEnd/>
              <a:tailEnd/>
            </a:ln>
          </p:spPr>
          <p:txBody>
            <a:bodyPr>
              <a:spAutoFit/>
            </a:bodyPr>
            <a:lstStyle/>
            <a:p>
              <a:pPr algn="just"/>
              <a:r>
                <a:rPr lang="en-US" altLang="ja-JP" sz="1400" dirty="0">
                  <a:latin typeface="ＭＳ Ｐゴシック" pitchFamily="50" charset="-128"/>
                </a:rPr>
                <a:t>1 </a:t>
              </a:r>
              <a:r>
                <a:rPr lang="ja-JP" altLang="en-US" sz="1400" dirty="0">
                  <a:latin typeface="ＭＳ Ｐゴシック" pitchFamily="50" charset="-128"/>
                </a:rPr>
                <a:t>時間</a:t>
              </a:r>
            </a:p>
          </p:txBody>
        </p:sp>
        <p:sp>
          <p:nvSpPr>
            <p:cNvPr id="25612" name="Text Box 12"/>
            <p:cNvSpPr txBox="1">
              <a:spLocks noChangeArrowheads="1"/>
            </p:cNvSpPr>
            <p:nvPr/>
          </p:nvSpPr>
          <p:spPr bwMode="auto">
            <a:xfrm>
              <a:off x="6951817" y="5873753"/>
              <a:ext cx="658813" cy="307777"/>
            </a:xfrm>
            <a:prstGeom prst="rect">
              <a:avLst/>
            </a:prstGeom>
            <a:noFill/>
            <a:ln w="9525">
              <a:noFill/>
              <a:miter lim="800000"/>
              <a:headEnd/>
              <a:tailEnd/>
            </a:ln>
          </p:spPr>
          <p:txBody>
            <a:bodyPr>
              <a:spAutoFit/>
            </a:bodyPr>
            <a:lstStyle/>
            <a:p>
              <a:pPr algn="just"/>
              <a:r>
                <a:rPr lang="en-US" altLang="ja-JP" sz="1400" dirty="0">
                  <a:latin typeface="ＭＳ Ｐゴシック" pitchFamily="50" charset="-128"/>
                </a:rPr>
                <a:t>1 </a:t>
              </a:r>
              <a:r>
                <a:rPr lang="ja-JP" altLang="en-US" sz="1400" dirty="0">
                  <a:latin typeface="ＭＳ Ｐゴシック" pitchFamily="50" charset="-128"/>
                </a:rPr>
                <a:t>分</a:t>
              </a:r>
            </a:p>
          </p:txBody>
        </p:sp>
        <p:sp>
          <p:nvSpPr>
            <p:cNvPr id="25613" name="Line 13"/>
            <p:cNvSpPr>
              <a:spLocks noChangeShapeType="1"/>
            </p:cNvSpPr>
            <p:nvPr/>
          </p:nvSpPr>
          <p:spPr bwMode="auto">
            <a:xfrm flipV="1">
              <a:off x="2532217" y="5026025"/>
              <a:ext cx="5489575" cy="0"/>
            </a:xfrm>
            <a:prstGeom prst="line">
              <a:avLst/>
            </a:prstGeom>
            <a:noFill/>
            <a:ln w="9525">
              <a:solidFill>
                <a:srgbClr val="000000"/>
              </a:solidFill>
              <a:round/>
              <a:headEnd/>
              <a:tailEnd/>
            </a:ln>
          </p:spPr>
          <p:txBody>
            <a:bodyPr/>
            <a:lstStyle/>
            <a:p>
              <a:endParaRPr lang="ja-JP" altLang="en-US"/>
            </a:p>
          </p:txBody>
        </p:sp>
        <p:sp>
          <p:nvSpPr>
            <p:cNvPr id="25614" name="Line 14"/>
            <p:cNvSpPr>
              <a:spLocks noChangeShapeType="1"/>
            </p:cNvSpPr>
            <p:nvPr/>
          </p:nvSpPr>
          <p:spPr bwMode="auto">
            <a:xfrm flipH="1">
              <a:off x="5046814" y="4127503"/>
              <a:ext cx="2000250" cy="1973263"/>
            </a:xfrm>
            <a:prstGeom prst="line">
              <a:avLst/>
            </a:prstGeom>
            <a:noFill/>
            <a:ln w="9525">
              <a:solidFill>
                <a:srgbClr val="000000"/>
              </a:solidFill>
              <a:round/>
              <a:headEnd/>
              <a:tailEnd/>
            </a:ln>
          </p:spPr>
          <p:txBody>
            <a:bodyPr/>
            <a:lstStyle/>
            <a:p>
              <a:endParaRPr lang="ja-JP" altLang="en-US"/>
            </a:p>
          </p:txBody>
        </p:sp>
        <p:sp>
          <p:nvSpPr>
            <p:cNvPr id="25615" name="Line 15"/>
            <p:cNvSpPr>
              <a:spLocks noChangeShapeType="1"/>
            </p:cNvSpPr>
            <p:nvPr/>
          </p:nvSpPr>
          <p:spPr bwMode="auto">
            <a:xfrm>
              <a:off x="7037539" y="1965325"/>
              <a:ext cx="0" cy="2135188"/>
            </a:xfrm>
            <a:prstGeom prst="line">
              <a:avLst/>
            </a:prstGeom>
            <a:noFill/>
            <a:ln w="9525">
              <a:solidFill>
                <a:srgbClr val="000000"/>
              </a:solidFill>
              <a:round/>
              <a:headEnd/>
              <a:tailEnd/>
            </a:ln>
          </p:spPr>
          <p:txBody>
            <a:bodyPr/>
            <a:lstStyle/>
            <a:p>
              <a:endParaRPr lang="ja-JP" altLang="en-US"/>
            </a:p>
          </p:txBody>
        </p:sp>
        <p:sp>
          <p:nvSpPr>
            <p:cNvPr id="25616" name="Line 16"/>
            <p:cNvSpPr>
              <a:spLocks noChangeShapeType="1"/>
            </p:cNvSpPr>
            <p:nvPr/>
          </p:nvSpPr>
          <p:spPr bwMode="auto">
            <a:xfrm flipV="1">
              <a:off x="3560917" y="2968625"/>
              <a:ext cx="5489575" cy="0"/>
            </a:xfrm>
            <a:prstGeom prst="line">
              <a:avLst/>
            </a:prstGeom>
            <a:noFill/>
            <a:ln w="9525">
              <a:solidFill>
                <a:srgbClr val="000000"/>
              </a:solidFill>
              <a:round/>
              <a:headEnd/>
              <a:tailEnd/>
            </a:ln>
          </p:spPr>
          <p:txBody>
            <a:bodyPr/>
            <a:lstStyle/>
            <a:p>
              <a:endParaRPr lang="ja-JP" altLang="en-US"/>
            </a:p>
          </p:txBody>
        </p:sp>
        <p:sp>
          <p:nvSpPr>
            <p:cNvPr id="25618" name="Text Box 18"/>
            <p:cNvSpPr txBox="1">
              <a:spLocks noChangeArrowheads="1"/>
            </p:cNvSpPr>
            <p:nvPr/>
          </p:nvSpPr>
          <p:spPr bwMode="auto">
            <a:xfrm>
              <a:off x="8994434" y="2780931"/>
              <a:ext cx="512763" cy="307777"/>
            </a:xfrm>
            <a:prstGeom prst="rect">
              <a:avLst/>
            </a:prstGeom>
            <a:noFill/>
            <a:ln w="9525">
              <a:noFill/>
              <a:miter lim="800000"/>
              <a:headEnd/>
              <a:tailEnd/>
            </a:ln>
          </p:spPr>
          <p:txBody>
            <a:bodyPr>
              <a:spAutoFit/>
            </a:bodyPr>
            <a:lstStyle/>
            <a:p>
              <a:pPr algn="just"/>
              <a:r>
                <a:rPr lang="en-US" altLang="ja-JP" sz="1400" dirty="0">
                  <a:latin typeface="ＭＳ Ｐゴシック" pitchFamily="50" charset="-128"/>
                </a:rPr>
                <a:t>10</a:t>
              </a:r>
            </a:p>
          </p:txBody>
        </p:sp>
        <p:sp>
          <p:nvSpPr>
            <p:cNvPr id="25619" name="Text Box 19"/>
            <p:cNvSpPr txBox="1">
              <a:spLocks noChangeArrowheads="1"/>
            </p:cNvSpPr>
            <p:nvPr/>
          </p:nvSpPr>
          <p:spPr bwMode="auto">
            <a:xfrm>
              <a:off x="8994434" y="1772819"/>
              <a:ext cx="512763" cy="307777"/>
            </a:xfrm>
            <a:prstGeom prst="rect">
              <a:avLst/>
            </a:prstGeom>
            <a:noFill/>
            <a:ln w="9525">
              <a:noFill/>
              <a:miter lim="800000"/>
              <a:headEnd/>
              <a:tailEnd/>
            </a:ln>
          </p:spPr>
          <p:txBody>
            <a:bodyPr>
              <a:spAutoFit/>
            </a:bodyPr>
            <a:lstStyle/>
            <a:p>
              <a:pPr algn="just"/>
              <a:r>
                <a:rPr lang="en-US" altLang="ja-JP" sz="1400" dirty="0">
                  <a:latin typeface="ＭＳ Ｐゴシック" pitchFamily="50" charset="-128"/>
                </a:rPr>
                <a:t>20</a:t>
              </a:r>
            </a:p>
          </p:txBody>
        </p:sp>
        <p:sp>
          <p:nvSpPr>
            <p:cNvPr id="25620" name="Text Box 21"/>
            <p:cNvSpPr txBox="1">
              <a:spLocks noChangeArrowheads="1"/>
            </p:cNvSpPr>
            <p:nvPr/>
          </p:nvSpPr>
          <p:spPr bwMode="auto">
            <a:xfrm>
              <a:off x="7741596" y="1124744"/>
              <a:ext cx="792088" cy="336550"/>
            </a:xfrm>
            <a:prstGeom prst="rect">
              <a:avLst/>
            </a:prstGeom>
            <a:noFill/>
            <a:ln w="9525">
              <a:noFill/>
              <a:miter lim="800000"/>
              <a:headEnd/>
              <a:tailEnd/>
            </a:ln>
          </p:spPr>
          <p:txBody>
            <a:bodyPr wrap="square">
              <a:spAutoFit/>
            </a:bodyPr>
            <a:lstStyle/>
            <a:p>
              <a:pPr algn="ctr"/>
              <a:r>
                <a:rPr lang="ja-JP" altLang="en-US" sz="1600" dirty="0">
                  <a:latin typeface="ＭＳ Ｐゴシック" pitchFamily="50" charset="-128"/>
                </a:rPr>
                <a:t>ゾンデ</a:t>
              </a:r>
            </a:p>
          </p:txBody>
        </p:sp>
        <p:sp>
          <p:nvSpPr>
            <p:cNvPr id="25621" name="AutoShape 22"/>
            <p:cNvSpPr>
              <a:spLocks noChangeArrowheads="1"/>
            </p:cNvSpPr>
            <p:nvPr/>
          </p:nvSpPr>
          <p:spPr bwMode="auto">
            <a:xfrm>
              <a:off x="7842303" y="1544690"/>
              <a:ext cx="360000" cy="2892425"/>
            </a:xfrm>
            <a:prstGeom prst="can">
              <a:avLst>
                <a:gd name="adj" fmla="val 33949"/>
              </a:avLst>
            </a:prstGeom>
            <a:solidFill>
              <a:srgbClr val="FF99CC">
                <a:alpha val="65097"/>
              </a:srgbClr>
            </a:solidFill>
            <a:ln w="9525">
              <a:solidFill>
                <a:schemeClr val="tx1"/>
              </a:solidFill>
              <a:round/>
              <a:headEnd/>
              <a:tailEnd/>
            </a:ln>
          </p:spPr>
          <p:txBody>
            <a:bodyPr wrap="none" anchor="ctr"/>
            <a:lstStyle/>
            <a:p>
              <a:endParaRPr lang="ja-JP" altLang="en-US">
                <a:latin typeface="Calibri" pitchFamily="34" charset="0"/>
              </a:endParaRPr>
            </a:p>
          </p:txBody>
        </p:sp>
        <p:sp>
          <p:nvSpPr>
            <p:cNvPr id="25623" name="AutoShape 24"/>
            <p:cNvSpPr>
              <a:spLocks noChangeArrowheads="1"/>
            </p:cNvSpPr>
            <p:nvPr/>
          </p:nvSpPr>
          <p:spPr bwMode="auto">
            <a:xfrm>
              <a:off x="1703177" y="1932642"/>
              <a:ext cx="360000" cy="3762375"/>
            </a:xfrm>
            <a:prstGeom prst="can">
              <a:avLst>
                <a:gd name="adj" fmla="val 24100"/>
              </a:avLst>
            </a:prstGeom>
            <a:solidFill>
              <a:srgbClr val="FFC000">
                <a:alpha val="55000"/>
              </a:srgbClr>
            </a:solidFill>
            <a:ln w="9525">
              <a:solidFill>
                <a:schemeClr val="tx1"/>
              </a:solidFill>
              <a:round/>
              <a:headEnd/>
              <a:tailEnd/>
            </a:ln>
          </p:spPr>
          <p:txBody>
            <a:bodyPr wrap="none" anchor="ctr"/>
            <a:lstStyle/>
            <a:p>
              <a:endParaRPr lang="ja-JP" altLang="en-US">
                <a:latin typeface="Calibri" pitchFamily="34" charset="0"/>
              </a:endParaRPr>
            </a:p>
          </p:txBody>
        </p:sp>
        <p:sp>
          <p:nvSpPr>
            <p:cNvPr id="25624" name="Text Box 25"/>
            <p:cNvSpPr txBox="1">
              <a:spLocks noChangeArrowheads="1"/>
            </p:cNvSpPr>
            <p:nvPr/>
          </p:nvSpPr>
          <p:spPr bwMode="auto">
            <a:xfrm>
              <a:off x="2177107" y="1628778"/>
              <a:ext cx="1081088" cy="350393"/>
            </a:xfrm>
            <a:prstGeom prst="rect">
              <a:avLst/>
            </a:prstGeom>
            <a:noFill/>
            <a:ln w="9525">
              <a:noFill/>
              <a:miter lim="800000"/>
              <a:headEnd/>
              <a:tailEnd/>
            </a:ln>
          </p:spPr>
          <p:txBody>
            <a:bodyPr lIns="103165" tIns="51582" rIns="103165" bIns="51582">
              <a:spAutoFit/>
            </a:bodyPr>
            <a:lstStyle/>
            <a:p>
              <a:pPr algn="just"/>
              <a:r>
                <a:rPr lang="ja-JP" altLang="en-US" sz="1600" dirty="0">
                  <a:latin typeface="ＭＳ Ｐゴシック" pitchFamily="50" charset="-128"/>
                </a:rPr>
                <a:t>気象衛星</a:t>
              </a:r>
              <a:endParaRPr lang="en-US" altLang="ja-JP" sz="1600" dirty="0">
                <a:latin typeface="ＭＳ Ｐゴシック" pitchFamily="50" charset="-128"/>
              </a:endParaRPr>
            </a:p>
          </p:txBody>
        </p:sp>
        <p:sp>
          <p:nvSpPr>
            <p:cNvPr id="25656" name="AutoShape 27"/>
            <p:cNvSpPr>
              <a:spLocks noChangeArrowheads="1"/>
            </p:cNvSpPr>
            <p:nvPr/>
          </p:nvSpPr>
          <p:spPr bwMode="auto">
            <a:xfrm>
              <a:off x="5867552" y="4797425"/>
              <a:ext cx="360000" cy="914400"/>
            </a:xfrm>
            <a:prstGeom prst="can">
              <a:avLst>
                <a:gd name="adj" fmla="val 22619"/>
              </a:avLst>
            </a:prstGeom>
            <a:solidFill>
              <a:srgbClr val="FFC000">
                <a:alpha val="55000"/>
              </a:srgbClr>
            </a:solidFill>
            <a:ln w="9525">
              <a:solidFill>
                <a:schemeClr val="tx1"/>
              </a:solidFill>
              <a:round/>
              <a:headEnd/>
              <a:tailEnd/>
            </a:ln>
          </p:spPr>
          <p:txBody>
            <a:bodyPr wrap="none" anchor="ctr"/>
            <a:lstStyle/>
            <a:p>
              <a:endParaRPr lang="ja-JP" altLang="en-US">
                <a:latin typeface="Calibri" pitchFamily="34" charset="0"/>
              </a:endParaRPr>
            </a:p>
          </p:txBody>
        </p:sp>
        <p:sp>
          <p:nvSpPr>
            <p:cNvPr id="25657" name="Text Box 28"/>
            <p:cNvSpPr txBox="1">
              <a:spLocks noChangeArrowheads="1"/>
            </p:cNvSpPr>
            <p:nvPr/>
          </p:nvSpPr>
          <p:spPr bwMode="auto">
            <a:xfrm>
              <a:off x="5292877" y="5732463"/>
              <a:ext cx="1866900" cy="336550"/>
            </a:xfrm>
            <a:prstGeom prst="rect">
              <a:avLst/>
            </a:prstGeom>
            <a:noFill/>
            <a:ln w="9525">
              <a:noFill/>
              <a:miter lim="800000"/>
              <a:headEnd/>
              <a:tailEnd/>
            </a:ln>
          </p:spPr>
          <p:txBody>
            <a:bodyPr>
              <a:spAutoFit/>
            </a:bodyPr>
            <a:lstStyle/>
            <a:p>
              <a:pPr algn="just"/>
              <a:r>
                <a:rPr lang="ja-JP" altLang="en-US" sz="1600">
                  <a:latin typeface="ＭＳ Ｐゴシック" pitchFamily="50" charset="-128"/>
                </a:rPr>
                <a:t>ウィンドプロファイラ</a:t>
              </a:r>
            </a:p>
          </p:txBody>
        </p:sp>
        <p:sp>
          <p:nvSpPr>
            <p:cNvPr id="25653" name="AutoShape 35"/>
            <p:cNvSpPr>
              <a:spLocks noChangeArrowheads="1"/>
            </p:cNvSpPr>
            <p:nvPr/>
          </p:nvSpPr>
          <p:spPr bwMode="auto">
            <a:xfrm>
              <a:off x="3781577" y="5734050"/>
              <a:ext cx="360000" cy="165100"/>
            </a:xfrm>
            <a:prstGeom prst="can">
              <a:avLst>
                <a:gd name="adj" fmla="val 50000"/>
              </a:avLst>
            </a:prstGeom>
            <a:solidFill>
              <a:srgbClr val="FF99CC"/>
            </a:solidFill>
            <a:ln w="9525">
              <a:solidFill>
                <a:schemeClr val="tx1"/>
              </a:solidFill>
              <a:round/>
              <a:headEnd/>
              <a:tailEnd/>
            </a:ln>
          </p:spPr>
          <p:txBody>
            <a:bodyPr wrap="none" anchor="ctr"/>
            <a:lstStyle/>
            <a:p>
              <a:endParaRPr lang="ja-JP" altLang="en-US">
                <a:latin typeface="Calibri" pitchFamily="34" charset="0"/>
              </a:endParaRPr>
            </a:p>
          </p:txBody>
        </p:sp>
        <p:sp>
          <p:nvSpPr>
            <p:cNvPr id="25654" name="Text Box 36"/>
            <p:cNvSpPr txBox="1">
              <a:spLocks noChangeArrowheads="1"/>
            </p:cNvSpPr>
            <p:nvPr/>
          </p:nvSpPr>
          <p:spPr bwMode="auto">
            <a:xfrm>
              <a:off x="3349780" y="5373688"/>
              <a:ext cx="1109663" cy="336550"/>
            </a:xfrm>
            <a:prstGeom prst="rect">
              <a:avLst/>
            </a:prstGeom>
            <a:noFill/>
            <a:ln w="9525">
              <a:noFill/>
              <a:miter lim="800000"/>
              <a:headEnd/>
              <a:tailEnd/>
            </a:ln>
          </p:spPr>
          <p:txBody>
            <a:bodyPr>
              <a:spAutoFit/>
            </a:bodyPr>
            <a:lstStyle/>
            <a:p>
              <a:pPr algn="just"/>
              <a:r>
                <a:rPr lang="en-US" altLang="ja-JP" sz="1600">
                  <a:latin typeface="ＭＳ Ｐゴシック" pitchFamily="50" charset="-128"/>
                </a:rPr>
                <a:t>AMeDAS</a:t>
              </a:r>
            </a:p>
          </p:txBody>
        </p:sp>
        <p:sp>
          <p:nvSpPr>
            <p:cNvPr id="25636" name="AutoShape 52"/>
            <p:cNvSpPr>
              <a:spLocks noChangeArrowheads="1"/>
            </p:cNvSpPr>
            <p:nvPr/>
          </p:nvSpPr>
          <p:spPr bwMode="auto">
            <a:xfrm>
              <a:off x="864851" y="4606953"/>
              <a:ext cx="360000" cy="1673225"/>
            </a:xfrm>
            <a:prstGeom prst="can">
              <a:avLst>
                <a:gd name="adj" fmla="val 30602"/>
              </a:avLst>
            </a:prstGeom>
            <a:solidFill>
              <a:srgbClr val="FFC000">
                <a:alpha val="55000"/>
              </a:srgbClr>
            </a:solidFill>
            <a:ln w="9525">
              <a:solidFill>
                <a:schemeClr val="tx1"/>
              </a:solidFill>
              <a:round/>
              <a:headEnd/>
              <a:tailEnd/>
            </a:ln>
          </p:spPr>
          <p:txBody>
            <a:bodyPr wrap="none" anchor="ctr"/>
            <a:lstStyle/>
            <a:p>
              <a:endParaRPr lang="ja-JP" altLang="en-US">
                <a:latin typeface="Calibri" pitchFamily="34" charset="0"/>
              </a:endParaRPr>
            </a:p>
          </p:txBody>
        </p:sp>
        <p:sp>
          <p:nvSpPr>
            <p:cNvPr id="25645" name="Text Box 32"/>
            <p:cNvSpPr txBox="1">
              <a:spLocks noChangeArrowheads="1"/>
            </p:cNvSpPr>
            <p:nvPr/>
          </p:nvSpPr>
          <p:spPr bwMode="auto">
            <a:xfrm>
              <a:off x="4861077" y="4508500"/>
              <a:ext cx="1422400" cy="336550"/>
            </a:xfrm>
            <a:prstGeom prst="rect">
              <a:avLst/>
            </a:prstGeom>
            <a:noFill/>
            <a:ln w="9525">
              <a:noFill/>
              <a:miter lim="800000"/>
              <a:headEnd/>
              <a:tailEnd/>
            </a:ln>
          </p:spPr>
          <p:txBody>
            <a:bodyPr>
              <a:spAutoFit/>
            </a:bodyPr>
            <a:lstStyle/>
            <a:p>
              <a:pPr algn="just"/>
              <a:r>
                <a:rPr lang="ja-JP" altLang="en-US" sz="1600">
                  <a:latin typeface="ＭＳ Ｐゴシック" pitchFamily="50" charset="-128"/>
                </a:rPr>
                <a:t>地上気象観測</a:t>
              </a:r>
            </a:p>
          </p:txBody>
        </p:sp>
        <p:sp>
          <p:nvSpPr>
            <p:cNvPr id="25647" name="AutoShape 78"/>
            <p:cNvSpPr>
              <a:spLocks noChangeArrowheads="1"/>
            </p:cNvSpPr>
            <p:nvPr/>
          </p:nvSpPr>
          <p:spPr bwMode="auto">
            <a:xfrm>
              <a:off x="5221440" y="4941888"/>
              <a:ext cx="360000" cy="165100"/>
            </a:xfrm>
            <a:prstGeom prst="can">
              <a:avLst>
                <a:gd name="adj" fmla="val 50000"/>
              </a:avLst>
            </a:prstGeom>
            <a:solidFill>
              <a:srgbClr val="FF99CC"/>
            </a:solidFill>
            <a:ln w="9525">
              <a:solidFill>
                <a:schemeClr val="tx1"/>
              </a:solidFill>
              <a:round/>
              <a:headEnd/>
              <a:tailEnd/>
            </a:ln>
          </p:spPr>
          <p:txBody>
            <a:bodyPr wrap="none" anchor="ctr"/>
            <a:lstStyle/>
            <a:p>
              <a:endParaRPr lang="ja-JP" altLang="en-US">
                <a:latin typeface="Calibri" pitchFamily="34" charset="0"/>
              </a:endParaRPr>
            </a:p>
          </p:txBody>
        </p:sp>
        <p:pic>
          <p:nvPicPr>
            <p:cNvPr id="46" name="Picture 264"/>
            <p:cNvPicPr>
              <a:picLocks noChangeAspect="1" noChangeArrowheads="1"/>
            </p:cNvPicPr>
            <p:nvPr/>
          </p:nvPicPr>
          <p:blipFill>
            <a:blip r:embed="rId3" cstate="print"/>
            <a:srcRect/>
            <a:stretch>
              <a:fillRect/>
            </a:stretch>
          </p:blipFill>
          <p:spPr bwMode="auto">
            <a:xfrm>
              <a:off x="623609" y="2686819"/>
              <a:ext cx="1210882" cy="1426940"/>
            </a:xfrm>
            <a:prstGeom prst="rect">
              <a:avLst/>
            </a:prstGeom>
            <a:ln>
              <a:noFill/>
            </a:ln>
            <a:effectLst>
              <a:softEdge rad="112500"/>
            </a:effectLst>
          </p:spPr>
        </p:pic>
        <p:sp>
          <p:nvSpPr>
            <p:cNvPr id="48" name="Text Box 21"/>
            <p:cNvSpPr txBox="1">
              <a:spLocks noChangeArrowheads="1"/>
            </p:cNvSpPr>
            <p:nvPr/>
          </p:nvSpPr>
          <p:spPr bwMode="auto">
            <a:xfrm>
              <a:off x="620883" y="3991948"/>
              <a:ext cx="1360471" cy="338554"/>
            </a:xfrm>
            <a:prstGeom prst="rect">
              <a:avLst/>
            </a:prstGeom>
            <a:noFill/>
            <a:ln w="9525">
              <a:noFill/>
              <a:miter lim="800000"/>
              <a:headEnd/>
              <a:tailEnd/>
            </a:ln>
          </p:spPr>
          <p:txBody>
            <a:bodyPr wrap="square">
              <a:spAutoFit/>
            </a:bodyPr>
            <a:lstStyle/>
            <a:p>
              <a:pPr algn="ctr"/>
              <a:r>
                <a:rPr lang="ja-JP" altLang="en-US" sz="1600" dirty="0">
                  <a:latin typeface="ＭＳ Ｐゴシック" pitchFamily="50" charset="-128"/>
                </a:rPr>
                <a:t>気象レーダー</a:t>
              </a:r>
            </a:p>
          </p:txBody>
        </p:sp>
        <p:pic>
          <p:nvPicPr>
            <p:cNvPr id="54" name="Picture 5"/>
            <p:cNvPicPr>
              <a:picLocks noChangeAspect="1" noChangeArrowheads="1"/>
            </p:cNvPicPr>
            <p:nvPr/>
          </p:nvPicPr>
          <p:blipFill>
            <a:blip r:embed="rId4" cstate="print"/>
            <a:srcRect/>
            <a:stretch>
              <a:fillRect/>
            </a:stretch>
          </p:blipFill>
          <p:spPr bwMode="auto">
            <a:xfrm>
              <a:off x="3205091" y="4149083"/>
              <a:ext cx="1626870" cy="1213485"/>
            </a:xfrm>
            <a:prstGeom prst="rect">
              <a:avLst/>
            </a:prstGeom>
            <a:ln>
              <a:noFill/>
            </a:ln>
            <a:effectLst>
              <a:softEdge rad="112500"/>
            </a:effectLst>
          </p:spPr>
        </p:pic>
        <p:pic>
          <p:nvPicPr>
            <p:cNvPr id="55" name="Picture 15"/>
            <p:cNvPicPr>
              <a:picLocks noChangeAspect="1" noChangeArrowheads="1"/>
            </p:cNvPicPr>
            <p:nvPr/>
          </p:nvPicPr>
          <p:blipFill>
            <a:blip r:embed="rId5" cstate="print"/>
            <a:srcRect/>
            <a:stretch>
              <a:fillRect/>
            </a:stretch>
          </p:blipFill>
          <p:spPr bwMode="auto">
            <a:xfrm>
              <a:off x="4789270" y="3356995"/>
              <a:ext cx="1586865" cy="1193483"/>
            </a:xfrm>
            <a:prstGeom prst="rect">
              <a:avLst/>
            </a:prstGeom>
            <a:ln>
              <a:noFill/>
            </a:ln>
            <a:effectLst>
              <a:softEdge rad="112500"/>
            </a:effectLst>
          </p:spPr>
        </p:pic>
        <p:pic>
          <p:nvPicPr>
            <p:cNvPr id="39" name="Picture 12"/>
            <p:cNvPicPr>
              <a:picLocks noChangeAspect="1" noChangeArrowheads="1"/>
            </p:cNvPicPr>
            <p:nvPr/>
          </p:nvPicPr>
          <p:blipFill>
            <a:blip r:embed="rId6" cstate="print"/>
            <a:srcRect t="6212"/>
            <a:stretch>
              <a:fillRect/>
            </a:stretch>
          </p:blipFill>
          <p:spPr bwMode="auto">
            <a:xfrm>
              <a:off x="6247819" y="840028"/>
              <a:ext cx="1522476" cy="1292828"/>
            </a:xfrm>
            <a:prstGeom prst="rect">
              <a:avLst/>
            </a:prstGeom>
            <a:ln>
              <a:noFill/>
            </a:ln>
            <a:effectLst>
              <a:softEdge rad="112500"/>
            </a:effectLst>
          </p:spPr>
        </p:pic>
        <p:sp>
          <p:nvSpPr>
            <p:cNvPr id="41" name="Text Box 53"/>
            <p:cNvSpPr txBox="1">
              <a:spLocks noChangeArrowheads="1"/>
            </p:cNvSpPr>
            <p:nvPr/>
          </p:nvSpPr>
          <p:spPr bwMode="auto">
            <a:xfrm>
              <a:off x="857527" y="6237315"/>
              <a:ext cx="809148" cy="350393"/>
            </a:xfrm>
            <a:prstGeom prst="rect">
              <a:avLst/>
            </a:prstGeom>
            <a:noFill/>
            <a:ln w="9525">
              <a:noFill/>
              <a:miter lim="800000"/>
              <a:headEnd/>
              <a:tailEnd/>
            </a:ln>
          </p:spPr>
          <p:txBody>
            <a:bodyPr wrap="square" lIns="103165" tIns="51582" rIns="103165" bIns="51582">
              <a:spAutoFit/>
            </a:bodyPr>
            <a:lstStyle/>
            <a:p>
              <a:pPr algn="just"/>
              <a:r>
                <a:rPr lang="en-US" altLang="ja-JP" sz="1600" dirty="0">
                  <a:latin typeface="ＭＳ Ｐゴシック" pitchFamily="50" charset="-128"/>
                </a:rPr>
                <a:t>LIDEN</a:t>
              </a:r>
            </a:p>
          </p:txBody>
        </p:sp>
        <p:sp>
          <p:nvSpPr>
            <p:cNvPr id="43" name="Text Box 11"/>
            <p:cNvSpPr txBox="1">
              <a:spLocks noChangeArrowheads="1"/>
            </p:cNvSpPr>
            <p:nvPr/>
          </p:nvSpPr>
          <p:spPr bwMode="auto">
            <a:xfrm rot="-2738275">
              <a:off x="8146487" y="5063118"/>
              <a:ext cx="1189652" cy="523220"/>
            </a:xfrm>
            <a:prstGeom prst="rect">
              <a:avLst/>
            </a:prstGeom>
            <a:noFill/>
            <a:ln w="9525">
              <a:noFill/>
              <a:miter lim="800000"/>
              <a:headEnd/>
              <a:tailEnd/>
            </a:ln>
          </p:spPr>
          <p:txBody>
            <a:bodyPr wrap="square">
              <a:spAutoFit/>
            </a:bodyPr>
            <a:lstStyle/>
            <a:p>
              <a:pPr algn="just"/>
              <a:r>
                <a:rPr lang="ja-JP" altLang="en-US" sz="1400" dirty="0">
                  <a:latin typeface="ＭＳ Ｐゴシック" pitchFamily="50" charset="-128"/>
                </a:rPr>
                <a:t>時間分解能</a:t>
              </a:r>
            </a:p>
            <a:p>
              <a:pPr algn="just"/>
              <a:endParaRPr lang="en-US" altLang="ja-JP" sz="1400" dirty="0">
                <a:latin typeface="ＭＳ Ｐゴシック" pitchFamily="50" charset="-128"/>
              </a:endParaRPr>
            </a:p>
          </p:txBody>
        </p:sp>
        <p:sp>
          <p:nvSpPr>
            <p:cNvPr id="45" name="Text Box 17"/>
            <p:cNvSpPr txBox="1">
              <a:spLocks noChangeArrowheads="1"/>
            </p:cNvSpPr>
            <p:nvPr/>
          </p:nvSpPr>
          <p:spPr bwMode="auto">
            <a:xfrm>
              <a:off x="8418367" y="1556795"/>
              <a:ext cx="1080120" cy="319615"/>
            </a:xfrm>
            <a:prstGeom prst="rect">
              <a:avLst/>
            </a:prstGeom>
            <a:noFill/>
            <a:ln w="9525">
              <a:noFill/>
              <a:miter lim="800000"/>
              <a:headEnd/>
              <a:tailEnd/>
            </a:ln>
          </p:spPr>
          <p:txBody>
            <a:bodyPr wrap="square" lIns="103165" tIns="51582" rIns="103165" bIns="51582">
              <a:spAutoFit/>
            </a:bodyPr>
            <a:lstStyle/>
            <a:p>
              <a:pPr algn="just"/>
              <a:r>
                <a:rPr lang="en-US" altLang="ja-JP" sz="1400" dirty="0">
                  <a:latin typeface="ＭＳ Ｐゴシック" pitchFamily="50" charset="-128"/>
                </a:rPr>
                <a:t> </a:t>
              </a:r>
              <a:r>
                <a:rPr lang="ja-JP" altLang="en-US" sz="1400" dirty="0">
                  <a:latin typeface="ＭＳ Ｐゴシック" pitchFamily="50" charset="-128"/>
                </a:rPr>
                <a:t>高度 （</a:t>
              </a:r>
              <a:r>
                <a:rPr lang="en-US" altLang="ja-JP" sz="1400" dirty="0">
                  <a:latin typeface="ＭＳ Ｐゴシック" pitchFamily="50" charset="-128"/>
                </a:rPr>
                <a:t>km</a:t>
              </a:r>
              <a:r>
                <a:rPr lang="ja-JP" altLang="en-US" sz="1400" dirty="0">
                  <a:latin typeface="ＭＳ Ｐゴシック" pitchFamily="50" charset="-128"/>
                </a:rPr>
                <a:t>）</a:t>
              </a:r>
            </a:p>
          </p:txBody>
        </p:sp>
        <p:sp>
          <p:nvSpPr>
            <p:cNvPr id="47" name="Text Box 3"/>
            <p:cNvSpPr txBox="1">
              <a:spLocks noChangeArrowheads="1"/>
            </p:cNvSpPr>
            <p:nvPr/>
          </p:nvSpPr>
          <p:spPr bwMode="auto">
            <a:xfrm>
              <a:off x="1157442" y="6046791"/>
              <a:ext cx="622299" cy="307777"/>
            </a:xfrm>
            <a:prstGeom prst="rect">
              <a:avLst/>
            </a:prstGeom>
            <a:noFill/>
            <a:ln w="9525">
              <a:noFill/>
              <a:miter lim="800000"/>
              <a:headEnd/>
              <a:tailEnd/>
            </a:ln>
          </p:spPr>
          <p:txBody>
            <a:bodyPr wrap="square">
              <a:spAutoFit/>
            </a:bodyPr>
            <a:lstStyle/>
            <a:p>
              <a:pPr algn="just"/>
              <a:r>
                <a:rPr lang="en-US" altLang="ja-JP" sz="1400" dirty="0">
                  <a:latin typeface="ＭＳ Ｐゴシック" pitchFamily="50" charset="-128"/>
                </a:rPr>
                <a:t>1km</a:t>
              </a:r>
              <a:endParaRPr lang="ja-JP" altLang="en-US" sz="1400" dirty="0">
                <a:latin typeface="ＭＳ Ｐゴシック" pitchFamily="50" charset="-128"/>
              </a:endParaRPr>
            </a:p>
          </p:txBody>
        </p:sp>
        <p:sp>
          <p:nvSpPr>
            <p:cNvPr id="49" name="Text Box 3"/>
            <p:cNvSpPr txBox="1">
              <a:spLocks noChangeArrowheads="1"/>
            </p:cNvSpPr>
            <p:nvPr/>
          </p:nvSpPr>
          <p:spPr bwMode="auto">
            <a:xfrm>
              <a:off x="2965646" y="6049669"/>
              <a:ext cx="631387" cy="307777"/>
            </a:xfrm>
            <a:prstGeom prst="rect">
              <a:avLst/>
            </a:prstGeom>
            <a:noFill/>
            <a:ln w="9525">
              <a:noFill/>
              <a:miter lim="800000"/>
              <a:headEnd/>
              <a:tailEnd/>
            </a:ln>
          </p:spPr>
          <p:txBody>
            <a:bodyPr wrap="square">
              <a:spAutoFit/>
            </a:bodyPr>
            <a:lstStyle/>
            <a:p>
              <a:pPr algn="just"/>
              <a:r>
                <a:rPr lang="en-US" altLang="ja-JP" sz="1400" dirty="0">
                  <a:latin typeface="ＭＳ Ｐゴシック" pitchFamily="50" charset="-128"/>
                </a:rPr>
                <a:t>10</a:t>
              </a:r>
              <a:r>
                <a:rPr lang="ja-JP" altLang="en-US" sz="1400" dirty="0">
                  <a:latin typeface="ＭＳ Ｐゴシック" pitchFamily="50" charset="-128"/>
                </a:rPr>
                <a:t> </a:t>
              </a:r>
              <a:r>
                <a:rPr lang="en-US" altLang="ja-JP" sz="1400" dirty="0">
                  <a:latin typeface="ＭＳ Ｐゴシック" pitchFamily="50" charset="-128"/>
                </a:rPr>
                <a:t>km</a:t>
              </a:r>
              <a:endParaRPr lang="ja-JP" altLang="en-US" sz="1400" dirty="0">
                <a:latin typeface="ＭＳ Ｐゴシック" pitchFamily="50" charset="-128"/>
              </a:endParaRPr>
            </a:p>
          </p:txBody>
        </p:sp>
        <p:sp>
          <p:nvSpPr>
            <p:cNvPr id="50" name="Text Box 3"/>
            <p:cNvSpPr txBox="1">
              <a:spLocks noChangeArrowheads="1"/>
            </p:cNvSpPr>
            <p:nvPr/>
          </p:nvSpPr>
          <p:spPr bwMode="auto">
            <a:xfrm>
              <a:off x="4729400" y="6057804"/>
              <a:ext cx="809490" cy="307777"/>
            </a:xfrm>
            <a:prstGeom prst="rect">
              <a:avLst/>
            </a:prstGeom>
            <a:noFill/>
            <a:ln w="9525">
              <a:noFill/>
              <a:miter lim="800000"/>
              <a:headEnd/>
              <a:tailEnd/>
            </a:ln>
          </p:spPr>
          <p:txBody>
            <a:bodyPr wrap="square">
              <a:spAutoFit/>
            </a:bodyPr>
            <a:lstStyle/>
            <a:p>
              <a:pPr algn="just"/>
              <a:r>
                <a:rPr lang="en-US" altLang="ja-JP" sz="1400" dirty="0">
                  <a:latin typeface="ＭＳ Ｐゴシック" pitchFamily="50" charset="-128"/>
                </a:rPr>
                <a:t>100 km</a:t>
              </a:r>
              <a:endParaRPr lang="ja-JP" altLang="en-US" sz="1400" dirty="0">
                <a:latin typeface="ＭＳ Ｐゴシック" pitchFamily="50" charset="-128"/>
              </a:endParaRPr>
            </a:p>
          </p:txBody>
        </p:sp>
        <p:sp>
          <p:nvSpPr>
            <p:cNvPr id="51" name="Text Box 3"/>
            <p:cNvSpPr txBox="1">
              <a:spLocks noChangeArrowheads="1"/>
            </p:cNvSpPr>
            <p:nvPr/>
          </p:nvSpPr>
          <p:spPr bwMode="auto">
            <a:xfrm>
              <a:off x="6445403" y="6053141"/>
              <a:ext cx="873919" cy="307777"/>
            </a:xfrm>
            <a:prstGeom prst="rect">
              <a:avLst/>
            </a:prstGeom>
            <a:noFill/>
            <a:ln w="9525">
              <a:noFill/>
              <a:miter lim="800000"/>
              <a:headEnd/>
              <a:tailEnd/>
            </a:ln>
          </p:spPr>
          <p:txBody>
            <a:bodyPr wrap="square">
              <a:spAutoFit/>
            </a:bodyPr>
            <a:lstStyle/>
            <a:p>
              <a:pPr algn="just"/>
              <a:r>
                <a:rPr lang="en-US" altLang="ja-JP" sz="1400" dirty="0">
                  <a:latin typeface="ＭＳ Ｐゴシック" pitchFamily="50" charset="-128"/>
                </a:rPr>
                <a:t>1000 km</a:t>
              </a:r>
              <a:endParaRPr lang="ja-JP" altLang="en-US" sz="1400" dirty="0">
                <a:latin typeface="ＭＳ Ｐゴシック" pitchFamily="50" charset="-128"/>
              </a:endParaRPr>
            </a:p>
          </p:txBody>
        </p:sp>
        <p:pic>
          <p:nvPicPr>
            <p:cNvPr id="52" name="Picture 325" descr="\\Jz200822\衛星課共有\[ 班 ]運用管理班\90　ポンチ絵素材\無題.gif"/>
            <p:cNvPicPr>
              <a:picLocks noChangeAspect="1" noChangeArrowheads="1"/>
            </p:cNvPicPr>
            <p:nvPr/>
          </p:nvPicPr>
          <p:blipFill>
            <a:blip r:embed="rId7" cstate="print">
              <a:lum bright="12000" contrast="32000"/>
            </a:blip>
            <a:srcRect t="50252" r="68700"/>
            <a:stretch>
              <a:fillRect/>
            </a:stretch>
          </p:blipFill>
          <p:spPr bwMode="auto">
            <a:xfrm rot="1658034">
              <a:off x="1525315" y="862012"/>
              <a:ext cx="1314450" cy="1162050"/>
            </a:xfrm>
            <a:prstGeom prst="rect">
              <a:avLst/>
            </a:prstGeom>
            <a:noFill/>
            <a:ln w="9525">
              <a:noFill/>
              <a:miter lim="800000"/>
              <a:headEnd/>
              <a:tailEnd/>
            </a:ln>
          </p:spPr>
          <p:style>
            <a:lnRef idx="0">
              <a:scrgbClr r="0" g="0" b="0"/>
            </a:lnRef>
            <a:fillRef idx="1001">
              <a:schemeClr val="lt1"/>
            </a:fillRef>
            <a:effectRef idx="0">
              <a:scrgbClr r="0" g="0" b="0"/>
            </a:effectRef>
            <a:fontRef idx="major"/>
          </p:style>
        </p:pic>
        <p:sp>
          <p:nvSpPr>
            <p:cNvPr id="56" name="AutoShape 52"/>
            <p:cNvSpPr>
              <a:spLocks noChangeArrowheads="1"/>
            </p:cNvSpPr>
            <p:nvPr/>
          </p:nvSpPr>
          <p:spPr bwMode="auto">
            <a:xfrm>
              <a:off x="1289575" y="4348066"/>
              <a:ext cx="360000" cy="1673225"/>
            </a:xfrm>
            <a:prstGeom prst="can">
              <a:avLst>
                <a:gd name="adj" fmla="val 30602"/>
              </a:avLst>
            </a:prstGeom>
            <a:solidFill>
              <a:srgbClr val="FFC000">
                <a:alpha val="55000"/>
              </a:srgbClr>
            </a:solidFill>
            <a:ln w="9525">
              <a:solidFill>
                <a:schemeClr val="tx1"/>
              </a:solidFill>
              <a:round/>
              <a:headEnd/>
              <a:tailEnd/>
            </a:ln>
          </p:spPr>
          <p:txBody>
            <a:bodyPr wrap="none" anchor="ctr"/>
            <a:lstStyle/>
            <a:p>
              <a:endParaRPr lang="ja-JP" altLang="en-US">
                <a:latin typeface="Calibri" pitchFamily="34" charset="0"/>
              </a:endParaRPr>
            </a:p>
          </p:txBody>
        </p:sp>
        <p:pic>
          <p:nvPicPr>
            <p:cNvPr id="59" name="Picture 1" descr="\\Jz200608\高層写真集\写真集＿WPR\H24補正_完成検査\厳原\中井氏から頂いた写真\尾鷲\IMG_519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02143" y="4617132"/>
              <a:ext cx="1584176" cy="1188132"/>
            </a:xfrm>
            <a:prstGeom prst="rect">
              <a:avLst/>
            </a:prstGeom>
            <a:ln>
              <a:noFill/>
            </a:ln>
            <a:effectLst>
              <a:softEdge rad="112500"/>
            </a:effectLst>
          </p:spPr>
        </p:pic>
        <p:pic>
          <p:nvPicPr>
            <p:cNvPr id="2050" name="Picture 2" descr="C:\Users\JMA2924.MET\Desktop\福島 V-LIDEN.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flipH="1">
              <a:off x="2081663" y="5589240"/>
              <a:ext cx="864096" cy="1034296"/>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grpSp>
      <p:sp>
        <p:nvSpPr>
          <p:cNvPr id="4" name="タイトル 3">
            <a:extLst>
              <a:ext uri="{FF2B5EF4-FFF2-40B4-BE49-F238E27FC236}">
                <a16:creationId xmlns:a16="http://schemas.microsoft.com/office/drawing/2014/main" id="{034654D3-DAF9-C742-8202-8F77973939DA}"/>
              </a:ext>
            </a:extLst>
          </p:cNvPr>
          <p:cNvSpPr>
            <a:spLocks noGrp="1"/>
          </p:cNvSpPr>
          <p:nvPr>
            <p:ph type="title"/>
          </p:nvPr>
        </p:nvSpPr>
        <p:spPr/>
        <p:txBody>
          <a:bodyPr/>
          <a:lstStyle/>
          <a:p>
            <a:r>
              <a:rPr lang="ja-JP" altLang="en-US"/>
              <a:t>主な気象観測の種類と観測カバーする高度</a:t>
            </a:r>
          </a:p>
        </p:txBody>
      </p:sp>
    </p:spTree>
    <p:extLst>
      <p:ext uri="{BB962C8B-B14F-4D97-AF65-F5344CB8AC3E}">
        <p14:creationId xmlns:p14="http://schemas.microsoft.com/office/powerpoint/2010/main" val="72982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1409A-B833-DA45-BC6C-DCA11B34E190}"/>
              </a:ext>
            </a:extLst>
          </p:cNvPr>
          <p:cNvSpPr>
            <a:spLocks noGrp="1"/>
          </p:cNvSpPr>
          <p:nvPr>
            <p:ph type="title"/>
          </p:nvPr>
        </p:nvSpPr>
        <p:spPr/>
        <p:txBody>
          <a:bodyPr/>
          <a:lstStyle/>
          <a:p>
            <a:r>
              <a:rPr lang="ja-JP" altLang="en-US"/>
              <a:t>主な気象観測の観測項目</a:t>
            </a:r>
          </a:p>
        </p:txBody>
      </p:sp>
      <p:pic>
        <p:nvPicPr>
          <p:cNvPr id="38" name="図 37">
            <a:extLst>
              <a:ext uri="{FF2B5EF4-FFF2-40B4-BE49-F238E27FC236}">
                <a16:creationId xmlns:a16="http://schemas.microsoft.com/office/drawing/2014/main" id="{57BE3702-BE5E-4747-8295-B0CCD4E8712D}"/>
              </a:ext>
            </a:extLst>
          </p:cNvPr>
          <p:cNvPicPr>
            <a:picLocks noChangeAspect="1"/>
          </p:cNvPicPr>
          <p:nvPr/>
        </p:nvPicPr>
        <p:blipFill>
          <a:blip r:embed="rId3"/>
          <a:stretch>
            <a:fillRect/>
          </a:stretch>
        </p:blipFill>
        <p:spPr>
          <a:xfrm>
            <a:off x="605588" y="234000"/>
            <a:ext cx="8636000" cy="5994400"/>
          </a:xfrm>
          <a:prstGeom prst="rect">
            <a:avLst/>
          </a:prstGeom>
        </p:spPr>
      </p:pic>
    </p:spTree>
    <p:extLst>
      <p:ext uri="{BB962C8B-B14F-4D97-AF65-F5344CB8AC3E}">
        <p14:creationId xmlns:p14="http://schemas.microsoft.com/office/powerpoint/2010/main" val="1869420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27DD3F4E-2D10-ED46-9598-41457CCA016B}"/>
              </a:ext>
            </a:extLst>
          </p:cNvPr>
          <p:cNvSpPr>
            <a:spLocks noGrp="1"/>
          </p:cNvSpPr>
          <p:nvPr>
            <p:ph type="title"/>
          </p:nvPr>
        </p:nvSpPr>
        <p:spPr/>
        <p:txBody>
          <a:bodyPr/>
          <a:lstStyle/>
          <a:p>
            <a:r>
              <a:rPr lang="ja-JP" altLang="en-US"/>
              <a:t>地域気象観測システム（アメダス）</a:t>
            </a:r>
          </a:p>
        </p:txBody>
      </p:sp>
      <p:pic>
        <p:nvPicPr>
          <p:cNvPr id="3" name="図 2">
            <a:extLst>
              <a:ext uri="{FF2B5EF4-FFF2-40B4-BE49-F238E27FC236}">
                <a16:creationId xmlns:a16="http://schemas.microsoft.com/office/drawing/2014/main" id="{051BB03F-9BE7-EE4B-A03D-46F6DAB104C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62688" y="451067"/>
            <a:ext cx="9321800" cy="5880100"/>
          </a:xfrm>
          <a:prstGeom prst="rect">
            <a:avLst/>
          </a:prstGeom>
        </p:spPr>
      </p:pic>
      <p:sp>
        <p:nvSpPr>
          <p:cNvPr id="17" name="右中かっこ 16">
            <a:extLst>
              <a:ext uri="{FF2B5EF4-FFF2-40B4-BE49-F238E27FC236}">
                <a16:creationId xmlns:a16="http://schemas.microsoft.com/office/drawing/2014/main" id="{5BE7BFFB-7F51-C346-B161-A38FE5EF2CC2}"/>
              </a:ext>
            </a:extLst>
          </p:cNvPr>
          <p:cNvSpPr/>
          <p:nvPr/>
        </p:nvSpPr>
        <p:spPr>
          <a:xfrm rot="5400000">
            <a:off x="3123040" y="322538"/>
            <a:ext cx="377501" cy="5399090"/>
          </a:xfrm>
          <a:prstGeom prst="rightBrace">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A089DCAB-5A30-E642-9FEC-B541A2636617}"/>
              </a:ext>
            </a:extLst>
          </p:cNvPr>
          <p:cNvSpPr txBox="1"/>
          <p:nvPr/>
        </p:nvSpPr>
        <p:spPr>
          <a:xfrm>
            <a:off x="2231790" y="3227767"/>
            <a:ext cx="2160000" cy="461649"/>
          </a:xfrm>
          <a:prstGeom prst="rect">
            <a:avLst/>
          </a:prstGeom>
          <a:noFill/>
        </p:spPr>
        <p:txBody>
          <a:bodyPr wrap="square" lIns="91424" tIns="45712" rIns="91424" bIns="45712" rtlCol="0">
            <a:spAutoFit/>
          </a:bodyPr>
          <a:lstStyle/>
          <a:p>
            <a:pPr algn="ctr"/>
            <a:r>
              <a:rPr lang="ja-JP" altLang="en-US" sz="2000" dirty="0">
                <a:solidFill>
                  <a:srgbClr val="F79646"/>
                </a:solidFill>
                <a:latin typeface="HGP創英角ｺﾞｼｯｸUB" pitchFamily="50" charset="-128"/>
                <a:ea typeface="HGP創英角ｺﾞｼｯｸUB" pitchFamily="50" charset="-128"/>
              </a:rPr>
              <a:t>合計約</a:t>
            </a:r>
            <a:r>
              <a:rPr lang="en-US" altLang="ja-JP" sz="2400" b="1" dirty="0">
                <a:solidFill>
                  <a:srgbClr val="F79646"/>
                </a:solidFill>
                <a:latin typeface="HGP創英角ｺﾞｼｯｸUB" pitchFamily="50" charset="-128"/>
                <a:ea typeface="HGP創英角ｺﾞｼｯｸUB" pitchFamily="50" charset="-128"/>
              </a:rPr>
              <a:t>1300</a:t>
            </a:r>
            <a:r>
              <a:rPr lang="ja-JP" altLang="en-US" sz="2000" dirty="0">
                <a:solidFill>
                  <a:srgbClr val="F79646"/>
                </a:solidFill>
                <a:latin typeface="HGP創英角ｺﾞｼｯｸUB" pitchFamily="50" charset="-128"/>
                <a:ea typeface="HGP創英角ｺﾞｼｯｸUB" pitchFamily="50" charset="-128"/>
              </a:rPr>
              <a:t>ヶ所</a:t>
            </a:r>
          </a:p>
        </p:txBody>
      </p:sp>
      <p:pic>
        <p:nvPicPr>
          <p:cNvPr id="19" name="Picture 2" descr="C:\Users\JMA1D2D.MET\Documents\tmp\ホームページ\jp_観測の説明_フォルダ残置\jma\kishou\know\amedas\amedas4.png">
            <a:extLst>
              <a:ext uri="{FF2B5EF4-FFF2-40B4-BE49-F238E27FC236}">
                <a16:creationId xmlns:a16="http://schemas.microsoft.com/office/drawing/2014/main" id="{76276C91-FF2E-CC4E-985D-1EB7F8FBED7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645" y="4044762"/>
            <a:ext cx="2160000" cy="2051520"/>
          </a:xfrm>
          <a:prstGeom prst="rect">
            <a:avLst/>
          </a:prstGeom>
          <a:noFill/>
          <a:extLst>
            <a:ext uri="{909E8E84-426E-40DD-AFC4-6F175D3DCCD1}">
              <a14:hiddenFill xmlns:a14="http://schemas.microsoft.com/office/drawing/2010/main">
                <a:solidFill>
                  <a:srgbClr val="FFFFFF"/>
                </a:solidFill>
              </a14:hiddenFill>
            </a:ext>
          </a:extLst>
        </p:spPr>
      </p:pic>
      <p:sp>
        <p:nvSpPr>
          <p:cNvPr id="20" name="フリーフォーム 19">
            <a:extLst>
              <a:ext uri="{FF2B5EF4-FFF2-40B4-BE49-F238E27FC236}">
                <a16:creationId xmlns:a16="http://schemas.microsoft.com/office/drawing/2014/main" id="{4658DD72-0DF3-9D45-A866-968A68FE7360}"/>
              </a:ext>
            </a:extLst>
          </p:cNvPr>
          <p:cNvSpPr/>
          <p:nvPr/>
        </p:nvSpPr>
        <p:spPr>
          <a:xfrm>
            <a:off x="410200" y="3979333"/>
            <a:ext cx="2302933" cy="2048933"/>
          </a:xfrm>
          <a:custGeom>
            <a:avLst/>
            <a:gdLst>
              <a:gd name="connsiteX0" fmla="*/ 423333 w 2302933"/>
              <a:gd name="connsiteY0" fmla="*/ 2048933 h 2048933"/>
              <a:gd name="connsiteX1" fmla="*/ 423333 w 2302933"/>
              <a:gd name="connsiteY1" fmla="*/ 2048933 h 2048933"/>
              <a:gd name="connsiteX2" fmla="*/ 0 w 2302933"/>
              <a:gd name="connsiteY2" fmla="*/ 2048933 h 2048933"/>
              <a:gd name="connsiteX3" fmla="*/ 0 w 2302933"/>
              <a:gd name="connsiteY3" fmla="*/ 0 h 2048933"/>
              <a:gd name="connsiteX4" fmla="*/ 2302933 w 2302933"/>
              <a:gd name="connsiteY4" fmla="*/ 0 h 2048933"/>
              <a:gd name="connsiteX5" fmla="*/ 2302933 w 2302933"/>
              <a:gd name="connsiteY5" fmla="*/ 2032000 h 2048933"/>
              <a:gd name="connsiteX6" fmla="*/ 1879600 w 2302933"/>
              <a:gd name="connsiteY6" fmla="*/ 2032000 h 204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2933" h="2048933">
                <a:moveTo>
                  <a:pt x="423333" y="2048933"/>
                </a:moveTo>
                <a:lnTo>
                  <a:pt x="423333" y="2048933"/>
                </a:lnTo>
                <a:lnTo>
                  <a:pt x="0" y="2048933"/>
                </a:lnTo>
                <a:lnTo>
                  <a:pt x="0" y="0"/>
                </a:lnTo>
                <a:lnTo>
                  <a:pt x="2302933" y="0"/>
                </a:lnTo>
                <a:lnTo>
                  <a:pt x="2302933" y="2032000"/>
                </a:lnTo>
                <a:lnTo>
                  <a:pt x="1879600" y="203200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吹き出し 7">
            <a:extLst>
              <a:ext uri="{FF2B5EF4-FFF2-40B4-BE49-F238E27FC236}">
                <a16:creationId xmlns:a16="http://schemas.microsoft.com/office/drawing/2014/main" id="{15D64732-8B3A-FB42-96DD-B0A8571FA5AE}"/>
              </a:ext>
            </a:extLst>
          </p:cNvPr>
          <p:cNvSpPr/>
          <p:nvPr/>
        </p:nvSpPr>
        <p:spPr>
          <a:xfrm>
            <a:off x="4526079" y="532621"/>
            <a:ext cx="1512000" cy="503999"/>
          </a:xfrm>
          <a:prstGeom prst="wedgeRectCallout">
            <a:avLst>
              <a:gd name="adj1" fmla="val -46587"/>
              <a:gd name="adj2" fmla="val 140059"/>
            </a:avLst>
          </a:prstGeom>
          <a:solidFill>
            <a:schemeClr val="accent4">
              <a:lumMod val="20000"/>
              <a:lumOff val="80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72000" rIns="72000" bIns="36000" rtlCol="0" anchor="ctr"/>
          <a:lstStyle/>
          <a:p>
            <a:pPr algn="ct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400">
                <a:solidFill>
                  <a:schemeClr val="accent1">
                    <a:lumMod val="50000"/>
                  </a:schemeClr>
                </a:solidFill>
                <a:latin typeface="Meiryo" panose="020B0604030504040204" pitchFamily="34" charset="-128"/>
                <a:ea typeface="Meiryo" panose="020B0604030504040204" pitchFamily="34" charset="-128"/>
              </a:rPr>
              <a:t>追加</a:t>
            </a: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400">
                <a:solidFill>
                  <a:schemeClr val="accent1">
                    <a:lumMod val="50000"/>
                  </a:schemeClr>
                </a:solidFill>
                <a:latin typeface="Meiryo" panose="020B0604030504040204" pitchFamily="34" charset="-128"/>
                <a:ea typeface="Meiryo" panose="020B0604030504040204" pitchFamily="34" charset="-128"/>
              </a:rPr>
              <a:t>相対湿度</a:t>
            </a:r>
            <a:br>
              <a:rPr kumimoji="1" lang="en-US" altLang="ja-JP" sz="2400" dirty="0">
                <a:solidFill>
                  <a:schemeClr val="accent1">
                    <a:lumMod val="50000"/>
                  </a:schemeClr>
                </a:solidFill>
                <a:latin typeface="Meiryo" panose="020B0604030504040204" pitchFamily="34" charset="-128"/>
                <a:ea typeface="Meiryo" panose="020B0604030504040204" pitchFamily="34" charset="-128"/>
              </a:rPr>
            </a:br>
            <a:r>
              <a:rPr kumimoji="1" lang="ja-JP" altLang="en-US" sz="1100">
                <a:solidFill>
                  <a:schemeClr val="accent1">
                    <a:lumMod val="50000"/>
                  </a:schemeClr>
                </a:solidFill>
                <a:latin typeface="Meiryo" panose="020B0604030504040204" pitchFamily="34" charset="-128"/>
                <a:ea typeface="Meiryo" panose="020B0604030504040204" pitchFamily="34" charset="-128"/>
              </a:rPr>
              <a:t>（</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2021</a:t>
            </a:r>
            <a:r>
              <a:rPr kumimoji="1" lang="ja-JP" altLang="en-US" sz="1100">
                <a:solidFill>
                  <a:schemeClr val="accent1">
                    <a:lumMod val="50000"/>
                  </a:schemeClr>
                </a:solidFill>
                <a:latin typeface="Meiryo" panose="020B0604030504040204" pitchFamily="34" charset="-128"/>
                <a:ea typeface="Meiryo" panose="020B0604030504040204" pitchFamily="34" charset="-128"/>
              </a:rPr>
              <a:t>年</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3</a:t>
            </a:r>
            <a:r>
              <a:rPr kumimoji="1" lang="ja-JP" altLang="en-US" sz="1100">
                <a:solidFill>
                  <a:schemeClr val="accent1">
                    <a:lumMod val="50000"/>
                  </a:schemeClr>
                </a:solidFill>
                <a:latin typeface="Meiryo" panose="020B0604030504040204" pitchFamily="34" charset="-128"/>
                <a:ea typeface="Meiryo" panose="020B0604030504040204" pitchFamily="34" charset="-128"/>
              </a:rPr>
              <a:t>月</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100">
                <a:solidFill>
                  <a:schemeClr val="accent1">
                    <a:lumMod val="50000"/>
                  </a:schemeClr>
                </a:solidFill>
                <a:latin typeface="Meiryo" panose="020B0604030504040204" pitchFamily="34" charset="-128"/>
                <a:ea typeface="Meiryo" panose="020B0604030504040204" pitchFamily="34" charset="-128"/>
              </a:rPr>
              <a:t>）</a:t>
            </a:r>
            <a:endParaRPr kumimoji="1" lang="ja-JP" altLang="en-US" sz="2400">
              <a:solidFill>
                <a:schemeClr val="accent1">
                  <a:lumMod val="50000"/>
                </a:schemeClr>
              </a:solidFill>
              <a:latin typeface="Meiryo" panose="020B0604030504040204" pitchFamily="34" charset="-128"/>
              <a:ea typeface="Meiryo" panose="020B0604030504040204" pitchFamily="34" charset="-128"/>
            </a:endParaRPr>
          </a:p>
        </p:txBody>
      </p:sp>
      <p:sp>
        <p:nvSpPr>
          <p:cNvPr id="15" name="四角形吹き出し 14">
            <a:extLst>
              <a:ext uri="{FF2B5EF4-FFF2-40B4-BE49-F238E27FC236}">
                <a16:creationId xmlns:a16="http://schemas.microsoft.com/office/drawing/2014/main" id="{2D4759F7-6309-2D48-B5EE-27C2AB26F0F1}"/>
              </a:ext>
            </a:extLst>
          </p:cNvPr>
          <p:cNvSpPr/>
          <p:nvPr/>
        </p:nvSpPr>
        <p:spPr>
          <a:xfrm>
            <a:off x="49666" y="5282950"/>
            <a:ext cx="1152000" cy="503999"/>
          </a:xfrm>
          <a:prstGeom prst="wedgeRectCallout">
            <a:avLst>
              <a:gd name="adj1" fmla="val -3680"/>
              <a:gd name="adj2" fmla="val -108017"/>
            </a:avLst>
          </a:prstGeom>
          <a:solidFill>
            <a:schemeClr val="accent4">
              <a:lumMod val="20000"/>
              <a:lumOff val="80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72000" rIns="0" bIns="36000" rtlCol="0" anchor="ctr"/>
          <a:lstStyle/>
          <a:p>
            <a:pPr algn="ct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400">
                <a:solidFill>
                  <a:schemeClr val="accent1">
                    <a:lumMod val="50000"/>
                  </a:schemeClr>
                </a:solidFill>
                <a:latin typeface="Meiryo" panose="020B0604030504040204" pitchFamily="34" charset="-128"/>
                <a:ea typeface="Meiryo" panose="020B0604030504040204" pitchFamily="34" charset="-128"/>
              </a:rPr>
              <a:t>観測終了</a:t>
            </a: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br>
              <a:rPr kumimoji="1" lang="en-US" altLang="ja-JP" sz="2400" dirty="0">
                <a:solidFill>
                  <a:schemeClr val="accent1">
                    <a:lumMod val="50000"/>
                  </a:schemeClr>
                </a:solidFill>
                <a:latin typeface="Meiryo" panose="020B0604030504040204" pitchFamily="34" charset="-128"/>
                <a:ea typeface="Meiryo" panose="020B0604030504040204" pitchFamily="34" charset="-128"/>
              </a:rPr>
            </a:br>
            <a:r>
              <a:rPr kumimoji="1" lang="ja-JP" altLang="en-US" sz="1100">
                <a:solidFill>
                  <a:schemeClr val="accent1">
                    <a:lumMod val="50000"/>
                  </a:schemeClr>
                </a:solidFill>
                <a:latin typeface="Meiryo" panose="020B0604030504040204" pitchFamily="34" charset="-128"/>
                <a:ea typeface="Meiryo" panose="020B0604030504040204" pitchFamily="34" charset="-128"/>
              </a:rPr>
              <a:t>（</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2021</a:t>
            </a:r>
            <a:r>
              <a:rPr kumimoji="1" lang="ja-JP" altLang="en-US" sz="1100">
                <a:solidFill>
                  <a:schemeClr val="accent1">
                    <a:lumMod val="50000"/>
                  </a:schemeClr>
                </a:solidFill>
                <a:latin typeface="Meiryo" panose="020B0604030504040204" pitchFamily="34" charset="-128"/>
                <a:ea typeface="Meiryo" panose="020B0604030504040204" pitchFamily="34" charset="-128"/>
              </a:rPr>
              <a:t>年</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3</a:t>
            </a:r>
            <a:r>
              <a:rPr kumimoji="1" lang="ja-JP" altLang="en-US" sz="1100">
                <a:solidFill>
                  <a:schemeClr val="accent1">
                    <a:lumMod val="50000"/>
                  </a:schemeClr>
                </a:solidFill>
                <a:latin typeface="Meiryo" panose="020B0604030504040204" pitchFamily="34" charset="-128"/>
                <a:ea typeface="Meiryo" panose="020B0604030504040204" pitchFamily="34" charset="-128"/>
              </a:rPr>
              <a:t>月</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100">
                <a:solidFill>
                  <a:schemeClr val="accent1">
                    <a:lumMod val="50000"/>
                  </a:schemeClr>
                </a:solidFill>
                <a:latin typeface="Meiryo" panose="020B0604030504040204" pitchFamily="34" charset="-128"/>
                <a:ea typeface="Meiryo" panose="020B0604030504040204" pitchFamily="34" charset="-128"/>
              </a:rPr>
              <a:t>）</a:t>
            </a:r>
            <a:endParaRPr kumimoji="1" lang="ja-JP" altLang="en-US" sz="2400">
              <a:solidFill>
                <a:schemeClr val="accent1">
                  <a:lumMod val="50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14749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324C259E-F185-014D-BD37-158565C7D4D3}"/>
              </a:ext>
            </a:extLst>
          </p:cNvPr>
          <p:cNvSpPr>
            <a:spLocks noGrp="1"/>
          </p:cNvSpPr>
          <p:nvPr>
            <p:ph type="title"/>
          </p:nvPr>
        </p:nvSpPr>
        <p:spPr/>
        <p:txBody>
          <a:bodyPr/>
          <a:lstStyle/>
          <a:p>
            <a:r>
              <a:rPr lang="ja-JP" altLang="en-US"/>
              <a:t>地上気象観測</a:t>
            </a:r>
          </a:p>
        </p:txBody>
      </p:sp>
      <p:pic>
        <p:nvPicPr>
          <p:cNvPr id="10" name="図 9">
            <a:extLst>
              <a:ext uri="{FF2B5EF4-FFF2-40B4-BE49-F238E27FC236}">
                <a16:creationId xmlns:a16="http://schemas.microsoft.com/office/drawing/2014/main" id="{FF614051-018E-844D-B639-86E9AAF84107}"/>
              </a:ext>
            </a:extLst>
          </p:cNvPr>
          <p:cNvPicPr>
            <a:picLocks noChangeAspect="1"/>
          </p:cNvPicPr>
          <p:nvPr/>
        </p:nvPicPr>
        <p:blipFill>
          <a:blip r:embed="rId3"/>
          <a:stretch>
            <a:fillRect/>
          </a:stretch>
        </p:blipFill>
        <p:spPr>
          <a:xfrm>
            <a:off x="856735" y="576126"/>
            <a:ext cx="7349938" cy="5625065"/>
          </a:xfrm>
          <a:prstGeom prst="rect">
            <a:avLst/>
          </a:prstGeom>
        </p:spPr>
      </p:pic>
      <p:cxnSp>
        <p:nvCxnSpPr>
          <p:cNvPr id="3" name="直線コネクタ 2">
            <a:extLst>
              <a:ext uri="{FF2B5EF4-FFF2-40B4-BE49-F238E27FC236}">
                <a16:creationId xmlns:a16="http://schemas.microsoft.com/office/drawing/2014/main" id="{494F4869-BAE4-D44A-95A5-7655B61DB1C4}"/>
              </a:ext>
            </a:extLst>
          </p:cNvPr>
          <p:cNvCxnSpPr/>
          <p:nvPr/>
        </p:nvCxnSpPr>
        <p:spPr>
          <a:xfrm>
            <a:off x="7464491" y="3060441"/>
            <a:ext cx="5040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B872D5E5-B167-6B4A-9513-429F6054AC8B}"/>
              </a:ext>
            </a:extLst>
          </p:cNvPr>
          <p:cNvCxnSpPr/>
          <p:nvPr/>
        </p:nvCxnSpPr>
        <p:spPr>
          <a:xfrm>
            <a:off x="6366589" y="3261051"/>
            <a:ext cx="2160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四角形吹き出し 6">
            <a:extLst>
              <a:ext uri="{FF2B5EF4-FFF2-40B4-BE49-F238E27FC236}">
                <a16:creationId xmlns:a16="http://schemas.microsoft.com/office/drawing/2014/main" id="{33D3DD8D-3EC7-4F47-ACB3-F12FBB232CA5}"/>
              </a:ext>
            </a:extLst>
          </p:cNvPr>
          <p:cNvSpPr/>
          <p:nvPr/>
        </p:nvSpPr>
        <p:spPr>
          <a:xfrm>
            <a:off x="8284402" y="2757052"/>
            <a:ext cx="1152000" cy="503999"/>
          </a:xfrm>
          <a:prstGeom prst="wedgeRectCallout">
            <a:avLst>
              <a:gd name="adj1" fmla="val -79815"/>
              <a:gd name="adj2" fmla="val -641"/>
            </a:avLst>
          </a:prstGeom>
          <a:solidFill>
            <a:schemeClr val="accent4">
              <a:lumMod val="20000"/>
              <a:lumOff val="80000"/>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72000" rIns="0" bIns="36000" rtlCol="0" anchor="ctr"/>
          <a:lstStyle/>
          <a:p>
            <a:pPr algn="ct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400">
                <a:solidFill>
                  <a:schemeClr val="accent1">
                    <a:lumMod val="50000"/>
                  </a:schemeClr>
                </a:solidFill>
                <a:latin typeface="Meiryo" panose="020B0604030504040204" pitchFamily="34" charset="-128"/>
                <a:ea typeface="Meiryo" panose="020B0604030504040204" pitchFamily="34" charset="-128"/>
              </a:rPr>
              <a:t>観測終了</a:t>
            </a:r>
            <a:r>
              <a:rPr kumimoji="1" lang="en-US" altLang="ja-JP" sz="1400" dirty="0">
                <a:solidFill>
                  <a:schemeClr val="accent1">
                    <a:lumMod val="50000"/>
                  </a:schemeClr>
                </a:solidFill>
                <a:latin typeface="Meiryo" panose="020B0604030504040204" pitchFamily="34" charset="-128"/>
                <a:ea typeface="Meiryo" panose="020B0604030504040204" pitchFamily="34" charset="-128"/>
              </a:rPr>
              <a:t>】</a:t>
            </a:r>
            <a:br>
              <a:rPr kumimoji="1" lang="en-US" altLang="ja-JP" sz="2400" dirty="0">
                <a:solidFill>
                  <a:schemeClr val="accent1">
                    <a:lumMod val="50000"/>
                  </a:schemeClr>
                </a:solidFill>
                <a:latin typeface="Meiryo" panose="020B0604030504040204" pitchFamily="34" charset="-128"/>
                <a:ea typeface="Meiryo" panose="020B0604030504040204" pitchFamily="34" charset="-128"/>
              </a:rPr>
            </a:br>
            <a:r>
              <a:rPr kumimoji="1" lang="ja-JP" altLang="en-US" sz="1100">
                <a:solidFill>
                  <a:schemeClr val="accent1">
                    <a:lumMod val="50000"/>
                  </a:schemeClr>
                </a:solidFill>
                <a:latin typeface="Meiryo" panose="020B0604030504040204" pitchFamily="34" charset="-128"/>
                <a:ea typeface="Meiryo" panose="020B0604030504040204" pitchFamily="34" charset="-128"/>
              </a:rPr>
              <a:t>（</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2021</a:t>
            </a:r>
            <a:r>
              <a:rPr kumimoji="1" lang="ja-JP" altLang="en-US" sz="1100">
                <a:solidFill>
                  <a:schemeClr val="accent1">
                    <a:lumMod val="50000"/>
                  </a:schemeClr>
                </a:solidFill>
                <a:latin typeface="Meiryo" panose="020B0604030504040204" pitchFamily="34" charset="-128"/>
                <a:ea typeface="Meiryo" panose="020B0604030504040204" pitchFamily="34" charset="-128"/>
              </a:rPr>
              <a:t>年</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3</a:t>
            </a:r>
            <a:r>
              <a:rPr kumimoji="1" lang="ja-JP" altLang="en-US" sz="1100">
                <a:solidFill>
                  <a:schemeClr val="accent1">
                    <a:lumMod val="50000"/>
                  </a:schemeClr>
                </a:solidFill>
                <a:latin typeface="Meiryo" panose="020B0604030504040204" pitchFamily="34" charset="-128"/>
                <a:ea typeface="Meiryo" panose="020B0604030504040204" pitchFamily="34" charset="-128"/>
              </a:rPr>
              <a:t>月</a:t>
            </a:r>
            <a:r>
              <a:rPr kumimoji="1" lang="en-US" altLang="ja-JP" sz="1100" dirty="0">
                <a:solidFill>
                  <a:schemeClr val="accent1">
                    <a:lumMod val="50000"/>
                  </a:schemeClr>
                </a:solidFill>
                <a:latin typeface="Meiryo" panose="020B0604030504040204" pitchFamily="34" charset="-128"/>
                <a:ea typeface="Meiryo" panose="020B0604030504040204" pitchFamily="34" charset="-128"/>
              </a:rPr>
              <a:t>〜</a:t>
            </a:r>
            <a:r>
              <a:rPr kumimoji="1" lang="ja-JP" altLang="en-US" sz="1100">
                <a:solidFill>
                  <a:schemeClr val="accent1">
                    <a:lumMod val="50000"/>
                  </a:schemeClr>
                </a:solidFill>
                <a:latin typeface="Meiryo" panose="020B0604030504040204" pitchFamily="34" charset="-128"/>
                <a:ea typeface="Meiryo" panose="020B0604030504040204" pitchFamily="34" charset="-128"/>
              </a:rPr>
              <a:t>）</a:t>
            </a:r>
            <a:endParaRPr kumimoji="1" lang="ja-JP" altLang="en-US" sz="2400">
              <a:solidFill>
                <a:schemeClr val="accent1">
                  <a:lumMod val="50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80216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DBED2276-A72F-B441-9D48-0D6B157E69C2}"/>
              </a:ext>
            </a:extLst>
          </p:cNvPr>
          <p:cNvSpPr>
            <a:spLocks noGrp="1"/>
          </p:cNvSpPr>
          <p:nvPr>
            <p:ph type="title"/>
          </p:nvPr>
        </p:nvSpPr>
        <p:spPr/>
        <p:txBody>
          <a:bodyPr/>
          <a:lstStyle/>
          <a:p>
            <a:r>
              <a:rPr lang="ja-JP" altLang="en-US"/>
              <a:t>主な観測要素データの観測仕様</a:t>
            </a:r>
          </a:p>
        </p:txBody>
      </p:sp>
      <p:graphicFrame>
        <p:nvGraphicFramePr>
          <p:cNvPr id="8" name="表 7">
            <a:extLst>
              <a:ext uri="{FF2B5EF4-FFF2-40B4-BE49-F238E27FC236}">
                <a16:creationId xmlns:a16="http://schemas.microsoft.com/office/drawing/2014/main" id="{E0275617-35FB-A840-815D-43CA048A5586}"/>
              </a:ext>
            </a:extLst>
          </p:cNvPr>
          <p:cNvGraphicFramePr>
            <a:graphicFrameLocks noGrp="1"/>
          </p:cNvGraphicFramePr>
          <p:nvPr/>
        </p:nvGraphicFramePr>
        <p:xfrm>
          <a:off x="187351" y="593179"/>
          <a:ext cx="9531297" cy="5590960"/>
        </p:xfrm>
        <a:graphic>
          <a:graphicData uri="http://schemas.openxmlformats.org/drawingml/2006/table">
            <a:tbl>
              <a:tblPr firstRow="1" bandRow="1">
                <a:tableStyleId>{5C22544A-7EE6-4342-B048-85BDC9FD1C3A}</a:tableStyleId>
              </a:tblPr>
              <a:tblGrid>
                <a:gridCol w="1623850">
                  <a:extLst>
                    <a:ext uri="{9D8B030D-6E8A-4147-A177-3AD203B41FA5}">
                      <a16:colId xmlns:a16="http://schemas.microsoft.com/office/drawing/2014/main" val="20000"/>
                    </a:ext>
                  </a:extLst>
                </a:gridCol>
                <a:gridCol w="7907447">
                  <a:extLst>
                    <a:ext uri="{9D8B030D-6E8A-4147-A177-3AD203B41FA5}">
                      <a16:colId xmlns:a16="http://schemas.microsoft.com/office/drawing/2014/main" val="20001"/>
                    </a:ext>
                  </a:extLst>
                </a:gridCol>
              </a:tblGrid>
              <a:tr h="370840">
                <a:tc>
                  <a:txBody>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種　類</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a:r>
                        <a:rPr kumimoji="1"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特　徴</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0000"/>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降 水 量</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降った雨や雪の量を</a:t>
                      </a:r>
                      <a:r>
                        <a:rPr kumimoji="1" lang="en-US" altLang="ja-JP" sz="1600" dirty="0" err="1">
                          <a:latin typeface="メイリオ" panose="020B0604030504040204" pitchFamily="50" charset="-128"/>
                          <a:ea typeface="メイリオ" panose="020B0604030504040204" pitchFamily="50" charset="-128"/>
                          <a:cs typeface="メイリオ" panose="020B0604030504040204" pitchFamily="50" charset="-128"/>
                        </a:rPr>
                        <a:t>0.5mm</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単位で表します。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雪やあられなどは、溶かして水にしてから観測します。</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風　速</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風の速さを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0.1m/s</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単位で表します。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一般に、○時○分の風速は、</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0.25</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秒ごとのサンプリングデータをもとに、○時○分の前</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10</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分間の平均風速を表します。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最大瞬間風速は、</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0.25</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秒サンプリングの</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3</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秒平均値の最大値を表します。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最大風速は、正</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分毎の前</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10</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分間の平均風速の最大値を表します。</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風　向</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風の吹いてくる方向を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16</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方向で表します。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　　（例えば、北東の風とは、北東から吹いてくる風を言います。）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一般に、○時○分の風向は、</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0.25</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秒ごとのサンプリングデータをもとに算出する、○時○分の前</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10</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分間の平均風向を表します。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気　温</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空気の温度を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0.1</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℃（摂氏）単位で表します。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日照時間</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太陽が照らした時間を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0.1</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時間（</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6</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分）単位で表します。</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積雪の深さ</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積っている雪の地面からの高さを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1cm</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単位で表します。</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気　圧</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indent="-285750">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大気の圧力（単位面積上でその上の空気柱の総重量）を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0.1hPa</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単位</a:t>
                      </a:r>
                      <a:r>
                        <a:rPr kumimoji="1" lang="ja-JP" altLang="en-US" sz="1600">
                          <a:latin typeface="メイリオ" panose="020B0604030504040204" pitchFamily="50" charset="-128"/>
                          <a:ea typeface="メイリオ" panose="020B0604030504040204" pitchFamily="50" charset="-128"/>
                          <a:cs typeface="メイリオ" panose="020B0604030504040204" pitchFamily="50" charset="-128"/>
                        </a:rPr>
                        <a:t>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Font typeface="Wingdings" panose="05000000000000000000" pitchFamily="2" charset="2"/>
                        <a:buNone/>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気象官署、特別地域気象観測所のみです。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相対湿度</a:t>
                      </a: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水蒸気量とそのときの気温における飽和水蒸気量との比を</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％単位で表します。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気象官署、特別地域気象観測所のみです。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txBody>
                  <a:tcPr marL="90000" marR="90000" marT="72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cxnSp>
        <p:nvCxnSpPr>
          <p:cNvPr id="3" name="直線矢印コネクタ 2">
            <a:extLst>
              <a:ext uri="{FF2B5EF4-FFF2-40B4-BE49-F238E27FC236}">
                <a16:creationId xmlns:a16="http://schemas.microsoft.com/office/drawing/2014/main" id="{5C0B90A4-1CA2-BA43-8440-FEA46E6E93EF}"/>
              </a:ext>
            </a:extLst>
          </p:cNvPr>
          <p:cNvCxnSpPr/>
          <p:nvPr/>
        </p:nvCxnSpPr>
        <p:spPr>
          <a:xfrm>
            <a:off x="2202024" y="4478694"/>
            <a:ext cx="5148000" cy="0"/>
          </a:xfrm>
          <a:prstGeom prst="straightConnector1">
            <a:avLst/>
          </a:prstGeom>
          <a:ln w="25400">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9EA8EDC4-E332-CA46-BBAC-3D053D6A8DBF}"/>
              </a:ext>
            </a:extLst>
          </p:cNvPr>
          <p:cNvSpPr txBox="1"/>
          <p:nvPr/>
        </p:nvSpPr>
        <p:spPr>
          <a:xfrm>
            <a:off x="7301360" y="4330616"/>
            <a:ext cx="2268000" cy="370800"/>
          </a:xfrm>
          <a:prstGeom prst="rect">
            <a:avLst/>
          </a:prstGeom>
          <a:noFill/>
        </p:spPr>
        <p:txBody>
          <a:bodyPr wrap="square" rtlCol="0" anchor="b">
            <a:spAutoFit/>
          </a:bodyPr>
          <a:lstStyle/>
          <a:p>
            <a:r>
              <a:rPr kumimoji="1" lang="en-US" altLang="ja-JP" dirty="0">
                <a:solidFill>
                  <a:schemeClr val="tx1">
                    <a:lumMod val="50000"/>
                    <a:lumOff val="50000"/>
                  </a:schemeClr>
                </a:solidFill>
                <a:latin typeface="Meiryo" panose="020B0604030504040204" pitchFamily="34" charset="-128"/>
                <a:ea typeface="Meiryo" panose="020B0604030504040204" pitchFamily="34" charset="-128"/>
              </a:rPr>
              <a:t>2021</a:t>
            </a:r>
            <a:r>
              <a:rPr kumimoji="1" lang="ja-JP" altLang="en-US">
                <a:solidFill>
                  <a:schemeClr val="tx1">
                    <a:lumMod val="50000"/>
                    <a:lumOff val="50000"/>
                  </a:schemeClr>
                </a:solidFill>
                <a:latin typeface="Meiryo" panose="020B0604030504040204" pitchFamily="34" charset="-128"/>
                <a:ea typeface="Meiryo" panose="020B0604030504040204" pitchFamily="34" charset="-128"/>
              </a:rPr>
              <a:t>年</a:t>
            </a:r>
            <a:r>
              <a:rPr kumimoji="1" lang="en-US" altLang="ja-JP" dirty="0">
                <a:solidFill>
                  <a:schemeClr val="tx1">
                    <a:lumMod val="50000"/>
                    <a:lumOff val="50000"/>
                  </a:schemeClr>
                </a:solidFill>
                <a:latin typeface="Meiryo" panose="020B0604030504040204" pitchFamily="34" charset="-128"/>
                <a:ea typeface="Meiryo" panose="020B0604030504040204" pitchFamily="34" charset="-128"/>
              </a:rPr>
              <a:t>3</a:t>
            </a:r>
            <a:r>
              <a:rPr kumimoji="1" lang="ja-JP" altLang="en-US">
                <a:solidFill>
                  <a:schemeClr val="tx1">
                    <a:lumMod val="50000"/>
                    <a:lumOff val="50000"/>
                  </a:schemeClr>
                </a:solidFill>
                <a:latin typeface="Meiryo" panose="020B0604030504040204" pitchFamily="34" charset="-128"/>
                <a:ea typeface="Meiryo" panose="020B0604030504040204" pitchFamily="34" charset="-128"/>
              </a:rPr>
              <a:t>月より変更</a:t>
            </a:r>
          </a:p>
        </p:txBody>
      </p:sp>
    </p:spTree>
    <p:extLst>
      <p:ext uri="{BB962C8B-B14F-4D97-AF65-F5344CB8AC3E}">
        <p14:creationId xmlns:p14="http://schemas.microsoft.com/office/powerpoint/2010/main" val="1431407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16ED3CB9-3738-C243-89CB-8A752CFA69FE}"/>
              </a:ext>
            </a:extLst>
          </p:cNvPr>
          <p:cNvSpPr>
            <a:spLocks noGrp="1"/>
          </p:cNvSpPr>
          <p:nvPr>
            <p:ph type="title"/>
          </p:nvPr>
        </p:nvSpPr>
        <p:spPr/>
        <p:txBody>
          <a:bodyPr/>
          <a:lstStyle/>
          <a:p>
            <a:r>
              <a:rPr lang="ja-JP" altLang="en-US"/>
              <a:t>観測要素まとめ</a:t>
            </a:r>
          </a:p>
        </p:txBody>
      </p:sp>
      <p:grpSp>
        <p:nvGrpSpPr>
          <p:cNvPr id="19" name="グループ化 18">
            <a:extLst>
              <a:ext uri="{FF2B5EF4-FFF2-40B4-BE49-F238E27FC236}">
                <a16:creationId xmlns:a16="http://schemas.microsoft.com/office/drawing/2014/main" id="{C006EC35-A7E0-CA49-A4D8-1623CF7FFD86}"/>
              </a:ext>
            </a:extLst>
          </p:cNvPr>
          <p:cNvGrpSpPr/>
          <p:nvPr/>
        </p:nvGrpSpPr>
        <p:grpSpPr>
          <a:xfrm>
            <a:off x="783588" y="872412"/>
            <a:ext cx="8280000" cy="5113175"/>
            <a:chOff x="874898" y="877078"/>
            <a:chExt cx="8280000" cy="5113175"/>
          </a:xfrm>
        </p:grpSpPr>
        <p:sp>
          <p:nvSpPr>
            <p:cNvPr id="4" name="Rectangle 3">
              <a:extLst>
                <a:ext uri="{FF2B5EF4-FFF2-40B4-BE49-F238E27FC236}">
                  <a16:creationId xmlns:a16="http://schemas.microsoft.com/office/drawing/2014/main" id="{BDA5EEE6-EF27-0D4D-B88A-C3E1FB3FBEA2}"/>
                </a:ext>
              </a:extLst>
            </p:cNvPr>
            <p:cNvSpPr txBox="1">
              <a:spLocks noChangeArrowheads="1"/>
            </p:cNvSpPr>
            <p:nvPr/>
          </p:nvSpPr>
          <p:spPr>
            <a:xfrm>
              <a:off x="874898" y="877078"/>
              <a:ext cx="8280000" cy="5113175"/>
            </a:xfrm>
            <a:prstGeom prst="rect">
              <a:avLst/>
            </a:prstGeom>
          </p:spPr>
          <p:txBody>
            <a:bodyPr vert="horz" lIns="0" tIns="46800" rIns="0" bIns="45720" rtlCol="0" anchor="ctr" anchorCtr="0">
              <a:norm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kumimoji="1" sz="15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288036" indent="-137160" algn="l" defTabSz="685800" rtl="0" eaLnBrk="1" latinLnBrk="0" hangingPunct="1">
                <a:lnSpc>
                  <a:spcPct val="90000"/>
                </a:lnSpc>
                <a:spcBef>
                  <a:spcPts val="150"/>
                </a:spcBef>
                <a:spcAft>
                  <a:spcPts val="300"/>
                </a:spcAft>
                <a:buClr>
                  <a:schemeClr val="accent1"/>
                </a:buClr>
                <a:buFont typeface="Calibri" pitchFamily="34" charset="0"/>
                <a:buChar char="◦"/>
                <a:defRPr kumimoji="1" sz="1350" kern="1200">
                  <a:solidFill>
                    <a:schemeClr val="tx1">
                      <a:lumMod val="75000"/>
                      <a:lumOff val="25000"/>
                    </a:schemeClr>
                  </a:solidFill>
                  <a:latin typeface="Meiryo" panose="020B0604030504040204" pitchFamily="34" charset="-128"/>
                  <a:ea typeface="Meiryo" panose="020B0604030504040204" pitchFamily="34" charset="-128"/>
                  <a:cs typeface="+mn-cs"/>
                </a:defRPr>
              </a:lvl2pPr>
              <a:lvl3pPr marL="425196" indent="-13716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eiryo" panose="020B0604030504040204" pitchFamily="34" charset="-128"/>
                  <a:ea typeface="Meiryo" panose="020B0604030504040204" pitchFamily="34" charset="-128"/>
                  <a:cs typeface="+mn-cs"/>
                </a:defRPr>
              </a:lvl3pPr>
              <a:lvl4pPr marL="562356" indent="-13716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eiryo" panose="020B0604030504040204" pitchFamily="34" charset="-128"/>
                  <a:ea typeface="Meiryo" panose="020B0604030504040204" pitchFamily="34" charset="-128"/>
                  <a:cs typeface="+mn-cs"/>
                </a:defRPr>
              </a:lvl4pPr>
              <a:lvl5pPr marL="699516" indent="-13716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eiryo" panose="020B0604030504040204" pitchFamily="34" charset="-128"/>
                  <a:ea typeface="Meiryo" panose="020B0604030504040204" pitchFamily="34" charset="-128"/>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9pPr>
            </a:lstStyle>
            <a:p>
              <a:pPr>
                <a:spcBef>
                  <a:spcPts val="0"/>
                </a:spcBef>
                <a:defRPr/>
              </a:pPr>
              <a:r>
                <a:rPr lang="ja-JP" altLang="en-US" sz="2800" b="1" u="sng">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自動</a:t>
              </a:r>
              <a:r>
                <a:rPr lang="ja-JP" altLang="en-US" sz="2800" u="sng">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観測種目</a:t>
              </a:r>
              <a:endParaRPr lang="en-US" altLang="ja-JP" sz="2800" u="sng" dirty="0">
                <a:solidFill>
                  <a:srgbClr val="0000FF"/>
                </a:solidFill>
                <a:latin typeface="メイリオ" panose="020B0604030504040204" pitchFamily="50" charset="-128"/>
                <a:ea typeface="メイリオ" panose="020B0604030504040204" pitchFamily="50" charset="-128"/>
                <a:cs typeface="メイリオ" panose="020B0604030504040204" pitchFamily="50" charset="-128"/>
              </a:endParaRPr>
            </a:p>
            <a:p>
              <a:pPr marL="357188" indent="0">
                <a:spcBef>
                  <a:spcPts val="600"/>
                </a:spcBef>
                <a:buNone/>
                <a:defRPr/>
              </a:pPr>
              <a:r>
                <a:rPr lang="ja-JP" altLang="en-US" sz="2800">
                  <a:latin typeface="メイリオ" panose="020B0604030504040204" pitchFamily="50" charset="-128"/>
                  <a:ea typeface="メイリオ" panose="020B0604030504040204" pitchFamily="50" charset="-128"/>
                  <a:cs typeface="メイリオ" panose="020B0604030504040204" pitchFamily="50" charset="-128"/>
                </a:rPr>
                <a:t>気圧、</a:t>
              </a: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気温</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湿度</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（露点温度）、</a:t>
              </a: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風向風速</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a:t>
              </a:r>
              <a:b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降水量</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積雪の深さ</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降雪の深さ</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、全天日射量、</a:t>
              </a:r>
              <a:r>
                <a:rPr lang="ja-JP" altLang="en-US" sz="28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日照時間</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u="sng">
                  <a:latin typeface="メイリオ" panose="020B0604030504040204" pitchFamily="50" charset="-128"/>
                  <a:ea typeface="メイリオ" panose="020B0604030504040204" pitchFamily="50" charset="-128"/>
                  <a:cs typeface="メイリオ" panose="020B0604030504040204" pitchFamily="50" charset="-128"/>
                </a:rPr>
                <a:t>視程、大気現象の観測、天気</a:t>
              </a:r>
              <a:b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2000">
                  <a:latin typeface="メイリオ" panose="020B0604030504040204" pitchFamily="50" charset="-128"/>
                  <a:ea typeface="メイリオ" panose="020B0604030504040204" pitchFamily="50" charset="-128"/>
                  <a:cs typeface="メイリオ" panose="020B0604030504040204" pitchFamily="50" charset="-128"/>
                </a:rPr>
                <a:t>　　　　　　　（下線：特別地域気象観測所では自動で実施）</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pPr marL="357188" indent="0">
                <a:spcBef>
                  <a:spcPts val="1200"/>
                </a:spcBef>
                <a:buNone/>
                <a:defRPr/>
              </a:pPr>
              <a:r>
                <a:rPr lang="ja-JP" altLang="en-US" sz="200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赤字</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：地域気象観測（アメダス）で行っている種目</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pPr marL="357188" indent="0">
                <a:spcBef>
                  <a:spcPts val="0"/>
                </a:spcBef>
                <a:buNone/>
                <a:defRPr/>
              </a:pPr>
              <a:r>
                <a:rPr lang="ja-JP" altLang="en-US" sz="200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緑字</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月より地域気象観測（アメダス）観測要素として追加</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defRPr/>
              </a:pPr>
              <a:endParaRPr lang="en-US" altLang="ja-JP" sz="2800" dirty="0">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2800" b="1" u="sng">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目視</a:t>
              </a:r>
              <a:r>
                <a:rPr lang="ja-JP" altLang="en-US" sz="2800" u="sng">
                  <a:solidFill>
                    <a:srgbClr val="0000FF"/>
                  </a:solidFill>
                  <a:latin typeface="メイリオ" panose="020B0604030504040204" pitchFamily="50" charset="-128"/>
                  <a:ea typeface="メイリオ" panose="020B0604030504040204" pitchFamily="50" charset="-128"/>
                  <a:cs typeface="メイリオ" panose="020B0604030504040204" pitchFamily="50" charset="-128"/>
                </a:rPr>
                <a:t>観測種目</a:t>
              </a:r>
            </a:p>
            <a:p>
              <a:pPr marL="356400" indent="0">
                <a:buFont typeface="Wingdings" pitchFamily="2" charset="2"/>
                <a:buNone/>
                <a:defRPr/>
              </a:pPr>
              <a:r>
                <a:rPr lang="ja-JP" altLang="en-US" sz="2800">
                  <a:latin typeface="メイリオ" panose="020B0604030504040204" pitchFamily="50" charset="-128"/>
                  <a:ea typeface="メイリオ" panose="020B0604030504040204" pitchFamily="50" charset="-128"/>
                  <a:cs typeface="メイリオ" panose="020B0604030504040204" pitchFamily="50" charset="-128"/>
                </a:rPr>
                <a:t>視程、雲の観測（雲量、雲形、雲の向き）、　　大気現象の観測（霧、雷、ひょう</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2800">
                  <a:latin typeface="メイリオ" panose="020B0604030504040204" pitchFamily="50" charset="-128"/>
                  <a:ea typeface="メイリオ" panose="020B0604030504040204" pitchFamily="50" charset="-128"/>
                  <a:cs typeface="メイリオ" panose="020B0604030504040204" pitchFamily="50" charset="-128"/>
                </a:rPr>
                <a:t>）、天気</a:t>
              </a:r>
              <a:endParaRPr lang="en-US" altLang="ja-JP" sz="28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 name="直線コネクタ 2">
              <a:extLst>
                <a:ext uri="{FF2B5EF4-FFF2-40B4-BE49-F238E27FC236}">
                  <a16:creationId xmlns:a16="http://schemas.microsoft.com/office/drawing/2014/main" id="{B56B380B-B054-B541-8AE5-5FD4C8252A6E}"/>
                </a:ext>
              </a:extLst>
            </p:cNvPr>
            <p:cNvCxnSpPr/>
            <p:nvPr/>
          </p:nvCxnSpPr>
          <p:spPr>
            <a:xfrm>
              <a:off x="1231640" y="2481943"/>
              <a:ext cx="1440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8BB16E65-C30A-3E4E-955E-A5D228214041}"/>
                </a:ext>
              </a:extLst>
            </p:cNvPr>
            <p:cNvCxnSpPr/>
            <p:nvPr/>
          </p:nvCxnSpPr>
          <p:spPr>
            <a:xfrm>
              <a:off x="1940767" y="2481943"/>
              <a:ext cx="0" cy="252000"/>
            </a:xfrm>
            <a:prstGeom prst="straightConnector1">
              <a:avLst/>
            </a:prstGeom>
            <a:ln w="25400">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72B5C50C-70CF-7942-854F-09426BF5FE4F}"/>
                </a:ext>
              </a:extLst>
            </p:cNvPr>
            <p:cNvSpPr txBox="1"/>
            <p:nvPr/>
          </p:nvSpPr>
          <p:spPr>
            <a:xfrm>
              <a:off x="1156994" y="2681265"/>
              <a:ext cx="1548000" cy="461665"/>
            </a:xfrm>
            <a:prstGeom prst="rect">
              <a:avLst/>
            </a:prstGeom>
            <a:noFill/>
          </p:spPr>
          <p:txBody>
            <a:bodyPr wrap="square" rtlCol="0">
              <a:spAutoFit/>
            </a:bodyPr>
            <a:lstStyle/>
            <a:p>
              <a:pPr algn="ctr"/>
              <a:r>
                <a:rPr kumimoji="1" lang="en-US" altLang="ja-JP" sz="1200" dirty="0">
                  <a:solidFill>
                    <a:schemeClr val="tx1">
                      <a:lumMod val="50000"/>
                      <a:lumOff val="50000"/>
                    </a:schemeClr>
                  </a:solidFill>
                </a:rPr>
                <a:t>2021</a:t>
              </a:r>
              <a:r>
                <a:rPr kumimoji="1" lang="ja-JP" altLang="en-US" sz="1200">
                  <a:solidFill>
                    <a:schemeClr val="tx1">
                      <a:lumMod val="50000"/>
                      <a:lumOff val="50000"/>
                    </a:schemeClr>
                  </a:solidFill>
                </a:rPr>
                <a:t>年</a:t>
              </a:r>
              <a:r>
                <a:rPr kumimoji="1" lang="en-US" altLang="ja-JP" sz="1200" dirty="0">
                  <a:solidFill>
                    <a:schemeClr val="tx1">
                      <a:lumMod val="50000"/>
                      <a:lumOff val="50000"/>
                    </a:schemeClr>
                  </a:solidFill>
                </a:rPr>
                <a:t>3</a:t>
              </a:r>
              <a:r>
                <a:rPr kumimoji="1" lang="ja-JP" altLang="en-US" sz="1200">
                  <a:solidFill>
                    <a:schemeClr val="tx1">
                      <a:lumMod val="50000"/>
                      <a:lumOff val="50000"/>
                    </a:schemeClr>
                  </a:solidFill>
                </a:rPr>
                <a:t>月観測終了</a:t>
              </a:r>
              <a:endParaRPr kumimoji="1" lang="en-US" altLang="ja-JP" sz="1200" dirty="0">
                <a:solidFill>
                  <a:schemeClr val="tx1">
                    <a:lumMod val="50000"/>
                    <a:lumOff val="50000"/>
                  </a:schemeClr>
                </a:solidFill>
              </a:endParaRPr>
            </a:p>
            <a:p>
              <a:pPr algn="ctr"/>
              <a:r>
                <a:rPr kumimoji="1" lang="ja-JP" altLang="en-US" sz="1200">
                  <a:solidFill>
                    <a:schemeClr val="tx1">
                      <a:lumMod val="50000"/>
                      <a:lumOff val="50000"/>
                    </a:schemeClr>
                  </a:solidFill>
                </a:rPr>
                <a:t>データ配信は継続</a:t>
              </a:r>
            </a:p>
          </p:txBody>
        </p:sp>
      </p:grpSp>
    </p:spTree>
    <p:extLst>
      <p:ext uri="{BB962C8B-B14F-4D97-AF65-F5344CB8AC3E}">
        <p14:creationId xmlns:p14="http://schemas.microsoft.com/office/powerpoint/2010/main" val="2761845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E817FC-2354-8944-82B4-F6515937EBC2}"/>
              </a:ext>
            </a:extLst>
          </p:cNvPr>
          <p:cNvSpPr>
            <a:spLocks noGrp="1"/>
          </p:cNvSpPr>
          <p:nvPr>
            <p:ph type="title"/>
          </p:nvPr>
        </p:nvSpPr>
        <p:spPr/>
        <p:txBody>
          <a:bodyPr/>
          <a:lstStyle/>
          <a:p>
            <a:r>
              <a:rPr kumimoji="1" lang="ja-JP" altLang="en-US"/>
              <a:t>気象衛星雲画像の主な３種</a:t>
            </a:r>
          </a:p>
        </p:txBody>
      </p:sp>
      <p:grpSp>
        <p:nvGrpSpPr>
          <p:cNvPr id="7" name="グループ化 6">
            <a:extLst>
              <a:ext uri="{FF2B5EF4-FFF2-40B4-BE49-F238E27FC236}">
                <a16:creationId xmlns:a16="http://schemas.microsoft.com/office/drawing/2014/main" id="{C6B727A8-F14F-6B4E-AC3B-097CDA755C3B}"/>
              </a:ext>
            </a:extLst>
          </p:cNvPr>
          <p:cNvGrpSpPr/>
          <p:nvPr/>
        </p:nvGrpSpPr>
        <p:grpSpPr>
          <a:xfrm>
            <a:off x="3048000" y="490788"/>
            <a:ext cx="3810000" cy="2895600"/>
            <a:chOff x="3148467" y="490788"/>
            <a:chExt cx="3810000" cy="2895600"/>
          </a:xfrm>
        </p:grpSpPr>
        <p:pic>
          <p:nvPicPr>
            <p:cNvPr id="1026" name="Picture 2" descr="可視カラー画像">
              <a:extLst>
                <a:ext uri="{FF2B5EF4-FFF2-40B4-BE49-F238E27FC236}">
                  <a16:creationId xmlns:a16="http://schemas.microsoft.com/office/drawing/2014/main" id="{1E668B2D-07F8-5343-B948-0E0C6F601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8467" y="490788"/>
              <a:ext cx="3810000" cy="2895600"/>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5">
              <a:extLst>
                <a:ext uri="{FF2B5EF4-FFF2-40B4-BE49-F238E27FC236}">
                  <a16:creationId xmlns:a16="http://schemas.microsoft.com/office/drawing/2014/main" id="{6CD28F6B-B2C5-3F45-9A79-7AC842D7743C}"/>
                </a:ext>
              </a:extLst>
            </p:cNvPr>
            <p:cNvSpPr/>
            <p:nvPr/>
          </p:nvSpPr>
          <p:spPr>
            <a:xfrm>
              <a:off x="3261648" y="602542"/>
              <a:ext cx="1296000" cy="684000"/>
            </a:xfrm>
            <a:prstGeom prst="roundRect">
              <a:avLst/>
            </a:prstGeom>
            <a:solidFill>
              <a:schemeClr val="tx1">
                <a:lumMod val="50000"/>
                <a:lumOff val="50000"/>
                <a:alpha val="7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可視画像</a:t>
              </a:r>
              <a:endParaRPr kumimoji="1" lang="en-US" altLang="ja-JP" sz="20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a:p>
              <a:pPr algn="ctr"/>
              <a:r>
                <a:rPr kumimoji="1" lang="ja-JP" altLang="en-US" sz="14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夜間</a:t>
              </a:r>
              <a:r>
                <a:rPr kumimoji="1" lang="en-US" altLang="ja-JP" sz="14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NG</a:t>
              </a:r>
              <a:endPar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p:txBody>
        </p:sp>
      </p:grpSp>
      <p:grpSp>
        <p:nvGrpSpPr>
          <p:cNvPr id="9" name="グループ化 8">
            <a:extLst>
              <a:ext uri="{FF2B5EF4-FFF2-40B4-BE49-F238E27FC236}">
                <a16:creationId xmlns:a16="http://schemas.microsoft.com/office/drawing/2014/main" id="{E49CB902-C435-3040-A192-8522F33C7F87}"/>
              </a:ext>
            </a:extLst>
          </p:cNvPr>
          <p:cNvGrpSpPr/>
          <p:nvPr/>
        </p:nvGrpSpPr>
        <p:grpSpPr>
          <a:xfrm>
            <a:off x="647180" y="3393593"/>
            <a:ext cx="3810000" cy="2895600"/>
            <a:chOff x="207106" y="3409176"/>
            <a:chExt cx="3810000" cy="2895600"/>
          </a:xfrm>
        </p:grpSpPr>
        <p:pic>
          <p:nvPicPr>
            <p:cNvPr id="1028" name="Picture 4" descr="赤外画像（カラー）">
              <a:extLst>
                <a:ext uri="{FF2B5EF4-FFF2-40B4-BE49-F238E27FC236}">
                  <a16:creationId xmlns:a16="http://schemas.microsoft.com/office/drawing/2014/main" id="{03E9E485-91F7-7E45-B807-06F87CAE6E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106" y="3409176"/>
              <a:ext cx="3810000" cy="2895600"/>
            </a:xfrm>
            <a:prstGeom prst="rect">
              <a:avLst/>
            </a:prstGeom>
            <a:noFill/>
            <a:extLst>
              <a:ext uri="{909E8E84-426E-40DD-AFC4-6F175D3DCCD1}">
                <a14:hiddenFill xmlns:a14="http://schemas.microsoft.com/office/drawing/2010/main">
                  <a:solidFill>
                    <a:srgbClr val="FFFFFF"/>
                  </a:solidFill>
                </a14:hiddenFill>
              </a:ext>
            </a:extLst>
          </p:spPr>
        </p:pic>
        <p:sp>
          <p:nvSpPr>
            <p:cNvPr id="11" name="角丸四角形 10">
              <a:extLst>
                <a:ext uri="{FF2B5EF4-FFF2-40B4-BE49-F238E27FC236}">
                  <a16:creationId xmlns:a16="http://schemas.microsoft.com/office/drawing/2014/main" id="{C082354A-C8F7-DD43-A5CA-C5D6CC6AC569}"/>
                </a:ext>
              </a:extLst>
            </p:cNvPr>
            <p:cNvSpPr/>
            <p:nvPr/>
          </p:nvSpPr>
          <p:spPr>
            <a:xfrm>
              <a:off x="294855" y="3520930"/>
              <a:ext cx="1296000" cy="684000"/>
            </a:xfrm>
            <a:prstGeom prst="roundRect">
              <a:avLst/>
            </a:prstGeom>
            <a:solidFill>
              <a:schemeClr val="tx1">
                <a:lumMod val="50000"/>
                <a:lumOff val="50000"/>
                <a:alpha val="7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赤外画像</a:t>
              </a:r>
              <a:endParaRPr kumimoji="1" lang="en-US" altLang="ja-JP" sz="20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a:p>
              <a:pPr algn="ctr"/>
              <a:r>
                <a:rPr kumimoji="1" lang="ja-JP" altLang="en-US" sz="14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終日</a:t>
              </a:r>
              <a:r>
                <a:rPr kumimoji="1" lang="en-US" altLang="ja-JP" sz="14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OK</a:t>
              </a:r>
              <a:endPar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p:txBody>
        </p:sp>
      </p:grpSp>
      <p:grpSp>
        <p:nvGrpSpPr>
          <p:cNvPr id="10" name="グループ化 9">
            <a:extLst>
              <a:ext uri="{FF2B5EF4-FFF2-40B4-BE49-F238E27FC236}">
                <a16:creationId xmlns:a16="http://schemas.microsoft.com/office/drawing/2014/main" id="{53ABF135-5434-214B-A6E1-6333AA1CFBC2}"/>
              </a:ext>
            </a:extLst>
          </p:cNvPr>
          <p:cNvGrpSpPr/>
          <p:nvPr/>
        </p:nvGrpSpPr>
        <p:grpSpPr>
          <a:xfrm>
            <a:off x="5448820" y="3393593"/>
            <a:ext cx="3810000" cy="2895600"/>
            <a:chOff x="5645063" y="3409176"/>
            <a:chExt cx="3810000" cy="2895600"/>
          </a:xfrm>
        </p:grpSpPr>
        <p:pic>
          <p:nvPicPr>
            <p:cNvPr id="1030" name="Picture 6" descr="水蒸気画像（カラー）">
              <a:extLst>
                <a:ext uri="{FF2B5EF4-FFF2-40B4-BE49-F238E27FC236}">
                  <a16:creationId xmlns:a16="http://schemas.microsoft.com/office/drawing/2014/main" id="{6BCF5132-77F0-4140-B8A3-0CC014C9F3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063" y="3409176"/>
              <a:ext cx="3810000" cy="2895600"/>
            </a:xfrm>
            <a:prstGeom prst="rect">
              <a:avLst/>
            </a:prstGeom>
            <a:noFill/>
            <a:extLst>
              <a:ext uri="{909E8E84-426E-40DD-AFC4-6F175D3DCCD1}">
                <a14:hiddenFill xmlns:a14="http://schemas.microsoft.com/office/drawing/2010/main">
                  <a:solidFill>
                    <a:srgbClr val="FFFFFF"/>
                  </a:solidFill>
                </a14:hiddenFill>
              </a:ext>
            </a:extLst>
          </p:spPr>
        </p:pic>
        <p:sp>
          <p:nvSpPr>
            <p:cNvPr id="12" name="角丸四角形 11">
              <a:extLst>
                <a:ext uri="{FF2B5EF4-FFF2-40B4-BE49-F238E27FC236}">
                  <a16:creationId xmlns:a16="http://schemas.microsoft.com/office/drawing/2014/main" id="{07188E1A-E91B-CD40-9DA3-BD7523C22CFD}"/>
                </a:ext>
              </a:extLst>
            </p:cNvPr>
            <p:cNvSpPr/>
            <p:nvPr/>
          </p:nvSpPr>
          <p:spPr>
            <a:xfrm>
              <a:off x="5758242" y="3498142"/>
              <a:ext cx="1548000" cy="684000"/>
            </a:xfrm>
            <a:prstGeom prst="roundRect">
              <a:avLst/>
            </a:prstGeom>
            <a:solidFill>
              <a:schemeClr val="tx1">
                <a:lumMod val="50000"/>
                <a:lumOff val="50000"/>
                <a:alpha val="7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水蒸気画像</a:t>
              </a:r>
              <a:endParaRPr kumimoji="1" lang="en-US" altLang="ja-JP" sz="20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a:p>
              <a:pPr algn="ctr"/>
              <a:r>
                <a:rPr kumimoji="1" lang="ja-JP" altLang="en-US" sz="14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終日</a:t>
              </a:r>
              <a:r>
                <a:rPr kumimoji="1" lang="en-US" altLang="ja-JP" sz="1400" b="1" dirty="0">
                  <a:solidFill>
                    <a:schemeClr val="accent4">
                      <a:lumMod val="60000"/>
                      <a:lumOff val="40000"/>
                    </a:schemeClr>
                  </a:solidFill>
                  <a:latin typeface="Hiragino Kaku Gothic Pro W3" panose="020B0300000000000000" pitchFamily="34" charset="-128"/>
                  <a:ea typeface="Hiragino Kaku Gothic Pro W3" panose="020B0300000000000000" pitchFamily="34" charset="-128"/>
                </a:rPr>
                <a:t>OK</a:t>
              </a:r>
              <a:endParaRPr kumimoji="1" lang="ja-JP" altLang="en-US" sz="2000" b="1">
                <a:solidFill>
                  <a:schemeClr val="accent4">
                    <a:lumMod val="60000"/>
                    <a:lumOff val="40000"/>
                  </a:schemeClr>
                </a:solidFill>
                <a:latin typeface="Hiragino Kaku Gothic Pro W3" panose="020B0300000000000000" pitchFamily="34" charset="-128"/>
                <a:ea typeface="Hiragino Kaku Gothic Pro W3" panose="020B0300000000000000" pitchFamily="34" charset="-128"/>
              </a:endParaRPr>
            </a:p>
          </p:txBody>
        </p:sp>
      </p:grpSp>
      <p:sp>
        <p:nvSpPr>
          <p:cNvPr id="15" name="テキスト ボックス 14">
            <a:extLst>
              <a:ext uri="{FF2B5EF4-FFF2-40B4-BE49-F238E27FC236}">
                <a16:creationId xmlns:a16="http://schemas.microsoft.com/office/drawing/2014/main" id="{4C6983E5-F497-EC4E-A60B-D094BF59487F}"/>
              </a:ext>
            </a:extLst>
          </p:cNvPr>
          <p:cNvSpPr txBox="1"/>
          <p:nvPr/>
        </p:nvSpPr>
        <p:spPr>
          <a:xfrm>
            <a:off x="3048000" y="2980302"/>
            <a:ext cx="3816000" cy="307777"/>
          </a:xfrm>
          <a:prstGeom prst="rect">
            <a:avLst/>
          </a:prstGeom>
          <a:noFill/>
        </p:spPr>
        <p:txBody>
          <a:bodyPr wrap="square" rtlCol="0">
            <a:spAutoFit/>
          </a:bodyPr>
          <a:lstStyle/>
          <a:p>
            <a:r>
              <a:rPr kumimoji="1" lang="ja-JP" altLang="en-US" sz="1400" b="1">
                <a:solidFill>
                  <a:schemeClr val="accent4"/>
                </a:solidFill>
                <a:latin typeface="Hiragino Kaku Gothic Pro W3" panose="020B0300000000000000" pitchFamily="34" charset="-128"/>
                <a:ea typeface="Hiragino Kaku Gothic Pro W3" panose="020B0300000000000000" pitchFamily="34" charset="-128"/>
              </a:rPr>
              <a:t>雲や地表面によって反射された太陽光を観測</a:t>
            </a:r>
          </a:p>
        </p:txBody>
      </p:sp>
      <p:sp>
        <p:nvSpPr>
          <p:cNvPr id="20" name="テキスト ボックス 19">
            <a:extLst>
              <a:ext uri="{FF2B5EF4-FFF2-40B4-BE49-F238E27FC236}">
                <a16:creationId xmlns:a16="http://schemas.microsoft.com/office/drawing/2014/main" id="{CE67DFAD-7D52-E24D-96B6-7E0C330C6553}"/>
              </a:ext>
            </a:extLst>
          </p:cNvPr>
          <p:cNvSpPr txBox="1"/>
          <p:nvPr/>
        </p:nvSpPr>
        <p:spPr>
          <a:xfrm>
            <a:off x="641180" y="5898690"/>
            <a:ext cx="3816000" cy="307777"/>
          </a:xfrm>
          <a:prstGeom prst="rect">
            <a:avLst/>
          </a:prstGeom>
          <a:noFill/>
        </p:spPr>
        <p:txBody>
          <a:bodyPr wrap="square" rtlCol="0">
            <a:spAutoFit/>
          </a:bodyPr>
          <a:lstStyle/>
          <a:p>
            <a:r>
              <a:rPr kumimoji="1" lang="ja-JP" altLang="en-US" sz="1400" b="1">
                <a:solidFill>
                  <a:schemeClr val="accent4"/>
                </a:solidFill>
                <a:latin typeface="Hiragino Kaku Gothic Pro W3" panose="020B0300000000000000" pitchFamily="34" charset="-128"/>
                <a:ea typeface="Hiragino Kaku Gothic Pro W3" panose="020B0300000000000000" pitchFamily="34" charset="-128"/>
              </a:rPr>
              <a:t>雲･地表面･大気から放射される赤外線を観測</a:t>
            </a:r>
          </a:p>
        </p:txBody>
      </p:sp>
      <p:sp>
        <p:nvSpPr>
          <p:cNvPr id="21" name="テキスト ボックス 20">
            <a:extLst>
              <a:ext uri="{FF2B5EF4-FFF2-40B4-BE49-F238E27FC236}">
                <a16:creationId xmlns:a16="http://schemas.microsoft.com/office/drawing/2014/main" id="{B3B333F0-1E3E-A349-BA8F-64DE71DD8019}"/>
              </a:ext>
            </a:extLst>
          </p:cNvPr>
          <p:cNvSpPr txBox="1"/>
          <p:nvPr/>
        </p:nvSpPr>
        <p:spPr>
          <a:xfrm>
            <a:off x="5349515" y="5898690"/>
            <a:ext cx="3996000" cy="324000"/>
          </a:xfrm>
          <a:prstGeom prst="rect">
            <a:avLst/>
          </a:prstGeom>
          <a:noFill/>
        </p:spPr>
        <p:txBody>
          <a:bodyPr wrap="square" rtlCol="0">
            <a:spAutoFit/>
          </a:bodyPr>
          <a:lstStyle/>
          <a:p>
            <a:r>
              <a:rPr kumimoji="1" lang="ja-JP" altLang="en-US" sz="1400" b="1">
                <a:solidFill>
                  <a:schemeClr val="accent4"/>
                </a:solidFill>
                <a:latin typeface="Hiragino Kaku Gothic Pro W3" panose="020B0300000000000000" pitchFamily="34" charset="-128"/>
                <a:ea typeface="Hiragino Kaku Gothic Pro W3" panose="020B0300000000000000" pitchFamily="34" charset="-128"/>
              </a:rPr>
              <a:t>大気中にある水蒸気と雲からの赤外放射を観測</a:t>
            </a:r>
          </a:p>
        </p:txBody>
      </p:sp>
    </p:spTree>
    <p:extLst>
      <p:ext uri="{BB962C8B-B14F-4D97-AF65-F5344CB8AC3E}">
        <p14:creationId xmlns:p14="http://schemas.microsoft.com/office/powerpoint/2010/main" val="3993544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401;p37">
            <a:extLst>
              <a:ext uri="{FF2B5EF4-FFF2-40B4-BE49-F238E27FC236}">
                <a16:creationId xmlns:a16="http://schemas.microsoft.com/office/drawing/2014/main" id="{2570499B-5334-2543-B25F-EC2FCF136964}"/>
              </a:ext>
            </a:extLst>
          </p:cNvPr>
          <p:cNvSpPr txBox="1"/>
          <p:nvPr/>
        </p:nvSpPr>
        <p:spPr>
          <a:xfrm>
            <a:off x="270163" y="2639700"/>
            <a:ext cx="9365673"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気象現象のスケールを理解する</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時間スケールと空間スケールについて</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1886769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a:extLst>
              <a:ext uri="{FF2B5EF4-FFF2-40B4-BE49-F238E27FC236}">
                <a16:creationId xmlns:a16="http://schemas.microsoft.com/office/drawing/2014/main" id="{4852B991-1A27-D94C-8BBD-BF83EE836B39}"/>
              </a:ext>
            </a:extLst>
          </p:cNvPr>
          <p:cNvSpPr>
            <a:spLocks noGrp="1"/>
          </p:cNvSpPr>
          <p:nvPr>
            <p:ph type="title"/>
          </p:nvPr>
        </p:nvSpPr>
        <p:spPr/>
        <p:txBody>
          <a:bodyPr/>
          <a:lstStyle/>
          <a:p>
            <a:r>
              <a:rPr lang="ja-JP" altLang="en-US"/>
              <a:t>気象衛星による電磁波の観測で分かること</a:t>
            </a:r>
          </a:p>
        </p:txBody>
      </p:sp>
      <p:pic>
        <p:nvPicPr>
          <p:cNvPr id="20" name="図 19">
            <a:extLst>
              <a:ext uri="{FF2B5EF4-FFF2-40B4-BE49-F238E27FC236}">
                <a16:creationId xmlns:a16="http://schemas.microsoft.com/office/drawing/2014/main" id="{2DA1FB54-166C-4E43-924D-28C439952119}"/>
              </a:ext>
            </a:extLst>
          </p:cNvPr>
          <p:cNvPicPr>
            <a:picLocks noChangeAspect="1"/>
          </p:cNvPicPr>
          <p:nvPr/>
        </p:nvPicPr>
        <p:blipFill>
          <a:blip r:embed="rId3"/>
          <a:stretch>
            <a:fillRect/>
          </a:stretch>
        </p:blipFill>
        <p:spPr>
          <a:xfrm>
            <a:off x="600572" y="552663"/>
            <a:ext cx="8704856" cy="5752673"/>
          </a:xfrm>
          <a:prstGeom prst="rect">
            <a:avLst/>
          </a:prstGeom>
        </p:spPr>
      </p:pic>
    </p:spTree>
    <p:extLst>
      <p:ext uri="{BB962C8B-B14F-4D97-AF65-F5344CB8AC3E}">
        <p14:creationId xmlns:p14="http://schemas.microsoft.com/office/powerpoint/2010/main" val="389651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9B405C-ABC3-CC46-B055-52E026EB3148}"/>
              </a:ext>
            </a:extLst>
          </p:cNvPr>
          <p:cNvSpPr>
            <a:spLocks noGrp="1"/>
          </p:cNvSpPr>
          <p:nvPr>
            <p:ph type="title"/>
          </p:nvPr>
        </p:nvSpPr>
        <p:spPr/>
        <p:txBody>
          <a:bodyPr/>
          <a:lstStyle/>
          <a:p>
            <a:r>
              <a:rPr kumimoji="1" lang="ja-JP" altLang="en-US"/>
              <a:t>気象衛星の観測バンド（チャンネル）</a:t>
            </a:r>
          </a:p>
        </p:txBody>
      </p:sp>
      <p:pic>
        <p:nvPicPr>
          <p:cNvPr id="4" name="図 3">
            <a:extLst>
              <a:ext uri="{FF2B5EF4-FFF2-40B4-BE49-F238E27FC236}">
                <a16:creationId xmlns:a16="http://schemas.microsoft.com/office/drawing/2014/main" id="{4D0B55FB-12CB-8949-BA0F-E6B35CDDDFB8}"/>
              </a:ext>
            </a:extLst>
          </p:cNvPr>
          <p:cNvPicPr>
            <a:picLocks noChangeAspect="1"/>
          </p:cNvPicPr>
          <p:nvPr/>
        </p:nvPicPr>
        <p:blipFill>
          <a:blip r:embed="rId3"/>
          <a:stretch>
            <a:fillRect/>
          </a:stretch>
        </p:blipFill>
        <p:spPr>
          <a:xfrm>
            <a:off x="102637" y="664241"/>
            <a:ext cx="9700727" cy="5454874"/>
          </a:xfrm>
          <a:prstGeom prst="rect">
            <a:avLst/>
          </a:prstGeom>
        </p:spPr>
      </p:pic>
    </p:spTree>
    <p:extLst>
      <p:ext uri="{BB962C8B-B14F-4D97-AF65-F5344CB8AC3E}">
        <p14:creationId xmlns:p14="http://schemas.microsoft.com/office/powerpoint/2010/main" val="2444252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a:extLst>
              <a:ext uri="{FF2B5EF4-FFF2-40B4-BE49-F238E27FC236}">
                <a16:creationId xmlns:a16="http://schemas.microsoft.com/office/drawing/2014/main" id="{45FC20B6-AD01-914F-9664-8435B3899137}"/>
              </a:ext>
            </a:extLst>
          </p:cNvPr>
          <p:cNvSpPr>
            <a:spLocks noGrp="1"/>
          </p:cNvSpPr>
          <p:nvPr>
            <p:ph type="title"/>
          </p:nvPr>
        </p:nvSpPr>
        <p:spPr/>
        <p:txBody>
          <a:bodyPr/>
          <a:lstStyle/>
          <a:p>
            <a:r>
              <a:rPr lang="ja-JP" altLang="en-US"/>
              <a:t>気象レーダーによる雨雲の観測</a:t>
            </a:r>
          </a:p>
        </p:txBody>
      </p:sp>
      <p:sp>
        <p:nvSpPr>
          <p:cNvPr id="14" name="テキスト ボックス 13">
            <a:extLst>
              <a:ext uri="{FF2B5EF4-FFF2-40B4-BE49-F238E27FC236}">
                <a16:creationId xmlns:a16="http://schemas.microsoft.com/office/drawing/2014/main" id="{C1555670-A800-1E4B-A0EE-D6C64B8326D2}"/>
              </a:ext>
            </a:extLst>
          </p:cNvPr>
          <p:cNvSpPr txBox="1"/>
          <p:nvPr/>
        </p:nvSpPr>
        <p:spPr>
          <a:xfrm>
            <a:off x="49842" y="559220"/>
            <a:ext cx="5226581" cy="400093"/>
          </a:xfrm>
          <a:prstGeom prst="rect">
            <a:avLst/>
          </a:prstGeom>
          <a:noFill/>
        </p:spPr>
        <p:txBody>
          <a:bodyPr wrap="square" lIns="91424" tIns="45712" rIns="91424" bIns="45712" rtlCol="0">
            <a:spAutoFit/>
          </a:bodyPr>
          <a:lstStyle/>
          <a:p>
            <a:pPr algn="ctr"/>
            <a:r>
              <a:rPr lang="en-US" altLang="ja-JP" sz="2000" dirty="0">
                <a:solidFill>
                  <a:schemeClr val="accent6"/>
                </a:solidFill>
                <a:latin typeface="HGP創英角ｺﾞｼｯｸUB" pitchFamily="50" charset="-128"/>
                <a:ea typeface="HGP創英角ｺﾞｼｯｸUB" pitchFamily="50" charset="-128"/>
              </a:rPr>
              <a:t>20</a:t>
            </a:r>
            <a:r>
              <a:rPr lang="ja-JP" altLang="en-US" sz="2000" dirty="0">
                <a:solidFill>
                  <a:schemeClr val="accent6"/>
                </a:solidFill>
                <a:latin typeface="HGP創英角ｺﾞｼｯｸUB" pitchFamily="50" charset="-128"/>
                <a:ea typeface="HGP創英角ｺﾞｼｯｸUB" pitchFamily="50" charset="-128"/>
              </a:rPr>
              <a:t>基</a:t>
            </a:r>
            <a:r>
              <a:rPr lang="ja-JP" altLang="en-US" sz="1600" dirty="0">
                <a:solidFill>
                  <a:schemeClr val="accent6"/>
                </a:solidFill>
                <a:latin typeface="HGP創英角ｺﾞｼｯｸUB" pitchFamily="50" charset="-128"/>
                <a:ea typeface="HGP創英角ｺﾞｼｯｸUB" pitchFamily="50" charset="-128"/>
              </a:rPr>
              <a:t>の</a:t>
            </a:r>
            <a:r>
              <a:rPr lang="ja-JP" altLang="en-US" sz="2000" dirty="0">
                <a:solidFill>
                  <a:schemeClr val="accent6"/>
                </a:solidFill>
                <a:latin typeface="HGP創英角ｺﾞｼｯｸUB" pitchFamily="50" charset="-128"/>
                <a:ea typeface="HGP創英角ｺﾞｼｯｸUB" pitchFamily="50" charset="-128"/>
              </a:rPr>
              <a:t>レーダー</a:t>
            </a:r>
            <a:r>
              <a:rPr lang="ja-JP" altLang="en-US" sz="1600" dirty="0">
                <a:solidFill>
                  <a:schemeClr val="accent6"/>
                </a:solidFill>
                <a:latin typeface="HGP創英角ｺﾞｼｯｸUB" pitchFamily="50" charset="-128"/>
                <a:ea typeface="HGP創英角ｺﾞｼｯｸUB" pitchFamily="50" charset="-128"/>
              </a:rPr>
              <a:t>で</a:t>
            </a:r>
            <a:r>
              <a:rPr lang="ja-JP" altLang="en-US" sz="2000" dirty="0">
                <a:solidFill>
                  <a:schemeClr val="accent6"/>
                </a:solidFill>
                <a:latin typeface="HGP創英角ｺﾞｼｯｸUB" pitchFamily="50" charset="-128"/>
                <a:ea typeface="HGP創英角ｺﾞｼｯｸUB" pitchFamily="50" charset="-128"/>
              </a:rPr>
              <a:t>全国</a:t>
            </a:r>
            <a:r>
              <a:rPr lang="ja-JP" altLang="en-US" sz="1600" dirty="0">
                <a:solidFill>
                  <a:schemeClr val="accent6"/>
                </a:solidFill>
                <a:latin typeface="HGP創英角ｺﾞｼｯｸUB" pitchFamily="50" charset="-128"/>
                <a:ea typeface="HGP創英角ｺﾞｼｯｸUB" pitchFamily="50" charset="-128"/>
              </a:rPr>
              <a:t>の</a:t>
            </a:r>
            <a:r>
              <a:rPr lang="ja-JP" altLang="en-US" sz="2000" dirty="0">
                <a:solidFill>
                  <a:schemeClr val="accent6"/>
                </a:solidFill>
                <a:latin typeface="HGP創英角ｺﾞｼｯｸUB" pitchFamily="50" charset="-128"/>
                <a:ea typeface="HGP創英角ｺﾞｼｯｸUB" pitchFamily="50" charset="-128"/>
              </a:rPr>
              <a:t>雨雲</a:t>
            </a:r>
            <a:r>
              <a:rPr lang="ja-JP" altLang="en-US" sz="1600" dirty="0">
                <a:solidFill>
                  <a:schemeClr val="accent6"/>
                </a:solidFill>
                <a:latin typeface="HGP創英角ｺﾞｼｯｸUB" pitchFamily="50" charset="-128"/>
                <a:ea typeface="HGP創英角ｺﾞｼｯｸUB" pitchFamily="50" charset="-128"/>
              </a:rPr>
              <a:t>の</a:t>
            </a:r>
            <a:r>
              <a:rPr lang="ja-JP" altLang="en-US" sz="2000" dirty="0">
                <a:solidFill>
                  <a:schemeClr val="accent6"/>
                </a:solidFill>
                <a:latin typeface="HGP創英角ｺﾞｼｯｸUB" pitchFamily="50" charset="-128"/>
                <a:ea typeface="HGP創英角ｺﾞｼｯｸUB" pitchFamily="50" charset="-128"/>
              </a:rPr>
              <a:t>状況</a:t>
            </a:r>
            <a:r>
              <a:rPr lang="ja-JP" altLang="en-US" sz="1600" dirty="0">
                <a:solidFill>
                  <a:schemeClr val="accent6"/>
                </a:solidFill>
                <a:latin typeface="HGP創英角ｺﾞｼｯｸUB" pitchFamily="50" charset="-128"/>
                <a:ea typeface="HGP創英角ｺﾞｼｯｸUB" pitchFamily="50" charset="-128"/>
              </a:rPr>
              <a:t>を</a:t>
            </a:r>
            <a:r>
              <a:rPr lang="ja-JP" altLang="en-US" sz="2000" dirty="0">
                <a:solidFill>
                  <a:schemeClr val="accent6"/>
                </a:solidFill>
                <a:latin typeface="HGP創英角ｺﾞｼｯｸUB" pitchFamily="50" charset="-128"/>
                <a:ea typeface="HGP創英角ｺﾞｼｯｸUB" pitchFamily="50" charset="-128"/>
              </a:rPr>
              <a:t>監視</a:t>
            </a:r>
          </a:p>
        </p:txBody>
      </p:sp>
      <p:pic>
        <p:nvPicPr>
          <p:cNvPr id="1026" name="Picture 2" descr="気象庁のレーダー配置">
            <a:extLst>
              <a:ext uri="{FF2B5EF4-FFF2-40B4-BE49-F238E27FC236}">
                <a16:creationId xmlns:a16="http://schemas.microsoft.com/office/drawing/2014/main" id="{3404787A-5105-8443-972F-62206EB7C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5778" y="1033600"/>
            <a:ext cx="6674444" cy="5153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250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a:extLst>
              <a:ext uri="{FF2B5EF4-FFF2-40B4-BE49-F238E27FC236}">
                <a16:creationId xmlns:a16="http://schemas.microsoft.com/office/drawing/2014/main" id="{DAF73128-A541-5D49-97DA-164A5A341F9B}"/>
              </a:ext>
            </a:extLst>
          </p:cNvPr>
          <p:cNvSpPr>
            <a:spLocks noGrp="1"/>
          </p:cNvSpPr>
          <p:nvPr>
            <p:ph type="title"/>
          </p:nvPr>
        </p:nvSpPr>
        <p:spPr/>
        <p:txBody>
          <a:bodyPr/>
          <a:lstStyle/>
          <a:p>
            <a:r>
              <a:rPr lang="ja-JP" altLang="en-US"/>
              <a:t>気象レーダー観測を利用したプロダクトの例</a:t>
            </a:r>
          </a:p>
        </p:txBody>
      </p:sp>
      <p:sp>
        <p:nvSpPr>
          <p:cNvPr id="4" name="タイトル 1">
            <a:extLst>
              <a:ext uri="{FF2B5EF4-FFF2-40B4-BE49-F238E27FC236}">
                <a16:creationId xmlns:a16="http://schemas.microsoft.com/office/drawing/2014/main" id="{F609E3F5-497C-334B-AB13-CADD014565CD}"/>
              </a:ext>
            </a:extLst>
          </p:cNvPr>
          <p:cNvSpPr txBox="1">
            <a:spLocks/>
          </p:cNvSpPr>
          <p:nvPr/>
        </p:nvSpPr>
        <p:spPr>
          <a:xfrm>
            <a:off x="381000" y="-23155"/>
            <a:ext cx="8915400" cy="549076"/>
          </a:xfrm>
          <a:prstGeom prst="rect">
            <a:avLst/>
          </a:prstGeom>
        </p:spPr>
        <p:txBody>
          <a:bodyPr vert="horz" lIns="36000" tIns="36000" rIns="36000" bIns="36000" rtlCol="0" anchor="b">
            <a:normAutofit/>
          </a:bodyPr>
          <a:lstStyle>
            <a:lvl1pPr algn="l" defTabSz="685800" rtl="0" eaLnBrk="1" latinLnBrk="0" hangingPunct="1">
              <a:lnSpc>
                <a:spcPct val="85000"/>
              </a:lnSpc>
              <a:spcBef>
                <a:spcPct val="0"/>
              </a:spcBef>
              <a:buNone/>
              <a:defRPr kumimoji="1" sz="1800" kern="1200" spc="-38" baseline="0">
                <a:solidFill>
                  <a:schemeClr val="tx1">
                    <a:lumMod val="75000"/>
                    <a:lumOff val="25000"/>
                  </a:schemeClr>
                </a:solidFill>
                <a:latin typeface="Meiryo" panose="020B0604030504040204" pitchFamily="34" charset="-128"/>
                <a:ea typeface="Meiryo" panose="020B0604030504040204" pitchFamily="34" charset="-128"/>
                <a:cs typeface="+mj-cs"/>
              </a:defRPr>
            </a:lvl1pPr>
          </a:lstStyle>
          <a:p>
            <a:r>
              <a:rPr lang="ja-JP" altLang="en-US"/>
              <a:t>　</a:t>
            </a:r>
            <a:endParaRPr lang="ja-JP" altLang="en-US" dirty="0"/>
          </a:p>
        </p:txBody>
      </p:sp>
      <p:pic>
        <p:nvPicPr>
          <p:cNvPr id="6" name="図 5">
            <a:extLst>
              <a:ext uri="{FF2B5EF4-FFF2-40B4-BE49-F238E27FC236}">
                <a16:creationId xmlns:a16="http://schemas.microsoft.com/office/drawing/2014/main" id="{ADBDC40D-CD03-1148-A9E7-516B62ED02F7}"/>
              </a:ext>
            </a:extLst>
          </p:cNvPr>
          <p:cNvPicPr>
            <a:picLocks noChangeAspect="1"/>
          </p:cNvPicPr>
          <p:nvPr/>
        </p:nvPicPr>
        <p:blipFill>
          <a:blip r:embed="rId3"/>
          <a:stretch>
            <a:fillRect/>
          </a:stretch>
        </p:blipFill>
        <p:spPr>
          <a:xfrm>
            <a:off x="767376" y="613756"/>
            <a:ext cx="4129455" cy="3702858"/>
          </a:xfrm>
          <a:prstGeom prst="rect">
            <a:avLst/>
          </a:prstGeom>
        </p:spPr>
      </p:pic>
      <p:pic>
        <p:nvPicPr>
          <p:cNvPr id="7" name="図 6">
            <a:extLst>
              <a:ext uri="{FF2B5EF4-FFF2-40B4-BE49-F238E27FC236}">
                <a16:creationId xmlns:a16="http://schemas.microsoft.com/office/drawing/2014/main" id="{7ED31143-27A0-034C-9DC2-8874297F5EC5}"/>
              </a:ext>
            </a:extLst>
          </p:cNvPr>
          <p:cNvPicPr>
            <a:picLocks noChangeAspect="1"/>
          </p:cNvPicPr>
          <p:nvPr/>
        </p:nvPicPr>
        <p:blipFill>
          <a:blip r:embed="rId4"/>
          <a:stretch>
            <a:fillRect/>
          </a:stretch>
        </p:blipFill>
        <p:spPr>
          <a:xfrm>
            <a:off x="6083101" y="613756"/>
            <a:ext cx="3052900" cy="2731873"/>
          </a:xfrm>
          <a:prstGeom prst="rect">
            <a:avLst/>
          </a:prstGeom>
        </p:spPr>
      </p:pic>
      <p:sp>
        <p:nvSpPr>
          <p:cNvPr id="9" name="テキスト ボックス 8">
            <a:extLst>
              <a:ext uri="{FF2B5EF4-FFF2-40B4-BE49-F238E27FC236}">
                <a16:creationId xmlns:a16="http://schemas.microsoft.com/office/drawing/2014/main" id="{83B64800-2D93-0342-A319-FD5FDD6437BD}"/>
              </a:ext>
            </a:extLst>
          </p:cNvPr>
          <p:cNvSpPr txBox="1"/>
          <p:nvPr/>
        </p:nvSpPr>
        <p:spPr>
          <a:xfrm>
            <a:off x="769999" y="887223"/>
            <a:ext cx="2339070" cy="329305"/>
          </a:xfrm>
          <a:prstGeom prst="rect">
            <a:avLst/>
          </a:prstGeom>
          <a:solidFill>
            <a:srgbClr val="003399"/>
          </a:solidFill>
        </p:spPr>
        <p:txBody>
          <a:bodyPr wrap="none" lIns="91424" tIns="45712" rIns="91424" bIns="45712" anchor="ctr" anchorCtr="0">
            <a:spAutoFit/>
          </a:bodyPr>
          <a:lstStyle/>
          <a:p>
            <a:pPr algn="ctr">
              <a:lnSpc>
                <a:spcPct val="110000"/>
              </a:lnSpc>
              <a:defRPr/>
            </a:pPr>
            <a:r>
              <a:rPr lang="ja-JP" altLang="en-US" sz="1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高解像度降水ナウキャスト</a:t>
            </a:r>
          </a:p>
        </p:txBody>
      </p:sp>
      <p:sp>
        <p:nvSpPr>
          <p:cNvPr id="10" name="正方形/長方形 9">
            <a:extLst>
              <a:ext uri="{FF2B5EF4-FFF2-40B4-BE49-F238E27FC236}">
                <a16:creationId xmlns:a16="http://schemas.microsoft.com/office/drawing/2014/main" id="{BBDBABEE-68DA-6B4C-8DCC-090C989560D4}"/>
              </a:ext>
            </a:extLst>
          </p:cNvPr>
          <p:cNvSpPr>
            <a:spLocks noChangeArrowheads="1"/>
          </p:cNvSpPr>
          <p:nvPr/>
        </p:nvSpPr>
        <p:spPr bwMode="auto">
          <a:xfrm>
            <a:off x="767376" y="5136961"/>
            <a:ext cx="4940642" cy="765192"/>
          </a:xfrm>
          <a:prstGeom prst="rect">
            <a:avLst/>
          </a:prstGeom>
          <a:solidFill>
            <a:schemeClr val="accent4">
              <a:lumMod val="40000"/>
              <a:lumOff val="60000"/>
            </a:schemeClr>
          </a:solidFill>
          <a:ln w="9525">
            <a:noFill/>
            <a:miter lim="800000"/>
            <a:headEnd/>
            <a:tailEnd/>
          </a:ln>
        </p:spPr>
        <p:txBody>
          <a:bodyPr wrap="square" lIns="91424" tIns="72000" rIns="91424" bIns="45712" anchor="b">
            <a:spAutoFit/>
          </a:bodyPr>
          <a:lstStyle/>
          <a:p>
            <a:pPr>
              <a:defRPr/>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気象レーダーによる</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分毎の降水強度分布と、降水ナウキャストによる</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250m</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分解能の</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分毎</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分先までの降水強度分布予測を連続的に表示（</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分先は</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1km</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分解能）。</a:t>
            </a:r>
          </a:p>
        </p:txBody>
      </p:sp>
      <p:pic>
        <p:nvPicPr>
          <p:cNvPr id="11" name="図 10">
            <a:extLst>
              <a:ext uri="{FF2B5EF4-FFF2-40B4-BE49-F238E27FC236}">
                <a16:creationId xmlns:a16="http://schemas.microsoft.com/office/drawing/2014/main" id="{75AC97AC-3ED9-2844-869F-6A2373140AAE}"/>
              </a:ext>
            </a:extLst>
          </p:cNvPr>
          <p:cNvPicPr>
            <a:picLocks noChangeAspect="1"/>
          </p:cNvPicPr>
          <p:nvPr/>
        </p:nvPicPr>
        <p:blipFill rotWithShape="1">
          <a:blip r:embed="rId5"/>
          <a:srcRect r="17227"/>
          <a:stretch/>
        </p:blipFill>
        <p:spPr>
          <a:xfrm>
            <a:off x="6064053" y="3430490"/>
            <a:ext cx="3062297" cy="2721792"/>
          </a:xfrm>
          <a:prstGeom prst="rect">
            <a:avLst/>
          </a:prstGeom>
        </p:spPr>
      </p:pic>
      <p:pic>
        <p:nvPicPr>
          <p:cNvPr id="12" name="図 11">
            <a:extLst>
              <a:ext uri="{FF2B5EF4-FFF2-40B4-BE49-F238E27FC236}">
                <a16:creationId xmlns:a16="http://schemas.microsoft.com/office/drawing/2014/main" id="{83D7ECDB-2A2A-FB42-846F-4A2443552C9F}"/>
              </a:ext>
            </a:extLst>
          </p:cNvPr>
          <p:cNvPicPr>
            <a:picLocks noChangeAspect="1"/>
          </p:cNvPicPr>
          <p:nvPr/>
        </p:nvPicPr>
        <p:blipFill>
          <a:blip r:embed="rId6"/>
          <a:stretch>
            <a:fillRect/>
          </a:stretch>
        </p:blipFill>
        <p:spPr>
          <a:xfrm>
            <a:off x="7544840" y="3047659"/>
            <a:ext cx="1571237" cy="281034"/>
          </a:xfrm>
          <a:prstGeom prst="rect">
            <a:avLst/>
          </a:prstGeom>
        </p:spPr>
      </p:pic>
      <p:pic>
        <p:nvPicPr>
          <p:cNvPr id="13" name="図 12">
            <a:extLst>
              <a:ext uri="{FF2B5EF4-FFF2-40B4-BE49-F238E27FC236}">
                <a16:creationId xmlns:a16="http://schemas.microsoft.com/office/drawing/2014/main" id="{5C7AD961-21BC-A440-9E8D-4B448404C2A3}"/>
              </a:ext>
            </a:extLst>
          </p:cNvPr>
          <p:cNvPicPr>
            <a:picLocks noChangeAspect="1"/>
          </p:cNvPicPr>
          <p:nvPr/>
        </p:nvPicPr>
        <p:blipFill>
          <a:blip r:embed="rId7"/>
          <a:stretch>
            <a:fillRect/>
          </a:stretch>
        </p:blipFill>
        <p:spPr>
          <a:xfrm>
            <a:off x="8249662" y="5838232"/>
            <a:ext cx="836716" cy="300196"/>
          </a:xfrm>
          <a:prstGeom prst="rect">
            <a:avLst/>
          </a:prstGeom>
        </p:spPr>
      </p:pic>
      <p:sp>
        <p:nvSpPr>
          <p:cNvPr id="14" name="テキスト ボックス 13">
            <a:extLst>
              <a:ext uri="{FF2B5EF4-FFF2-40B4-BE49-F238E27FC236}">
                <a16:creationId xmlns:a16="http://schemas.microsoft.com/office/drawing/2014/main" id="{C3932BE0-5C82-A143-9A17-8EF4F037D7EF}"/>
              </a:ext>
            </a:extLst>
          </p:cNvPr>
          <p:cNvSpPr txBox="1"/>
          <p:nvPr/>
        </p:nvSpPr>
        <p:spPr>
          <a:xfrm>
            <a:off x="6070400" y="3615288"/>
            <a:ext cx="2339070" cy="329305"/>
          </a:xfrm>
          <a:prstGeom prst="rect">
            <a:avLst/>
          </a:prstGeom>
          <a:solidFill>
            <a:srgbClr val="003399"/>
          </a:solidFill>
        </p:spPr>
        <p:txBody>
          <a:bodyPr wrap="none" lIns="91424" tIns="45712" rIns="91424" bIns="45712" anchor="ctr" anchorCtr="0">
            <a:spAutoFit/>
          </a:bodyPr>
          <a:lstStyle/>
          <a:p>
            <a:pPr algn="ctr">
              <a:lnSpc>
                <a:spcPct val="110000"/>
              </a:lnSpc>
              <a:defRPr/>
            </a:pPr>
            <a:r>
              <a:rPr lang="zh-TW" altLang="en-US" sz="1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竜巻発生確度</a:t>
            </a:r>
            <a:r>
              <a:rPr lang="ja-JP" altLang="en-US" sz="1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ナウキャスト</a:t>
            </a:r>
          </a:p>
        </p:txBody>
      </p:sp>
      <p:sp>
        <p:nvSpPr>
          <p:cNvPr id="15" name="テキスト ボックス 14">
            <a:extLst>
              <a:ext uri="{FF2B5EF4-FFF2-40B4-BE49-F238E27FC236}">
                <a16:creationId xmlns:a16="http://schemas.microsoft.com/office/drawing/2014/main" id="{EA64200C-BB47-9746-A87F-7AE116568984}"/>
              </a:ext>
            </a:extLst>
          </p:cNvPr>
          <p:cNvSpPr txBox="1"/>
          <p:nvPr/>
        </p:nvSpPr>
        <p:spPr>
          <a:xfrm>
            <a:off x="6083103" y="805665"/>
            <a:ext cx="1441389" cy="329305"/>
          </a:xfrm>
          <a:prstGeom prst="rect">
            <a:avLst/>
          </a:prstGeom>
          <a:solidFill>
            <a:srgbClr val="003399"/>
          </a:solidFill>
        </p:spPr>
        <p:txBody>
          <a:bodyPr wrap="none" lIns="91424" tIns="45712" rIns="91424" bIns="45712" anchor="ctr" anchorCtr="0">
            <a:spAutoFit/>
          </a:bodyPr>
          <a:lstStyle/>
          <a:p>
            <a:pPr algn="ctr">
              <a:lnSpc>
                <a:spcPct val="110000"/>
              </a:lnSpc>
              <a:defRPr/>
            </a:pPr>
            <a:r>
              <a:rPr lang="ja-JP" altLang="en-US" sz="1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雷ナウキャスト</a:t>
            </a:r>
          </a:p>
        </p:txBody>
      </p:sp>
      <p:pic>
        <p:nvPicPr>
          <p:cNvPr id="16" name="図 15">
            <a:extLst>
              <a:ext uri="{FF2B5EF4-FFF2-40B4-BE49-F238E27FC236}">
                <a16:creationId xmlns:a16="http://schemas.microsoft.com/office/drawing/2014/main" id="{0DE407E2-F7D2-3F4A-970D-AE9B8D728A9C}"/>
              </a:ext>
            </a:extLst>
          </p:cNvPr>
          <p:cNvPicPr>
            <a:picLocks noChangeAspect="1"/>
          </p:cNvPicPr>
          <p:nvPr/>
        </p:nvPicPr>
        <p:blipFill>
          <a:blip r:embed="rId8"/>
          <a:stretch>
            <a:fillRect/>
          </a:stretch>
        </p:blipFill>
        <p:spPr>
          <a:xfrm>
            <a:off x="4935197" y="875322"/>
            <a:ext cx="491019" cy="1971871"/>
          </a:xfrm>
          <a:prstGeom prst="rect">
            <a:avLst/>
          </a:prstGeom>
        </p:spPr>
      </p:pic>
      <p:pic>
        <p:nvPicPr>
          <p:cNvPr id="17" name="図 16">
            <a:extLst>
              <a:ext uri="{FF2B5EF4-FFF2-40B4-BE49-F238E27FC236}">
                <a16:creationId xmlns:a16="http://schemas.microsoft.com/office/drawing/2014/main" id="{024A4658-D313-8F47-B4A6-8CE11CC087E5}"/>
              </a:ext>
            </a:extLst>
          </p:cNvPr>
          <p:cNvPicPr>
            <a:picLocks noChangeAspect="1"/>
          </p:cNvPicPr>
          <p:nvPr/>
        </p:nvPicPr>
        <p:blipFill>
          <a:blip r:embed="rId9"/>
          <a:stretch>
            <a:fillRect/>
          </a:stretch>
        </p:blipFill>
        <p:spPr>
          <a:xfrm>
            <a:off x="2675437" y="2919051"/>
            <a:ext cx="3032581" cy="1945365"/>
          </a:xfrm>
          <a:prstGeom prst="rect">
            <a:avLst/>
          </a:prstGeom>
          <a:ln w="25400">
            <a:solidFill>
              <a:schemeClr val="bg1"/>
            </a:solidFill>
          </a:ln>
        </p:spPr>
      </p:pic>
    </p:spTree>
    <p:extLst>
      <p:ext uri="{BB962C8B-B14F-4D97-AF65-F5344CB8AC3E}">
        <p14:creationId xmlns:p14="http://schemas.microsoft.com/office/powerpoint/2010/main" val="3638878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a:extLst>
              <a:ext uri="{FF2B5EF4-FFF2-40B4-BE49-F238E27FC236}">
                <a16:creationId xmlns:a16="http://schemas.microsoft.com/office/drawing/2014/main" id="{0CA2FE4E-A687-E44F-AB40-0EB1B806DD69}"/>
              </a:ext>
            </a:extLst>
          </p:cNvPr>
          <p:cNvSpPr>
            <a:spLocks noGrp="1"/>
          </p:cNvSpPr>
          <p:nvPr>
            <p:ph type="title"/>
          </p:nvPr>
        </p:nvSpPr>
        <p:spPr/>
        <p:txBody>
          <a:bodyPr/>
          <a:lstStyle/>
          <a:p>
            <a:r>
              <a:rPr lang="ja-JP" altLang="en-US"/>
              <a:t>ウィンドプロファイラによる上空の風の観測</a:t>
            </a:r>
          </a:p>
        </p:txBody>
      </p:sp>
      <p:sp>
        <p:nvSpPr>
          <p:cNvPr id="6" name="テキスト ボックス 5">
            <a:extLst>
              <a:ext uri="{FF2B5EF4-FFF2-40B4-BE49-F238E27FC236}">
                <a16:creationId xmlns:a16="http://schemas.microsoft.com/office/drawing/2014/main" id="{12E4ADCF-BD02-0745-B3F6-08892C50402F}"/>
              </a:ext>
            </a:extLst>
          </p:cNvPr>
          <p:cNvSpPr txBox="1">
            <a:spLocks noChangeArrowheads="1"/>
          </p:cNvSpPr>
          <p:nvPr/>
        </p:nvSpPr>
        <p:spPr bwMode="auto">
          <a:xfrm>
            <a:off x="783588" y="581209"/>
            <a:ext cx="8280000" cy="3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ウィンドプロファイラ ： ドップラー効果を用いて上空の風を計測できるレーダーの一種</a:t>
            </a:r>
          </a:p>
        </p:txBody>
      </p:sp>
      <p:grpSp>
        <p:nvGrpSpPr>
          <p:cNvPr id="2" name="グループ化 1">
            <a:extLst>
              <a:ext uri="{FF2B5EF4-FFF2-40B4-BE49-F238E27FC236}">
                <a16:creationId xmlns:a16="http://schemas.microsoft.com/office/drawing/2014/main" id="{8A1417F5-CAD4-854A-90B2-4B447F4955B7}"/>
              </a:ext>
            </a:extLst>
          </p:cNvPr>
          <p:cNvGrpSpPr>
            <a:grpSpLocks noChangeAspect="1"/>
          </p:cNvGrpSpPr>
          <p:nvPr/>
        </p:nvGrpSpPr>
        <p:grpSpPr>
          <a:xfrm>
            <a:off x="6130183" y="1278147"/>
            <a:ext cx="2743148" cy="2340000"/>
            <a:chOff x="7194523" y="1176983"/>
            <a:chExt cx="1955064" cy="1667735"/>
          </a:xfrm>
        </p:grpSpPr>
        <p:sp>
          <p:nvSpPr>
            <p:cNvPr id="7" name="テキスト ボックス 3">
              <a:extLst>
                <a:ext uri="{FF2B5EF4-FFF2-40B4-BE49-F238E27FC236}">
                  <a16:creationId xmlns:a16="http://schemas.microsoft.com/office/drawing/2014/main" id="{3C7FFBC8-4C8A-094E-8907-57DC96CD8D57}"/>
                </a:ext>
              </a:extLst>
            </p:cNvPr>
            <p:cNvSpPr txBox="1">
              <a:spLocks noChangeArrowheads="1"/>
            </p:cNvSpPr>
            <p:nvPr/>
          </p:nvSpPr>
          <p:spPr bwMode="auto">
            <a:xfrm>
              <a:off x="7484668" y="2583788"/>
              <a:ext cx="1374775" cy="2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35993" rIns="91424" bIns="0">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400"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尾鷲観測局</a:t>
              </a:r>
            </a:p>
          </p:txBody>
        </p:sp>
        <p:pic>
          <p:nvPicPr>
            <p:cNvPr id="8" name="Picture 1" descr="\\Jz200608\高層写真集\写真集＿WPR\H24補正_完成検査\厳原\中井氏から頂いた写真\尾鷲\IMG_5194.JPG">
              <a:extLst>
                <a:ext uri="{FF2B5EF4-FFF2-40B4-BE49-F238E27FC236}">
                  <a16:creationId xmlns:a16="http://schemas.microsoft.com/office/drawing/2014/main" id="{69E79F76-52E7-B540-A400-C80C4FCE5A10}"/>
                </a:ext>
              </a:extLst>
            </p:cNvPr>
            <p:cNvPicPr>
              <a:picLocks noChangeAspect="1" noChangeArrowheads="1"/>
            </p:cNvPicPr>
            <p:nvPr/>
          </p:nvPicPr>
          <p:blipFill>
            <a:blip r:embed="rId3"/>
            <a:srcRect/>
            <a:stretch>
              <a:fillRect/>
            </a:stretch>
          </p:blipFill>
          <p:spPr bwMode="auto">
            <a:xfrm>
              <a:off x="7194523" y="1176983"/>
              <a:ext cx="1955064" cy="1405068"/>
            </a:xfrm>
            <a:prstGeom prst="rect">
              <a:avLst/>
            </a:prstGeom>
            <a:noFill/>
            <a:ln>
              <a:solidFill>
                <a:schemeClr val="bg1">
                  <a:lumMod val="50000"/>
                </a:schemeClr>
              </a:solidFill>
            </a:ln>
            <a:effectLst>
              <a:softEdge rad="31750"/>
            </a:effectLst>
          </p:spPr>
        </p:pic>
      </p:grpSp>
      <p:grpSp>
        <p:nvGrpSpPr>
          <p:cNvPr id="3" name="グループ化 2">
            <a:extLst>
              <a:ext uri="{FF2B5EF4-FFF2-40B4-BE49-F238E27FC236}">
                <a16:creationId xmlns:a16="http://schemas.microsoft.com/office/drawing/2014/main" id="{15C7D00D-0844-F547-A467-B976346CFDF5}"/>
              </a:ext>
            </a:extLst>
          </p:cNvPr>
          <p:cNvGrpSpPr>
            <a:grpSpLocks noChangeAspect="1"/>
          </p:cNvGrpSpPr>
          <p:nvPr/>
        </p:nvGrpSpPr>
        <p:grpSpPr>
          <a:xfrm>
            <a:off x="6130183" y="3832200"/>
            <a:ext cx="2727973" cy="2340000"/>
            <a:chOff x="6922444" y="3795033"/>
            <a:chExt cx="1943891" cy="1667430"/>
          </a:xfrm>
        </p:grpSpPr>
        <p:pic>
          <p:nvPicPr>
            <p:cNvPr id="9" name="Picture 1" descr="\\Jz200608\高層写真集\写真集＿WPR\H24補正_完成検査\帯広\P2032445.JPG">
              <a:extLst>
                <a:ext uri="{FF2B5EF4-FFF2-40B4-BE49-F238E27FC236}">
                  <a16:creationId xmlns:a16="http://schemas.microsoft.com/office/drawing/2014/main" id="{974F3C2C-D43A-3A4E-9208-F91AF7EFAD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2444" y="3795033"/>
              <a:ext cx="1943891" cy="1404000"/>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3">
              <a:extLst>
                <a:ext uri="{FF2B5EF4-FFF2-40B4-BE49-F238E27FC236}">
                  <a16:creationId xmlns:a16="http://schemas.microsoft.com/office/drawing/2014/main" id="{210ECF17-238E-294E-879B-317C8258B413}"/>
                </a:ext>
              </a:extLst>
            </p:cNvPr>
            <p:cNvSpPr txBox="1">
              <a:spLocks noChangeArrowheads="1"/>
            </p:cNvSpPr>
            <p:nvPr/>
          </p:nvSpPr>
          <p:spPr bwMode="auto">
            <a:xfrm>
              <a:off x="7207002" y="5201533"/>
              <a:ext cx="1374775" cy="2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4" tIns="35993" rIns="91424" bIns="0">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400"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帯広観測局</a:t>
              </a:r>
            </a:p>
          </p:txBody>
        </p:sp>
      </p:grpSp>
      <p:pic>
        <p:nvPicPr>
          <p:cNvPr id="11" name="Picture 3" descr="C:\Users\JMA1D2D.MET\Documents\tmp\ホームページ\jp_観測の説明_フォルダ残置\jma\kishou\know\windpro\_bk4_profiler_map.png">
            <a:extLst>
              <a:ext uri="{FF2B5EF4-FFF2-40B4-BE49-F238E27FC236}">
                <a16:creationId xmlns:a16="http://schemas.microsoft.com/office/drawing/2014/main" id="{680C73E6-4FD2-1947-8968-9426702A510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94" r="459"/>
          <a:stretch/>
        </p:blipFill>
        <p:spPr bwMode="auto">
          <a:xfrm>
            <a:off x="935334" y="1041183"/>
            <a:ext cx="4575473" cy="4984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2259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FB9EB2B5-C697-9C41-8099-A61C70C55B19}"/>
              </a:ext>
            </a:extLst>
          </p:cNvPr>
          <p:cNvSpPr>
            <a:spLocks noGrp="1"/>
          </p:cNvSpPr>
          <p:nvPr>
            <p:ph type="title"/>
          </p:nvPr>
        </p:nvSpPr>
        <p:spPr/>
        <p:txBody>
          <a:bodyPr/>
          <a:lstStyle/>
          <a:p>
            <a:r>
              <a:rPr lang="ja-JP" altLang="en-US"/>
              <a:t>ウィンドプロファイラの観測原理</a:t>
            </a:r>
          </a:p>
        </p:txBody>
      </p:sp>
      <p:pic>
        <p:nvPicPr>
          <p:cNvPr id="6" name="Picture 2" descr="\\Jp250722\G\WPR\1．管理業務\04．研修資料\05．初任職員研修\2016_初任職員研修\20160513_1回目\講義資料\ネタ\周波数偏移のイメージ.png">
            <a:extLst>
              <a:ext uri="{FF2B5EF4-FFF2-40B4-BE49-F238E27FC236}">
                <a16:creationId xmlns:a16="http://schemas.microsoft.com/office/drawing/2014/main" id="{92583BBD-6E00-044A-A6F7-4480709A4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113" y="603637"/>
            <a:ext cx="6584599" cy="4513194"/>
          </a:xfrm>
          <a:prstGeom prst="rect">
            <a:avLst/>
          </a:prstGeom>
          <a:noFill/>
          <a:extLst>
            <a:ext uri="{909E8E84-426E-40DD-AFC4-6F175D3DCCD1}">
              <a14:hiddenFill xmlns:a14="http://schemas.microsoft.com/office/drawing/2010/main">
                <a:solidFill>
                  <a:srgbClr val="FFFFFF"/>
                </a:solidFill>
              </a14:hiddenFill>
            </a:ext>
          </a:extLst>
        </p:spPr>
      </p:pic>
      <p:grpSp>
        <p:nvGrpSpPr>
          <p:cNvPr id="2" name="グループ化 1">
            <a:extLst>
              <a:ext uri="{FF2B5EF4-FFF2-40B4-BE49-F238E27FC236}">
                <a16:creationId xmlns:a16="http://schemas.microsoft.com/office/drawing/2014/main" id="{6D3F488C-9A4D-584B-AC1C-C14D53114921}"/>
              </a:ext>
            </a:extLst>
          </p:cNvPr>
          <p:cNvGrpSpPr/>
          <p:nvPr/>
        </p:nvGrpSpPr>
        <p:grpSpPr>
          <a:xfrm>
            <a:off x="6201519" y="3477987"/>
            <a:ext cx="3312368" cy="2815185"/>
            <a:chOff x="6301930" y="3553252"/>
            <a:chExt cx="3312368" cy="2815185"/>
          </a:xfrm>
        </p:grpSpPr>
        <p:pic>
          <p:nvPicPr>
            <p:cNvPr id="9" name="Picture 2" descr="D:\2015室長業務メモ\見学\関係機関等\気象友の会理事会（7月22日）\台風47893_データ表示(SN).png">
              <a:extLst>
                <a:ext uri="{FF2B5EF4-FFF2-40B4-BE49-F238E27FC236}">
                  <a16:creationId xmlns:a16="http://schemas.microsoft.com/office/drawing/2014/main" id="{1C05F834-2B3E-4E4D-A432-A894EEA67E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1930" y="3553252"/>
              <a:ext cx="3312368" cy="2505163"/>
            </a:xfrm>
            <a:prstGeom prst="rect">
              <a:avLst/>
            </a:prstGeom>
            <a:noFill/>
            <a:ln w="6350">
              <a:solidFill>
                <a:schemeClr val="bg1">
                  <a:lumMod val="5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テキスト ボックス 11">
              <a:extLst>
                <a:ext uri="{FF2B5EF4-FFF2-40B4-BE49-F238E27FC236}">
                  <a16:creationId xmlns:a16="http://schemas.microsoft.com/office/drawing/2014/main" id="{97D161CE-678A-D247-99A5-904779A3F250}"/>
                </a:ext>
              </a:extLst>
            </p:cNvPr>
            <p:cNvSpPr txBox="1"/>
            <p:nvPr/>
          </p:nvSpPr>
          <p:spPr>
            <a:xfrm>
              <a:off x="6662114" y="6080304"/>
              <a:ext cx="2592000" cy="288133"/>
            </a:xfrm>
            <a:prstGeom prst="rect">
              <a:avLst/>
            </a:prstGeom>
            <a:noFill/>
          </p:spPr>
          <p:txBody>
            <a:bodyPr wrap="square" lIns="35993" tIns="35993" rIns="35993" bIns="35993" rtlCol="0">
              <a:spAutoFit/>
            </a:bodyPr>
            <a:lstStyle/>
            <a:p>
              <a:r>
                <a:rPr lang="ja-JP" altLang="en-US" sz="1400" b="1">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400" b="1">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平成</a:t>
              </a:r>
              <a:r>
                <a:rPr lang="en-US" altLang="ja-JP"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27</a:t>
              </a:r>
              <a:r>
                <a:rPr lang="ja-JP" altLang="en-US"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年台風第</a:t>
              </a:r>
              <a:r>
                <a:rPr lang="en-US" altLang="ja-JP"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号</a:t>
              </a:r>
              <a:r>
                <a:rPr lang="ja-JP" altLang="en-US" sz="1400" b="1">
                  <a:solidFill>
                    <a:srgbClr val="0066CC"/>
                  </a:solidFill>
                  <a:latin typeface="メイリオ" panose="020B0604030504040204" pitchFamily="50" charset="-128"/>
                  <a:ea typeface="メイリオ" panose="020B0604030504040204" pitchFamily="50" charset="-128"/>
                  <a:cs typeface="メイリオ" panose="020B0604030504040204" pitchFamily="50" charset="-128"/>
                </a:rPr>
                <a:t>通過時</a:t>
              </a:r>
              <a:endParaRPr lang="en-US" altLang="ja-JP" sz="1400" b="1" dirty="0">
                <a:solidFill>
                  <a:srgbClr val="0066C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Tree>
    <p:extLst>
      <p:ext uri="{BB962C8B-B14F-4D97-AF65-F5344CB8AC3E}">
        <p14:creationId xmlns:p14="http://schemas.microsoft.com/office/powerpoint/2010/main" val="3910076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2B705324-BBCC-BF48-9B60-9926400D0EFD}"/>
              </a:ext>
            </a:extLst>
          </p:cNvPr>
          <p:cNvPicPr>
            <a:picLocks noChangeAspect="1"/>
          </p:cNvPicPr>
          <p:nvPr/>
        </p:nvPicPr>
        <p:blipFill rotWithShape="1">
          <a:blip r:embed="rId3"/>
          <a:srcRect r="50000"/>
          <a:stretch/>
        </p:blipFill>
        <p:spPr>
          <a:xfrm>
            <a:off x="6742855" y="2417543"/>
            <a:ext cx="2712208" cy="3786225"/>
          </a:xfrm>
          <a:prstGeom prst="rect">
            <a:avLst/>
          </a:prstGeom>
        </p:spPr>
      </p:pic>
      <p:sp>
        <p:nvSpPr>
          <p:cNvPr id="6" name="タイトル 5">
            <a:extLst>
              <a:ext uri="{FF2B5EF4-FFF2-40B4-BE49-F238E27FC236}">
                <a16:creationId xmlns:a16="http://schemas.microsoft.com/office/drawing/2014/main" id="{C04032B7-A222-9643-AD4C-82A008323B64}"/>
              </a:ext>
            </a:extLst>
          </p:cNvPr>
          <p:cNvSpPr>
            <a:spLocks noGrp="1"/>
          </p:cNvSpPr>
          <p:nvPr>
            <p:ph type="title"/>
          </p:nvPr>
        </p:nvSpPr>
        <p:spPr/>
        <p:txBody>
          <a:bodyPr/>
          <a:lstStyle/>
          <a:p>
            <a:r>
              <a:rPr lang="ja-JP" altLang="en-US"/>
              <a:t>高層気象観測</a:t>
            </a:r>
          </a:p>
        </p:txBody>
      </p:sp>
      <p:sp>
        <p:nvSpPr>
          <p:cNvPr id="7" name="テキスト プレースホルダー 6">
            <a:extLst>
              <a:ext uri="{FF2B5EF4-FFF2-40B4-BE49-F238E27FC236}">
                <a16:creationId xmlns:a16="http://schemas.microsoft.com/office/drawing/2014/main" id="{C238B9CD-19DB-E643-892B-94143B198CF9}"/>
              </a:ext>
            </a:extLst>
          </p:cNvPr>
          <p:cNvSpPr>
            <a:spLocks noGrp="1"/>
          </p:cNvSpPr>
          <p:nvPr>
            <p:ph type="body" idx="1"/>
          </p:nvPr>
        </p:nvSpPr>
        <p:spPr>
          <a:xfrm>
            <a:off x="392113" y="610695"/>
            <a:ext cx="7045750" cy="1717461"/>
          </a:xfrm>
        </p:spPr>
        <p:txBody>
          <a:bodyPr/>
          <a:lstStyle/>
          <a:p>
            <a:pPr marL="0" indent="0">
              <a:lnSpc>
                <a:spcPct val="100000"/>
              </a:lnSpc>
              <a:spcBef>
                <a:spcPts val="0"/>
              </a:spcBef>
              <a:spcAft>
                <a:spcPts val="600"/>
              </a:spcAft>
              <a:buNone/>
            </a:pPr>
            <a:r>
              <a:rPr lang="ja-JP" altLang="en-US" sz="1800" u="sng">
                <a:solidFill>
                  <a:srgbClr val="0037FF"/>
                </a:solidFill>
                <a:latin typeface="メイリオ" panose="020B0604030504040204" pitchFamily="50" charset="-128"/>
                <a:ea typeface="メイリオ" panose="020B0604030504040204" pitchFamily="50" charset="-128"/>
                <a:cs typeface="メイリオ" panose="020B0604030504040204" pitchFamily="50" charset="-128"/>
              </a:rPr>
              <a:t>高層気象観測とは</a:t>
            </a:r>
            <a:endParaRPr lang="en-US" altLang="ja-JP" sz="1800" u="sng" dirty="0">
              <a:solidFill>
                <a:srgbClr val="0037FF"/>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Bef>
                <a:spcPts val="0"/>
              </a:spcBef>
              <a:spcAft>
                <a:spcPts val="600"/>
              </a:spcAft>
            </a:pPr>
            <a:r>
              <a:rPr lang="ja-JP" altLang="en-US" sz="1600">
                <a:solidFill>
                  <a:srgbClr val="292929"/>
                </a:solidFill>
                <a:latin typeface="メイリオ" panose="020B0604030504040204" pitchFamily="50" charset="-128"/>
                <a:ea typeface="メイリオ" panose="020B0604030504040204" pitchFamily="50" charset="-128"/>
                <a:cs typeface="メイリオ" panose="020B0604030504040204" pitchFamily="50" charset="-128"/>
              </a:rPr>
              <a:t>観測地点上空における気圧・気温・湿度・風向風速を観測</a:t>
            </a:r>
            <a:endParaRPr lang="en-US" altLang="ja-JP" sz="1600" dirty="0">
              <a:solidFill>
                <a:srgbClr val="292929"/>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Bef>
                <a:spcPts val="0"/>
              </a:spcBef>
              <a:spcAft>
                <a:spcPts val="600"/>
              </a:spcAft>
            </a:pPr>
            <a:r>
              <a:rPr lang="ja-JP" altLang="en-US" sz="1600">
                <a:solidFill>
                  <a:srgbClr val="292929"/>
                </a:solidFill>
                <a:latin typeface="メイリオ" panose="020B0604030504040204" pitchFamily="50" charset="-128"/>
                <a:ea typeface="メイリオ" panose="020B0604030504040204" pitchFamily="50" charset="-128"/>
                <a:cs typeface="メイリオ" panose="020B0604030504040204" pitchFamily="50" charset="-128"/>
              </a:rPr>
              <a:t>数値予報モデルの初期値や気候変動監視、航空機の運航管理などに利用</a:t>
            </a:r>
            <a:endParaRPr lang="en-US" altLang="ja-JP" sz="1600" dirty="0">
              <a:solidFill>
                <a:srgbClr val="292929"/>
              </a:solidFill>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00000"/>
              </a:lnSpc>
              <a:spcBef>
                <a:spcPts val="0"/>
              </a:spcBef>
              <a:spcAft>
                <a:spcPts val="600"/>
              </a:spcAft>
            </a:pPr>
            <a:r>
              <a:rPr lang="ja-JP" altLang="en-US" sz="1600">
                <a:solidFill>
                  <a:srgbClr val="292929"/>
                </a:solidFill>
                <a:latin typeface="メイリオ" panose="020B0604030504040204" pitchFamily="50" charset="-128"/>
                <a:ea typeface="メイリオ" panose="020B0604030504040204" pitchFamily="50" charset="-128"/>
                <a:cs typeface="メイリオ" panose="020B0604030504040204" pitchFamily="50" charset="-128"/>
              </a:rPr>
              <a:t>気象庁ウェブサイト「</a:t>
            </a:r>
            <a:r>
              <a:rPr lang="ja-JP" altLang="en-US" sz="1600">
                <a:solidFill>
                  <a:srgbClr val="292929"/>
                </a:solidFill>
                <a:latin typeface="メイリオ" panose="020B0604030504040204" pitchFamily="50" charset="-128"/>
                <a:ea typeface="メイリオ" panose="020B0604030504040204" pitchFamily="50" charset="-128"/>
                <a:cs typeface="メイリオ" panose="020B0604030504040204" pitchFamily="50" charset="-128"/>
                <a:hlinkClick r:id="rId4"/>
              </a:rPr>
              <a:t>過去の気象データ検索（高層）</a:t>
            </a:r>
            <a:r>
              <a:rPr lang="ja-JP" altLang="en-US" sz="1600">
                <a:solidFill>
                  <a:srgbClr val="292929"/>
                </a:solidFill>
                <a:latin typeface="メイリオ" panose="020B0604030504040204" pitchFamily="50" charset="-128"/>
                <a:ea typeface="メイリオ" panose="020B0604030504040204" pitchFamily="50" charset="-128"/>
                <a:cs typeface="メイリオ" panose="020B0604030504040204" pitchFamily="50" charset="-128"/>
              </a:rPr>
              <a:t>」でデータ公開</a:t>
            </a:r>
          </a:p>
          <a:p>
            <a:endParaRPr lang="ja-JP" altLang="en-US" sz="1800"/>
          </a:p>
        </p:txBody>
      </p:sp>
      <p:graphicFrame>
        <p:nvGraphicFramePr>
          <p:cNvPr id="9" name="表 8">
            <a:extLst>
              <a:ext uri="{FF2B5EF4-FFF2-40B4-BE49-F238E27FC236}">
                <a16:creationId xmlns:a16="http://schemas.microsoft.com/office/drawing/2014/main" id="{02544EA7-59F4-5C46-BBA8-6234A0F4B08D}"/>
              </a:ext>
            </a:extLst>
          </p:cNvPr>
          <p:cNvGraphicFramePr>
            <a:graphicFrameLocks noGrp="1"/>
          </p:cNvGraphicFramePr>
          <p:nvPr>
            <p:extLst>
              <p:ext uri="{D42A27DB-BD31-4B8C-83A1-F6EECF244321}">
                <p14:modId xmlns:p14="http://schemas.microsoft.com/office/powerpoint/2010/main" val="2309886351"/>
              </p:ext>
            </p:extLst>
          </p:nvPr>
        </p:nvGraphicFramePr>
        <p:xfrm>
          <a:off x="392113" y="2417543"/>
          <a:ext cx="6153654" cy="3786225"/>
        </p:xfrm>
        <a:graphic>
          <a:graphicData uri="http://schemas.openxmlformats.org/drawingml/2006/table">
            <a:tbl>
              <a:tblPr/>
              <a:tblGrid>
                <a:gridCol w="934882">
                  <a:extLst>
                    <a:ext uri="{9D8B030D-6E8A-4147-A177-3AD203B41FA5}">
                      <a16:colId xmlns:a16="http://schemas.microsoft.com/office/drawing/2014/main" val="1074899283"/>
                    </a:ext>
                  </a:extLst>
                </a:gridCol>
                <a:gridCol w="1326995">
                  <a:extLst>
                    <a:ext uri="{9D8B030D-6E8A-4147-A177-3AD203B41FA5}">
                      <a16:colId xmlns:a16="http://schemas.microsoft.com/office/drawing/2014/main" val="1752515675"/>
                    </a:ext>
                  </a:extLst>
                </a:gridCol>
                <a:gridCol w="925551">
                  <a:extLst>
                    <a:ext uri="{9D8B030D-6E8A-4147-A177-3AD203B41FA5}">
                      <a16:colId xmlns:a16="http://schemas.microsoft.com/office/drawing/2014/main" val="1630172703"/>
                    </a:ext>
                  </a:extLst>
                </a:gridCol>
                <a:gridCol w="1056256">
                  <a:extLst>
                    <a:ext uri="{9D8B030D-6E8A-4147-A177-3AD203B41FA5}">
                      <a16:colId xmlns:a16="http://schemas.microsoft.com/office/drawing/2014/main" val="3751682482"/>
                    </a:ext>
                  </a:extLst>
                </a:gridCol>
                <a:gridCol w="939813">
                  <a:extLst>
                    <a:ext uri="{9D8B030D-6E8A-4147-A177-3AD203B41FA5}">
                      <a16:colId xmlns:a16="http://schemas.microsoft.com/office/drawing/2014/main" val="3506626937"/>
                    </a:ext>
                  </a:extLst>
                </a:gridCol>
                <a:gridCol w="970157">
                  <a:extLst>
                    <a:ext uri="{9D8B030D-6E8A-4147-A177-3AD203B41FA5}">
                      <a16:colId xmlns:a16="http://schemas.microsoft.com/office/drawing/2014/main" val="2671186701"/>
                    </a:ext>
                  </a:extLst>
                </a:gridCol>
              </a:tblGrid>
              <a:tr h="678131">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気圧</a:t>
                      </a:r>
                      <a:r>
                        <a:rPr lang="en-US" altLang="ja-JP" sz="1200" b="0">
                          <a:solidFill>
                            <a:srgbClr val="333333"/>
                          </a:solidFill>
                          <a:effectLst/>
                          <a:latin typeface="ＭＳ Ｐゴシック" panose="020B0600070205080204" pitchFamily="34" charset="-128"/>
                          <a:ea typeface="ＭＳ Ｐゴシック" panose="020B0600070205080204" pitchFamily="34" charset="-128"/>
                        </a:rPr>
                        <a:t>(</a:t>
                      </a:r>
                      <a:r>
                        <a:rPr lang="en" sz="1200" b="0">
                          <a:solidFill>
                            <a:srgbClr val="333333"/>
                          </a:solidFill>
                          <a:effectLst/>
                          <a:latin typeface="ＭＳ Ｐゴシック" panose="020B0600070205080204" pitchFamily="34" charset="-128"/>
                          <a:ea typeface="ＭＳ Ｐゴシック" panose="020B0600070205080204" pitchFamily="34" charset="-128"/>
                        </a:rPr>
                        <a:t>hPa)</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ジオポテンシャル高度</a:t>
                      </a:r>
                      <a:r>
                        <a:rPr lang="en-US" altLang="ja-JP" sz="1200" b="0" dirty="0">
                          <a:solidFill>
                            <a:srgbClr val="333333"/>
                          </a:solidFill>
                          <a:effectLst/>
                          <a:latin typeface="ＭＳ Ｐゴシック" panose="020B0600070205080204" pitchFamily="34" charset="-128"/>
                          <a:ea typeface="ＭＳ Ｐゴシック" panose="020B0600070205080204" pitchFamily="34" charset="-128"/>
                        </a:rPr>
                        <a:t>(</a:t>
                      </a:r>
                      <a:r>
                        <a:rPr lang="en" sz="1200" b="0" dirty="0">
                          <a:solidFill>
                            <a:srgbClr val="333333"/>
                          </a:solidFill>
                          <a:effectLst/>
                          <a:latin typeface="ＭＳ Ｐゴシック" panose="020B0600070205080204" pitchFamily="34" charset="-128"/>
                          <a:ea typeface="ＭＳ Ｐゴシック" panose="020B0600070205080204" pitchFamily="34" charset="-128"/>
                        </a:rPr>
                        <a:t>m)</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気温</a:t>
                      </a:r>
                      <a:r>
                        <a:rPr lang="en-US" altLang="ja-JP" sz="1200" b="0">
                          <a:solidFill>
                            <a:srgbClr val="333333"/>
                          </a:solidFill>
                          <a:effectLst/>
                          <a:latin typeface="ＭＳ Ｐゴシック" panose="020B0600070205080204" pitchFamily="34" charset="-128"/>
                          <a:ea typeface="ＭＳ Ｐゴシック" panose="020B0600070205080204" pitchFamily="34" charset="-128"/>
                        </a:rPr>
                        <a:t>(℃)</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相対湿度</a:t>
                      </a:r>
                      <a:r>
                        <a:rPr lang="en-US" altLang="ja-JP" sz="1200" b="0">
                          <a:solidFill>
                            <a:srgbClr val="333333"/>
                          </a:solidFill>
                          <a:effectLst/>
                          <a:latin typeface="ＭＳ Ｐゴシック" panose="020B0600070205080204" pitchFamily="34" charset="-128"/>
                          <a:ea typeface="ＭＳ Ｐゴシック" panose="020B0600070205080204" pitchFamily="34" charset="-128"/>
                        </a:rPr>
                        <a:t>(%)</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風速</a:t>
                      </a:r>
                      <a:r>
                        <a:rPr lang="en-US" altLang="ja-JP" sz="1200" b="0">
                          <a:solidFill>
                            <a:srgbClr val="333333"/>
                          </a:solidFill>
                          <a:effectLst/>
                          <a:latin typeface="ＭＳ Ｐゴシック" panose="020B0600070205080204" pitchFamily="34" charset="-128"/>
                          <a:ea typeface="ＭＳ Ｐゴシック" panose="020B0600070205080204" pitchFamily="34" charset="-128"/>
                        </a:rPr>
                        <a:t>(</a:t>
                      </a:r>
                      <a:r>
                        <a:rPr lang="en" sz="1200" b="0">
                          <a:solidFill>
                            <a:srgbClr val="333333"/>
                          </a:solidFill>
                          <a:effectLst/>
                          <a:latin typeface="ＭＳ Ｐゴシック" panose="020B0600070205080204" pitchFamily="34" charset="-128"/>
                          <a:ea typeface="ＭＳ Ｐゴシック" panose="020B0600070205080204" pitchFamily="34" charset="-128"/>
                        </a:rPr>
                        <a:t>m/s)</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r>
                        <a:rPr lang="ja-JP" altLang="en-US" sz="1200" b="0">
                          <a:solidFill>
                            <a:srgbClr val="333333"/>
                          </a:solidFill>
                          <a:effectLst/>
                          <a:latin typeface="ＭＳ Ｐゴシック" panose="020B0600070205080204" pitchFamily="34" charset="-128"/>
                          <a:ea typeface="ＭＳ Ｐゴシック" panose="020B0600070205080204" pitchFamily="34" charset="-128"/>
                        </a:rPr>
                        <a:t>風向</a:t>
                      </a:r>
                      <a:r>
                        <a:rPr lang="en-US" altLang="ja-JP" sz="1200" b="0" dirty="0">
                          <a:solidFill>
                            <a:srgbClr val="333333"/>
                          </a:solidFill>
                          <a:effectLst/>
                          <a:latin typeface="ＭＳ Ｐゴシック" panose="020B0600070205080204" pitchFamily="34" charset="-128"/>
                          <a:ea typeface="ＭＳ Ｐゴシック" panose="020B0600070205080204" pitchFamily="34" charset="-128"/>
                        </a:rPr>
                        <a:t>(°)</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extLst>
                  <a:ext uri="{0D108BD9-81ED-4DB2-BD59-A6C34878D82A}">
                    <a16:rowId xmlns:a16="http://schemas.microsoft.com/office/drawing/2014/main" val="1817822398"/>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1000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125</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19.1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81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52</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946038345"/>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925</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791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15.1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71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dirty="0">
                          <a:effectLst/>
                          <a:latin typeface="ＭＳ Ｐゴシック" panose="020B0600070205080204" pitchFamily="34" charset="-128"/>
                          <a:ea typeface="ＭＳ Ｐゴシック" panose="020B0600070205080204" pitchFamily="34" charset="-128"/>
                        </a:rPr>
                        <a:t>2</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134</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947094219"/>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900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1023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dirty="0">
                          <a:effectLst/>
                          <a:latin typeface="ＭＳ Ｐゴシック" panose="020B0600070205080204" pitchFamily="34" charset="-128"/>
                          <a:ea typeface="ＭＳ Ｐゴシック" panose="020B0600070205080204" pitchFamily="34" charset="-128"/>
                        </a:rPr>
                        <a:t>13.6</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64</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136</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1024351318"/>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850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1497</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10.3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64</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4</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147</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599970962"/>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800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2003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10.8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9</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6</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128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3304817860"/>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700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3108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7.2</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35</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188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770808972"/>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600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4358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-0.3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14</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166</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47000718"/>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500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5791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-11.0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67</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247</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956513437"/>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400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7503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-17.8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87</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12</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275</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3852219278"/>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350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8483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-24.1</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85</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19</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258</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138813130"/>
                  </a:ext>
                </a:extLst>
              </a:tr>
              <a:tr h="282554">
                <a:tc>
                  <a:txBody>
                    <a:bodyPr/>
                    <a:lstStyle/>
                    <a:p>
                      <a:r>
                        <a:rPr lang="en-US" altLang="ja-JP" sz="1200">
                          <a:effectLst/>
                          <a:latin typeface="ＭＳ Ｐゴシック" panose="020B0600070205080204" pitchFamily="34" charset="-128"/>
                          <a:ea typeface="ＭＳ Ｐゴシック" panose="020B0600070205080204" pitchFamily="34" charset="-128"/>
                        </a:rPr>
                        <a:t>300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9589</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-32.9</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76</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a:effectLst/>
                          <a:latin typeface="ＭＳ Ｐゴシック" panose="020B0600070205080204" pitchFamily="34" charset="-128"/>
                          <a:ea typeface="ＭＳ Ｐゴシック" panose="020B0600070205080204" pitchFamily="34" charset="-128"/>
                        </a:rPr>
                        <a:t>20</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r>
                        <a:rPr lang="en-US" altLang="ja-JP" sz="1200" dirty="0">
                          <a:effectLst/>
                          <a:latin typeface="ＭＳ Ｐゴシック" panose="020B0600070205080204" pitchFamily="34" charset="-128"/>
                          <a:ea typeface="ＭＳ Ｐゴシック" panose="020B0600070205080204" pitchFamily="34" charset="-128"/>
                        </a:rPr>
                        <a:t>253</a:t>
                      </a:r>
                    </a:p>
                  </a:txBody>
                  <a:tcPr marL="84766" marR="84766" marT="42383" marB="42383"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2090409161"/>
                  </a:ext>
                </a:extLst>
              </a:tr>
            </a:tbl>
          </a:graphicData>
        </a:graphic>
      </p:graphicFrame>
      <p:sp>
        <p:nvSpPr>
          <p:cNvPr id="10" name="テキスト プレースホルダー 6">
            <a:extLst>
              <a:ext uri="{FF2B5EF4-FFF2-40B4-BE49-F238E27FC236}">
                <a16:creationId xmlns:a16="http://schemas.microsoft.com/office/drawing/2014/main" id="{A1476A32-9806-0D4D-9562-8F07671096D1}"/>
              </a:ext>
            </a:extLst>
          </p:cNvPr>
          <p:cNvSpPr txBox="1">
            <a:spLocks/>
          </p:cNvSpPr>
          <p:nvPr/>
        </p:nvSpPr>
        <p:spPr>
          <a:xfrm>
            <a:off x="135638" y="1985094"/>
            <a:ext cx="4720722" cy="468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None/>
            </a:pPr>
            <a:r>
              <a:rPr lang="en-US" altLang="ja-JP" sz="1200" kern="0" dirty="0">
                <a:solidFill>
                  <a:schemeClr val="bg1">
                    <a:lumMod val="50000"/>
                  </a:schemeClr>
                </a:solidFill>
              </a:rPr>
              <a:t>【</a:t>
            </a:r>
            <a:r>
              <a:rPr lang="ja-JP" altLang="en-US" sz="1200" kern="0">
                <a:solidFill>
                  <a:schemeClr val="bg1">
                    <a:lumMod val="50000"/>
                  </a:schemeClr>
                </a:solidFill>
              </a:rPr>
              <a:t>館野</a:t>
            </a:r>
            <a:r>
              <a:rPr lang="en-US" altLang="ja-JP" sz="1200" kern="0" dirty="0">
                <a:solidFill>
                  <a:schemeClr val="bg1">
                    <a:lumMod val="50000"/>
                  </a:schemeClr>
                </a:solidFill>
              </a:rPr>
              <a:t> 2015</a:t>
            </a:r>
            <a:r>
              <a:rPr lang="ja-JP" altLang="en-US" sz="1200" kern="0">
                <a:solidFill>
                  <a:schemeClr val="bg1">
                    <a:lumMod val="50000"/>
                  </a:schemeClr>
                </a:solidFill>
              </a:rPr>
              <a:t>年</a:t>
            </a:r>
            <a:r>
              <a:rPr lang="en-US" altLang="ja-JP" sz="1200" kern="0" dirty="0">
                <a:solidFill>
                  <a:schemeClr val="bg1">
                    <a:lumMod val="50000"/>
                  </a:schemeClr>
                </a:solidFill>
              </a:rPr>
              <a:t>9</a:t>
            </a:r>
            <a:r>
              <a:rPr lang="ja-JP" altLang="en-US" sz="1200" kern="0">
                <a:solidFill>
                  <a:schemeClr val="bg1">
                    <a:lumMod val="50000"/>
                  </a:schemeClr>
                </a:solidFill>
              </a:rPr>
              <a:t>月</a:t>
            </a:r>
            <a:r>
              <a:rPr lang="en-US" altLang="ja-JP" sz="1200" kern="0" dirty="0">
                <a:solidFill>
                  <a:schemeClr val="bg1">
                    <a:lumMod val="50000"/>
                  </a:schemeClr>
                </a:solidFill>
              </a:rPr>
              <a:t>24</a:t>
            </a:r>
            <a:r>
              <a:rPr lang="ja-JP" altLang="en-US" sz="1200" kern="0">
                <a:solidFill>
                  <a:schemeClr val="bg1">
                    <a:lumMod val="50000"/>
                  </a:schemeClr>
                </a:solidFill>
              </a:rPr>
              <a:t>日</a:t>
            </a:r>
            <a:r>
              <a:rPr lang="en-US" altLang="ja-JP" sz="1200" kern="0" dirty="0">
                <a:solidFill>
                  <a:schemeClr val="bg1">
                    <a:lumMod val="50000"/>
                  </a:schemeClr>
                </a:solidFill>
              </a:rPr>
              <a:t>9</a:t>
            </a:r>
            <a:r>
              <a:rPr lang="ja-JP" altLang="en-US" sz="1200" kern="0">
                <a:solidFill>
                  <a:schemeClr val="bg1">
                    <a:lumMod val="50000"/>
                  </a:schemeClr>
                </a:solidFill>
              </a:rPr>
              <a:t>時</a:t>
            </a:r>
            <a:r>
              <a:rPr lang="en-US" altLang="ja-JP" sz="1200" kern="0" dirty="0">
                <a:solidFill>
                  <a:schemeClr val="bg1">
                    <a:lumMod val="50000"/>
                  </a:schemeClr>
                </a:solidFill>
              </a:rPr>
              <a:t>】</a:t>
            </a:r>
            <a:r>
              <a:rPr lang="ja-JP" altLang="en-US" sz="1200" kern="0">
                <a:solidFill>
                  <a:schemeClr val="bg1">
                    <a:lumMod val="50000"/>
                  </a:schemeClr>
                </a:solidFill>
              </a:rPr>
              <a:t>指定気圧面の観測データ</a:t>
            </a:r>
          </a:p>
        </p:txBody>
      </p:sp>
      <p:sp>
        <p:nvSpPr>
          <p:cNvPr id="11" name="テキスト プレースホルダー 6">
            <a:extLst>
              <a:ext uri="{FF2B5EF4-FFF2-40B4-BE49-F238E27FC236}">
                <a16:creationId xmlns:a16="http://schemas.microsoft.com/office/drawing/2014/main" id="{C4420AFB-9B2B-3349-81AE-665CED899BCF}"/>
              </a:ext>
            </a:extLst>
          </p:cNvPr>
          <p:cNvSpPr txBox="1">
            <a:spLocks/>
          </p:cNvSpPr>
          <p:nvPr/>
        </p:nvSpPr>
        <p:spPr>
          <a:xfrm>
            <a:off x="6612672" y="2118394"/>
            <a:ext cx="3157690" cy="33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spcBef>
                <a:spcPts val="0"/>
              </a:spcBef>
              <a:buNone/>
            </a:pPr>
            <a:r>
              <a:rPr lang="ja-JP" altLang="en-US" sz="1200" kern="0">
                <a:solidFill>
                  <a:schemeClr val="bg1">
                    <a:lumMod val="50000"/>
                  </a:schemeClr>
                </a:solidFill>
              </a:rPr>
              <a:t>エマグラム（高層観測データのグラフ）</a:t>
            </a:r>
          </a:p>
        </p:txBody>
      </p:sp>
      <p:sp>
        <p:nvSpPr>
          <p:cNvPr id="13" name="テキスト プレースホルダー 6">
            <a:extLst>
              <a:ext uri="{FF2B5EF4-FFF2-40B4-BE49-F238E27FC236}">
                <a16:creationId xmlns:a16="http://schemas.microsoft.com/office/drawing/2014/main" id="{E3CCA923-6329-DA45-BC72-87952581B971}"/>
              </a:ext>
            </a:extLst>
          </p:cNvPr>
          <p:cNvSpPr txBox="1">
            <a:spLocks/>
          </p:cNvSpPr>
          <p:nvPr/>
        </p:nvSpPr>
        <p:spPr>
          <a:xfrm>
            <a:off x="6742855" y="6346463"/>
            <a:ext cx="2808937" cy="33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spcBef>
                <a:spcPts val="0"/>
              </a:spcBef>
              <a:spcAft>
                <a:spcPts val="600"/>
              </a:spcAft>
              <a:buNone/>
            </a:pPr>
            <a:r>
              <a:rPr lang="en-US" altLang="ja-JP" sz="1200" kern="0" dirty="0">
                <a:solidFill>
                  <a:schemeClr val="bg1">
                    <a:lumMod val="50000"/>
                  </a:schemeClr>
                </a:solidFill>
              </a:rPr>
              <a:t>※ ①</a:t>
            </a:r>
            <a:r>
              <a:rPr lang="ja-JP" altLang="en-US" sz="1200" kern="0">
                <a:solidFill>
                  <a:schemeClr val="bg1">
                    <a:lumMod val="50000"/>
                  </a:schemeClr>
                </a:solidFill>
              </a:rPr>
              <a:t>気温</a:t>
            </a:r>
            <a:r>
              <a:rPr lang="en-US" altLang="ja-JP" sz="1200" kern="0" dirty="0">
                <a:solidFill>
                  <a:schemeClr val="bg1">
                    <a:lumMod val="50000"/>
                  </a:schemeClr>
                </a:solidFill>
              </a:rPr>
              <a:t> ②</a:t>
            </a:r>
            <a:r>
              <a:rPr lang="ja-JP" altLang="en-US" sz="1200" kern="0">
                <a:solidFill>
                  <a:schemeClr val="bg1">
                    <a:lumMod val="50000"/>
                  </a:schemeClr>
                </a:solidFill>
              </a:rPr>
              <a:t>露点温度</a:t>
            </a:r>
            <a:r>
              <a:rPr lang="en-US" altLang="ja-JP" sz="1200" kern="0" dirty="0">
                <a:solidFill>
                  <a:schemeClr val="bg1">
                    <a:lumMod val="50000"/>
                  </a:schemeClr>
                </a:solidFill>
              </a:rPr>
              <a:t> </a:t>
            </a:r>
            <a:r>
              <a:rPr lang="ja-JP" altLang="en-US" sz="1200" kern="0">
                <a:solidFill>
                  <a:schemeClr val="bg1">
                    <a:lumMod val="50000"/>
                  </a:schemeClr>
                </a:solidFill>
              </a:rPr>
              <a:t>③相対湿度</a:t>
            </a:r>
          </a:p>
        </p:txBody>
      </p:sp>
    </p:spTree>
    <p:extLst>
      <p:ext uri="{BB962C8B-B14F-4D97-AF65-F5344CB8AC3E}">
        <p14:creationId xmlns:p14="http://schemas.microsoft.com/office/powerpoint/2010/main" val="3033459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a:extLst>
              <a:ext uri="{FF2B5EF4-FFF2-40B4-BE49-F238E27FC236}">
                <a16:creationId xmlns:a16="http://schemas.microsoft.com/office/drawing/2014/main" id="{1A501840-E0B1-AD4A-B057-8FECDB48BE96}"/>
              </a:ext>
            </a:extLst>
          </p:cNvPr>
          <p:cNvSpPr>
            <a:spLocks noGrp="1"/>
          </p:cNvSpPr>
          <p:nvPr>
            <p:ph type="title"/>
          </p:nvPr>
        </p:nvSpPr>
        <p:spPr/>
        <p:txBody>
          <a:bodyPr/>
          <a:lstStyle/>
          <a:p>
            <a:r>
              <a:rPr lang="en" altLang="ja-JP" dirty="0"/>
              <a:t>GPS</a:t>
            </a:r>
            <a:r>
              <a:rPr lang="ja-JP" altLang="en-US"/>
              <a:t>ゾンデによる高層気象観測</a:t>
            </a:r>
          </a:p>
        </p:txBody>
      </p:sp>
      <p:sp>
        <p:nvSpPr>
          <p:cNvPr id="8" name="スライド番号プレースホルダ 19">
            <a:extLst>
              <a:ext uri="{FF2B5EF4-FFF2-40B4-BE49-F238E27FC236}">
                <a16:creationId xmlns:a16="http://schemas.microsoft.com/office/drawing/2014/main" id="{8671C2C0-E519-5748-A1A1-50EC1037876A}"/>
              </a:ext>
            </a:extLst>
          </p:cNvPr>
          <p:cNvSpPr txBox="1">
            <a:spLocks/>
          </p:cNvSpPr>
          <p:nvPr/>
        </p:nvSpPr>
        <p:spPr>
          <a:xfrm>
            <a:off x="6934200" y="6356353"/>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defRPr/>
            </a:pPr>
            <a:fld id="{A520A447-B4F5-4032-95BA-611E43DFEDD0}" type="slidenum">
              <a:rPr kumimoji="1" lang="ja-JP" altLang="en-US" sz="1200">
                <a:solidFill>
                  <a:prstClr val="black">
                    <a:tint val="75000"/>
                  </a:prstClr>
                </a:solidFill>
                <a:latin typeface="Calibri"/>
                <a:ea typeface="ＭＳ Ｐゴシック" panose="020B0600070205080204" pitchFamily="50" charset="-128"/>
              </a:rPr>
              <a:pPr algn="r" defTabSz="914400">
                <a:defRPr/>
              </a:pPr>
              <a:t>26</a:t>
            </a:fld>
            <a:endParaRPr kumimoji="1" lang="ja-JP" altLang="en-US" sz="1200">
              <a:solidFill>
                <a:prstClr val="black">
                  <a:tint val="75000"/>
                </a:prstClr>
              </a:solidFill>
              <a:latin typeface="Calibri"/>
              <a:ea typeface="ＭＳ Ｐゴシック" panose="020B0600070205080204" pitchFamily="50" charset="-128"/>
            </a:endParaRPr>
          </a:p>
        </p:txBody>
      </p:sp>
      <p:pic>
        <p:nvPicPr>
          <p:cNvPr id="17" name="Picture 4">
            <a:extLst>
              <a:ext uri="{FF2B5EF4-FFF2-40B4-BE49-F238E27FC236}">
                <a16:creationId xmlns:a16="http://schemas.microsoft.com/office/drawing/2014/main" id="{CC183111-4DEC-EB41-B3F5-007774302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6655" y="1901400"/>
            <a:ext cx="3657232" cy="4276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17">
            <a:extLst>
              <a:ext uri="{FF2B5EF4-FFF2-40B4-BE49-F238E27FC236}">
                <a16:creationId xmlns:a16="http://schemas.microsoft.com/office/drawing/2014/main" id="{3DD06016-194D-7646-8648-2935A910A8AD}"/>
              </a:ext>
            </a:extLst>
          </p:cNvPr>
          <p:cNvSpPr txBox="1"/>
          <p:nvPr/>
        </p:nvSpPr>
        <p:spPr>
          <a:xfrm>
            <a:off x="5714509" y="738361"/>
            <a:ext cx="4024488" cy="984869"/>
          </a:xfrm>
          <a:prstGeom prst="rect">
            <a:avLst/>
          </a:prstGeom>
          <a:noFill/>
        </p:spPr>
        <p:txBody>
          <a:bodyPr wrap="square" lIns="91424" tIns="45712" rIns="91424" bIns="45712">
            <a:spAutoFit/>
          </a:bodyPr>
          <a:lstStyle/>
          <a:p>
            <a:pPr marL="273002" indent="-273002">
              <a:spcAft>
                <a:spcPts val="600"/>
              </a:spcAft>
              <a:buFont typeface="Wingdings" panose="05000000000000000000" pitchFamily="2" charset="2"/>
              <a:buChar char="l"/>
              <a:defRPr/>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世界で同時に観測を実施</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73002" indent="-273002">
              <a:spcAft>
                <a:spcPts val="600"/>
              </a:spcAft>
              <a:buFont typeface="Wingdings" panose="05000000000000000000" pitchFamily="2" charset="2"/>
              <a:buChar char="l"/>
              <a:defRPr/>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高度約</a:t>
            </a:r>
            <a:r>
              <a:rPr lang="en-US" altLang="ja-JP" sz="1600" dirty="0">
                <a:latin typeface="メイリオ" panose="020B0604030504040204" pitchFamily="50" charset="-128"/>
                <a:ea typeface="メイリオ" panose="020B0604030504040204" pitchFamily="50" charset="-128"/>
                <a:cs typeface="メイリオ" panose="020B0604030504040204" pitchFamily="50" charset="-128"/>
              </a:rPr>
              <a:t>30km</a:t>
            </a:r>
            <a:r>
              <a:rPr lang="ja-JP" altLang="en-US" sz="1600" dirty="0" err="1">
                <a:latin typeface="メイリオ" panose="020B0604030504040204" pitchFamily="50" charset="-128"/>
                <a:ea typeface="メイリオ" panose="020B0604030504040204" pitchFamily="50" charset="-128"/>
                <a:cs typeface="メイリオ" panose="020B0604030504040204" pitchFamily="50" charset="-128"/>
              </a:rPr>
              <a:t>まで</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連続的に観測</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marL="273002" indent="-273002">
              <a:spcAft>
                <a:spcPts val="600"/>
              </a:spcAft>
              <a:buFont typeface="Wingdings" panose="05000000000000000000" pitchFamily="2" charset="2"/>
              <a:buChar char="l"/>
              <a:defRPr/>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直接上空の大気を観測する</a:t>
            </a:r>
            <a:r>
              <a:rPr lang="ja-JP" altLang="en-US" sz="1600">
                <a:latin typeface="メイリオ" panose="020B0604030504040204" pitchFamily="50" charset="-128"/>
                <a:ea typeface="メイリオ" panose="020B0604030504040204" pitchFamily="50" charset="-128"/>
                <a:cs typeface="メイリオ" panose="020B0604030504040204" pitchFamily="50" charset="-128"/>
              </a:rPr>
              <a:t>唯一の方法</a:t>
            </a:r>
            <a:endParaRPr lang="ja-JP" altLang="en-US" sz="1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3" name="図 2">
            <a:extLst>
              <a:ext uri="{FF2B5EF4-FFF2-40B4-BE49-F238E27FC236}">
                <a16:creationId xmlns:a16="http://schemas.microsoft.com/office/drawing/2014/main" id="{1A7E2574-0E20-4E4C-AFCD-7DD22C71A583}"/>
              </a:ext>
            </a:extLst>
          </p:cNvPr>
          <p:cNvPicPr>
            <a:picLocks noChangeAspect="1"/>
          </p:cNvPicPr>
          <p:nvPr/>
        </p:nvPicPr>
        <p:blipFill>
          <a:blip r:embed="rId4"/>
          <a:stretch>
            <a:fillRect/>
          </a:stretch>
        </p:blipFill>
        <p:spPr>
          <a:xfrm>
            <a:off x="392113" y="489395"/>
            <a:ext cx="5322396" cy="5789683"/>
          </a:xfrm>
          <a:prstGeom prst="rect">
            <a:avLst/>
          </a:prstGeom>
        </p:spPr>
      </p:pic>
    </p:spTree>
    <p:extLst>
      <p:ext uri="{BB962C8B-B14F-4D97-AF65-F5344CB8AC3E}">
        <p14:creationId xmlns:p14="http://schemas.microsoft.com/office/powerpoint/2010/main" val="2294047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401;p37">
            <a:extLst>
              <a:ext uri="{FF2B5EF4-FFF2-40B4-BE49-F238E27FC236}">
                <a16:creationId xmlns:a16="http://schemas.microsoft.com/office/drawing/2014/main" id="{911E7276-2855-A144-9EF1-455D5BDB3A15}"/>
              </a:ext>
            </a:extLst>
          </p:cNvPr>
          <p:cNvSpPr txBox="1"/>
          <p:nvPr/>
        </p:nvSpPr>
        <p:spPr>
          <a:xfrm>
            <a:off x="270163" y="2639700"/>
            <a:ext cx="9365673"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数値予報の基礎知識</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気象予報データの種類と特徴について</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2718230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タイトル 58">
            <a:extLst>
              <a:ext uri="{FF2B5EF4-FFF2-40B4-BE49-F238E27FC236}">
                <a16:creationId xmlns:a16="http://schemas.microsoft.com/office/drawing/2014/main" id="{990551CD-8F4F-C449-8EE8-85CD2283B64A}"/>
              </a:ext>
            </a:extLst>
          </p:cNvPr>
          <p:cNvSpPr>
            <a:spLocks noGrp="1"/>
          </p:cNvSpPr>
          <p:nvPr>
            <p:ph type="title"/>
          </p:nvPr>
        </p:nvSpPr>
        <p:spPr/>
        <p:txBody>
          <a:bodyPr/>
          <a:lstStyle/>
          <a:p>
            <a:r>
              <a:rPr lang="ja-JP" altLang="en-US"/>
              <a:t>数値予報とは</a:t>
            </a:r>
          </a:p>
        </p:txBody>
      </p:sp>
      <p:grpSp>
        <p:nvGrpSpPr>
          <p:cNvPr id="5" name="グループ化 4">
            <a:extLst>
              <a:ext uri="{FF2B5EF4-FFF2-40B4-BE49-F238E27FC236}">
                <a16:creationId xmlns:a16="http://schemas.microsoft.com/office/drawing/2014/main" id="{66E46DD8-EAA9-FC41-99DE-5B1C112593AF}"/>
              </a:ext>
            </a:extLst>
          </p:cNvPr>
          <p:cNvGrpSpPr/>
          <p:nvPr/>
        </p:nvGrpSpPr>
        <p:grpSpPr>
          <a:xfrm>
            <a:off x="3703940" y="5431978"/>
            <a:ext cx="2826597" cy="1182637"/>
            <a:chOff x="-2355575" y="5832368"/>
            <a:chExt cx="1961850" cy="902275"/>
          </a:xfrm>
          <a:solidFill>
            <a:schemeClr val="bg1">
              <a:lumMod val="95000"/>
            </a:schemeClr>
          </a:solidFill>
        </p:grpSpPr>
        <p:sp>
          <p:nvSpPr>
            <p:cNvPr id="6" name="V 字形矢印 10">
              <a:extLst>
                <a:ext uri="{FF2B5EF4-FFF2-40B4-BE49-F238E27FC236}">
                  <a16:creationId xmlns:a16="http://schemas.microsoft.com/office/drawing/2014/main" id="{21127209-8148-1147-90FA-A4E8F89C1886}"/>
                </a:ext>
              </a:extLst>
            </p:cNvPr>
            <p:cNvSpPr/>
            <p:nvPr/>
          </p:nvSpPr>
          <p:spPr>
            <a:xfrm>
              <a:off x="-2355575" y="5832368"/>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7" name="V 字形矢印 10">
              <a:extLst>
                <a:ext uri="{FF2B5EF4-FFF2-40B4-BE49-F238E27FC236}">
                  <a16:creationId xmlns:a16="http://schemas.microsoft.com/office/drawing/2014/main" id="{3676DD54-77CB-A24D-9B14-0CFA708C0E9A}"/>
                </a:ext>
              </a:extLst>
            </p:cNvPr>
            <p:cNvSpPr/>
            <p:nvPr/>
          </p:nvSpPr>
          <p:spPr>
            <a:xfrm>
              <a:off x="-876246" y="5832884"/>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ln>
                  <a:solidFill>
                    <a:schemeClr val="bg1"/>
                  </a:solidFill>
                </a:ln>
                <a:solidFill>
                  <a:schemeClr val="accent1"/>
                </a:solidFill>
              </a:endParaRPr>
            </a:p>
          </p:txBody>
        </p:sp>
        <p:sp>
          <p:nvSpPr>
            <p:cNvPr id="8" name="V 字形矢印 10">
              <a:extLst>
                <a:ext uri="{FF2B5EF4-FFF2-40B4-BE49-F238E27FC236}">
                  <a16:creationId xmlns:a16="http://schemas.microsoft.com/office/drawing/2014/main" id="{21FD0D23-556E-C849-8596-41DD12EA5832}"/>
                </a:ext>
              </a:extLst>
            </p:cNvPr>
            <p:cNvSpPr/>
            <p:nvPr/>
          </p:nvSpPr>
          <p:spPr>
            <a:xfrm>
              <a:off x="-1158702" y="5832883"/>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9" name="V 字形矢印 10">
              <a:extLst>
                <a:ext uri="{FF2B5EF4-FFF2-40B4-BE49-F238E27FC236}">
                  <a16:creationId xmlns:a16="http://schemas.microsoft.com/office/drawing/2014/main" id="{054028B6-0D84-1F48-999F-E007CBC91888}"/>
                </a:ext>
              </a:extLst>
            </p:cNvPr>
            <p:cNvSpPr/>
            <p:nvPr/>
          </p:nvSpPr>
          <p:spPr>
            <a:xfrm>
              <a:off x="-1463731" y="5832789"/>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0" name="V 字形矢印 10">
              <a:extLst>
                <a:ext uri="{FF2B5EF4-FFF2-40B4-BE49-F238E27FC236}">
                  <a16:creationId xmlns:a16="http://schemas.microsoft.com/office/drawing/2014/main" id="{BDEF0F84-631B-F344-80D2-E242F617E75E}"/>
                </a:ext>
              </a:extLst>
            </p:cNvPr>
            <p:cNvSpPr/>
            <p:nvPr/>
          </p:nvSpPr>
          <p:spPr>
            <a:xfrm>
              <a:off x="-1760173" y="5832884"/>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1" name="V 字形矢印 10">
              <a:extLst>
                <a:ext uri="{FF2B5EF4-FFF2-40B4-BE49-F238E27FC236}">
                  <a16:creationId xmlns:a16="http://schemas.microsoft.com/office/drawing/2014/main" id="{EED2E379-1D0D-6440-AE92-FB520FE39F7C}"/>
                </a:ext>
              </a:extLst>
            </p:cNvPr>
            <p:cNvSpPr/>
            <p:nvPr/>
          </p:nvSpPr>
          <p:spPr>
            <a:xfrm>
              <a:off x="-2050147" y="5832884"/>
              <a:ext cx="482521" cy="901759"/>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grpSp>
        <p:nvGrpSpPr>
          <p:cNvPr id="12" name="グループ化 11">
            <a:extLst>
              <a:ext uri="{FF2B5EF4-FFF2-40B4-BE49-F238E27FC236}">
                <a16:creationId xmlns:a16="http://schemas.microsoft.com/office/drawing/2014/main" id="{58610205-3838-874C-BF68-821D7AE35401}"/>
              </a:ext>
            </a:extLst>
          </p:cNvPr>
          <p:cNvGrpSpPr/>
          <p:nvPr/>
        </p:nvGrpSpPr>
        <p:grpSpPr>
          <a:xfrm rot="1286352">
            <a:off x="2458895" y="3455483"/>
            <a:ext cx="2462124" cy="2144610"/>
            <a:chOff x="1265754" y="2576715"/>
            <a:chExt cx="4277684" cy="4429357"/>
          </a:xfrm>
          <a:solidFill>
            <a:schemeClr val="bg1">
              <a:lumMod val="95000"/>
            </a:schemeClr>
          </a:solidFill>
        </p:grpSpPr>
        <p:sp>
          <p:nvSpPr>
            <p:cNvPr id="13" name="V 字形矢印 10">
              <a:extLst>
                <a:ext uri="{FF2B5EF4-FFF2-40B4-BE49-F238E27FC236}">
                  <a16:creationId xmlns:a16="http://schemas.microsoft.com/office/drawing/2014/main" id="{3FBAD52B-8C40-8142-B56E-A0BD35BE1F6D}"/>
                </a:ext>
              </a:extLst>
            </p:cNvPr>
            <p:cNvSpPr/>
            <p:nvPr/>
          </p:nvSpPr>
          <p:spPr>
            <a:xfrm rot="6966139">
              <a:off x="3657773" y="1826864"/>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4" name="V 字形矢印 10">
              <a:extLst>
                <a:ext uri="{FF2B5EF4-FFF2-40B4-BE49-F238E27FC236}">
                  <a16:creationId xmlns:a16="http://schemas.microsoft.com/office/drawing/2014/main" id="{37BD8B54-6F52-3E47-994F-C4EFCBA76677}"/>
                </a:ext>
              </a:extLst>
            </p:cNvPr>
            <p:cNvSpPr/>
            <p:nvPr/>
          </p:nvSpPr>
          <p:spPr>
            <a:xfrm rot="6966139">
              <a:off x="2308231" y="4565396"/>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5" name="V 字形矢印 10">
              <a:extLst>
                <a:ext uri="{FF2B5EF4-FFF2-40B4-BE49-F238E27FC236}">
                  <a16:creationId xmlns:a16="http://schemas.microsoft.com/office/drawing/2014/main" id="{54A82A8F-9C57-4E40-A608-B9CCC12473AE}"/>
                </a:ext>
              </a:extLst>
            </p:cNvPr>
            <p:cNvSpPr/>
            <p:nvPr/>
          </p:nvSpPr>
          <p:spPr>
            <a:xfrm rot="6966139">
              <a:off x="2560721" y="4026316"/>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6" name="V 字形矢印 10">
              <a:extLst>
                <a:ext uri="{FF2B5EF4-FFF2-40B4-BE49-F238E27FC236}">
                  <a16:creationId xmlns:a16="http://schemas.microsoft.com/office/drawing/2014/main" id="{AC4CFC16-ED75-9645-9B35-C9B03F877FD4}"/>
                </a:ext>
              </a:extLst>
            </p:cNvPr>
            <p:cNvSpPr/>
            <p:nvPr/>
          </p:nvSpPr>
          <p:spPr>
            <a:xfrm rot="6966139">
              <a:off x="2816209" y="3469401"/>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7" name="V 字形矢印 10">
              <a:extLst>
                <a:ext uri="{FF2B5EF4-FFF2-40B4-BE49-F238E27FC236}">
                  <a16:creationId xmlns:a16="http://schemas.microsoft.com/office/drawing/2014/main" id="{01849335-98DF-0246-8C88-4A9666705C65}"/>
                </a:ext>
              </a:extLst>
            </p:cNvPr>
            <p:cNvSpPr/>
            <p:nvPr/>
          </p:nvSpPr>
          <p:spPr>
            <a:xfrm rot="6966139">
              <a:off x="3092062" y="2916630"/>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8" name="V 字形矢印 10">
              <a:extLst>
                <a:ext uri="{FF2B5EF4-FFF2-40B4-BE49-F238E27FC236}">
                  <a16:creationId xmlns:a16="http://schemas.microsoft.com/office/drawing/2014/main" id="{865129A6-CB16-D340-91F5-DD31242C8CAC}"/>
                </a:ext>
              </a:extLst>
            </p:cNvPr>
            <p:cNvSpPr/>
            <p:nvPr/>
          </p:nvSpPr>
          <p:spPr>
            <a:xfrm rot="6966139">
              <a:off x="3367099" y="2363467"/>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9" name="V 字形矢印 10">
              <a:extLst>
                <a:ext uri="{FF2B5EF4-FFF2-40B4-BE49-F238E27FC236}">
                  <a16:creationId xmlns:a16="http://schemas.microsoft.com/office/drawing/2014/main" id="{98F63EF1-81C8-8048-B9D7-8E12CFF766CF}"/>
                </a:ext>
              </a:extLst>
            </p:cNvPr>
            <p:cNvSpPr/>
            <p:nvPr/>
          </p:nvSpPr>
          <p:spPr>
            <a:xfrm rot="6966139">
              <a:off x="2015605" y="5120408"/>
              <a:ext cx="1135813" cy="2635516"/>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sp>
        <p:nvSpPr>
          <p:cNvPr id="20" name="円/楕円 19">
            <a:extLst>
              <a:ext uri="{FF2B5EF4-FFF2-40B4-BE49-F238E27FC236}">
                <a16:creationId xmlns:a16="http://schemas.microsoft.com/office/drawing/2014/main" id="{93ABEBB1-6DA7-D142-ABCA-91FC5CB3E291}"/>
              </a:ext>
            </a:extLst>
          </p:cNvPr>
          <p:cNvSpPr/>
          <p:nvPr/>
        </p:nvSpPr>
        <p:spPr>
          <a:xfrm>
            <a:off x="551958" y="1916832"/>
            <a:ext cx="4047762" cy="1836034"/>
          </a:xfrm>
          <a:prstGeom prst="ellipse">
            <a:avLst/>
          </a:prstGeom>
          <a:solidFill>
            <a:schemeClr val="accent5">
              <a:lumMod val="20000"/>
              <a:lumOff val="80000"/>
            </a:schemeClr>
          </a:solidFill>
          <a:ln>
            <a:noFill/>
          </a:ln>
          <a:effectLst>
            <a:glow rad="508000">
              <a:srgbClr val="CCECFF"/>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nvGrpSpPr>
          <p:cNvPr id="21" name="グループ化 20">
            <a:extLst>
              <a:ext uri="{FF2B5EF4-FFF2-40B4-BE49-F238E27FC236}">
                <a16:creationId xmlns:a16="http://schemas.microsoft.com/office/drawing/2014/main" id="{D3546B9D-B6C0-B447-AAC4-9314895D3CA5}"/>
              </a:ext>
            </a:extLst>
          </p:cNvPr>
          <p:cNvGrpSpPr/>
          <p:nvPr/>
        </p:nvGrpSpPr>
        <p:grpSpPr>
          <a:xfrm>
            <a:off x="1759054" y="2437930"/>
            <a:ext cx="1703205" cy="1114941"/>
            <a:chOff x="1463889" y="1585908"/>
            <a:chExt cx="1810938" cy="832870"/>
          </a:xfrm>
          <a:solidFill>
            <a:schemeClr val="bg1">
              <a:lumMod val="95000"/>
            </a:schemeClr>
          </a:solidFill>
        </p:grpSpPr>
        <p:sp>
          <p:nvSpPr>
            <p:cNvPr id="22" name="V 字形矢印 10">
              <a:extLst>
                <a:ext uri="{FF2B5EF4-FFF2-40B4-BE49-F238E27FC236}">
                  <a16:creationId xmlns:a16="http://schemas.microsoft.com/office/drawing/2014/main" id="{826F5E3A-DE13-D249-B5D2-F5D6C194B3C5}"/>
                </a:ext>
              </a:extLst>
            </p:cNvPr>
            <p:cNvSpPr/>
            <p:nvPr/>
          </p:nvSpPr>
          <p:spPr>
            <a:xfrm>
              <a:off x="1463889" y="1585908"/>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3" name="V 字形矢印 10">
              <a:extLst>
                <a:ext uri="{FF2B5EF4-FFF2-40B4-BE49-F238E27FC236}">
                  <a16:creationId xmlns:a16="http://schemas.microsoft.com/office/drawing/2014/main" id="{EE59416D-3E66-6048-8FBB-41B29EC63A17}"/>
                </a:ext>
              </a:extLst>
            </p:cNvPr>
            <p:cNvSpPr/>
            <p:nvPr/>
          </p:nvSpPr>
          <p:spPr>
            <a:xfrm>
              <a:off x="2829423" y="1586385"/>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ln>
                  <a:solidFill>
                    <a:schemeClr val="bg1"/>
                  </a:solidFill>
                </a:ln>
                <a:solidFill>
                  <a:schemeClr val="accent1"/>
                </a:solidFill>
              </a:endParaRPr>
            </a:p>
          </p:txBody>
        </p:sp>
        <p:sp>
          <p:nvSpPr>
            <p:cNvPr id="24" name="V 字形矢印 10">
              <a:extLst>
                <a:ext uri="{FF2B5EF4-FFF2-40B4-BE49-F238E27FC236}">
                  <a16:creationId xmlns:a16="http://schemas.microsoft.com/office/drawing/2014/main" id="{29EE1895-9959-D344-A658-3F6DD4D652B2}"/>
                </a:ext>
              </a:extLst>
            </p:cNvPr>
            <p:cNvSpPr/>
            <p:nvPr/>
          </p:nvSpPr>
          <p:spPr>
            <a:xfrm>
              <a:off x="2568695" y="1586384"/>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5" name="V 字形矢印 10">
              <a:extLst>
                <a:ext uri="{FF2B5EF4-FFF2-40B4-BE49-F238E27FC236}">
                  <a16:creationId xmlns:a16="http://schemas.microsoft.com/office/drawing/2014/main" id="{8ABFFA81-5E00-DB4F-8003-D5B52410BA90}"/>
                </a:ext>
              </a:extLst>
            </p:cNvPr>
            <p:cNvSpPr/>
            <p:nvPr/>
          </p:nvSpPr>
          <p:spPr>
            <a:xfrm>
              <a:off x="2287129" y="1586297"/>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6" name="V 字形矢印 10">
              <a:extLst>
                <a:ext uri="{FF2B5EF4-FFF2-40B4-BE49-F238E27FC236}">
                  <a16:creationId xmlns:a16="http://schemas.microsoft.com/office/drawing/2014/main" id="{774C55EA-AA7A-634B-9C04-22507645411F}"/>
                </a:ext>
              </a:extLst>
            </p:cNvPr>
            <p:cNvSpPr/>
            <p:nvPr/>
          </p:nvSpPr>
          <p:spPr>
            <a:xfrm>
              <a:off x="2013491" y="1586385"/>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27" name="V 字形矢印 10">
              <a:extLst>
                <a:ext uri="{FF2B5EF4-FFF2-40B4-BE49-F238E27FC236}">
                  <a16:creationId xmlns:a16="http://schemas.microsoft.com/office/drawing/2014/main" id="{E36DE307-E696-6C4B-9A74-8A0EE62EDF63}"/>
                </a:ext>
              </a:extLst>
            </p:cNvPr>
            <p:cNvSpPr/>
            <p:nvPr/>
          </p:nvSpPr>
          <p:spPr>
            <a:xfrm>
              <a:off x="1745822" y="1586385"/>
              <a:ext cx="445404" cy="832393"/>
            </a:xfrm>
            <a:prstGeom prst="chevron">
              <a:avLst>
                <a:gd name="adj" fmla="val 63286"/>
              </a:avLst>
            </a:prstGeom>
            <a:grp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pic>
        <p:nvPicPr>
          <p:cNvPr id="28" name="Picture 2">
            <a:extLst>
              <a:ext uri="{FF2B5EF4-FFF2-40B4-BE49-F238E27FC236}">
                <a16:creationId xmlns:a16="http://schemas.microsoft.com/office/drawing/2014/main" id="{77FC32A8-C3AD-F942-9BED-5AD1C3B278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62772" y="2108076"/>
            <a:ext cx="1761231" cy="1761231"/>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直線コネクタ 28">
            <a:extLst>
              <a:ext uri="{FF2B5EF4-FFF2-40B4-BE49-F238E27FC236}">
                <a16:creationId xmlns:a16="http://schemas.microsoft.com/office/drawing/2014/main" id="{365DC0A1-5080-F749-93E9-23E2E061E0F1}"/>
              </a:ext>
            </a:extLst>
          </p:cNvPr>
          <p:cNvCxnSpPr>
            <a:cxnSpLocks/>
          </p:cNvCxnSpPr>
          <p:nvPr/>
        </p:nvCxnSpPr>
        <p:spPr>
          <a:xfrm flipV="1">
            <a:off x="3999714" y="2077655"/>
            <a:ext cx="1306568" cy="6829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6F92B1CF-F7BF-4B47-A4B3-A98E7BA7A72D}"/>
              </a:ext>
            </a:extLst>
          </p:cNvPr>
          <p:cNvCxnSpPr>
            <a:cxnSpLocks/>
          </p:cNvCxnSpPr>
          <p:nvPr/>
        </p:nvCxnSpPr>
        <p:spPr>
          <a:xfrm>
            <a:off x="4016307" y="3232428"/>
            <a:ext cx="1327022" cy="56648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BB569360-568A-0E4A-905F-DBFFBF92AB6A}"/>
              </a:ext>
            </a:extLst>
          </p:cNvPr>
          <p:cNvSpPr/>
          <p:nvPr/>
        </p:nvSpPr>
        <p:spPr>
          <a:xfrm>
            <a:off x="3999713" y="2760631"/>
            <a:ext cx="434594" cy="49015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32" name="Picture 2">
            <a:extLst>
              <a:ext uri="{FF2B5EF4-FFF2-40B4-BE49-F238E27FC236}">
                <a16:creationId xmlns:a16="http://schemas.microsoft.com/office/drawing/2014/main" id="{BBAB113C-4207-BF48-B811-4409118D232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355485" y="2108076"/>
            <a:ext cx="1680003" cy="1677209"/>
          </a:xfrm>
          <a:prstGeom prst="rect">
            <a:avLst/>
          </a:prstGeom>
          <a:noFill/>
          <a:ln w="57150">
            <a:solidFill>
              <a:schemeClr val="accent5"/>
            </a:solidFill>
          </a:ln>
          <a:extLst>
            <a:ext uri="{909E8E84-426E-40DD-AFC4-6F175D3DCCD1}">
              <a14:hiddenFill xmlns:a14="http://schemas.microsoft.com/office/drawing/2010/main">
                <a:solidFill>
                  <a:srgbClr val="FFFFFF"/>
                </a:solidFill>
              </a14:hiddenFill>
            </a:ext>
          </a:extLst>
        </p:spPr>
      </p:pic>
      <p:sp>
        <p:nvSpPr>
          <p:cNvPr id="33" name="円/楕円 32">
            <a:extLst>
              <a:ext uri="{FF2B5EF4-FFF2-40B4-BE49-F238E27FC236}">
                <a16:creationId xmlns:a16="http://schemas.microsoft.com/office/drawing/2014/main" id="{51FCAFB6-5459-ED47-B6BD-95AE3656FB47}"/>
              </a:ext>
            </a:extLst>
          </p:cNvPr>
          <p:cNvSpPr/>
          <p:nvPr/>
        </p:nvSpPr>
        <p:spPr>
          <a:xfrm>
            <a:off x="5385854" y="3126702"/>
            <a:ext cx="764308" cy="7643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nvGrpSpPr>
          <p:cNvPr id="2" name="グループ化 1">
            <a:extLst>
              <a:ext uri="{FF2B5EF4-FFF2-40B4-BE49-F238E27FC236}">
                <a16:creationId xmlns:a16="http://schemas.microsoft.com/office/drawing/2014/main" id="{17263397-396B-F441-9EBA-632A382CD1A5}"/>
              </a:ext>
            </a:extLst>
          </p:cNvPr>
          <p:cNvGrpSpPr/>
          <p:nvPr/>
        </p:nvGrpSpPr>
        <p:grpSpPr>
          <a:xfrm>
            <a:off x="1385452" y="2336170"/>
            <a:ext cx="870628" cy="986400"/>
            <a:chOff x="1374526" y="2237296"/>
            <a:chExt cx="870628" cy="987430"/>
          </a:xfrm>
        </p:grpSpPr>
        <p:pic>
          <p:nvPicPr>
            <p:cNvPr id="38" name="Picture 2" descr="\\172.19.43.2\share2\数値予報パンフレット\2016\素材\浜頓別.jpg">
              <a:extLst>
                <a:ext uri="{FF2B5EF4-FFF2-40B4-BE49-F238E27FC236}">
                  <a16:creationId xmlns:a16="http://schemas.microsoft.com/office/drawing/2014/main" id="{DC0B985E-804A-3445-812A-8F5AF2966264}"/>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p:blipFill>
          <p:spPr bwMode="auto">
            <a:xfrm>
              <a:off x="1374527" y="2237296"/>
              <a:ext cx="864455" cy="864000"/>
            </a:xfrm>
            <a:prstGeom prst="rect">
              <a:avLst/>
            </a:prstGeom>
            <a:noFill/>
            <a:extLst>
              <a:ext uri="{909E8E84-426E-40DD-AFC4-6F175D3DCCD1}">
                <a14:hiddenFill xmlns:a14="http://schemas.microsoft.com/office/drawing/2010/main">
                  <a:solidFill>
                    <a:srgbClr val="FFFFFF"/>
                  </a:solidFill>
                </a14:hiddenFill>
              </a:ext>
            </a:extLst>
          </p:spPr>
        </p:pic>
        <p:sp>
          <p:nvSpPr>
            <p:cNvPr id="39" name="テキスト ボックス 38">
              <a:extLst>
                <a:ext uri="{FF2B5EF4-FFF2-40B4-BE49-F238E27FC236}">
                  <a16:creationId xmlns:a16="http://schemas.microsoft.com/office/drawing/2014/main" id="{5639070B-E085-DD45-8BCF-63511326014B}"/>
                </a:ext>
              </a:extLst>
            </p:cNvPr>
            <p:cNvSpPr txBox="1"/>
            <p:nvPr/>
          </p:nvSpPr>
          <p:spPr>
            <a:xfrm>
              <a:off x="1374526" y="2978505"/>
              <a:ext cx="870628" cy="246221"/>
            </a:xfrm>
            <a:prstGeom prst="rect">
              <a:avLst/>
            </a:prstGeom>
            <a:solidFill>
              <a:schemeClr val="tx1"/>
            </a:solidFill>
          </p:spPr>
          <p:txBody>
            <a:bodyPr vert="horz" wrap="square" rtlCol="0">
              <a:spAutoFit/>
            </a:bodyPr>
            <a:lstStyle/>
            <a:p>
              <a:pPr algn="ctr"/>
              <a:r>
                <a:rPr lang="ja-JP" altLang="en-US"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アメダス</a:t>
              </a:r>
            </a:p>
          </p:txBody>
        </p:sp>
      </p:grpSp>
      <p:sp>
        <p:nvSpPr>
          <p:cNvPr id="40" name="テキスト ボックス 39">
            <a:extLst>
              <a:ext uri="{FF2B5EF4-FFF2-40B4-BE49-F238E27FC236}">
                <a16:creationId xmlns:a16="http://schemas.microsoft.com/office/drawing/2014/main" id="{D4634A2F-61B3-F24A-ABE2-ED62925780F0}"/>
              </a:ext>
            </a:extLst>
          </p:cNvPr>
          <p:cNvSpPr txBox="1"/>
          <p:nvPr/>
        </p:nvSpPr>
        <p:spPr>
          <a:xfrm>
            <a:off x="5355816" y="3851196"/>
            <a:ext cx="1679672" cy="248530"/>
          </a:xfrm>
          <a:prstGeom prst="rect">
            <a:avLst/>
          </a:prstGeom>
          <a:solidFill>
            <a:schemeClr val="accent5"/>
          </a:solidFill>
          <a:ln w="114300">
            <a:solidFill>
              <a:schemeClr val="accent5"/>
            </a:solidFill>
          </a:ln>
        </p:spPr>
        <p:txBody>
          <a:bodyPr wrap="square" rtlCol="0">
            <a:spAutoFit/>
          </a:bodyPr>
          <a:lstStyle/>
          <a:p>
            <a:pPr algn="ctr"/>
            <a:r>
              <a:rPr lang="ja-JP" altLang="en-US" sz="1015"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沖縄にある台風を再現！</a:t>
            </a:r>
          </a:p>
        </p:txBody>
      </p:sp>
      <p:grpSp>
        <p:nvGrpSpPr>
          <p:cNvPr id="45" name="グループ化 44">
            <a:extLst>
              <a:ext uri="{FF2B5EF4-FFF2-40B4-BE49-F238E27FC236}">
                <a16:creationId xmlns:a16="http://schemas.microsoft.com/office/drawing/2014/main" id="{E321F705-4E8A-9F4D-A8E2-E8AFED5EB3D1}"/>
              </a:ext>
            </a:extLst>
          </p:cNvPr>
          <p:cNvGrpSpPr/>
          <p:nvPr/>
        </p:nvGrpSpPr>
        <p:grpSpPr>
          <a:xfrm>
            <a:off x="6701918" y="4586349"/>
            <a:ext cx="2221417" cy="2088232"/>
            <a:chOff x="6383031" y="4653136"/>
            <a:chExt cx="2221417" cy="2088232"/>
          </a:xfrm>
        </p:grpSpPr>
        <p:pic>
          <p:nvPicPr>
            <p:cNvPr id="46" name="Picture 3">
              <a:extLst>
                <a:ext uri="{FF2B5EF4-FFF2-40B4-BE49-F238E27FC236}">
                  <a16:creationId xmlns:a16="http://schemas.microsoft.com/office/drawing/2014/main" id="{5DC18B4D-B42B-E543-8DB4-8C5B10559D1B}"/>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
            <a:stretch/>
          </p:blipFill>
          <p:spPr bwMode="auto">
            <a:xfrm>
              <a:off x="6383031" y="4653136"/>
              <a:ext cx="2221417" cy="1749290"/>
            </a:xfrm>
            <a:prstGeom prst="rect">
              <a:avLst/>
            </a:prstGeom>
            <a:noFill/>
            <a:ln w="57150">
              <a:solidFill>
                <a:srgbClr val="FF0000"/>
              </a:solidFill>
            </a:ln>
            <a:extLst>
              <a:ext uri="{909E8E84-426E-40DD-AFC4-6F175D3DCCD1}">
                <a14:hiddenFill xmlns:a14="http://schemas.microsoft.com/office/drawing/2010/main">
                  <a:solidFill>
                    <a:srgbClr val="FFFFFF"/>
                  </a:solidFill>
                </a14:hiddenFill>
              </a:ext>
            </a:extLst>
          </p:spPr>
        </p:pic>
        <p:cxnSp>
          <p:nvCxnSpPr>
            <p:cNvPr id="47" name="直線矢印コネクタ 46">
              <a:extLst>
                <a:ext uri="{FF2B5EF4-FFF2-40B4-BE49-F238E27FC236}">
                  <a16:creationId xmlns:a16="http://schemas.microsoft.com/office/drawing/2014/main" id="{3C1155B0-C057-654E-98FD-40BDE8E4311F}"/>
                </a:ext>
              </a:extLst>
            </p:cNvPr>
            <p:cNvCxnSpPr/>
            <p:nvPr/>
          </p:nvCxnSpPr>
          <p:spPr>
            <a:xfrm flipV="1">
              <a:off x="6763162" y="5605382"/>
              <a:ext cx="320392" cy="520214"/>
            </a:xfrm>
            <a:prstGeom prst="straightConnector1">
              <a:avLst/>
            </a:prstGeom>
            <a:ln w="57150">
              <a:solidFill>
                <a:srgbClr val="FF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円/楕円 51">
              <a:extLst>
                <a:ext uri="{FF2B5EF4-FFF2-40B4-BE49-F238E27FC236}">
                  <a16:creationId xmlns:a16="http://schemas.microsoft.com/office/drawing/2014/main" id="{38332363-1D86-EF40-A2EC-C5303055048E}"/>
                </a:ext>
              </a:extLst>
            </p:cNvPr>
            <p:cNvSpPr/>
            <p:nvPr/>
          </p:nvSpPr>
          <p:spPr>
            <a:xfrm>
              <a:off x="6417042" y="5767154"/>
              <a:ext cx="764308" cy="764308"/>
            </a:xfrm>
            <a:prstGeom prst="ellipse">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49" name="円/楕円 52">
              <a:extLst>
                <a:ext uri="{FF2B5EF4-FFF2-40B4-BE49-F238E27FC236}">
                  <a16:creationId xmlns:a16="http://schemas.microsoft.com/office/drawing/2014/main" id="{150C9690-C1AB-9F45-BDD0-E1C1C05FBD17}"/>
                </a:ext>
              </a:extLst>
            </p:cNvPr>
            <p:cNvSpPr/>
            <p:nvPr/>
          </p:nvSpPr>
          <p:spPr>
            <a:xfrm>
              <a:off x="6732718" y="5064409"/>
              <a:ext cx="830769" cy="83076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50" name="テキスト ボックス 49">
              <a:extLst>
                <a:ext uri="{FF2B5EF4-FFF2-40B4-BE49-F238E27FC236}">
                  <a16:creationId xmlns:a16="http://schemas.microsoft.com/office/drawing/2014/main" id="{222EC178-2A1F-FE45-B3C6-921094488DC1}"/>
                </a:ext>
              </a:extLst>
            </p:cNvPr>
            <p:cNvSpPr txBox="1"/>
            <p:nvPr/>
          </p:nvSpPr>
          <p:spPr>
            <a:xfrm>
              <a:off x="6383031" y="6450198"/>
              <a:ext cx="2217870" cy="291170"/>
            </a:xfrm>
            <a:prstGeom prst="rect">
              <a:avLst/>
            </a:prstGeom>
            <a:solidFill>
              <a:srgbClr val="FF0000"/>
            </a:solidFill>
            <a:ln w="114300">
              <a:solidFill>
                <a:srgbClr val="FF0000"/>
              </a:solidFill>
            </a:ln>
          </p:spPr>
          <p:txBody>
            <a:bodyPr wrap="square" rtlCol="0">
              <a:spAutoFit/>
            </a:bodyPr>
            <a:lstStyle/>
            <a:p>
              <a:pPr algn="ctr"/>
              <a:r>
                <a:rPr lang="ja-JP" altLang="en-US" sz="1292"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九州へ接近する予測！</a:t>
              </a:r>
            </a:p>
          </p:txBody>
        </p:sp>
      </p:grpSp>
      <p:sp>
        <p:nvSpPr>
          <p:cNvPr id="52" name="テキスト ボックス 51">
            <a:extLst>
              <a:ext uri="{FF2B5EF4-FFF2-40B4-BE49-F238E27FC236}">
                <a16:creationId xmlns:a16="http://schemas.microsoft.com/office/drawing/2014/main" id="{7A760737-E135-4E43-BAE3-4B092EB82466}"/>
              </a:ext>
            </a:extLst>
          </p:cNvPr>
          <p:cNvSpPr txBox="1"/>
          <p:nvPr/>
        </p:nvSpPr>
        <p:spPr>
          <a:xfrm>
            <a:off x="1314492" y="2012503"/>
            <a:ext cx="1798676" cy="307777"/>
          </a:xfrm>
          <a:prstGeom prst="rect">
            <a:avLst/>
          </a:prstGeom>
          <a:noFill/>
        </p:spPr>
        <p:txBody>
          <a:bodyPr wrap="square" rtlCol="0">
            <a:spAutoFit/>
          </a:bodyPr>
          <a:lstStyle/>
          <a:p>
            <a:r>
              <a:rPr lang="ja-JP" altLang="en-US" sz="1400" dirty="0">
                <a:solidFill>
                  <a:schemeClr val="tx2"/>
                </a:solidFill>
              </a:rPr>
              <a:t>様々な観測データ</a:t>
            </a:r>
          </a:p>
        </p:txBody>
      </p:sp>
      <p:grpSp>
        <p:nvGrpSpPr>
          <p:cNvPr id="65" name="グループ化 64">
            <a:extLst>
              <a:ext uri="{FF2B5EF4-FFF2-40B4-BE49-F238E27FC236}">
                <a16:creationId xmlns:a16="http://schemas.microsoft.com/office/drawing/2014/main" id="{7C25AD91-5091-A046-B52B-A9B6F7BB06FB}"/>
              </a:ext>
            </a:extLst>
          </p:cNvPr>
          <p:cNvGrpSpPr/>
          <p:nvPr/>
        </p:nvGrpSpPr>
        <p:grpSpPr>
          <a:xfrm>
            <a:off x="3642611" y="4514259"/>
            <a:ext cx="1674310" cy="1352950"/>
            <a:chOff x="4121826" y="4368233"/>
            <a:chExt cx="1674310" cy="1352950"/>
          </a:xfrm>
        </p:grpSpPr>
        <p:pic>
          <p:nvPicPr>
            <p:cNvPr id="54" name="図 53">
              <a:extLst>
                <a:ext uri="{FF2B5EF4-FFF2-40B4-BE49-F238E27FC236}">
                  <a16:creationId xmlns:a16="http://schemas.microsoft.com/office/drawing/2014/main" id="{F5A84FB9-8B44-EA49-8147-6366BF1ED27E}"/>
                </a:ext>
              </a:extLst>
            </p:cNvPr>
            <p:cNvPicPr>
              <a:picLocks noChangeAspect="1"/>
            </p:cNvPicPr>
            <p:nvPr/>
          </p:nvPicPr>
          <p:blipFill>
            <a:blip r:embed="rId8"/>
            <a:stretch>
              <a:fillRect/>
            </a:stretch>
          </p:blipFill>
          <p:spPr>
            <a:xfrm>
              <a:off x="4121826" y="4368233"/>
              <a:ext cx="1674310" cy="1116206"/>
            </a:xfrm>
            <a:prstGeom prst="rect">
              <a:avLst/>
            </a:prstGeom>
          </p:spPr>
        </p:pic>
        <p:sp>
          <p:nvSpPr>
            <p:cNvPr id="55" name="テキスト ボックス 54">
              <a:extLst>
                <a:ext uri="{FF2B5EF4-FFF2-40B4-BE49-F238E27FC236}">
                  <a16:creationId xmlns:a16="http://schemas.microsoft.com/office/drawing/2014/main" id="{44114E56-D69D-EF46-8D42-5EB99005CF64}"/>
                </a:ext>
              </a:extLst>
            </p:cNvPr>
            <p:cNvSpPr txBox="1"/>
            <p:nvPr/>
          </p:nvSpPr>
          <p:spPr>
            <a:xfrm>
              <a:off x="4122380" y="5472653"/>
              <a:ext cx="1673756" cy="248530"/>
            </a:xfrm>
            <a:prstGeom prst="rect">
              <a:avLst/>
            </a:prstGeom>
            <a:solidFill>
              <a:schemeClr val="tx1"/>
            </a:solidFill>
            <a:ln>
              <a:noFill/>
            </a:ln>
          </p:spPr>
          <p:txBody>
            <a:bodyPr wrap="square" rtlCol="0">
              <a:spAutoFit/>
            </a:bodyPr>
            <a:lstStyle/>
            <a:p>
              <a:pPr algn="ctr"/>
              <a:r>
                <a:rPr lang="ja-JP" altLang="en-US" sz="1015"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スーパーコンピュータ</a:t>
              </a:r>
            </a:p>
          </p:txBody>
        </p:sp>
      </p:grpSp>
      <p:sp>
        <p:nvSpPr>
          <p:cNvPr id="57" name="テキスト ボックス 56">
            <a:extLst>
              <a:ext uri="{FF2B5EF4-FFF2-40B4-BE49-F238E27FC236}">
                <a16:creationId xmlns:a16="http://schemas.microsoft.com/office/drawing/2014/main" id="{332FE99C-BB26-C247-B02F-6D91C330B879}"/>
              </a:ext>
            </a:extLst>
          </p:cNvPr>
          <p:cNvSpPr txBox="1"/>
          <p:nvPr/>
        </p:nvSpPr>
        <p:spPr>
          <a:xfrm>
            <a:off x="5555294" y="3567493"/>
            <a:ext cx="975244" cy="248530"/>
          </a:xfrm>
          <a:prstGeom prst="rect">
            <a:avLst/>
          </a:prstGeom>
          <a:noFill/>
        </p:spPr>
        <p:txBody>
          <a:bodyPr wrap="square" rtlCol="0">
            <a:spAutoFit/>
          </a:bodyPr>
          <a:lstStyle/>
          <a:p>
            <a:r>
              <a:rPr lang="ja-JP" altLang="en-US" sz="1015" b="1" dirty="0">
                <a:effectLst>
                  <a:glow rad="101600">
                    <a:schemeClr val="bg1"/>
                  </a:glow>
                </a:effectLst>
                <a:latin typeface="メイリオ" panose="020B0604030504040204" pitchFamily="50" charset="-128"/>
                <a:ea typeface="メイリオ" panose="020B0604030504040204" pitchFamily="50" charset="-128"/>
                <a:cs typeface="メイリオ" panose="020B0604030504040204" pitchFamily="50" charset="-128"/>
              </a:rPr>
              <a:t>（雨量の例）</a:t>
            </a:r>
          </a:p>
        </p:txBody>
      </p:sp>
      <p:sp>
        <p:nvSpPr>
          <p:cNvPr id="58" name="コンテンツ プレースホルダー 2">
            <a:extLst>
              <a:ext uri="{FF2B5EF4-FFF2-40B4-BE49-F238E27FC236}">
                <a16:creationId xmlns:a16="http://schemas.microsoft.com/office/drawing/2014/main" id="{A688E4B7-1D11-5D48-9D62-13E0996E2DA1}"/>
              </a:ext>
            </a:extLst>
          </p:cNvPr>
          <p:cNvSpPr txBox="1">
            <a:spLocks/>
          </p:cNvSpPr>
          <p:nvPr/>
        </p:nvSpPr>
        <p:spPr>
          <a:xfrm>
            <a:off x="466792" y="495958"/>
            <a:ext cx="9062950" cy="1277142"/>
          </a:xfrm>
          <a:prstGeom prst="rect">
            <a:avLst/>
          </a:prstGeom>
          <a:noFill/>
          <a:ln>
            <a:noFill/>
          </a:ln>
        </p:spPr>
        <p:txBody>
          <a:bodyPr/>
          <a:lst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r>
              <a:rPr lang="ja-JP" altLang="en-US" sz="1600" dirty="0">
                <a:solidFill>
                  <a:prstClr val="black"/>
                </a:solidFill>
                <a:latin typeface="+mj-lt"/>
              </a:rPr>
              <a:t>数値予報とは、</a:t>
            </a:r>
            <a:r>
              <a:rPr lang="ja-JP" altLang="en-US" sz="1600" b="1" dirty="0">
                <a:solidFill>
                  <a:prstClr val="black"/>
                </a:solidFill>
                <a:latin typeface="+mj-lt"/>
              </a:rPr>
              <a:t>地球大気の数値シミュレーション</a:t>
            </a:r>
            <a:endParaRPr lang="en-US" altLang="ja-JP" sz="1600" b="1" dirty="0">
              <a:solidFill>
                <a:schemeClr val="tx2"/>
              </a:solidFill>
              <a:latin typeface="+mj-lt"/>
            </a:endParaRPr>
          </a:p>
          <a:p>
            <a:pPr lvl="1"/>
            <a:r>
              <a:rPr lang="ja-JP" altLang="en-US" sz="1600" dirty="0">
                <a:latin typeface="+mj-lt"/>
              </a:rPr>
              <a:t>地球大気を細かい格子に分割し、ある時刻</a:t>
            </a:r>
            <a:r>
              <a:rPr lang="ja-JP" altLang="en-US" sz="1600">
                <a:latin typeface="+mj-lt"/>
              </a:rPr>
              <a:t>の気圧・気温・湿度・風</a:t>
            </a:r>
            <a:r>
              <a:rPr lang="ja-JP" altLang="en-US" sz="1600" dirty="0">
                <a:latin typeface="+mj-lt"/>
              </a:rPr>
              <a:t>などの値について、</a:t>
            </a:r>
            <a:r>
              <a:rPr lang="ja-JP" altLang="en-US" sz="1600" b="1" dirty="0">
                <a:latin typeface="+mj-lt"/>
              </a:rPr>
              <a:t>物理法則</a:t>
            </a:r>
            <a:r>
              <a:rPr lang="ja-JP" altLang="en-US" sz="1600" dirty="0">
                <a:latin typeface="+mj-lt"/>
              </a:rPr>
              <a:t>に基づいて、その値の時間変化を計算</a:t>
            </a:r>
            <a:endParaRPr lang="en-US" altLang="ja-JP" sz="1600" dirty="0">
              <a:solidFill>
                <a:schemeClr val="tx2"/>
              </a:solidFill>
              <a:latin typeface="+mj-lt"/>
            </a:endParaRPr>
          </a:p>
          <a:p>
            <a:r>
              <a:rPr lang="ja-JP" altLang="en-US" sz="1600" dirty="0">
                <a:latin typeface="+mj-lt"/>
              </a:rPr>
              <a:t>膨大な計算を決められた時間内に行う必要があるため、</a:t>
            </a:r>
            <a:r>
              <a:rPr lang="ja-JP" altLang="en-US" sz="1600" b="1">
                <a:latin typeface="+mj-lt"/>
              </a:rPr>
              <a:t>スーパーコンピュータ</a:t>
            </a:r>
            <a:r>
              <a:rPr lang="ja-JP" altLang="en-US" sz="1600">
                <a:latin typeface="+mj-lt"/>
              </a:rPr>
              <a:t>を用いている</a:t>
            </a:r>
            <a:endParaRPr lang="en-US" altLang="ja-JP" sz="1600" dirty="0">
              <a:latin typeface="+mj-lt"/>
            </a:endParaRPr>
          </a:p>
        </p:txBody>
      </p:sp>
      <p:pic>
        <p:nvPicPr>
          <p:cNvPr id="61" name="Picture 12" descr="全球格子図">
            <a:extLst>
              <a:ext uri="{FF2B5EF4-FFF2-40B4-BE49-F238E27FC236}">
                <a16:creationId xmlns:a16="http://schemas.microsoft.com/office/drawing/2014/main" id="{B453C9BC-E426-A641-A6A4-1616DB8EE47B}"/>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882216" y="4823975"/>
            <a:ext cx="1943286" cy="1944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グループ化 63">
            <a:extLst>
              <a:ext uri="{FF2B5EF4-FFF2-40B4-BE49-F238E27FC236}">
                <a16:creationId xmlns:a16="http://schemas.microsoft.com/office/drawing/2014/main" id="{0CBAAFA0-7BB3-BC4F-883E-0AA62FEDBBEC}"/>
              </a:ext>
            </a:extLst>
          </p:cNvPr>
          <p:cNvGrpSpPr/>
          <p:nvPr/>
        </p:nvGrpSpPr>
        <p:grpSpPr>
          <a:xfrm>
            <a:off x="466792" y="1801058"/>
            <a:ext cx="871200" cy="994946"/>
            <a:chOff x="466792" y="2237296"/>
            <a:chExt cx="871200" cy="994946"/>
          </a:xfrm>
        </p:grpSpPr>
        <p:pic>
          <p:nvPicPr>
            <p:cNvPr id="42" name="Picture 4" descr="C:\Users\JMA32F6\Documents\P班資料\P班研修\SX\IMG_8479.JPG">
              <a:extLst>
                <a:ext uri="{FF2B5EF4-FFF2-40B4-BE49-F238E27FC236}">
                  <a16:creationId xmlns:a16="http://schemas.microsoft.com/office/drawing/2014/main" id="{C3278246-6C77-984B-91EA-816AF50DAE9C}"/>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rcRect/>
            <a:stretch/>
          </p:blipFill>
          <p:spPr bwMode="auto">
            <a:xfrm>
              <a:off x="473384" y="2237296"/>
              <a:ext cx="864000" cy="864000"/>
            </a:xfrm>
            <a:prstGeom prst="rect">
              <a:avLst/>
            </a:prstGeom>
            <a:noFill/>
            <a:extLst>
              <a:ext uri="{909E8E84-426E-40DD-AFC4-6F175D3DCCD1}">
                <a14:hiddenFill xmlns:a14="http://schemas.microsoft.com/office/drawing/2010/main">
                  <a:solidFill>
                    <a:srgbClr val="FFFFFF"/>
                  </a:solidFill>
                </a14:hiddenFill>
              </a:ext>
            </a:extLst>
          </p:spPr>
        </p:pic>
        <p:sp>
          <p:nvSpPr>
            <p:cNvPr id="62" name="テキスト ボックス 61">
              <a:extLst>
                <a:ext uri="{FF2B5EF4-FFF2-40B4-BE49-F238E27FC236}">
                  <a16:creationId xmlns:a16="http://schemas.microsoft.com/office/drawing/2014/main" id="{6DE718DB-EB35-6340-A5C9-369A72BA6504}"/>
                </a:ext>
              </a:extLst>
            </p:cNvPr>
            <p:cNvSpPr txBox="1"/>
            <p:nvPr/>
          </p:nvSpPr>
          <p:spPr>
            <a:xfrm>
              <a:off x="466792" y="2987442"/>
              <a:ext cx="871200" cy="244800"/>
            </a:xfrm>
            <a:prstGeom prst="rect">
              <a:avLst/>
            </a:prstGeom>
            <a:solidFill>
              <a:schemeClr val="tx1"/>
            </a:solidFill>
          </p:spPr>
          <p:txBody>
            <a:bodyPr vert="horz" wrap="square" rtlCol="0">
              <a:spAutoFit/>
            </a:bodyPr>
            <a:lstStyle/>
            <a:p>
              <a:pPr algn="ctr"/>
              <a:r>
                <a:rPr lang="ja-JP" altLang="en-US" sz="9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気象レーダー</a:t>
              </a:r>
              <a:endParaRPr lang="ja-JP" altLang="en-US" sz="9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3" name="グループ化 2">
            <a:extLst>
              <a:ext uri="{FF2B5EF4-FFF2-40B4-BE49-F238E27FC236}">
                <a16:creationId xmlns:a16="http://schemas.microsoft.com/office/drawing/2014/main" id="{24E31C08-76C5-2E4E-A13E-CDA609A4E090}"/>
              </a:ext>
            </a:extLst>
          </p:cNvPr>
          <p:cNvGrpSpPr/>
          <p:nvPr/>
        </p:nvGrpSpPr>
        <p:grpSpPr>
          <a:xfrm>
            <a:off x="470851" y="2849188"/>
            <a:ext cx="870628" cy="999349"/>
            <a:chOff x="-421688" y="2237296"/>
            <a:chExt cx="870628" cy="999349"/>
          </a:xfrm>
        </p:grpSpPr>
        <p:pic>
          <p:nvPicPr>
            <p:cNvPr id="35" name="Picture 3" descr="\\172.19.43.2\share2\数値予報パンフレット\2016\素材\Himawari-89.jpg">
              <a:extLst>
                <a:ext uri="{FF2B5EF4-FFF2-40B4-BE49-F238E27FC236}">
                  <a16:creationId xmlns:a16="http://schemas.microsoft.com/office/drawing/2014/main" id="{47AF3E40-C8BE-C748-82D8-7375DAD42977}"/>
                </a:ext>
              </a:extLst>
            </p:cNvPr>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rightnessContrast bright="10000"/>
                      </a14:imgEffect>
                    </a14:imgLayer>
                  </a14:imgProps>
                </a:ext>
                <a:ext uri="{28A0092B-C50C-407E-A947-70E740481C1C}">
                  <a14:useLocalDpi xmlns:a14="http://schemas.microsoft.com/office/drawing/2010/main" val="0"/>
                </a:ext>
              </a:extLst>
            </a:blip>
            <a:srcRect t="-1"/>
            <a:stretch/>
          </p:blipFill>
          <p:spPr bwMode="auto">
            <a:xfrm>
              <a:off x="-416839" y="2237296"/>
              <a:ext cx="864000" cy="864000"/>
            </a:xfrm>
            <a:prstGeom prst="rect">
              <a:avLst/>
            </a:prstGeom>
            <a:noFill/>
            <a:extLst>
              <a:ext uri="{909E8E84-426E-40DD-AFC4-6F175D3DCCD1}">
                <a14:hiddenFill xmlns:a14="http://schemas.microsoft.com/office/drawing/2010/main">
                  <a:solidFill>
                    <a:srgbClr val="FFFFFF"/>
                  </a:solidFill>
                </a14:hiddenFill>
              </a:ext>
            </a:extLst>
          </p:spPr>
        </p:pic>
        <p:sp>
          <p:nvSpPr>
            <p:cNvPr id="63" name="テキスト ボックス 62">
              <a:extLst>
                <a:ext uri="{FF2B5EF4-FFF2-40B4-BE49-F238E27FC236}">
                  <a16:creationId xmlns:a16="http://schemas.microsoft.com/office/drawing/2014/main" id="{5DEC9FED-E8BA-B347-9A40-C1BCABC5DE3B}"/>
                </a:ext>
              </a:extLst>
            </p:cNvPr>
            <p:cNvSpPr txBox="1"/>
            <p:nvPr/>
          </p:nvSpPr>
          <p:spPr>
            <a:xfrm>
              <a:off x="-421688" y="2990424"/>
              <a:ext cx="870628" cy="246221"/>
            </a:xfrm>
            <a:prstGeom prst="rect">
              <a:avLst/>
            </a:prstGeom>
            <a:solidFill>
              <a:schemeClr val="tx1"/>
            </a:solidFill>
          </p:spPr>
          <p:txBody>
            <a:bodyPr vert="horz" wrap="square" rtlCol="0">
              <a:spAutoFit/>
            </a:bodyPr>
            <a:lstStyle/>
            <a:p>
              <a:pPr algn="ctr"/>
              <a:r>
                <a:rPr lang="ja-JP" altLang="en-US" sz="10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気象衛星</a:t>
              </a:r>
              <a:endParaRPr lang="ja-JP" altLang="en-US"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67" name="テキスト ボックス 66">
            <a:extLst>
              <a:ext uri="{FF2B5EF4-FFF2-40B4-BE49-F238E27FC236}">
                <a16:creationId xmlns:a16="http://schemas.microsoft.com/office/drawing/2014/main" id="{FEEFE409-DF27-DD4A-A642-0F297B70E46C}"/>
              </a:ext>
            </a:extLst>
          </p:cNvPr>
          <p:cNvSpPr txBox="1"/>
          <p:nvPr/>
        </p:nvSpPr>
        <p:spPr>
          <a:xfrm>
            <a:off x="7171730" y="2479100"/>
            <a:ext cx="2258570" cy="1107996"/>
          </a:xfrm>
          <a:prstGeom prst="rect">
            <a:avLst/>
          </a:prstGeom>
          <a:noFill/>
        </p:spPr>
        <p:txBody>
          <a:bodyPr wrap="square" rtlCol="0">
            <a:spAutoFit/>
          </a:bodyPr>
          <a:lstStyle/>
          <a:p>
            <a:pPr marL="342900" indent="-342900">
              <a:buFont typeface="+mj-ea"/>
              <a:buAutoNum type="circleNumDbPlain"/>
            </a:pPr>
            <a:r>
              <a:rPr kumimoji="1" lang="ja-JP" altLang="en-US">
                <a:solidFill>
                  <a:srgbClr val="FF0000"/>
                </a:solidFill>
              </a:rPr>
              <a:t>初期値作成</a:t>
            </a:r>
            <a:endParaRPr kumimoji="1" lang="en-US" altLang="ja-JP" dirty="0">
              <a:solidFill>
                <a:srgbClr val="FF0000"/>
              </a:solidFill>
            </a:endParaRPr>
          </a:p>
          <a:p>
            <a:r>
              <a:rPr kumimoji="1" lang="ja-JP" altLang="en-US" sz="1600"/>
              <a:t>世界中から集めた観測データをもとに、現在の大気状態を再現</a:t>
            </a:r>
          </a:p>
        </p:txBody>
      </p:sp>
      <p:sp>
        <p:nvSpPr>
          <p:cNvPr id="68" name="テキスト ボックス 67">
            <a:extLst>
              <a:ext uri="{FF2B5EF4-FFF2-40B4-BE49-F238E27FC236}">
                <a16:creationId xmlns:a16="http://schemas.microsoft.com/office/drawing/2014/main" id="{150E5BEC-9B3D-2942-A210-CF0676A34D41}"/>
              </a:ext>
            </a:extLst>
          </p:cNvPr>
          <p:cNvSpPr txBox="1"/>
          <p:nvPr/>
        </p:nvSpPr>
        <p:spPr>
          <a:xfrm>
            <a:off x="466792" y="3982400"/>
            <a:ext cx="3142900" cy="861774"/>
          </a:xfrm>
          <a:prstGeom prst="rect">
            <a:avLst/>
          </a:prstGeom>
          <a:noFill/>
        </p:spPr>
        <p:txBody>
          <a:bodyPr wrap="square" rtlCol="0">
            <a:spAutoFit/>
          </a:bodyPr>
          <a:lstStyle/>
          <a:p>
            <a:pPr marL="342900" indent="-342900">
              <a:buFont typeface="+mj-ea"/>
              <a:buAutoNum type="circleNumDbPlain" startAt="2"/>
            </a:pPr>
            <a:r>
              <a:rPr kumimoji="1" lang="ja-JP" altLang="en-US">
                <a:solidFill>
                  <a:srgbClr val="FF0000"/>
                </a:solidFill>
              </a:rPr>
              <a:t>未来の予測計算</a:t>
            </a:r>
            <a:endParaRPr kumimoji="1" lang="en-US" altLang="ja-JP" dirty="0">
              <a:solidFill>
                <a:srgbClr val="FF0000"/>
              </a:solidFill>
            </a:endParaRPr>
          </a:p>
          <a:p>
            <a:r>
              <a:rPr kumimoji="1" lang="ja-JP" altLang="en-US" sz="1600"/>
              <a:t>物理法則に則り、未来の大気状態をシミュレーション</a:t>
            </a:r>
          </a:p>
        </p:txBody>
      </p:sp>
    </p:spTree>
    <p:extLst>
      <p:ext uri="{BB962C8B-B14F-4D97-AF65-F5344CB8AC3E}">
        <p14:creationId xmlns:p14="http://schemas.microsoft.com/office/powerpoint/2010/main" val="850460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337EB082-8F42-AA49-87AE-67049B58712C}"/>
              </a:ext>
            </a:extLst>
          </p:cNvPr>
          <p:cNvSpPr>
            <a:spLocks noGrp="1"/>
          </p:cNvSpPr>
          <p:nvPr>
            <p:ph type="title"/>
          </p:nvPr>
        </p:nvSpPr>
        <p:spPr/>
        <p:txBody>
          <a:bodyPr/>
          <a:lstStyle/>
          <a:p>
            <a:r>
              <a:rPr lang="ja-JP" altLang="en-US" b="0"/>
              <a:t>気象現象の時間スケール・空間スケール</a:t>
            </a:r>
          </a:p>
        </p:txBody>
      </p:sp>
      <p:sp>
        <p:nvSpPr>
          <p:cNvPr id="9" name="テキスト プレースホルダー 8">
            <a:extLst>
              <a:ext uri="{FF2B5EF4-FFF2-40B4-BE49-F238E27FC236}">
                <a16:creationId xmlns:a16="http://schemas.microsoft.com/office/drawing/2014/main" id="{DE4EBF7A-7A79-E64A-B74B-37DBBC7784BC}"/>
              </a:ext>
            </a:extLst>
          </p:cNvPr>
          <p:cNvSpPr>
            <a:spLocks noGrp="1"/>
          </p:cNvSpPr>
          <p:nvPr>
            <p:ph type="body" idx="1"/>
          </p:nvPr>
        </p:nvSpPr>
        <p:spPr>
          <a:xfrm>
            <a:off x="392113" y="470090"/>
            <a:ext cx="9062950" cy="729123"/>
          </a:xfrm>
        </p:spPr>
        <p:txBody>
          <a:bodyPr lIns="36000" tIns="36000" rIns="36000" bIns="36000"/>
          <a:lstStyle/>
          <a:p>
            <a:pPr marL="76200" indent="0">
              <a:buNone/>
            </a:pPr>
            <a:r>
              <a:rPr lang="ja-JP" altLang="en-US" sz="1600"/>
              <a:t>気象データを適切に取り扱うために、気象の世界の</a:t>
            </a:r>
            <a:r>
              <a:rPr lang="en-US" altLang="ja-JP" sz="1600" dirty="0"/>
              <a:t> </a:t>
            </a:r>
            <a:r>
              <a:rPr lang="ja-JP" altLang="en-US" sz="1600"/>
              <a:t>“時間スケールと空間スケール”</a:t>
            </a:r>
            <a:r>
              <a:rPr lang="en-US" altLang="ja-JP" sz="1600" dirty="0"/>
              <a:t> </a:t>
            </a:r>
            <a:r>
              <a:rPr lang="ja-JP" altLang="en-US" sz="1600"/>
              <a:t>について理解しましょう。</a:t>
            </a:r>
            <a:endParaRPr lang="en-US" altLang="ja-JP" sz="1600" dirty="0"/>
          </a:p>
        </p:txBody>
      </p:sp>
      <p:pic>
        <p:nvPicPr>
          <p:cNvPr id="5" name="Picture 3">
            <a:extLst>
              <a:ext uri="{FF2B5EF4-FFF2-40B4-BE49-F238E27FC236}">
                <a16:creationId xmlns:a16="http://schemas.microsoft.com/office/drawing/2014/main" id="{8B181123-4A56-5740-A97F-1E97AF02F4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7365" y="960353"/>
            <a:ext cx="6631269" cy="52820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直線矢印コネクタ 2">
            <a:extLst>
              <a:ext uri="{FF2B5EF4-FFF2-40B4-BE49-F238E27FC236}">
                <a16:creationId xmlns:a16="http://schemas.microsoft.com/office/drawing/2014/main" id="{37A7B6A5-5215-2647-8ADF-E955A72A402B}"/>
              </a:ext>
            </a:extLst>
          </p:cNvPr>
          <p:cNvCxnSpPr/>
          <p:nvPr/>
        </p:nvCxnSpPr>
        <p:spPr>
          <a:xfrm>
            <a:off x="2512462" y="5733819"/>
            <a:ext cx="720000" cy="0"/>
          </a:xfrm>
          <a:prstGeom prst="straightConnector1">
            <a:avLst/>
          </a:prstGeom>
          <a:ln w="1270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EF5FB4D2-518A-8C40-9F4A-67E92760C5B3}"/>
              </a:ext>
            </a:extLst>
          </p:cNvPr>
          <p:cNvCxnSpPr/>
          <p:nvPr/>
        </p:nvCxnSpPr>
        <p:spPr>
          <a:xfrm>
            <a:off x="3303204" y="5733812"/>
            <a:ext cx="576000" cy="0"/>
          </a:xfrm>
          <a:prstGeom prst="straightConnector1">
            <a:avLst/>
          </a:prstGeom>
          <a:ln w="1270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ABEE7DA1-D769-0C47-8929-A52646C3CA12}"/>
              </a:ext>
            </a:extLst>
          </p:cNvPr>
          <p:cNvCxnSpPr/>
          <p:nvPr/>
        </p:nvCxnSpPr>
        <p:spPr>
          <a:xfrm>
            <a:off x="3958761" y="5733814"/>
            <a:ext cx="504000" cy="0"/>
          </a:xfrm>
          <a:prstGeom prst="straightConnector1">
            <a:avLst/>
          </a:prstGeom>
          <a:ln w="1270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40FEEAEF-CC13-1F43-8FFC-02D479F238DE}"/>
              </a:ext>
            </a:extLst>
          </p:cNvPr>
          <p:cNvSpPr txBox="1"/>
          <p:nvPr/>
        </p:nvSpPr>
        <p:spPr>
          <a:xfrm>
            <a:off x="2131420" y="5744599"/>
            <a:ext cx="1188000" cy="246221"/>
          </a:xfrm>
          <a:prstGeom prst="rect">
            <a:avLst/>
          </a:prstGeom>
          <a:noFill/>
        </p:spPr>
        <p:txBody>
          <a:bodyPr wrap="square" rtlCol="0">
            <a:spAutoFit/>
          </a:bodyPr>
          <a:lstStyle/>
          <a:p>
            <a:pPr algn="ctr"/>
            <a:r>
              <a:rPr kumimoji="1" lang="ja-JP" altLang="en-US" sz="1000"/>
              <a:t>ナウキャストレンジ</a:t>
            </a:r>
          </a:p>
        </p:txBody>
      </p:sp>
      <p:sp>
        <p:nvSpPr>
          <p:cNvPr id="13" name="テキスト ボックス 12">
            <a:extLst>
              <a:ext uri="{FF2B5EF4-FFF2-40B4-BE49-F238E27FC236}">
                <a16:creationId xmlns:a16="http://schemas.microsoft.com/office/drawing/2014/main" id="{E8E95A59-17CD-9F41-AEC5-B61E0BBDB197}"/>
              </a:ext>
            </a:extLst>
          </p:cNvPr>
          <p:cNvSpPr txBox="1"/>
          <p:nvPr/>
        </p:nvSpPr>
        <p:spPr>
          <a:xfrm>
            <a:off x="3168846" y="5728456"/>
            <a:ext cx="828000" cy="261610"/>
          </a:xfrm>
          <a:prstGeom prst="rect">
            <a:avLst/>
          </a:prstGeom>
          <a:noFill/>
        </p:spPr>
        <p:txBody>
          <a:bodyPr wrap="square" rtlCol="0">
            <a:spAutoFit/>
          </a:bodyPr>
          <a:lstStyle/>
          <a:p>
            <a:pPr algn="ctr"/>
            <a:r>
              <a:rPr kumimoji="1" lang="ja-JP" altLang="en-US" sz="1100"/>
              <a:t>短期レンジ</a:t>
            </a:r>
          </a:p>
        </p:txBody>
      </p:sp>
      <p:sp>
        <p:nvSpPr>
          <p:cNvPr id="14" name="テキスト ボックス 13">
            <a:extLst>
              <a:ext uri="{FF2B5EF4-FFF2-40B4-BE49-F238E27FC236}">
                <a16:creationId xmlns:a16="http://schemas.microsoft.com/office/drawing/2014/main" id="{8609E787-0414-D543-86CD-50B7360C1120}"/>
              </a:ext>
            </a:extLst>
          </p:cNvPr>
          <p:cNvSpPr txBox="1"/>
          <p:nvPr/>
        </p:nvSpPr>
        <p:spPr>
          <a:xfrm>
            <a:off x="3847658" y="5725524"/>
            <a:ext cx="828000" cy="261610"/>
          </a:xfrm>
          <a:prstGeom prst="rect">
            <a:avLst/>
          </a:prstGeom>
          <a:noFill/>
        </p:spPr>
        <p:txBody>
          <a:bodyPr wrap="square" rtlCol="0">
            <a:spAutoFit/>
          </a:bodyPr>
          <a:lstStyle/>
          <a:p>
            <a:pPr algn="ctr"/>
            <a:r>
              <a:rPr kumimoji="1" lang="ja-JP" altLang="en-US" sz="1100"/>
              <a:t>週間レンジ</a:t>
            </a:r>
          </a:p>
        </p:txBody>
      </p:sp>
    </p:spTree>
    <p:extLst>
      <p:ext uri="{BB962C8B-B14F-4D97-AF65-F5344CB8AC3E}">
        <p14:creationId xmlns:p14="http://schemas.microsoft.com/office/powerpoint/2010/main" val="33456324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タイトル 30">
            <a:extLst>
              <a:ext uri="{FF2B5EF4-FFF2-40B4-BE49-F238E27FC236}">
                <a16:creationId xmlns:a16="http://schemas.microsoft.com/office/drawing/2014/main" id="{4B91224F-8350-1542-992F-1A3F9DC61843}"/>
              </a:ext>
            </a:extLst>
          </p:cNvPr>
          <p:cNvSpPr>
            <a:spLocks noGrp="1"/>
          </p:cNvSpPr>
          <p:nvPr>
            <p:ph type="title"/>
          </p:nvPr>
        </p:nvSpPr>
        <p:spPr/>
        <p:txBody>
          <a:bodyPr/>
          <a:lstStyle/>
          <a:p>
            <a:r>
              <a:rPr lang="ja-JP" altLang="en-US"/>
              <a:t>数値予報データの活用例</a:t>
            </a:r>
          </a:p>
        </p:txBody>
      </p:sp>
      <p:pic>
        <p:nvPicPr>
          <p:cNvPr id="6" name="Picture 6" descr="http://svkva.naps.kishou.go.jp/%7Esuuchicz/guidHp/g_monitor/web/php/elem.php?init=201701260300&amp;area=45.949120481927714,29.949120481927707,127.424,147.42400000000004&amp;ft=27h&amp;mdl=msm&amp;height=SURF&amp;elem=RR3_Psea_Wind&amp;caption=1&amp;max=1&amp;colorbar=1&amp;frame=1&amp;yabane=1&amp;grid=1&amp;path=">
            <a:extLst>
              <a:ext uri="{FF2B5EF4-FFF2-40B4-BE49-F238E27FC236}">
                <a16:creationId xmlns:a16="http://schemas.microsoft.com/office/drawing/2014/main" id="{DE98DCBB-377B-AB4B-8003-2FCA7F89F1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546" y="1903188"/>
            <a:ext cx="2022231" cy="18244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svkva.naps.kishou.go.jp/%7Esuuchicz/guidHp/g_monitor/web/php/elem.php?init=201701260300&amp;area=45.949120481927714,29.949120481927707,127.424,147.42400000000004&amp;ft=27h&amp;mdl=msm&amp;height=SURF&amp;elem=T&amp;caption=1&amp;max=1&amp;colorbar=1&amp;frame=1&amp;yabane=1&amp;grid=1&amp;path=">
            <a:extLst>
              <a:ext uri="{FF2B5EF4-FFF2-40B4-BE49-F238E27FC236}">
                <a16:creationId xmlns:a16="http://schemas.microsoft.com/office/drawing/2014/main" id="{FE8236E8-B5C4-E049-AAA7-B405B2FB87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8617" y="1911980"/>
            <a:ext cx="2022231" cy="18244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svkva.naps.kishou.go.jp/%7Esuuchicz/guidHp/g_monitor/web/php/elem.php?init=201701260300&amp;area=45.949120481927714,29.949120481927707,127.424,147.42400000000004&amp;ft=27h&amp;mdl=msm&amp;height=SURF&amp;elem=RH&amp;caption=1&amp;max=1&amp;colorbar=1&amp;frame=1&amp;yabane=1&amp;grid=1&amp;path=">
            <a:extLst>
              <a:ext uri="{FF2B5EF4-FFF2-40B4-BE49-F238E27FC236}">
                <a16:creationId xmlns:a16="http://schemas.microsoft.com/office/drawing/2014/main" id="{884359F5-0B51-ED44-9C70-6624F9BD76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5439" y="1916678"/>
            <a:ext cx="2022231" cy="18244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http://svkva.naps.kishou.go.jp/%7Esuuchicz/guidHp/g_monitor/web/php/elem.php?init=201701260300&amp;area=45.949120481927714,29.949120481927707,127.424,147.42400000000004&amp;ft=27h&amp;mdl=msm_gdc&amp;height=SURF&amp;elem=POP3&amp;caption=1&amp;max=1&amp;colorbar=1&amp;frame=1&amp;yabane=1&amp;grid=1&amp;path=">
            <a:extLst>
              <a:ext uri="{FF2B5EF4-FFF2-40B4-BE49-F238E27FC236}">
                <a16:creationId xmlns:a16="http://schemas.microsoft.com/office/drawing/2014/main" id="{A7CB6A0D-6165-FC4A-834D-4182381487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295" y="3830787"/>
            <a:ext cx="2022231" cy="1824404"/>
          </a:xfrm>
          <a:prstGeom prst="rect">
            <a:avLst/>
          </a:prstGeom>
          <a:noFill/>
          <a:extLst>
            <a:ext uri="{909E8E84-426E-40DD-AFC4-6F175D3DCCD1}">
              <a14:hiddenFill xmlns:a14="http://schemas.microsoft.com/office/drawing/2010/main">
                <a:solidFill>
                  <a:srgbClr val="FFFFFF"/>
                </a:solidFill>
              </a14:hiddenFill>
            </a:ext>
          </a:extLst>
        </p:spPr>
      </p:pic>
      <p:sp>
        <p:nvSpPr>
          <p:cNvPr id="10" name="正方形/長方形 9">
            <a:extLst>
              <a:ext uri="{FF2B5EF4-FFF2-40B4-BE49-F238E27FC236}">
                <a16:creationId xmlns:a16="http://schemas.microsoft.com/office/drawing/2014/main" id="{874AF401-8E04-9E4A-9319-4AEEB381DF81}"/>
              </a:ext>
            </a:extLst>
          </p:cNvPr>
          <p:cNvSpPr/>
          <p:nvPr/>
        </p:nvSpPr>
        <p:spPr>
          <a:xfrm>
            <a:off x="384459" y="601942"/>
            <a:ext cx="8820000" cy="646331"/>
          </a:xfrm>
          <a:prstGeom prst="rect">
            <a:avLst/>
          </a:prstGeom>
          <a:solidFill>
            <a:schemeClr val="bg1"/>
          </a:solidFill>
          <a:ln>
            <a:solidFill>
              <a:schemeClr val="tx1"/>
            </a:solidFill>
          </a:ln>
        </p:spPr>
        <p:txBody>
          <a:bodyPr wrap="square">
            <a:spAutoFit/>
          </a:bodyPr>
          <a:lstStyle/>
          <a:p>
            <a:pPr marL="165593" indent="-165593"/>
            <a:r>
              <a:rPr lang="ja-JP" altLang="en-US" dirty="0"/>
              <a:t>○　多様な気象要素をきめ細かく計算</a:t>
            </a:r>
            <a:endParaRPr lang="en-US" altLang="ja-JP" dirty="0"/>
          </a:p>
          <a:p>
            <a:pPr marL="165593" indent="-165593"/>
            <a:r>
              <a:rPr lang="ja-JP" altLang="en-US" dirty="0"/>
              <a:t>○　データは広く社会に提供され、様々な場面で利用されている</a:t>
            </a:r>
            <a:endParaRPr lang="en-US" altLang="ja-JP" dirty="0"/>
          </a:p>
        </p:txBody>
      </p:sp>
      <p:pic>
        <p:nvPicPr>
          <p:cNvPr id="11" name="Picture 12" descr="http://svkva.naps.kishou.go.jp/%7Esuuchicz/guidHp/g_monitor/web/php/elem.php?init=201701260300&amp;area=45.949120481927714,29.949120481927707,127.424,147.42400000000004&amp;ft=27h&amp;mdl=msm_gdc&amp;height=SURF&amp;elem=ThndP&amp;caption=1&amp;max=1&amp;colorbar=1&amp;frame=1&amp;yabane=1&amp;grid=1&amp;path=">
            <a:extLst>
              <a:ext uri="{FF2B5EF4-FFF2-40B4-BE49-F238E27FC236}">
                <a16:creationId xmlns:a16="http://schemas.microsoft.com/office/drawing/2014/main" id="{F46BEFC0-28C8-AA4B-9C2C-ACBCD89181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8617" y="3830787"/>
            <a:ext cx="2022231" cy="182440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http://svkva.naps.kishou.go.jp/%7Esuuchicz/guidHp/g_monitor/web/php/elem.php?init=201701260300&amp;area=45.949120481927714,29.949120481927707,127.424,147.42400000000004&amp;ft=27h&amp;mdl=msm_gdc&amp;height=SURF&amp;elem=Weather&amp;caption=1&amp;max=1&amp;colorbar=1&amp;frame=1&amp;yabane=1&amp;grid=1&amp;path=">
            <a:extLst>
              <a:ext uri="{FF2B5EF4-FFF2-40B4-BE49-F238E27FC236}">
                <a16:creationId xmlns:a16="http://schemas.microsoft.com/office/drawing/2014/main" id="{4CE6C360-53E1-1141-9D05-AF7764A66E2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65439" y="3830787"/>
            <a:ext cx="2022231" cy="1824404"/>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E8392D15-6547-D84C-B777-936653923422}"/>
              </a:ext>
            </a:extLst>
          </p:cNvPr>
          <p:cNvSpPr txBox="1"/>
          <p:nvPr/>
        </p:nvSpPr>
        <p:spPr>
          <a:xfrm>
            <a:off x="517395" y="1459072"/>
            <a:ext cx="2919343" cy="348109"/>
          </a:xfrm>
          <a:prstGeom prst="rect">
            <a:avLst/>
          </a:prstGeom>
          <a:solidFill>
            <a:srgbClr val="0000FF"/>
          </a:solidFill>
        </p:spPr>
        <p:txBody>
          <a:bodyPr wrap="square" rtlCol="0">
            <a:spAutoFit/>
          </a:bodyPr>
          <a:lstStyle/>
          <a:p>
            <a:r>
              <a:rPr lang="ja-JP" altLang="en-US" sz="1600" dirty="0">
                <a:solidFill>
                  <a:schemeClr val="bg1"/>
                </a:solidFill>
              </a:rPr>
              <a:t>数値予報の計算結果（例）</a:t>
            </a:r>
          </a:p>
        </p:txBody>
      </p:sp>
      <p:sp>
        <p:nvSpPr>
          <p:cNvPr id="15" name="テキスト ボックス 14">
            <a:extLst>
              <a:ext uri="{FF2B5EF4-FFF2-40B4-BE49-F238E27FC236}">
                <a16:creationId xmlns:a16="http://schemas.microsoft.com/office/drawing/2014/main" id="{751E5041-E83F-0B45-88D7-61B73447EB0D}"/>
              </a:ext>
            </a:extLst>
          </p:cNvPr>
          <p:cNvSpPr txBox="1"/>
          <p:nvPr/>
        </p:nvSpPr>
        <p:spPr>
          <a:xfrm>
            <a:off x="384459" y="1932932"/>
            <a:ext cx="850014" cy="603883"/>
          </a:xfrm>
          <a:prstGeom prst="rect">
            <a:avLst/>
          </a:prstGeom>
          <a:solidFill>
            <a:schemeClr val="bg1"/>
          </a:solidFill>
          <a:ln>
            <a:solidFill>
              <a:schemeClr val="tx1"/>
            </a:solidFill>
          </a:ln>
        </p:spPr>
        <p:txBody>
          <a:bodyPr wrap="square" rtlCol="0">
            <a:spAutoFit/>
          </a:bodyPr>
          <a:lstStyle/>
          <a:p>
            <a:r>
              <a:rPr lang="ja-JP" altLang="en-US" sz="1662" dirty="0"/>
              <a:t>降水量</a:t>
            </a:r>
            <a:endParaRPr lang="en-US" altLang="ja-JP" sz="1662" dirty="0"/>
          </a:p>
          <a:p>
            <a:r>
              <a:rPr lang="ja-JP" altLang="en-US" sz="1662" dirty="0"/>
              <a:t>風</a:t>
            </a:r>
          </a:p>
        </p:txBody>
      </p:sp>
      <p:sp>
        <p:nvSpPr>
          <p:cNvPr id="16" name="テキスト ボックス 15">
            <a:extLst>
              <a:ext uri="{FF2B5EF4-FFF2-40B4-BE49-F238E27FC236}">
                <a16:creationId xmlns:a16="http://schemas.microsoft.com/office/drawing/2014/main" id="{50C2E408-316C-164A-B7FF-5BBDFA67074B}"/>
              </a:ext>
            </a:extLst>
          </p:cNvPr>
          <p:cNvSpPr txBox="1"/>
          <p:nvPr/>
        </p:nvSpPr>
        <p:spPr>
          <a:xfrm>
            <a:off x="2432699" y="1932932"/>
            <a:ext cx="625971" cy="348109"/>
          </a:xfrm>
          <a:prstGeom prst="rect">
            <a:avLst/>
          </a:prstGeom>
          <a:solidFill>
            <a:schemeClr val="bg1"/>
          </a:solidFill>
          <a:ln>
            <a:solidFill>
              <a:schemeClr val="tx1"/>
            </a:solidFill>
          </a:ln>
        </p:spPr>
        <p:txBody>
          <a:bodyPr wrap="square" rtlCol="0">
            <a:spAutoFit/>
          </a:bodyPr>
          <a:lstStyle/>
          <a:p>
            <a:r>
              <a:rPr lang="ja-JP" altLang="en-US" sz="1662" dirty="0"/>
              <a:t>気温</a:t>
            </a:r>
          </a:p>
        </p:txBody>
      </p:sp>
      <p:sp>
        <p:nvSpPr>
          <p:cNvPr id="17" name="テキスト ボックス 16">
            <a:extLst>
              <a:ext uri="{FF2B5EF4-FFF2-40B4-BE49-F238E27FC236}">
                <a16:creationId xmlns:a16="http://schemas.microsoft.com/office/drawing/2014/main" id="{3490CC99-D56D-6443-BF23-97B7870CDA3D}"/>
              </a:ext>
            </a:extLst>
          </p:cNvPr>
          <p:cNvSpPr txBox="1"/>
          <p:nvPr/>
        </p:nvSpPr>
        <p:spPr>
          <a:xfrm>
            <a:off x="4483024" y="1950517"/>
            <a:ext cx="625971" cy="348109"/>
          </a:xfrm>
          <a:prstGeom prst="rect">
            <a:avLst/>
          </a:prstGeom>
          <a:solidFill>
            <a:schemeClr val="bg1"/>
          </a:solidFill>
          <a:ln>
            <a:solidFill>
              <a:schemeClr val="tx1"/>
            </a:solidFill>
          </a:ln>
        </p:spPr>
        <p:txBody>
          <a:bodyPr wrap="square" rtlCol="0">
            <a:spAutoFit/>
          </a:bodyPr>
          <a:lstStyle/>
          <a:p>
            <a:r>
              <a:rPr lang="ja-JP" altLang="en-US" sz="1662" dirty="0"/>
              <a:t>湿度</a:t>
            </a:r>
          </a:p>
        </p:txBody>
      </p:sp>
      <p:sp>
        <p:nvSpPr>
          <p:cNvPr id="18" name="テキスト ボックス 17">
            <a:extLst>
              <a:ext uri="{FF2B5EF4-FFF2-40B4-BE49-F238E27FC236}">
                <a16:creationId xmlns:a16="http://schemas.microsoft.com/office/drawing/2014/main" id="{A7B0E93B-A44D-3548-B80D-8C265A49D03A}"/>
              </a:ext>
            </a:extLst>
          </p:cNvPr>
          <p:cNvSpPr txBox="1"/>
          <p:nvPr/>
        </p:nvSpPr>
        <p:spPr>
          <a:xfrm>
            <a:off x="366874" y="3853346"/>
            <a:ext cx="982952" cy="319639"/>
          </a:xfrm>
          <a:prstGeom prst="rect">
            <a:avLst/>
          </a:prstGeom>
          <a:solidFill>
            <a:schemeClr val="bg1"/>
          </a:solidFill>
          <a:ln>
            <a:solidFill>
              <a:schemeClr val="tx1"/>
            </a:solidFill>
          </a:ln>
        </p:spPr>
        <p:txBody>
          <a:bodyPr wrap="square" rtlCol="0">
            <a:spAutoFit/>
          </a:bodyPr>
          <a:lstStyle/>
          <a:p>
            <a:r>
              <a:rPr lang="ja-JP" altLang="en-US" sz="1477" dirty="0"/>
              <a:t>降水確率</a:t>
            </a:r>
          </a:p>
        </p:txBody>
      </p:sp>
      <p:sp>
        <p:nvSpPr>
          <p:cNvPr id="19" name="テキスト ボックス 18">
            <a:extLst>
              <a:ext uri="{FF2B5EF4-FFF2-40B4-BE49-F238E27FC236}">
                <a16:creationId xmlns:a16="http://schemas.microsoft.com/office/drawing/2014/main" id="{CE0329E2-E6E7-F54E-81CC-69DF3D4D2C03}"/>
              </a:ext>
            </a:extLst>
          </p:cNvPr>
          <p:cNvSpPr txBox="1"/>
          <p:nvPr/>
        </p:nvSpPr>
        <p:spPr>
          <a:xfrm>
            <a:off x="2453787" y="3860531"/>
            <a:ext cx="982952" cy="319639"/>
          </a:xfrm>
          <a:prstGeom prst="rect">
            <a:avLst/>
          </a:prstGeom>
          <a:solidFill>
            <a:schemeClr val="bg1"/>
          </a:solidFill>
          <a:ln>
            <a:solidFill>
              <a:schemeClr val="tx1"/>
            </a:solidFill>
          </a:ln>
        </p:spPr>
        <p:txBody>
          <a:bodyPr wrap="square" rtlCol="0">
            <a:spAutoFit/>
          </a:bodyPr>
          <a:lstStyle/>
          <a:p>
            <a:r>
              <a:rPr lang="ja-JP" altLang="en-US" sz="1477" dirty="0"/>
              <a:t>発雷確率</a:t>
            </a:r>
          </a:p>
        </p:txBody>
      </p:sp>
      <p:sp>
        <p:nvSpPr>
          <p:cNvPr id="20" name="テキスト ボックス 19">
            <a:extLst>
              <a:ext uri="{FF2B5EF4-FFF2-40B4-BE49-F238E27FC236}">
                <a16:creationId xmlns:a16="http://schemas.microsoft.com/office/drawing/2014/main" id="{24AD0C66-68D9-264F-8DA3-AC088E7A7553}"/>
              </a:ext>
            </a:extLst>
          </p:cNvPr>
          <p:cNvSpPr txBox="1"/>
          <p:nvPr/>
        </p:nvSpPr>
        <p:spPr>
          <a:xfrm>
            <a:off x="4483024" y="3860531"/>
            <a:ext cx="625971" cy="348109"/>
          </a:xfrm>
          <a:prstGeom prst="rect">
            <a:avLst/>
          </a:prstGeom>
          <a:solidFill>
            <a:schemeClr val="bg1"/>
          </a:solidFill>
          <a:ln>
            <a:solidFill>
              <a:schemeClr val="tx1"/>
            </a:solidFill>
          </a:ln>
        </p:spPr>
        <p:txBody>
          <a:bodyPr wrap="square" rtlCol="0">
            <a:spAutoFit/>
          </a:bodyPr>
          <a:lstStyle/>
          <a:p>
            <a:r>
              <a:rPr lang="ja-JP" altLang="en-US" sz="1662" dirty="0"/>
              <a:t>天気</a:t>
            </a:r>
          </a:p>
        </p:txBody>
      </p:sp>
      <p:grpSp>
        <p:nvGrpSpPr>
          <p:cNvPr id="3" name="グループ化 2">
            <a:extLst>
              <a:ext uri="{FF2B5EF4-FFF2-40B4-BE49-F238E27FC236}">
                <a16:creationId xmlns:a16="http://schemas.microsoft.com/office/drawing/2014/main" id="{FC4E874E-AC40-9741-9B9E-2BC85C4BED90}"/>
              </a:ext>
            </a:extLst>
          </p:cNvPr>
          <p:cNvGrpSpPr/>
          <p:nvPr/>
        </p:nvGrpSpPr>
        <p:grpSpPr>
          <a:xfrm>
            <a:off x="7035569" y="3736384"/>
            <a:ext cx="2100069" cy="2323366"/>
            <a:chOff x="7114381" y="4186870"/>
            <a:chExt cx="2100069" cy="2323366"/>
          </a:xfrm>
        </p:grpSpPr>
        <p:sp>
          <p:nvSpPr>
            <p:cNvPr id="4" name="Text Box 26">
              <a:extLst>
                <a:ext uri="{FF2B5EF4-FFF2-40B4-BE49-F238E27FC236}">
                  <a16:creationId xmlns:a16="http://schemas.microsoft.com/office/drawing/2014/main" id="{2ED5174E-C008-484A-951F-FF3720B1E9E4}"/>
                </a:ext>
              </a:extLst>
            </p:cNvPr>
            <p:cNvSpPr txBox="1">
              <a:spLocks noChangeArrowheads="1"/>
            </p:cNvSpPr>
            <p:nvPr/>
          </p:nvSpPr>
          <p:spPr bwMode="auto">
            <a:xfrm>
              <a:off x="7220381" y="4186870"/>
              <a:ext cx="1900845" cy="2316229"/>
            </a:xfrm>
            <a:prstGeom prst="rect">
              <a:avLst/>
            </a:prstGeom>
            <a:noFill/>
            <a:ln w="38100">
              <a:solidFill>
                <a:srgbClr val="FF0000"/>
              </a:solidFill>
              <a:miter lim="800000"/>
              <a:headEnd/>
              <a:tailEnd/>
            </a:ln>
          </p:spPr>
          <p:txBody>
            <a:bodyPr lIns="33231" tIns="99692" rIns="33231" bIns="33231"/>
            <a:lstStyle/>
            <a:p>
              <a:pPr>
                <a:lnSpc>
                  <a:spcPts val="1551"/>
                </a:lnSpc>
                <a:spcBef>
                  <a:spcPct val="50000"/>
                </a:spcBef>
              </a:pPr>
              <a:endParaRPr lang="en-US" altLang="ja-JP" sz="1200" dirty="0">
                <a:solidFill>
                  <a:srgbClr val="000000"/>
                </a:solidFill>
                <a:latin typeface="ＭＳ Ｐゴシック"/>
              </a:endParaRPr>
            </a:p>
            <a:p>
              <a:pPr>
                <a:lnSpc>
                  <a:spcPts val="1551"/>
                </a:lnSpc>
                <a:spcBef>
                  <a:spcPct val="50000"/>
                </a:spcBef>
              </a:pPr>
              <a:r>
                <a:rPr lang="ja-JP" altLang="en-US" sz="1200" dirty="0">
                  <a:solidFill>
                    <a:srgbClr val="000000"/>
                  </a:solidFill>
                  <a:latin typeface="ＭＳ Ｐゴシック"/>
                </a:rPr>
                <a:t>　　</a:t>
              </a:r>
            </a:p>
          </p:txBody>
        </p:sp>
        <p:pic>
          <p:nvPicPr>
            <p:cNvPr id="21" name="Picture 2" descr="\\172.19.43.2\share2\数値予報パンフレット\2016\素材\NHK.png">
              <a:extLst>
                <a:ext uri="{FF2B5EF4-FFF2-40B4-BE49-F238E27FC236}">
                  <a16:creationId xmlns:a16="http://schemas.microsoft.com/office/drawing/2014/main" id="{37B677D1-2E45-1C42-9881-3BEFFADBD42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7279777" y="4835804"/>
              <a:ext cx="1778946" cy="1371891"/>
            </a:xfrm>
            <a:prstGeom prst="rect">
              <a:avLst/>
            </a:prstGeom>
            <a:noFill/>
            <a:extLst>
              <a:ext uri="{909E8E84-426E-40DD-AFC4-6F175D3DCCD1}">
                <a14:hiddenFill xmlns:a14="http://schemas.microsoft.com/office/drawing/2010/main">
                  <a:solidFill>
                    <a:srgbClr val="FFFFFF"/>
                  </a:solidFill>
                </a14:hiddenFill>
              </a:ext>
            </a:extLst>
          </p:spPr>
        </p:pic>
        <p:sp>
          <p:nvSpPr>
            <p:cNvPr id="22" name="テキスト ボックス 21">
              <a:extLst>
                <a:ext uri="{FF2B5EF4-FFF2-40B4-BE49-F238E27FC236}">
                  <a16:creationId xmlns:a16="http://schemas.microsoft.com/office/drawing/2014/main" id="{95A34C36-3EB5-A34B-99AB-1EFCC7ECF2A2}"/>
                </a:ext>
              </a:extLst>
            </p:cNvPr>
            <p:cNvSpPr txBox="1"/>
            <p:nvPr/>
          </p:nvSpPr>
          <p:spPr>
            <a:xfrm>
              <a:off x="7114381" y="6247407"/>
              <a:ext cx="2100069" cy="262829"/>
            </a:xfrm>
            <a:prstGeom prst="rect">
              <a:avLst/>
            </a:prstGeom>
            <a:noFill/>
          </p:spPr>
          <p:txBody>
            <a:bodyPr wrap="square" rtlCol="0">
              <a:spAutoFit/>
            </a:bodyPr>
            <a:lstStyle/>
            <a:p>
              <a:pPr algn="ctr"/>
              <a:r>
                <a:rPr lang="ja-JP" altLang="en-US" sz="1108" dirty="0">
                  <a:latin typeface="メイリオ" panose="020B0604030504040204" pitchFamily="50" charset="-128"/>
                  <a:ea typeface="メイリオ" panose="020B0604030504040204" pitchFamily="50" charset="-128"/>
                  <a:cs typeface="メイリオ" panose="020B0604030504040204" pitchFamily="50" charset="-128"/>
                </a:rPr>
                <a:t>（例）メディアでの利用</a:t>
              </a:r>
            </a:p>
          </p:txBody>
        </p:sp>
        <p:sp>
          <p:nvSpPr>
            <p:cNvPr id="23" name="正方形/長方形 22">
              <a:extLst>
                <a:ext uri="{FF2B5EF4-FFF2-40B4-BE49-F238E27FC236}">
                  <a16:creationId xmlns:a16="http://schemas.microsoft.com/office/drawing/2014/main" id="{03E2A4EB-ED24-A34E-8AF2-CDB710AC46A7}"/>
                </a:ext>
              </a:extLst>
            </p:cNvPr>
            <p:cNvSpPr/>
            <p:nvPr/>
          </p:nvSpPr>
          <p:spPr>
            <a:xfrm>
              <a:off x="7206348" y="4186871"/>
              <a:ext cx="1876630" cy="603883"/>
            </a:xfrm>
            <a:prstGeom prst="rect">
              <a:avLst/>
            </a:prstGeom>
          </p:spPr>
          <p:txBody>
            <a:bodyPr wrap="square">
              <a:spAutoFit/>
            </a:bodyPr>
            <a:lstStyle/>
            <a:p>
              <a:pPr algn="ctr"/>
              <a:r>
                <a:rPr lang="ja-JP" altLang="en-US" sz="1600" dirty="0">
                  <a:latin typeface="ＭＳ Ｐゴシック" charset="-128"/>
                </a:rPr>
                <a:t>様々な社会経済</a:t>
              </a:r>
              <a:endParaRPr lang="en-US" altLang="ja-JP" sz="1600" dirty="0">
                <a:latin typeface="ＭＳ Ｐゴシック" charset="-128"/>
              </a:endParaRPr>
            </a:p>
            <a:p>
              <a:pPr algn="ctr"/>
              <a:r>
                <a:rPr lang="ja-JP" altLang="en-US" sz="1600" dirty="0">
                  <a:latin typeface="ＭＳ Ｐゴシック" charset="-128"/>
                </a:rPr>
                <a:t>活動における利用</a:t>
              </a:r>
              <a:endParaRPr lang="en-US" altLang="ja-JP" sz="1600" dirty="0">
                <a:latin typeface="ＭＳ Ｐゴシック" charset="-128"/>
              </a:endParaRPr>
            </a:p>
          </p:txBody>
        </p:sp>
        <p:sp>
          <p:nvSpPr>
            <p:cNvPr id="24" name="テキスト ボックス 23">
              <a:extLst>
                <a:ext uri="{FF2B5EF4-FFF2-40B4-BE49-F238E27FC236}">
                  <a16:creationId xmlns:a16="http://schemas.microsoft.com/office/drawing/2014/main" id="{43B62A4F-6494-9841-96F0-36C089BCA294}"/>
                </a:ext>
              </a:extLst>
            </p:cNvPr>
            <p:cNvSpPr txBox="1"/>
            <p:nvPr/>
          </p:nvSpPr>
          <p:spPr>
            <a:xfrm>
              <a:off x="7700413" y="5925247"/>
              <a:ext cx="1447568" cy="262829"/>
            </a:xfrm>
            <a:prstGeom prst="rect">
              <a:avLst/>
            </a:prstGeom>
            <a:noFill/>
          </p:spPr>
          <p:txBody>
            <a:bodyPr wrap="square" rtlCol="0">
              <a:spAutoFit/>
            </a:bodyPr>
            <a:lstStyle/>
            <a:p>
              <a:r>
                <a:rPr lang="en-US" altLang="ja-JP" sz="1108"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NHK</a:t>
              </a:r>
              <a:r>
                <a:rPr lang="ja-JP" altLang="en-US" sz="1108"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ニュースより</a:t>
              </a:r>
            </a:p>
          </p:txBody>
        </p:sp>
      </p:grpSp>
      <p:sp>
        <p:nvSpPr>
          <p:cNvPr id="27" name="テキスト ボックス 26">
            <a:extLst>
              <a:ext uri="{FF2B5EF4-FFF2-40B4-BE49-F238E27FC236}">
                <a16:creationId xmlns:a16="http://schemas.microsoft.com/office/drawing/2014/main" id="{C5399E99-A27A-7647-8877-7ED2E2ABA0BD}"/>
              </a:ext>
            </a:extLst>
          </p:cNvPr>
          <p:cNvSpPr txBox="1"/>
          <p:nvPr/>
        </p:nvSpPr>
        <p:spPr>
          <a:xfrm>
            <a:off x="6517183" y="2411930"/>
            <a:ext cx="265876" cy="603883"/>
          </a:xfrm>
          <a:prstGeom prst="rect">
            <a:avLst/>
          </a:prstGeom>
          <a:noFill/>
        </p:spPr>
        <p:txBody>
          <a:bodyPr wrap="square" rtlCol="0">
            <a:spAutoFit/>
          </a:bodyPr>
          <a:lstStyle/>
          <a:p>
            <a:r>
              <a:rPr lang="ja-JP" altLang="en-US" sz="1662" dirty="0">
                <a:solidFill>
                  <a:schemeClr val="bg1"/>
                </a:solidFill>
              </a:rPr>
              <a:t>提供</a:t>
            </a:r>
          </a:p>
        </p:txBody>
      </p:sp>
      <p:grpSp>
        <p:nvGrpSpPr>
          <p:cNvPr id="2" name="グループ化 1">
            <a:extLst>
              <a:ext uri="{FF2B5EF4-FFF2-40B4-BE49-F238E27FC236}">
                <a16:creationId xmlns:a16="http://schemas.microsoft.com/office/drawing/2014/main" id="{8F0BD5D0-A0EA-184E-8D95-A62914EDD502}"/>
              </a:ext>
            </a:extLst>
          </p:cNvPr>
          <p:cNvGrpSpPr/>
          <p:nvPr/>
        </p:nvGrpSpPr>
        <p:grpSpPr>
          <a:xfrm>
            <a:off x="7075817" y="1764839"/>
            <a:ext cx="2046515" cy="1927599"/>
            <a:chOff x="7157944" y="2865948"/>
            <a:chExt cx="2046515" cy="1927599"/>
          </a:xfrm>
        </p:grpSpPr>
        <p:pic>
          <p:nvPicPr>
            <p:cNvPr id="14" name="Picture 2" descr="\\Jsvfile01\予報部\予報部_部外公開用\業務課技計一時ファイル\数値予報パンフ\写真\P1010440.JPG">
              <a:extLst>
                <a:ext uri="{FF2B5EF4-FFF2-40B4-BE49-F238E27FC236}">
                  <a16:creationId xmlns:a16="http://schemas.microsoft.com/office/drawing/2014/main" id="{5D03139D-FCDD-BE49-B69D-5B14B4E4CFE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rcRect l="-547"/>
            <a:stretch/>
          </p:blipFill>
          <p:spPr bwMode="auto">
            <a:xfrm>
              <a:off x="7276861" y="3204009"/>
              <a:ext cx="1789191" cy="153063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97808174-5A5A-D943-8AA4-B0610B2821CD}"/>
                </a:ext>
              </a:extLst>
            </p:cNvPr>
            <p:cNvSpPr txBox="1"/>
            <p:nvPr/>
          </p:nvSpPr>
          <p:spPr>
            <a:xfrm>
              <a:off x="7157944" y="2949211"/>
              <a:ext cx="2046515" cy="348109"/>
            </a:xfrm>
            <a:prstGeom prst="rect">
              <a:avLst/>
            </a:prstGeom>
            <a:noFill/>
          </p:spPr>
          <p:txBody>
            <a:bodyPr wrap="square" rtlCol="0">
              <a:spAutoFit/>
            </a:bodyPr>
            <a:lstStyle/>
            <a:p>
              <a:pPr marL="168524" indent="-168524" algn="ctr"/>
              <a:r>
                <a:rPr lang="ja-JP" altLang="en-US" sz="1600"/>
                <a:t>予報業務で活用</a:t>
              </a:r>
              <a:endParaRPr lang="ja-JP" altLang="en-US" sz="1600" dirty="0"/>
            </a:p>
          </p:txBody>
        </p:sp>
        <p:sp>
          <p:nvSpPr>
            <p:cNvPr id="28" name="正方形/長方形 27">
              <a:extLst>
                <a:ext uri="{FF2B5EF4-FFF2-40B4-BE49-F238E27FC236}">
                  <a16:creationId xmlns:a16="http://schemas.microsoft.com/office/drawing/2014/main" id="{DAA46398-336D-D94F-AE02-5222C4D9C233}"/>
                </a:ext>
              </a:extLst>
            </p:cNvPr>
            <p:cNvSpPr/>
            <p:nvPr/>
          </p:nvSpPr>
          <p:spPr>
            <a:xfrm>
              <a:off x="7216449" y="2865948"/>
              <a:ext cx="1910014" cy="1927599"/>
            </a:xfrm>
            <a:prstGeom prst="rect">
              <a:avLst/>
            </a:prstGeom>
            <a:noFill/>
            <a:ln>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grpSp>
      <p:sp>
        <p:nvSpPr>
          <p:cNvPr id="29" name="正方形/長方形 28">
            <a:extLst>
              <a:ext uri="{FF2B5EF4-FFF2-40B4-BE49-F238E27FC236}">
                <a16:creationId xmlns:a16="http://schemas.microsoft.com/office/drawing/2014/main" id="{76EB5A5B-078D-CE44-A368-639DE75C6D31}"/>
              </a:ext>
            </a:extLst>
          </p:cNvPr>
          <p:cNvSpPr/>
          <p:nvPr/>
        </p:nvSpPr>
        <p:spPr>
          <a:xfrm flipV="1">
            <a:off x="6487670" y="3874733"/>
            <a:ext cx="163184" cy="19133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32" name="正方形/長方形 31">
            <a:extLst>
              <a:ext uri="{FF2B5EF4-FFF2-40B4-BE49-F238E27FC236}">
                <a16:creationId xmlns:a16="http://schemas.microsoft.com/office/drawing/2014/main" id="{31B8CC84-FAF5-C344-82F1-90C30D29498C}"/>
              </a:ext>
            </a:extLst>
          </p:cNvPr>
          <p:cNvSpPr/>
          <p:nvPr/>
        </p:nvSpPr>
        <p:spPr>
          <a:xfrm>
            <a:off x="294745" y="6361730"/>
            <a:ext cx="4338968" cy="276999"/>
          </a:xfrm>
          <a:prstGeom prst="rect">
            <a:avLst/>
          </a:prstGeom>
        </p:spPr>
        <p:txBody>
          <a:bodyPr wrap="square">
            <a:spAutoFit/>
          </a:bodyPr>
          <a:lstStyle/>
          <a:p>
            <a:r>
              <a:rPr lang="en-US" altLang="ja-JP" sz="1200" dirty="0">
                <a:solidFill>
                  <a:schemeClr val="tx1">
                    <a:lumMod val="65000"/>
                    <a:lumOff val="35000"/>
                  </a:schemeClr>
                </a:solidFill>
              </a:rPr>
              <a:t>※ </a:t>
            </a:r>
            <a:r>
              <a:rPr lang="ja-JP" altLang="en-US" sz="1200">
                <a:solidFill>
                  <a:schemeClr val="tx1">
                    <a:lumMod val="65000"/>
                    <a:lumOff val="35000"/>
                  </a:schemeClr>
                </a:solidFill>
              </a:rPr>
              <a:t>データ</a:t>
            </a:r>
            <a:r>
              <a:rPr lang="ja-JP" altLang="en-US" sz="1200" dirty="0">
                <a:solidFill>
                  <a:schemeClr val="tx1">
                    <a:lumMod val="65000"/>
                    <a:lumOff val="35000"/>
                  </a:schemeClr>
                </a:solidFill>
              </a:rPr>
              <a:t>の</a:t>
            </a:r>
            <a:r>
              <a:rPr lang="ja-JP" altLang="en-US" sz="1200">
                <a:solidFill>
                  <a:schemeClr val="tx1">
                    <a:lumMod val="65000"/>
                    <a:lumOff val="35000"/>
                  </a:schemeClr>
                </a:solidFill>
              </a:rPr>
              <a:t>詳細は</a:t>
            </a:r>
            <a:r>
              <a:rPr lang="ja-JP" altLang="en-US" sz="1200">
                <a:solidFill>
                  <a:schemeClr val="tx1">
                    <a:lumMod val="75000"/>
                    <a:lumOff val="25000"/>
                  </a:schemeClr>
                </a:solidFill>
                <a:hlinkClick r:id="rId12"/>
              </a:rPr>
              <a:t>気象庁情報カタログ</a:t>
            </a:r>
            <a:r>
              <a:rPr lang="ja-JP" altLang="en-US" sz="1200">
                <a:solidFill>
                  <a:schemeClr val="tx1">
                    <a:lumMod val="65000"/>
                    <a:lumOff val="35000"/>
                  </a:schemeClr>
                </a:solidFill>
              </a:rPr>
              <a:t>で確認できます</a:t>
            </a:r>
            <a:endParaRPr lang="en-US" altLang="ja-JP" sz="1200" dirty="0">
              <a:solidFill>
                <a:schemeClr val="tx1">
                  <a:lumMod val="65000"/>
                  <a:lumOff val="35000"/>
                </a:schemeClr>
              </a:solidFill>
            </a:endParaRPr>
          </a:p>
        </p:txBody>
      </p:sp>
      <p:sp>
        <p:nvSpPr>
          <p:cNvPr id="26" name="右矢印 25">
            <a:extLst>
              <a:ext uri="{FF2B5EF4-FFF2-40B4-BE49-F238E27FC236}">
                <a16:creationId xmlns:a16="http://schemas.microsoft.com/office/drawing/2014/main" id="{7B451DE2-5969-7241-824F-E2EBCE38057D}"/>
              </a:ext>
            </a:extLst>
          </p:cNvPr>
          <p:cNvSpPr/>
          <p:nvPr/>
        </p:nvSpPr>
        <p:spPr>
          <a:xfrm>
            <a:off x="6654565" y="3157206"/>
            <a:ext cx="332345" cy="1257817"/>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62"/>
              <a:t>配信</a:t>
            </a:r>
          </a:p>
        </p:txBody>
      </p:sp>
    </p:spTree>
    <p:extLst>
      <p:ext uri="{BB962C8B-B14F-4D97-AF65-F5344CB8AC3E}">
        <p14:creationId xmlns:p14="http://schemas.microsoft.com/office/powerpoint/2010/main" val="3480466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a:extLst>
              <a:ext uri="{FF2B5EF4-FFF2-40B4-BE49-F238E27FC236}">
                <a16:creationId xmlns:a16="http://schemas.microsoft.com/office/drawing/2014/main" id="{54AE2616-0033-F74C-88CC-D653752FF532}"/>
              </a:ext>
            </a:extLst>
          </p:cNvPr>
          <p:cNvSpPr>
            <a:spLocks noGrp="1"/>
          </p:cNvSpPr>
          <p:nvPr>
            <p:ph type="title"/>
          </p:nvPr>
        </p:nvSpPr>
        <p:spPr/>
        <p:txBody>
          <a:bodyPr/>
          <a:lstStyle/>
          <a:p>
            <a:r>
              <a:rPr lang="ja-JP" altLang="en-US"/>
              <a:t>数値予報の種類</a:t>
            </a:r>
          </a:p>
        </p:txBody>
      </p:sp>
      <p:sp>
        <p:nvSpPr>
          <p:cNvPr id="4" name="Text Box 10">
            <a:extLst>
              <a:ext uri="{FF2B5EF4-FFF2-40B4-BE49-F238E27FC236}">
                <a16:creationId xmlns:a16="http://schemas.microsoft.com/office/drawing/2014/main" id="{C68D5411-8334-6149-9660-7F5F2E9835BF}"/>
              </a:ext>
            </a:extLst>
          </p:cNvPr>
          <p:cNvSpPr txBox="1">
            <a:spLocks noChangeArrowheads="1"/>
          </p:cNvSpPr>
          <p:nvPr/>
        </p:nvSpPr>
        <p:spPr bwMode="auto">
          <a:xfrm>
            <a:off x="467543" y="1994577"/>
            <a:ext cx="4104457" cy="923330"/>
          </a:xfrm>
          <a:prstGeom prst="rect">
            <a:avLst/>
          </a:prstGeom>
          <a:noFill/>
          <a:ln w="38100">
            <a:solidFill>
              <a:schemeClr val="tx1"/>
            </a:solid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FontTx/>
              <a:buNone/>
            </a:pPr>
            <a:r>
              <a:rPr lang="ja-JP" altLang="en-US" sz="1800" b="1" dirty="0">
                <a:latin typeface="+mn-ea"/>
                <a:ea typeface="+mn-ea"/>
              </a:rPr>
              <a:t>全球モデル（</a:t>
            </a:r>
            <a:r>
              <a:rPr lang="en-US" altLang="ja-JP" sz="1800" b="1" dirty="0">
                <a:latin typeface="+mn-ea"/>
                <a:ea typeface="+mn-ea"/>
              </a:rPr>
              <a:t>GSM</a:t>
            </a:r>
            <a:r>
              <a:rPr lang="ja-JP" altLang="en-US" sz="1800" b="1" dirty="0">
                <a:latin typeface="+mn-ea"/>
                <a:ea typeface="+mn-ea"/>
              </a:rPr>
              <a:t>）</a:t>
            </a:r>
            <a:endParaRPr lang="en-US" altLang="ja-JP" sz="1800" b="1" dirty="0">
              <a:latin typeface="+mn-ea"/>
              <a:ea typeface="+mn-ea"/>
            </a:endParaRPr>
          </a:p>
          <a:p>
            <a:pPr>
              <a:spcBef>
                <a:spcPct val="0"/>
              </a:spcBef>
              <a:buFontTx/>
              <a:buNone/>
            </a:pPr>
            <a:r>
              <a:rPr lang="en-US" altLang="ja-JP" sz="1800" dirty="0">
                <a:latin typeface="+mn-ea"/>
                <a:ea typeface="+mn-ea"/>
              </a:rPr>
              <a:t>132</a:t>
            </a:r>
            <a:r>
              <a:rPr lang="ja-JP" altLang="en-US" sz="1800" dirty="0">
                <a:latin typeface="+mn-ea"/>
                <a:ea typeface="+mn-ea"/>
              </a:rPr>
              <a:t>時間</a:t>
            </a:r>
            <a:r>
              <a:rPr lang="en-US" altLang="ja-JP" sz="1800" dirty="0">
                <a:latin typeface="+mn-ea"/>
                <a:ea typeface="+mn-ea"/>
              </a:rPr>
              <a:t>/264</a:t>
            </a:r>
            <a:r>
              <a:rPr lang="ja-JP" altLang="en-US" sz="1800" dirty="0">
                <a:latin typeface="+mn-ea"/>
                <a:ea typeface="+mn-ea"/>
              </a:rPr>
              <a:t>時間先までを</a:t>
            </a:r>
            <a:r>
              <a:rPr lang="en-US" altLang="ja-JP" sz="1800" dirty="0">
                <a:solidFill>
                  <a:srgbClr val="FF0000"/>
                </a:solidFill>
                <a:latin typeface="+mn-ea"/>
                <a:ea typeface="+mn-ea"/>
              </a:rPr>
              <a:t>1</a:t>
            </a:r>
            <a:r>
              <a:rPr lang="ja-JP" altLang="en-US" sz="1800" dirty="0">
                <a:solidFill>
                  <a:srgbClr val="FF0000"/>
                </a:solidFill>
                <a:latin typeface="+mn-ea"/>
                <a:ea typeface="+mn-ea"/>
              </a:rPr>
              <a:t>日</a:t>
            </a:r>
            <a:r>
              <a:rPr lang="en-US" altLang="ja-JP" sz="1800" dirty="0">
                <a:solidFill>
                  <a:srgbClr val="FF0000"/>
                </a:solidFill>
                <a:latin typeface="+mn-ea"/>
                <a:ea typeface="+mn-ea"/>
              </a:rPr>
              <a:t>4</a:t>
            </a:r>
            <a:r>
              <a:rPr lang="ja-JP" altLang="en-US" sz="1800" dirty="0">
                <a:solidFill>
                  <a:srgbClr val="FF0000"/>
                </a:solidFill>
                <a:latin typeface="+mn-ea"/>
                <a:ea typeface="+mn-ea"/>
              </a:rPr>
              <a:t>回</a:t>
            </a:r>
            <a:r>
              <a:rPr lang="ja-JP" altLang="en-US" sz="1800" dirty="0">
                <a:latin typeface="+mn-ea"/>
                <a:ea typeface="+mn-ea"/>
              </a:rPr>
              <a:t>実行</a:t>
            </a:r>
            <a:endParaRPr lang="en-US" altLang="ja-JP" sz="1800" dirty="0">
              <a:latin typeface="+mn-ea"/>
              <a:ea typeface="+mn-ea"/>
            </a:endParaRPr>
          </a:p>
          <a:p>
            <a:pPr>
              <a:spcBef>
                <a:spcPct val="0"/>
              </a:spcBef>
              <a:buFontTx/>
              <a:buNone/>
            </a:pPr>
            <a:r>
              <a:rPr lang="ja-JP" altLang="en-US" sz="1800" dirty="0">
                <a:latin typeface="+mn-ea"/>
                <a:ea typeface="+mn-ea"/>
              </a:rPr>
              <a:t>水平分解能　約</a:t>
            </a:r>
            <a:r>
              <a:rPr lang="en-US" altLang="ja-JP" sz="1800" dirty="0">
                <a:latin typeface="+mn-ea"/>
                <a:ea typeface="+mn-ea"/>
              </a:rPr>
              <a:t>20km</a:t>
            </a:r>
          </a:p>
        </p:txBody>
      </p:sp>
      <p:grpSp>
        <p:nvGrpSpPr>
          <p:cNvPr id="5" name="グループ化 4">
            <a:extLst>
              <a:ext uri="{FF2B5EF4-FFF2-40B4-BE49-F238E27FC236}">
                <a16:creationId xmlns:a16="http://schemas.microsoft.com/office/drawing/2014/main" id="{A253FE21-FF12-5142-93AC-60DD320BD985}"/>
              </a:ext>
            </a:extLst>
          </p:cNvPr>
          <p:cNvGrpSpPr/>
          <p:nvPr/>
        </p:nvGrpSpPr>
        <p:grpSpPr>
          <a:xfrm>
            <a:off x="4145124" y="3206601"/>
            <a:ext cx="2408075" cy="1947026"/>
            <a:chOff x="3710037" y="4185469"/>
            <a:chExt cx="2665413" cy="2151062"/>
          </a:xfrm>
        </p:grpSpPr>
        <p:pic>
          <p:nvPicPr>
            <p:cNvPr id="6" name="図 12" descr="msmex_topo.PNG">
              <a:extLst>
                <a:ext uri="{FF2B5EF4-FFF2-40B4-BE49-F238E27FC236}">
                  <a16:creationId xmlns:a16="http://schemas.microsoft.com/office/drawing/2014/main" id="{EA7A8F02-B44A-2147-87AD-ADCFEEB2EC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10037" y="4185469"/>
              <a:ext cx="2665413" cy="215106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5C9FA027-601A-0A41-B0DF-B05008D9F471}"/>
                </a:ext>
              </a:extLst>
            </p:cNvPr>
            <p:cNvSpPr/>
            <p:nvPr/>
          </p:nvSpPr>
          <p:spPr>
            <a:xfrm>
              <a:off x="4070400" y="4472806"/>
              <a:ext cx="2089150" cy="1655763"/>
            </a:xfrm>
            <a:prstGeom prst="rect">
              <a:avLst/>
            </a:prstGeom>
            <a:no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662"/>
            </a:p>
          </p:txBody>
        </p:sp>
      </p:grpSp>
      <p:grpSp>
        <p:nvGrpSpPr>
          <p:cNvPr id="8" name="グループ化 13">
            <a:extLst>
              <a:ext uri="{FF2B5EF4-FFF2-40B4-BE49-F238E27FC236}">
                <a16:creationId xmlns:a16="http://schemas.microsoft.com/office/drawing/2014/main" id="{73D34B0F-4E75-4046-BED6-A7C093BCF84D}"/>
              </a:ext>
            </a:extLst>
          </p:cNvPr>
          <p:cNvGrpSpPr>
            <a:grpSpLocks noChangeAspect="1"/>
          </p:cNvGrpSpPr>
          <p:nvPr/>
        </p:nvGrpSpPr>
        <p:grpSpPr bwMode="auto">
          <a:xfrm>
            <a:off x="1204061" y="2904859"/>
            <a:ext cx="2691618" cy="2502877"/>
            <a:chOff x="395041" y="1695813"/>
            <a:chExt cx="3645331" cy="3389313"/>
          </a:xfrm>
        </p:grpSpPr>
        <p:pic>
          <p:nvPicPr>
            <p:cNvPr id="9" name="Picture 2" descr="D:\MyDocuments\研修\気象技術総合研修（係長技専級）\H22\講義資料\fig\gsm_fig.png">
              <a:extLst>
                <a:ext uri="{FF2B5EF4-FFF2-40B4-BE49-F238E27FC236}">
                  <a16:creationId xmlns:a16="http://schemas.microsoft.com/office/drawing/2014/main" id="{FB3240E0-0D22-C245-8F4A-32AE013CB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041" y="1695813"/>
              <a:ext cx="3606800" cy="338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正方形/長方形 9">
              <a:extLst>
                <a:ext uri="{FF2B5EF4-FFF2-40B4-BE49-F238E27FC236}">
                  <a16:creationId xmlns:a16="http://schemas.microsoft.com/office/drawing/2014/main" id="{84D54508-4C84-014E-BBB2-F90CC10D6F4F}"/>
                </a:ext>
              </a:extLst>
            </p:cNvPr>
            <p:cNvSpPr/>
            <p:nvPr/>
          </p:nvSpPr>
          <p:spPr>
            <a:xfrm>
              <a:off x="3168731" y="4762863"/>
              <a:ext cx="871641" cy="298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662"/>
            </a:p>
          </p:txBody>
        </p:sp>
      </p:grpSp>
      <p:sp>
        <p:nvSpPr>
          <p:cNvPr id="11" name="正方形/長方形 10">
            <a:extLst>
              <a:ext uri="{FF2B5EF4-FFF2-40B4-BE49-F238E27FC236}">
                <a16:creationId xmlns:a16="http://schemas.microsoft.com/office/drawing/2014/main" id="{184BFA14-DD30-954E-9C2A-6D03CF989FD6}"/>
              </a:ext>
            </a:extLst>
          </p:cNvPr>
          <p:cNvSpPr/>
          <p:nvPr/>
        </p:nvSpPr>
        <p:spPr>
          <a:xfrm>
            <a:off x="2084588" y="3770646"/>
            <a:ext cx="692486" cy="5760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662"/>
          </a:p>
        </p:txBody>
      </p:sp>
      <p:sp>
        <p:nvSpPr>
          <p:cNvPr id="12" name="Text Box 12">
            <a:extLst>
              <a:ext uri="{FF2B5EF4-FFF2-40B4-BE49-F238E27FC236}">
                <a16:creationId xmlns:a16="http://schemas.microsoft.com/office/drawing/2014/main" id="{38CBC330-3E79-AA41-A754-C81505886F2E}"/>
              </a:ext>
            </a:extLst>
          </p:cNvPr>
          <p:cNvSpPr txBox="1">
            <a:spLocks noChangeArrowheads="1"/>
          </p:cNvSpPr>
          <p:nvPr/>
        </p:nvSpPr>
        <p:spPr bwMode="auto">
          <a:xfrm>
            <a:off x="5205354" y="1994577"/>
            <a:ext cx="3776646" cy="923330"/>
          </a:xfrm>
          <a:prstGeom prst="rect">
            <a:avLst/>
          </a:prstGeom>
          <a:noFill/>
          <a:ln w="38100">
            <a:solidFill>
              <a:srgbClr val="FF0000"/>
            </a:solid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None/>
            </a:pPr>
            <a:r>
              <a:rPr lang="ja-JP" altLang="en-US" sz="1800" b="1" dirty="0">
                <a:solidFill>
                  <a:srgbClr val="FF0000"/>
                </a:solidFill>
                <a:latin typeface="+mn-ea"/>
                <a:ea typeface="+mn-ea"/>
              </a:rPr>
              <a:t>メソモデル（</a:t>
            </a:r>
            <a:r>
              <a:rPr lang="en-US" altLang="ja-JP" sz="1800" b="1" dirty="0">
                <a:solidFill>
                  <a:srgbClr val="FF0000"/>
                </a:solidFill>
                <a:latin typeface="+mn-ea"/>
                <a:ea typeface="+mn-ea"/>
              </a:rPr>
              <a:t>MSM</a:t>
            </a:r>
            <a:r>
              <a:rPr lang="ja-JP" altLang="en-US" sz="1800" b="1" dirty="0">
                <a:solidFill>
                  <a:srgbClr val="FF0000"/>
                </a:solidFill>
                <a:latin typeface="+mn-ea"/>
                <a:ea typeface="+mn-ea"/>
              </a:rPr>
              <a:t>）</a:t>
            </a:r>
            <a:endParaRPr lang="en-US" altLang="ja-JP" sz="1800" b="1" dirty="0">
              <a:solidFill>
                <a:srgbClr val="FF0000"/>
              </a:solidFill>
              <a:latin typeface="+mn-ea"/>
              <a:ea typeface="+mn-ea"/>
            </a:endParaRPr>
          </a:p>
          <a:p>
            <a:pPr>
              <a:spcBef>
                <a:spcPct val="0"/>
              </a:spcBef>
              <a:buFontTx/>
              <a:buNone/>
            </a:pPr>
            <a:r>
              <a:rPr lang="en-US" altLang="ja-JP" sz="1800" dirty="0">
                <a:latin typeface="+mn-ea"/>
                <a:ea typeface="+mn-ea"/>
              </a:rPr>
              <a:t>39</a:t>
            </a:r>
            <a:r>
              <a:rPr lang="ja-JP" altLang="en-US" sz="1800" dirty="0">
                <a:latin typeface="+mn-ea"/>
                <a:ea typeface="+mn-ea"/>
              </a:rPr>
              <a:t>時間</a:t>
            </a:r>
            <a:r>
              <a:rPr lang="en-US" altLang="ja-JP" sz="1800" dirty="0">
                <a:latin typeface="+mn-ea"/>
                <a:ea typeface="+mn-ea"/>
              </a:rPr>
              <a:t>/51</a:t>
            </a:r>
            <a:r>
              <a:rPr lang="ja-JP" altLang="en-US" sz="1800" dirty="0">
                <a:latin typeface="+mn-ea"/>
                <a:ea typeface="+mn-ea"/>
              </a:rPr>
              <a:t>時間先までを</a:t>
            </a:r>
            <a:r>
              <a:rPr lang="en-US" altLang="ja-JP" sz="1800" dirty="0">
                <a:solidFill>
                  <a:srgbClr val="FF0000"/>
                </a:solidFill>
                <a:latin typeface="+mn-ea"/>
                <a:ea typeface="+mn-ea"/>
              </a:rPr>
              <a:t>1</a:t>
            </a:r>
            <a:r>
              <a:rPr lang="ja-JP" altLang="en-US" sz="1800" dirty="0">
                <a:solidFill>
                  <a:srgbClr val="FF0000"/>
                </a:solidFill>
                <a:latin typeface="+mn-ea"/>
                <a:ea typeface="+mn-ea"/>
              </a:rPr>
              <a:t>日</a:t>
            </a:r>
            <a:r>
              <a:rPr lang="en-US" altLang="ja-JP" sz="1800" dirty="0">
                <a:solidFill>
                  <a:srgbClr val="FF0000"/>
                </a:solidFill>
                <a:latin typeface="+mn-ea"/>
                <a:ea typeface="+mn-ea"/>
              </a:rPr>
              <a:t>8</a:t>
            </a:r>
            <a:r>
              <a:rPr lang="ja-JP" altLang="en-US" sz="1800" dirty="0">
                <a:solidFill>
                  <a:srgbClr val="FF0000"/>
                </a:solidFill>
                <a:latin typeface="+mn-ea"/>
                <a:ea typeface="+mn-ea"/>
              </a:rPr>
              <a:t>回</a:t>
            </a:r>
            <a:r>
              <a:rPr lang="ja-JP" altLang="en-US" sz="1800" dirty="0">
                <a:latin typeface="+mn-ea"/>
                <a:ea typeface="+mn-ea"/>
              </a:rPr>
              <a:t>実行　</a:t>
            </a:r>
            <a:endParaRPr lang="en-US" altLang="ja-JP" sz="1800" dirty="0">
              <a:latin typeface="+mn-ea"/>
              <a:ea typeface="+mn-ea"/>
            </a:endParaRPr>
          </a:p>
          <a:p>
            <a:pPr>
              <a:spcBef>
                <a:spcPct val="0"/>
              </a:spcBef>
              <a:buFontTx/>
              <a:buNone/>
            </a:pPr>
            <a:r>
              <a:rPr lang="ja-JP" altLang="en-US" sz="1800" dirty="0">
                <a:latin typeface="+mn-ea"/>
                <a:ea typeface="+mn-ea"/>
              </a:rPr>
              <a:t>水平分解能　５</a:t>
            </a:r>
            <a:r>
              <a:rPr lang="en-US" altLang="ja-JP" sz="1800" dirty="0">
                <a:latin typeface="+mn-ea"/>
                <a:ea typeface="+mn-ea"/>
              </a:rPr>
              <a:t>km</a:t>
            </a:r>
          </a:p>
        </p:txBody>
      </p:sp>
      <p:sp>
        <p:nvSpPr>
          <p:cNvPr id="13" name="Text Box 12">
            <a:extLst>
              <a:ext uri="{FF2B5EF4-FFF2-40B4-BE49-F238E27FC236}">
                <a16:creationId xmlns:a16="http://schemas.microsoft.com/office/drawing/2014/main" id="{3B156883-0FA2-FB41-96E2-12AB11A864FC}"/>
              </a:ext>
            </a:extLst>
          </p:cNvPr>
          <p:cNvSpPr txBox="1">
            <a:spLocks noChangeArrowheads="1"/>
          </p:cNvSpPr>
          <p:nvPr/>
        </p:nvSpPr>
        <p:spPr bwMode="auto">
          <a:xfrm>
            <a:off x="5628228" y="5265492"/>
            <a:ext cx="3058572" cy="923330"/>
          </a:xfrm>
          <a:prstGeom prst="rect">
            <a:avLst/>
          </a:prstGeom>
          <a:noFill/>
          <a:ln w="38100">
            <a:solidFill>
              <a:schemeClr val="accent6"/>
            </a:solid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None/>
            </a:pPr>
            <a:r>
              <a:rPr lang="ja-JP" altLang="en-US" sz="1800" b="1" dirty="0">
                <a:solidFill>
                  <a:schemeClr val="accent6"/>
                </a:solidFill>
                <a:latin typeface="+mn-ea"/>
                <a:ea typeface="+mn-ea"/>
              </a:rPr>
              <a:t>局地モデル（</a:t>
            </a:r>
            <a:r>
              <a:rPr lang="en-US" altLang="ja-JP" sz="1800" b="1" dirty="0">
                <a:solidFill>
                  <a:schemeClr val="accent6"/>
                </a:solidFill>
                <a:latin typeface="+mn-ea"/>
                <a:ea typeface="+mn-ea"/>
              </a:rPr>
              <a:t>LFM</a:t>
            </a:r>
            <a:r>
              <a:rPr lang="ja-JP" altLang="en-US" sz="1800" b="1" dirty="0">
                <a:solidFill>
                  <a:schemeClr val="accent6"/>
                </a:solidFill>
                <a:latin typeface="+mn-ea"/>
                <a:ea typeface="+mn-ea"/>
              </a:rPr>
              <a:t>）</a:t>
            </a:r>
            <a:endParaRPr lang="en-US" altLang="ja-JP" sz="1800" b="1" dirty="0">
              <a:solidFill>
                <a:schemeClr val="accent6"/>
              </a:solidFill>
              <a:latin typeface="+mn-ea"/>
              <a:ea typeface="+mn-ea"/>
            </a:endParaRPr>
          </a:p>
          <a:p>
            <a:pPr>
              <a:spcBef>
                <a:spcPct val="0"/>
              </a:spcBef>
              <a:buFontTx/>
              <a:buNone/>
            </a:pPr>
            <a:r>
              <a:rPr lang="en-US" altLang="ja-JP" sz="1800">
                <a:latin typeface="+mn-ea"/>
                <a:ea typeface="+mn-ea"/>
              </a:rPr>
              <a:t>1</a:t>
            </a:r>
            <a:r>
              <a:rPr lang="en-US" altLang="ja-JP" sz="1800" dirty="0">
                <a:latin typeface="+mn-ea"/>
                <a:ea typeface="+mn-ea"/>
              </a:rPr>
              <a:t>0</a:t>
            </a:r>
            <a:r>
              <a:rPr lang="ja-JP" altLang="en-US" sz="1800">
                <a:latin typeface="+mn-ea"/>
                <a:ea typeface="+mn-ea"/>
              </a:rPr>
              <a:t>時間先</a:t>
            </a:r>
            <a:r>
              <a:rPr lang="ja-JP" altLang="en-US" sz="1800" dirty="0">
                <a:latin typeface="+mn-ea"/>
                <a:ea typeface="+mn-ea"/>
              </a:rPr>
              <a:t>までを</a:t>
            </a:r>
            <a:r>
              <a:rPr lang="en-US" altLang="ja-JP" sz="1800" dirty="0">
                <a:solidFill>
                  <a:srgbClr val="FF0000"/>
                </a:solidFill>
                <a:latin typeface="+mn-ea"/>
                <a:ea typeface="+mn-ea"/>
              </a:rPr>
              <a:t>1</a:t>
            </a:r>
            <a:r>
              <a:rPr lang="ja-JP" altLang="en-US" sz="1800" dirty="0">
                <a:solidFill>
                  <a:srgbClr val="FF0000"/>
                </a:solidFill>
                <a:latin typeface="+mn-ea"/>
                <a:ea typeface="+mn-ea"/>
              </a:rPr>
              <a:t>日</a:t>
            </a:r>
            <a:r>
              <a:rPr lang="en-US" altLang="ja-JP" sz="1800" dirty="0">
                <a:solidFill>
                  <a:srgbClr val="FF0000"/>
                </a:solidFill>
                <a:latin typeface="+mn-ea"/>
                <a:ea typeface="+mn-ea"/>
              </a:rPr>
              <a:t>24</a:t>
            </a:r>
            <a:r>
              <a:rPr lang="ja-JP" altLang="en-US" sz="1800" dirty="0">
                <a:solidFill>
                  <a:srgbClr val="FF0000"/>
                </a:solidFill>
                <a:latin typeface="+mn-ea"/>
                <a:ea typeface="+mn-ea"/>
              </a:rPr>
              <a:t>回</a:t>
            </a:r>
            <a:r>
              <a:rPr lang="ja-JP" altLang="en-US" sz="1800" dirty="0">
                <a:latin typeface="+mn-ea"/>
                <a:ea typeface="+mn-ea"/>
              </a:rPr>
              <a:t>実行　　</a:t>
            </a:r>
            <a:endParaRPr lang="en-US" altLang="ja-JP" sz="1800" dirty="0">
              <a:latin typeface="+mn-ea"/>
              <a:ea typeface="+mn-ea"/>
            </a:endParaRPr>
          </a:p>
          <a:p>
            <a:pPr>
              <a:spcBef>
                <a:spcPct val="0"/>
              </a:spcBef>
              <a:buFontTx/>
              <a:buNone/>
            </a:pPr>
            <a:r>
              <a:rPr lang="ja-JP" altLang="en-US" sz="1800" dirty="0">
                <a:latin typeface="+mn-ea"/>
                <a:ea typeface="+mn-ea"/>
              </a:rPr>
              <a:t>水平分解能　２</a:t>
            </a:r>
            <a:r>
              <a:rPr lang="en-US" altLang="ja-JP" sz="1800" dirty="0">
                <a:latin typeface="+mn-ea"/>
                <a:ea typeface="+mn-ea"/>
              </a:rPr>
              <a:t>km</a:t>
            </a:r>
          </a:p>
        </p:txBody>
      </p:sp>
      <p:cxnSp>
        <p:nvCxnSpPr>
          <p:cNvPr id="14" name="直線コネクタ 13">
            <a:extLst>
              <a:ext uri="{FF2B5EF4-FFF2-40B4-BE49-F238E27FC236}">
                <a16:creationId xmlns:a16="http://schemas.microsoft.com/office/drawing/2014/main" id="{FCEC03D9-1FF8-C445-B4C5-3F96ACC8038E}"/>
              </a:ext>
            </a:extLst>
          </p:cNvPr>
          <p:cNvCxnSpPr/>
          <p:nvPr/>
        </p:nvCxnSpPr>
        <p:spPr>
          <a:xfrm flipV="1">
            <a:off x="2749277" y="3206601"/>
            <a:ext cx="1395847" cy="577236"/>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CDC7EE8D-43CA-E142-901A-5A5DDC763020}"/>
              </a:ext>
            </a:extLst>
          </p:cNvPr>
          <p:cNvCxnSpPr/>
          <p:nvPr/>
        </p:nvCxnSpPr>
        <p:spPr>
          <a:xfrm>
            <a:off x="2777074" y="4319766"/>
            <a:ext cx="1368051" cy="833861"/>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126F868F-96EB-5342-B016-14BD52E1DE31}"/>
              </a:ext>
            </a:extLst>
          </p:cNvPr>
          <p:cNvSpPr/>
          <p:nvPr/>
        </p:nvSpPr>
        <p:spPr>
          <a:xfrm>
            <a:off x="392113" y="621857"/>
            <a:ext cx="8820000" cy="923330"/>
          </a:xfrm>
          <a:prstGeom prst="rect">
            <a:avLst/>
          </a:prstGeom>
          <a:solidFill>
            <a:schemeClr val="bg1"/>
          </a:solidFill>
          <a:ln>
            <a:noFill/>
          </a:ln>
        </p:spPr>
        <p:txBody>
          <a:bodyPr wrap="square">
            <a:spAutoFit/>
          </a:bodyPr>
          <a:lstStyle/>
          <a:p>
            <a:pPr marL="285750" indent="-285750">
              <a:buFont typeface="Meiryo UI" panose="020B0604030504040204" pitchFamily="50" charset="-128"/>
              <a:buChar char="⃝"/>
            </a:pPr>
            <a:r>
              <a:rPr lang="ja-JP" altLang="en-US" dirty="0">
                <a:latin typeface="Meiryo UI" panose="020B0604030504040204" pitchFamily="50" charset="-128"/>
                <a:ea typeface="Meiryo UI" panose="020B0604030504040204" pitchFamily="50" charset="-128"/>
              </a:rPr>
              <a:t>気象に国境は無いため、日本の気象を予測するためには全世界の気象を予測することが必要</a:t>
            </a:r>
            <a:endParaRPr lang="en-US" altLang="ja-JP" dirty="0">
              <a:latin typeface="Meiryo UI" panose="020B0604030504040204" pitchFamily="50" charset="-128"/>
              <a:ea typeface="Meiryo UI" panose="020B0604030504040204" pitchFamily="50" charset="-128"/>
            </a:endParaRPr>
          </a:p>
          <a:p>
            <a:pPr marL="285750" indent="-285750">
              <a:buFont typeface="Meiryo UI" panose="020B0604030504040204" pitchFamily="50" charset="-128"/>
              <a:buChar char="⃝"/>
            </a:pPr>
            <a:r>
              <a:rPr lang="ja-JP" altLang="en-US" dirty="0">
                <a:latin typeface="Meiryo UI" panose="020B0604030504040204" pitchFamily="50" charset="-128"/>
                <a:ea typeface="Meiryo UI" panose="020B0604030504040204" pitchFamily="50" charset="-128"/>
              </a:rPr>
              <a:t>天気予報の発表作業に間に合うよう、限られた時間で計算を行うことが必要</a:t>
            </a:r>
            <a:endParaRPr lang="en-US" altLang="ja-JP" dirty="0">
              <a:latin typeface="Meiryo UI" panose="020B0604030504040204" pitchFamily="50" charset="-128"/>
              <a:ea typeface="Meiryo UI" panose="020B0604030504040204" pitchFamily="50" charset="-128"/>
            </a:endParaRPr>
          </a:p>
          <a:p>
            <a:r>
              <a:rPr lang="ja-JP" altLang="en-US" dirty="0">
                <a:solidFill>
                  <a:srgbClr val="FF0000"/>
                </a:solidFill>
                <a:latin typeface="Meiryo UI" panose="020B0604030504040204" pitchFamily="50" charset="-128"/>
                <a:ea typeface="Meiryo UI" panose="020B0604030504040204" pitchFamily="50" charset="-128"/>
              </a:rPr>
              <a:t>　→　スーパーコンピュータにより、複数の数値予報の処理を実施</a:t>
            </a:r>
            <a:endParaRPr lang="en-US" altLang="ja-JP" dirty="0">
              <a:solidFill>
                <a:srgbClr val="FF0000"/>
              </a:solidFill>
              <a:latin typeface="Meiryo UI" panose="020B0604030504040204" pitchFamily="50" charset="-128"/>
              <a:ea typeface="Meiryo UI" panose="020B0604030504040204" pitchFamily="50" charset="-128"/>
            </a:endParaRPr>
          </a:p>
        </p:txBody>
      </p:sp>
      <p:cxnSp>
        <p:nvCxnSpPr>
          <p:cNvPr id="17" name="直線矢印コネクタ 16">
            <a:extLst>
              <a:ext uri="{FF2B5EF4-FFF2-40B4-BE49-F238E27FC236}">
                <a16:creationId xmlns:a16="http://schemas.microsoft.com/office/drawing/2014/main" id="{17B41568-C984-A449-9562-9169AF3153BA}"/>
              </a:ext>
            </a:extLst>
          </p:cNvPr>
          <p:cNvCxnSpPr>
            <a:stCxn id="13" idx="1"/>
            <a:endCxn id="7" idx="2"/>
          </p:cNvCxnSpPr>
          <p:nvPr/>
        </p:nvCxnSpPr>
        <p:spPr>
          <a:xfrm flipH="1" flipV="1">
            <a:off x="5414420" y="4965391"/>
            <a:ext cx="213808" cy="761766"/>
          </a:xfrm>
          <a:prstGeom prst="straightConnector1">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D51033EF-FF06-5648-8A4E-A585A405CAA8}"/>
              </a:ext>
            </a:extLst>
          </p:cNvPr>
          <p:cNvCxnSpPr>
            <a:cxnSpLocks/>
            <a:stCxn id="12" idx="2"/>
            <a:endCxn id="6" idx="0"/>
          </p:cNvCxnSpPr>
          <p:nvPr/>
        </p:nvCxnSpPr>
        <p:spPr>
          <a:xfrm flipH="1">
            <a:off x="5349162" y="2917907"/>
            <a:ext cx="1744515" cy="2886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89730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a:extLst>
              <a:ext uri="{FF2B5EF4-FFF2-40B4-BE49-F238E27FC236}">
                <a16:creationId xmlns:a16="http://schemas.microsoft.com/office/drawing/2014/main" id="{54AE2616-0033-F74C-88CC-D653752FF532}"/>
              </a:ext>
            </a:extLst>
          </p:cNvPr>
          <p:cNvSpPr>
            <a:spLocks noGrp="1"/>
          </p:cNvSpPr>
          <p:nvPr>
            <p:ph type="title"/>
          </p:nvPr>
        </p:nvSpPr>
        <p:spPr/>
        <p:txBody>
          <a:bodyPr/>
          <a:lstStyle/>
          <a:p>
            <a:r>
              <a:rPr lang="ja-JP" altLang="en-US"/>
              <a:t>数値予報の種類</a:t>
            </a:r>
          </a:p>
        </p:txBody>
      </p:sp>
      <p:sp>
        <p:nvSpPr>
          <p:cNvPr id="16" name="正方形/長方形 15">
            <a:extLst>
              <a:ext uri="{FF2B5EF4-FFF2-40B4-BE49-F238E27FC236}">
                <a16:creationId xmlns:a16="http://schemas.microsoft.com/office/drawing/2014/main" id="{126F868F-96EB-5342-B016-14BD52E1DE31}"/>
              </a:ext>
            </a:extLst>
          </p:cNvPr>
          <p:cNvSpPr/>
          <p:nvPr/>
        </p:nvSpPr>
        <p:spPr>
          <a:xfrm>
            <a:off x="609599" y="621857"/>
            <a:ext cx="8602513" cy="369332"/>
          </a:xfrm>
          <a:prstGeom prst="rect">
            <a:avLst/>
          </a:prstGeom>
          <a:solidFill>
            <a:schemeClr val="bg1"/>
          </a:solidFill>
          <a:ln>
            <a:noFill/>
          </a:ln>
        </p:spPr>
        <p:txBody>
          <a:bodyPr wrap="square">
            <a:spAutoFit/>
          </a:bodyPr>
          <a:lstStyle/>
          <a:p>
            <a:pPr marL="285750" indent="-285750">
              <a:buFont typeface="Meiryo UI" panose="020B0604030504040204" pitchFamily="50" charset="-128"/>
              <a:buChar char="⃝"/>
            </a:pPr>
            <a:r>
              <a:rPr lang="ja-JP" altLang="en-US">
                <a:latin typeface="Meiryo UI" panose="020B0604030504040204" pitchFamily="50" charset="-128"/>
                <a:ea typeface="Meiryo UI" panose="020B0604030504040204" pitchFamily="50" charset="-128"/>
              </a:rPr>
              <a:t>数値予報の種類ごとに、ターゲットとする大気現象とスケールが異なります</a:t>
            </a:r>
            <a:endParaRPr lang="en-US" altLang="ja-JP" dirty="0">
              <a:latin typeface="Meiryo UI" panose="020B0604030504040204" pitchFamily="50" charset="-128"/>
              <a:ea typeface="Meiryo UI" panose="020B0604030504040204" pitchFamily="50" charset="-128"/>
            </a:endParaRPr>
          </a:p>
        </p:txBody>
      </p:sp>
      <p:pic>
        <p:nvPicPr>
          <p:cNvPr id="3" name="図 2">
            <a:extLst>
              <a:ext uri="{FF2B5EF4-FFF2-40B4-BE49-F238E27FC236}">
                <a16:creationId xmlns:a16="http://schemas.microsoft.com/office/drawing/2014/main" id="{4F845FF6-A83B-D24C-BB00-4DD24C54AC3B}"/>
              </a:ext>
            </a:extLst>
          </p:cNvPr>
          <p:cNvPicPr>
            <a:picLocks noChangeAspect="1"/>
          </p:cNvPicPr>
          <p:nvPr/>
        </p:nvPicPr>
        <p:blipFill>
          <a:blip r:embed="rId3"/>
          <a:stretch>
            <a:fillRect/>
          </a:stretch>
        </p:blipFill>
        <p:spPr>
          <a:xfrm>
            <a:off x="1019335" y="1145046"/>
            <a:ext cx="7867329" cy="5143647"/>
          </a:xfrm>
          <a:prstGeom prst="rect">
            <a:avLst/>
          </a:prstGeom>
        </p:spPr>
      </p:pic>
    </p:spTree>
    <p:extLst>
      <p:ext uri="{BB962C8B-B14F-4D97-AF65-F5344CB8AC3E}">
        <p14:creationId xmlns:p14="http://schemas.microsoft.com/office/powerpoint/2010/main" val="3829286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a:extLst>
              <a:ext uri="{FF2B5EF4-FFF2-40B4-BE49-F238E27FC236}">
                <a16:creationId xmlns:a16="http://schemas.microsoft.com/office/drawing/2014/main" id="{399FF8F6-7426-0943-AB78-CC78C678E459}"/>
              </a:ext>
            </a:extLst>
          </p:cNvPr>
          <p:cNvSpPr>
            <a:spLocks noGrp="1"/>
          </p:cNvSpPr>
          <p:nvPr>
            <p:ph type="title"/>
          </p:nvPr>
        </p:nvSpPr>
        <p:spPr/>
        <p:txBody>
          <a:bodyPr/>
          <a:lstStyle/>
          <a:p>
            <a:r>
              <a:rPr lang="ja-JP" altLang="en-US"/>
              <a:t>数値予報の種類</a:t>
            </a:r>
          </a:p>
        </p:txBody>
      </p:sp>
      <p:pic>
        <p:nvPicPr>
          <p:cNvPr id="6" name="Picture 4" descr="\\Jsfile1\業務課\予報部業務課各担当別\第一計画係\平成24年度\NAPS更新\NAPS9報道発表用図等\報道発表資料に利用\MSM地形.png">
            <a:extLst>
              <a:ext uri="{FF2B5EF4-FFF2-40B4-BE49-F238E27FC236}">
                <a16:creationId xmlns:a16="http://schemas.microsoft.com/office/drawing/2014/main" id="{68D313DD-DC3A-544E-A97F-B9D17E5E5F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7489" y="3796497"/>
            <a:ext cx="3007387" cy="2442548"/>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7" name="Picture 5" descr="\\Jsfile1\業務課\予報部業務課各担当別\第一計画係\平成24年度\NAPS更新\NAPS9報道発表用図等\報道発表資料に利用\LFM地形.png">
            <a:extLst>
              <a:ext uri="{FF2B5EF4-FFF2-40B4-BE49-F238E27FC236}">
                <a16:creationId xmlns:a16="http://schemas.microsoft.com/office/drawing/2014/main" id="{B2A5E937-B8A5-244F-9C55-CBCC2E0402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4634" y="3788863"/>
            <a:ext cx="3007387" cy="245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2">
            <a:extLst>
              <a:ext uri="{FF2B5EF4-FFF2-40B4-BE49-F238E27FC236}">
                <a16:creationId xmlns:a16="http://schemas.microsoft.com/office/drawing/2014/main" id="{9C26A4F0-C8DB-A847-843C-095DFC84D9A8}"/>
              </a:ext>
            </a:extLst>
          </p:cNvPr>
          <p:cNvSpPr txBox="1">
            <a:spLocks noChangeArrowheads="1"/>
          </p:cNvSpPr>
          <p:nvPr/>
        </p:nvSpPr>
        <p:spPr bwMode="auto">
          <a:xfrm>
            <a:off x="1380725" y="3239558"/>
            <a:ext cx="2232687" cy="646331"/>
          </a:xfrm>
          <a:prstGeom prst="rect">
            <a:avLst/>
          </a:prstGeom>
          <a:noFill/>
          <a:ln w="38100">
            <a:no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None/>
            </a:pPr>
            <a:r>
              <a:rPr lang="ja-JP" altLang="en-US" sz="1800" b="1" dirty="0">
                <a:solidFill>
                  <a:srgbClr val="FF0000"/>
                </a:solidFill>
                <a:latin typeface="+mn-ea"/>
                <a:ea typeface="+mn-ea"/>
              </a:rPr>
              <a:t>メソモデル（</a:t>
            </a:r>
            <a:r>
              <a:rPr lang="en-US" altLang="ja-JP" sz="1800" b="1" dirty="0">
                <a:solidFill>
                  <a:srgbClr val="FF0000"/>
                </a:solidFill>
                <a:latin typeface="+mn-ea"/>
                <a:ea typeface="+mn-ea"/>
              </a:rPr>
              <a:t>MSM</a:t>
            </a:r>
            <a:r>
              <a:rPr lang="ja-JP" altLang="en-US" sz="1800" b="1" dirty="0">
                <a:solidFill>
                  <a:srgbClr val="FF0000"/>
                </a:solidFill>
                <a:latin typeface="+mn-ea"/>
                <a:ea typeface="+mn-ea"/>
              </a:rPr>
              <a:t>）</a:t>
            </a:r>
            <a:endParaRPr lang="en-US" altLang="ja-JP" sz="1800" b="1" dirty="0">
              <a:solidFill>
                <a:srgbClr val="FF0000"/>
              </a:solidFill>
              <a:latin typeface="+mn-ea"/>
              <a:ea typeface="+mn-ea"/>
            </a:endParaRPr>
          </a:p>
          <a:p>
            <a:pPr>
              <a:spcBef>
                <a:spcPct val="0"/>
              </a:spcBef>
              <a:buFontTx/>
              <a:buNone/>
            </a:pPr>
            <a:r>
              <a:rPr lang="ja-JP" altLang="en-US" sz="1800" dirty="0">
                <a:latin typeface="+mn-ea"/>
                <a:ea typeface="+mn-ea"/>
              </a:rPr>
              <a:t>水平分解能 </a:t>
            </a:r>
            <a:r>
              <a:rPr lang="en-US" altLang="ja-JP" sz="1800" dirty="0">
                <a:latin typeface="+mn-ea"/>
                <a:ea typeface="+mn-ea"/>
              </a:rPr>
              <a:t>5km</a:t>
            </a:r>
          </a:p>
        </p:txBody>
      </p:sp>
      <p:sp>
        <p:nvSpPr>
          <p:cNvPr id="9" name="Text Box 12">
            <a:extLst>
              <a:ext uri="{FF2B5EF4-FFF2-40B4-BE49-F238E27FC236}">
                <a16:creationId xmlns:a16="http://schemas.microsoft.com/office/drawing/2014/main" id="{FC5436F7-5440-744F-8C5A-06CB7845F62F}"/>
              </a:ext>
            </a:extLst>
          </p:cNvPr>
          <p:cNvSpPr txBox="1">
            <a:spLocks noChangeArrowheads="1"/>
          </p:cNvSpPr>
          <p:nvPr/>
        </p:nvSpPr>
        <p:spPr bwMode="auto">
          <a:xfrm>
            <a:off x="5074634" y="3239558"/>
            <a:ext cx="2368740" cy="646331"/>
          </a:xfrm>
          <a:prstGeom prst="rect">
            <a:avLst/>
          </a:prstGeom>
          <a:noFill/>
          <a:ln w="38100">
            <a:no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None/>
            </a:pPr>
            <a:r>
              <a:rPr lang="ja-JP" altLang="en-US" sz="1800" b="1" dirty="0">
                <a:solidFill>
                  <a:schemeClr val="accent6"/>
                </a:solidFill>
                <a:latin typeface="+mn-ea"/>
                <a:ea typeface="+mn-ea"/>
              </a:rPr>
              <a:t>局地モデル（</a:t>
            </a:r>
            <a:r>
              <a:rPr lang="en-US" altLang="ja-JP" sz="1800" b="1" dirty="0">
                <a:solidFill>
                  <a:schemeClr val="accent6"/>
                </a:solidFill>
                <a:latin typeface="+mn-ea"/>
                <a:ea typeface="+mn-ea"/>
              </a:rPr>
              <a:t>LFM</a:t>
            </a:r>
            <a:r>
              <a:rPr lang="ja-JP" altLang="en-US" sz="1800" b="1" dirty="0">
                <a:solidFill>
                  <a:schemeClr val="accent6"/>
                </a:solidFill>
                <a:latin typeface="+mn-ea"/>
                <a:ea typeface="+mn-ea"/>
              </a:rPr>
              <a:t>）</a:t>
            </a:r>
            <a:endParaRPr lang="en-US" altLang="ja-JP" sz="1800" b="1" dirty="0">
              <a:solidFill>
                <a:schemeClr val="accent6"/>
              </a:solidFill>
              <a:latin typeface="+mn-ea"/>
              <a:ea typeface="+mn-ea"/>
            </a:endParaRPr>
          </a:p>
          <a:p>
            <a:pPr>
              <a:spcBef>
                <a:spcPct val="0"/>
              </a:spcBef>
              <a:buFontTx/>
              <a:buNone/>
            </a:pPr>
            <a:r>
              <a:rPr lang="ja-JP" altLang="en-US" sz="1800" dirty="0">
                <a:latin typeface="+mn-ea"/>
                <a:ea typeface="+mn-ea"/>
              </a:rPr>
              <a:t>水平分解能 </a:t>
            </a:r>
            <a:r>
              <a:rPr lang="en-US" altLang="ja-JP" sz="1800" dirty="0">
                <a:latin typeface="+mn-ea"/>
                <a:ea typeface="+mn-ea"/>
              </a:rPr>
              <a:t>2km</a:t>
            </a:r>
          </a:p>
        </p:txBody>
      </p:sp>
      <p:pic>
        <p:nvPicPr>
          <p:cNvPr id="3" name="図 2">
            <a:extLst>
              <a:ext uri="{FF2B5EF4-FFF2-40B4-BE49-F238E27FC236}">
                <a16:creationId xmlns:a16="http://schemas.microsoft.com/office/drawing/2014/main" id="{4FDD60C9-3CD1-614B-B99E-49B70799E376}"/>
              </a:ext>
            </a:extLst>
          </p:cNvPr>
          <p:cNvPicPr>
            <a:picLocks noChangeAspect="1"/>
          </p:cNvPicPr>
          <p:nvPr/>
        </p:nvPicPr>
        <p:blipFill>
          <a:blip r:embed="rId5"/>
          <a:stretch>
            <a:fillRect/>
          </a:stretch>
        </p:blipFill>
        <p:spPr>
          <a:xfrm>
            <a:off x="3392639" y="725889"/>
            <a:ext cx="5080000" cy="2235200"/>
          </a:xfrm>
          <a:prstGeom prst="rect">
            <a:avLst/>
          </a:prstGeom>
        </p:spPr>
      </p:pic>
      <p:sp>
        <p:nvSpPr>
          <p:cNvPr id="12" name="Text Box 12">
            <a:extLst>
              <a:ext uri="{FF2B5EF4-FFF2-40B4-BE49-F238E27FC236}">
                <a16:creationId xmlns:a16="http://schemas.microsoft.com/office/drawing/2014/main" id="{D473F355-17A0-0747-8FC6-8CA9965548E8}"/>
              </a:ext>
            </a:extLst>
          </p:cNvPr>
          <p:cNvSpPr txBox="1">
            <a:spLocks noChangeArrowheads="1"/>
          </p:cNvSpPr>
          <p:nvPr/>
        </p:nvSpPr>
        <p:spPr bwMode="auto">
          <a:xfrm>
            <a:off x="1299549" y="1485917"/>
            <a:ext cx="2232687" cy="646331"/>
          </a:xfrm>
          <a:prstGeom prst="rect">
            <a:avLst/>
          </a:prstGeom>
          <a:noFill/>
          <a:ln w="38100">
            <a:noFill/>
            <a:miter lim="800000"/>
            <a:headEnd/>
            <a:tailEnd/>
          </a:ln>
        </p:spPr>
        <p:txBody>
          <a:bodyPr wrap="square">
            <a:spAutoFit/>
          </a:bodyPr>
          <a:lstStyle>
            <a:lvl1pPr>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fontAlgn="base">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buNone/>
            </a:pPr>
            <a:r>
              <a:rPr lang="ja-JP" altLang="en-US" sz="1800" b="1">
                <a:solidFill>
                  <a:srgbClr val="0432FF"/>
                </a:solidFill>
                <a:latin typeface="+mn-ea"/>
                <a:ea typeface="+mn-ea"/>
              </a:rPr>
              <a:t>全球モデル（</a:t>
            </a:r>
            <a:r>
              <a:rPr lang="en-US" altLang="ja-JP" sz="1800" b="1" dirty="0">
                <a:solidFill>
                  <a:srgbClr val="0432FF"/>
                </a:solidFill>
                <a:latin typeface="+mn-ea"/>
                <a:ea typeface="+mn-ea"/>
              </a:rPr>
              <a:t>GSM</a:t>
            </a:r>
            <a:r>
              <a:rPr lang="ja-JP" altLang="en-US" sz="1800" b="1" dirty="0">
                <a:solidFill>
                  <a:srgbClr val="0432FF"/>
                </a:solidFill>
                <a:latin typeface="+mn-ea"/>
                <a:ea typeface="+mn-ea"/>
              </a:rPr>
              <a:t>）</a:t>
            </a:r>
            <a:endParaRPr lang="en-US" altLang="ja-JP" sz="1800" b="1" dirty="0">
              <a:solidFill>
                <a:srgbClr val="0432FF"/>
              </a:solidFill>
              <a:latin typeface="+mn-ea"/>
              <a:ea typeface="+mn-ea"/>
            </a:endParaRPr>
          </a:p>
          <a:p>
            <a:pPr>
              <a:spcBef>
                <a:spcPct val="0"/>
              </a:spcBef>
              <a:buFontTx/>
              <a:buNone/>
            </a:pPr>
            <a:r>
              <a:rPr lang="ja-JP" altLang="en-US" sz="1800" dirty="0">
                <a:latin typeface="+mn-ea"/>
                <a:ea typeface="+mn-ea"/>
              </a:rPr>
              <a:t>水平分解</a:t>
            </a:r>
            <a:r>
              <a:rPr lang="ja-JP" altLang="en-US" sz="1800">
                <a:latin typeface="+mn-ea"/>
                <a:ea typeface="+mn-ea"/>
              </a:rPr>
              <a:t>能 </a:t>
            </a:r>
            <a:r>
              <a:rPr lang="en-US" altLang="ja-JP" sz="1800" dirty="0">
                <a:latin typeface="+mn-ea"/>
                <a:ea typeface="+mn-ea"/>
              </a:rPr>
              <a:t>20km</a:t>
            </a:r>
          </a:p>
        </p:txBody>
      </p:sp>
      <p:cxnSp>
        <p:nvCxnSpPr>
          <p:cNvPr id="4" name="直線コネクタ 3">
            <a:extLst>
              <a:ext uri="{FF2B5EF4-FFF2-40B4-BE49-F238E27FC236}">
                <a16:creationId xmlns:a16="http://schemas.microsoft.com/office/drawing/2014/main" id="{FF8E6109-6EB8-FA49-B887-152D6AD7C038}"/>
              </a:ext>
            </a:extLst>
          </p:cNvPr>
          <p:cNvCxnSpPr>
            <a:cxnSpLocks/>
          </p:cNvCxnSpPr>
          <p:nvPr/>
        </p:nvCxnSpPr>
        <p:spPr>
          <a:xfrm>
            <a:off x="1083489" y="3105523"/>
            <a:ext cx="7754201" cy="0"/>
          </a:xfrm>
          <a:prstGeom prst="line">
            <a:avLst/>
          </a:prstGeom>
          <a:ln w="25400">
            <a:solidFill>
              <a:schemeClr val="bg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989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a:extLst>
              <a:ext uri="{FF2B5EF4-FFF2-40B4-BE49-F238E27FC236}">
                <a16:creationId xmlns:a16="http://schemas.microsoft.com/office/drawing/2014/main" id="{65B8D4A3-EB9B-6B44-9A04-DEF4B85E5BB8}"/>
              </a:ext>
            </a:extLst>
          </p:cNvPr>
          <p:cNvSpPr>
            <a:spLocks noGrp="1"/>
          </p:cNvSpPr>
          <p:nvPr>
            <p:ph type="title"/>
          </p:nvPr>
        </p:nvSpPr>
        <p:spPr/>
        <p:txBody>
          <a:bodyPr/>
          <a:lstStyle/>
          <a:p>
            <a:r>
              <a:rPr lang="ja-JP" altLang="en-US"/>
              <a:t>アンサンブル予報：予測の信頼度を把握するために</a:t>
            </a:r>
          </a:p>
        </p:txBody>
      </p:sp>
      <p:sp>
        <p:nvSpPr>
          <p:cNvPr id="4" name="上矢印 3">
            <a:extLst>
              <a:ext uri="{FF2B5EF4-FFF2-40B4-BE49-F238E27FC236}">
                <a16:creationId xmlns:a16="http://schemas.microsoft.com/office/drawing/2014/main" id="{971642F7-7A44-F946-9738-4459F6F24E54}"/>
              </a:ext>
            </a:extLst>
          </p:cNvPr>
          <p:cNvSpPr/>
          <p:nvPr/>
        </p:nvSpPr>
        <p:spPr>
          <a:xfrm rot="10800000">
            <a:off x="4057550" y="2964929"/>
            <a:ext cx="2032119" cy="284697"/>
          </a:xfrm>
          <a:prstGeom prst="upArrow">
            <a:avLst>
              <a:gd name="adj1" fmla="val 63845"/>
              <a:gd name="adj2"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Rectangle 14">
            <a:extLst>
              <a:ext uri="{FF2B5EF4-FFF2-40B4-BE49-F238E27FC236}">
                <a16:creationId xmlns:a16="http://schemas.microsoft.com/office/drawing/2014/main" id="{7D73770F-0AD3-6C4D-A5FA-5E0455FED2A0}"/>
              </a:ext>
            </a:extLst>
          </p:cNvPr>
          <p:cNvSpPr txBox="1">
            <a:spLocks noChangeArrowheads="1"/>
          </p:cNvSpPr>
          <p:nvPr/>
        </p:nvSpPr>
        <p:spPr bwMode="auto">
          <a:xfrm>
            <a:off x="710067" y="835026"/>
            <a:ext cx="4026909" cy="1331265"/>
          </a:xfrm>
          <a:prstGeom prst="rect">
            <a:avLst/>
          </a:prstGeom>
          <a:noFill/>
          <a:ln w="9525">
            <a:noFill/>
            <a:miter lim="800000"/>
            <a:headEnd/>
            <a:tailEnd/>
          </a:ln>
        </p:spPr>
        <p:txBody>
          <a:bodyPr vert="horz" wrap="square" lIns="84406" tIns="42203" rIns="84406" bIns="42203" numCol="1" anchor="t" anchorCtr="0" compatLnSpc="1">
            <a:prstTxWarp prst="textNoShape">
              <a:avLst/>
            </a:prstTxWarp>
          </a:bodyPr>
          <a:lstStyle>
            <a:lvl1pPr marL="342900" indent="-342900" algn="l" rtl="0" eaLnBrk="1" fontAlgn="base" hangingPunct="1">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Calibri" panose="020F0502020204030204" pitchFamily="34" charset="0"/>
              <a:buChar char="⃝"/>
            </a:pPr>
            <a:r>
              <a:rPr lang="ja-JP" altLang="en-US" sz="1600" dirty="0"/>
              <a:t>現在の大気状態を再現した</a:t>
            </a:r>
            <a:r>
              <a:rPr lang="ja-JP" altLang="en-US" sz="1600" dirty="0">
                <a:solidFill>
                  <a:srgbClr val="FF0000"/>
                </a:solidFill>
              </a:rPr>
              <a:t>「初期値」にも誤差</a:t>
            </a:r>
            <a:r>
              <a:rPr lang="ja-JP" altLang="en-US" sz="1600" dirty="0"/>
              <a:t>が含まれている。</a:t>
            </a:r>
            <a:endParaRPr lang="en-US" altLang="ja-JP" sz="1600" dirty="0"/>
          </a:p>
          <a:p>
            <a:pPr>
              <a:buFont typeface="Calibri" panose="020F0502020204030204" pitchFamily="34" charset="0"/>
              <a:buChar char="⃝"/>
            </a:pPr>
            <a:r>
              <a:rPr lang="ja-JP" altLang="en-US" sz="1600" dirty="0"/>
              <a:t>最初の誤差がわずかでも、</a:t>
            </a:r>
            <a:r>
              <a:rPr lang="ja-JP" altLang="en-US" sz="1600" dirty="0">
                <a:solidFill>
                  <a:srgbClr val="FF0000"/>
                </a:solidFill>
              </a:rPr>
              <a:t>予報時間が長くなると大きくなる</a:t>
            </a:r>
            <a:r>
              <a:rPr lang="ja-JP" altLang="en-US" sz="1600" dirty="0"/>
              <a:t>。</a:t>
            </a:r>
            <a:endParaRPr lang="en-US" altLang="ja-JP" sz="1600" dirty="0"/>
          </a:p>
        </p:txBody>
      </p:sp>
      <p:pic>
        <p:nvPicPr>
          <p:cNvPr id="6" name="図 5">
            <a:extLst>
              <a:ext uri="{FF2B5EF4-FFF2-40B4-BE49-F238E27FC236}">
                <a16:creationId xmlns:a16="http://schemas.microsoft.com/office/drawing/2014/main" id="{B68E62F9-29E5-164F-AEF3-7B31FE00DC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9848" y="3673986"/>
            <a:ext cx="2595714" cy="2426887"/>
          </a:xfrm>
          <a:prstGeom prst="rect">
            <a:avLst/>
          </a:prstGeom>
        </p:spPr>
      </p:pic>
      <p:pic>
        <p:nvPicPr>
          <p:cNvPr id="7" name="図 6">
            <a:extLst>
              <a:ext uri="{FF2B5EF4-FFF2-40B4-BE49-F238E27FC236}">
                <a16:creationId xmlns:a16="http://schemas.microsoft.com/office/drawing/2014/main" id="{D0C9EF2E-D4F9-064F-8425-B07D655878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74" y="3718404"/>
            <a:ext cx="2587273" cy="2380460"/>
          </a:xfrm>
          <a:prstGeom prst="rect">
            <a:avLst/>
          </a:prstGeom>
        </p:spPr>
      </p:pic>
      <p:sp>
        <p:nvSpPr>
          <p:cNvPr id="8" name="Rectangle 14">
            <a:extLst>
              <a:ext uri="{FF2B5EF4-FFF2-40B4-BE49-F238E27FC236}">
                <a16:creationId xmlns:a16="http://schemas.microsoft.com/office/drawing/2014/main" id="{1F52FB3A-7C95-5443-A34C-8A42BCBA5752}"/>
              </a:ext>
            </a:extLst>
          </p:cNvPr>
          <p:cNvSpPr txBox="1">
            <a:spLocks noChangeArrowheads="1"/>
          </p:cNvSpPr>
          <p:nvPr/>
        </p:nvSpPr>
        <p:spPr bwMode="auto">
          <a:xfrm>
            <a:off x="543000" y="3718404"/>
            <a:ext cx="3181994" cy="2157980"/>
          </a:xfrm>
          <a:prstGeom prst="rect">
            <a:avLst/>
          </a:prstGeom>
          <a:noFill/>
          <a:ln w="9525">
            <a:noFill/>
            <a:miter lim="800000"/>
            <a:headEnd/>
            <a:tailEnd/>
          </a:ln>
        </p:spPr>
        <p:txBody>
          <a:bodyPr vert="horz" wrap="square" lIns="84406" tIns="42203" rIns="84406" bIns="42203" numCol="1" anchor="t" anchorCtr="0" compatLnSpc="1">
            <a:prstTxWarp prst="textNoShape">
              <a:avLst/>
            </a:prstTxWarp>
          </a:bodyPr>
          <a:lstStyle>
            <a:lvl1pPr marL="342900" indent="-342900" algn="l" rtl="0" eaLnBrk="1" fontAlgn="base" hangingPunct="1">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buFont typeface="Calibri" panose="020F0502020204030204" pitchFamily="34" charset="0"/>
              <a:buChar char="⃝"/>
            </a:pPr>
            <a:r>
              <a:rPr lang="ja-JP" altLang="en-US" sz="1600"/>
              <a:t>初期値がわずかにずれると、予測</a:t>
            </a:r>
            <a:r>
              <a:rPr lang="ja-JP" altLang="en-US" sz="1600" dirty="0"/>
              <a:t>結果がどれだけばらつくかを見ることで、予測の信頼度</a:t>
            </a:r>
            <a:r>
              <a:rPr lang="ja-JP" altLang="en-US" sz="1600"/>
              <a:t>を把握できる</a:t>
            </a:r>
            <a:endParaRPr lang="en-US" altLang="ja-JP" sz="1600" dirty="0"/>
          </a:p>
          <a:p>
            <a:pPr>
              <a:buFont typeface="Calibri" panose="020F0502020204030204" pitchFamily="34" charset="0"/>
              <a:buChar char="⃝"/>
            </a:pPr>
            <a:endParaRPr lang="en-US" altLang="ja-JP" sz="1600" dirty="0"/>
          </a:p>
          <a:p>
            <a:pPr>
              <a:buFont typeface="Calibri" panose="020F0502020204030204" pitchFamily="34" charset="0"/>
              <a:buChar char="⃝"/>
            </a:pPr>
            <a:r>
              <a:rPr lang="ja-JP" altLang="en-US" sz="1600"/>
              <a:t>わずかに</a:t>
            </a:r>
            <a:r>
              <a:rPr lang="ja-JP" altLang="en-US" sz="1600" dirty="0"/>
              <a:t>異なる初期値</a:t>
            </a:r>
            <a:r>
              <a:rPr lang="ja-JP" altLang="en-US" sz="1600"/>
              <a:t>を用いて、複数の予測計算を</a:t>
            </a:r>
            <a:r>
              <a:rPr lang="ja-JP" altLang="en-US" sz="1600" dirty="0"/>
              <a:t>行う</a:t>
            </a:r>
            <a:r>
              <a:rPr lang="ja-JP" altLang="en-US" sz="1600"/>
              <a:t>ことを</a:t>
            </a:r>
            <a:r>
              <a:rPr lang="ja-JP" altLang="en-US" sz="1600" b="1">
                <a:solidFill>
                  <a:srgbClr val="FF0000"/>
                </a:solidFill>
              </a:rPr>
              <a:t>アンサンブル予報</a:t>
            </a:r>
            <a:r>
              <a:rPr lang="ja-JP" altLang="en-US" sz="1600"/>
              <a:t>という</a:t>
            </a:r>
            <a:endParaRPr lang="ja-JP" altLang="en-US" sz="1600" dirty="0"/>
          </a:p>
        </p:txBody>
      </p:sp>
      <p:sp>
        <p:nvSpPr>
          <p:cNvPr id="9" name="テキスト ボックス 6">
            <a:extLst>
              <a:ext uri="{FF2B5EF4-FFF2-40B4-BE49-F238E27FC236}">
                <a16:creationId xmlns:a16="http://schemas.microsoft.com/office/drawing/2014/main" id="{A90133D7-9F2D-9E4C-B58F-6934DF342B6E}"/>
              </a:ext>
            </a:extLst>
          </p:cNvPr>
          <p:cNvSpPr txBox="1">
            <a:spLocks noChangeArrowheads="1"/>
          </p:cNvSpPr>
          <p:nvPr/>
        </p:nvSpPr>
        <p:spPr bwMode="auto">
          <a:xfrm>
            <a:off x="6348963" y="3341801"/>
            <a:ext cx="2791579" cy="34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600" dirty="0">
                <a:latin typeface="+mn-ea"/>
                <a:ea typeface="+mn-ea"/>
              </a:rPr>
              <a:t>ばらつき</a:t>
            </a:r>
            <a:r>
              <a:rPr lang="ja-JP" altLang="en-US" sz="1600" b="1" dirty="0">
                <a:solidFill>
                  <a:srgbClr val="0070C0"/>
                </a:solidFill>
                <a:latin typeface="+mn-ea"/>
                <a:ea typeface="+mn-ea"/>
              </a:rPr>
              <a:t>小</a:t>
            </a:r>
            <a:r>
              <a:rPr lang="ja-JP" altLang="en-US" sz="1600" dirty="0">
                <a:latin typeface="+mn-ea"/>
                <a:ea typeface="+mn-ea"/>
              </a:rPr>
              <a:t>→予測信頼度 </a:t>
            </a:r>
            <a:r>
              <a:rPr lang="ja-JP" altLang="en-US" sz="1600" b="1" dirty="0">
                <a:solidFill>
                  <a:srgbClr val="0070C0"/>
                </a:solidFill>
                <a:latin typeface="+mn-ea"/>
                <a:ea typeface="+mn-ea"/>
              </a:rPr>
              <a:t>高</a:t>
            </a:r>
          </a:p>
        </p:txBody>
      </p:sp>
      <p:sp>
        <p:nvSpPr>
          <p:cNvPr id="10" name="テキスト ボックス 7">
            <a:extLst>
              <a:ext uri="{FF2B5EF4-FFF2-40B4-BE49-F238E27FC236}">
                <a16:creationId xmlns:a16="http://schemas.microsoft.com/office/drawing/2014/main" id="{AA3B6889-681F-DA4D-8AB9-34E6F5DE8C6E}"/>
              </a:ext>
            </a:extLst>
          </p:cNvPr>
          <p:cNvSpPr txBox="1">
            <a:spLocks noChangeArrowheads="1"/>
          </p:cNvSpPr>
          <p:nvPr/>
        </p:nvSpPr>
        <p:spPr bwMode="auto">
          <a:xfrm>
            <a:off x="3690090" y="3342313"/>
            <a:ext cx="2858164" cy="34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lgn="ctr" eaLnBrk="1" hangingPunct="1">
              <a:spcBef>
                <a:spcPct val="0"/>
              </a:spcBef>
              <a:buFontTx/>
              <a:buNone/>
            </a:pPr>
            <a:r>
              <a:rPr lang="ja-JP" altLang="en-US" sz="1600" dirty="0">
                <a:latin typeface="+mn-ea"/>
                <a:ea typeface="+mn-ea"/>
              </a:rPr>
              <a:t>ばらつき</a:t>
            </a:r>
            <a:r>
              <a:rPr lang="ja-JP" altLang="en-US" sz="1600" b="1" dirty="0">
                <a:solidFill>
                  <a:srgbClr val="FF0000"/>
                </a:solidFill>
                <a:latin typeface="+mn-ea"/>
                <a:ea typeface="+mn-ea"/>
              </a:rPr>
              <a:t>大</a:t>
            </a:r>
            <a:r>
              <a:rPr lang="ja-JP" altLang="en-US" sz="1600" dirty="0">
                <a:latin typeface="+mn-ea"/>
                <a:ea typeface="+mn-ea"/>
              </a:rPr>
              <a:t>→予測信頼度 </a:t>
            </a:r>
            <a:r>
              <a:rPr lang="ja-JP" altLang="en-US" sz="1600" b="1" dirty="0">
                <a:solidFill>
                  <a:srgbClr val="FF0000"/>
                </a:solidFill>
                <a:latin typeface="+mn-ea"/>
                <a:ea typeface="+mn-ea"/>
              </a:rPr>
              <a:t>低</a:t>
            </a:r>
          </a:p>
        </p:txBody>
      </p:sp>
      <p:grpSp>
        <p:nvGrpSpPr>
          <p:cNvPr id="11" name="グループ化 10">
            <a:extLst>
              <a:ext uri="{FF2B5EF4-FFF2-40B4-BE49-F238E27FC236}">
                <a16:creationId xmlns:a16="http://schemas.microsoft.com/office/drawing/2014/main" id="{42E4B875-59D5-314A-8905-9F419840FA8E}"/>
              </a:ext>
            </a:extLst>
          </p:cNvPr>
          <p:cNvGrpSpPr/>
          <p:nvPr/>
        </p:nvGrpSpPr>
        <p:grpSpPr>
          <a:xfrm>
            <a:off x="4886531" y="691010"/>
            <a:ext cx="3804861" cy="1828391"/>
            <a:chOff x="4572000" y="690887"/>
            <a:chExt cx="3804861" cy="1828391"/>
          </a:xfrm>
        </p:grpSpPr>
        <p:pic>
          <p:nvPicPr>
            <p:cNvPr id="12" name="Picture 8">
              <a:extLst>
                <a:ext uri="{FF2B5EF4-FFF2-40B4-BE49-F238E27FC236}">
                  <a16:creationId xmlns:a16="http://schemas.microsoft.com/office/drawing/2014/main" id="{7D165EEB-A4D2-FE47-BAC2-8814F26539E4}"/>
                </a:ext>
              </a:extLst>
            </p:cNvPr>
            <p:cNvPicPr>
              <a:picLocks noChangeAspect="1" noChangeArrowheads="1"/>
            </p:cNvPicPr>
            <p:nvPr/>
          </p:nvPicPr>
          <p:blipFill>
            <a:blip r:embed="rId5" cstate="print"/>
            <a:srcRect/>
            <a:stretch>
              <a:fillRect/>
            </a:stretch>
          </p:blipFill>
          <p:spPr bwMode="auto">
            <a:xfrm>
              <a:off x="4572000" y="962229"/>
              <a:ext cx="3369535" cy="1557049"/>
            </a:xfrm>
            <a:prstGeom prst="rect">
              <a:avLst/>
            </a:prstGeom>
            <a:noFill/>
            <a:ln w="9525">
              <a:noFill/>
              <a:miter lim="800000"/>
              <a:headEnd/>
              <a:tailEnd/>
            </a:ln>
          </p:spPr>
        </p:pic>
        <p:sp>
          <p:nvSpPr>
            <p:cNvPr id="13" name="AutoShape 6">
              <a:extLst>
                <a:ext uri="{FF2B5EF4-FFF2-40B4-BE49-F238E27FC236}">
                  <a16:creationId xmlns:a16="http://schemas.microsoft.com/office/drawing/2014/main" id="{D1D86D93-5337-FD4C-A1DD-A886670ED4BA}"/>
                </a:ext>
              </a:extLst>
            </p:cNvPr>
            <p:cNvSpPr>
              <a:spLocks noChangeArrowheads="1"/>
            </p:cNvSpPr>
            <p:nvPr/>
          </p:nvSpPr>
          <p:spPr bwMode="auto">
            <a:xfrm>
              <a:off x="5113618" y="1097579"/>
              <a:ext cx="1378902" cy="399317"/>
            </a:xfrm>
            <a:prstGeom prst="wedgeRectCallout">
              <a:avLst>
                <a:gd name="adj1" fmla="val -69935"/>
                <a:gd name="adj2" fmla="val 140777"/>
              </a:avLst>
            </a:prstGeom>
            <a:solidFill>
              <a:srgbClr val="FFCC99"/>
            </a:solidFill>
            <a:ln w="9525">
              <a:solidFill>
                <a:srgbClr val="FF6600"/>
              </a:solidFill>
              <a:miter lim="800000"/>
              <a:headEnd/>
              <a:tailEnd/>
            </a:ln>
          </p:spPr>
          <p:txBody>
            <a:bodyPr wrap="none" anchor="ctr"/>
            <a:lstStyle/>
            <a:p>
              <a:pPr algn="ctr"/>
              <a:r>
                <a:rPr lang="ja-JP" altLang="en-US" sz="1200" dirty="0">
                  <a:latin typeface="+mn-ea"/>
                </a:rPr>
                <a:t>初期値に含まれる</a:t>
              </a:r>
              <a:endParaRPr lang="en-US" altLang="ja-JP" sz="1200" dirty="0">
                <a:latin typeface="+mn-ea"/>
              </a:endParaRPr>
            </a:p>
            <a:p>
              <a:pPr algn="ctr"/>
              <a:r>
                <a:rPr lang="ja-JP" altLang="en-US" sz="1200" dirty="0">
                  <a:latin typeface="+mn-ea"/>
                </a:rPr>
                <a:t>誤差</a:t>
              </a:r>
            </a:p>
          </p:txBody>
        </p:sp>
        <p:sp>
          <p:nvSpPr>
            <p:cNvPr id="14" name="AutoShape 6">
              <a:extLst>
                <a:ext uri="{FF2B5EF4-FFF2-40B4-BE49-F238E27FC236}">
                  <a16:creationId xmlns:a16="http://schemas.microsoft.com/office/drawing/2014/main" id="{F02D6C19-B471-B749-B502-CB7919CDF772}"/>
                </a:ext>
              </a:extLst>
            </p:cNvPr>
            <p:cNvSpPr>
              <a:spLocks noChangeArrowheads="1"/>
            </p:cNvSpPr>
            <p:nvPr/>
          </p:nvSpPr>
          <p:spPr bwMode="auto">
            <a:xfrm>
              <a:off x="8158851" y="690887"/>
              <a:ext cx="218010" cy="1802009"/>
            </a:xfrm>
            <a:prstGeom prst="wedgeRectCallout">
              <a:avLst>
                <a:gd name="adj1" fmla="val -13473"/>
                <a:gd name="adj2" fmla="val 46048"/>
              </a:avLst>
            </a:prstGeom>
            <a:solidFill>
              <a:srgbClr val="FFCC99"/>
            </a:solidFill>
            <a:ln w="9525">
              <a:solidFill>
                <a:srgbClr val="FF6600"/>
              </a:solidFill>
              <a:miter lim="800000"/>
              <a:headEnd/>
              <a:tailEnd/>
            </a:ln>
          </p:spPr>
          <p:txBody>
            <a:bodyPr wrap="none" anchor="ctr"/>
            <a:lstStyle/>
            <a:p>
              <a:pPr algn="ctr"/>
              <a:r>
                <a:rPr lang="ja-JP" altLang="en-US" sz="1200" dirty="0">
                  <a:latin typeface="+mn-ea"/>
                </a:rPr>
                <a:t>誤</a:t>
              </a:r>
              <a:endParaRPr lang="en-US" altLang="ja-JP" sz="1200" dirty="0">
                <a:latin typeface="+mn-ea"/>
              </a:endParaRPr>
            </a:p>
            <a:p>
              <a:pPr algn="ctr"/>
              <a:r>
                <a:rPr lang="ja-JP" altLang="en-US" sz="1200" dirty="0">
                  <a:latin typeface="+mn-ea"/>
                </a:rPr>
                <a:t>差</a:t>
              </a:r>
              <a:endParaRPr lang="en-US" altLang="ja-JP" sz="1200" dirty="0">
                <a:latin typeface="+mn-ea"/>
              </a:endParaRPr>
            </a:p>
            <a:p>
              <a:pPr algn="ctr"/>
              <a:r>
                <a:rPr lang="ja-JP" altLang="en-US" sz="1200" dirty="0">
                  <a:latin typeface="+mn-ea"/>
                </a:rPr>
                <a:t>幅</a:t>
              </a:r>
              <a:endParaRPr lang="en-US" altLang="ja-JP" sz="1200" dirty="0">
                <a:latin typeface="+mn-ea"/>
              </a:endParaRPr>
            </a:p>
            <a:p>
              <a:pPr algn="ctr"/>
              <a:r>
                <a:rPr lang="ja-JP" altLang="en-US" sz="1200" dirty="0">
                  <a:latin typeface="+mn-ea"/>
                </a:rPr>
                <a:t>が</a:t>
              </a:r>
              <a:endParaRPr lang="en-US" altLang="ja-JP" sz="1200" dirty="0">
                <a:latin typeface="+mn-ea"/>
              </a:endParaRPr>
            </a:p>
            <a:p>
              <a:pPr algn="ctr"/>
              <a:r>
                <a:rPr lang="ja-JP" altLang="en-US" sz="1200" dirty="0">
                  <a:latin typeface="+mn-ea"/>
                </a:rPr>
                <a:t>大</a:t>
              </a:r>
              <a:endParaRPr lang="en-US" altLang="ja-JP" sz="1200" dirty="0">
                <a:latin typeface="+mn-ea"/>
              </a:endParaRPr>
            </a:p>
            <a:p>
              <a:pPr algn="ctr"/>
              <a:r>
                <a:rPr lang="ja-JP" altLang="en-US" sz="1200" dirty="0">
                  <a:latin typeface="+mn-ea"/>
                </a:rPr>
                <a:t>き</a:t>
              </a:r>
              <a:endParaRPr lang="en-US" altLang="ja-JP" sz="1200" dirty="0">
                <a:latin typeface="+mn-ea"/>
              </a:endParaRPr>
            </a:p>
            <a:p>
              <a:pPr algn="ctr"/>
              <a:r>
                <a:rPr lang="ja-JP" altLang="en-US" sz="1200" dirty="0">
                  <a:latin typeface="+mn-ea"/>
                </a:rPr>
                <a:t>く</a:t>
              </a:r>
              <a:endParaRPr lang="en-US" altLang="ja-JP" sz="1200" dirty="0">
                <a:latin typeface="+mn-ea"/>
              </a:endParaRPr>
            </a:p>
            <a:p>
              <a:pPr algn="ctr"/>
              <a:r>
                <a:rPr lang="ja-JP" altLang="en-US" sz="1200" dirty="0">
                  <a:latin typeface="+mn-ea"/>
                </a:rPr>
                <a:t>な</a:t>
              </a:r>
              <a:endParaRPr lang="en-US" altLang="ja-JP" sz="1200" dirty="0">
                <a:latin typeface="+mn-ea"/>
              </a:endParaRPr>
            </a:p>
            <a:p>
              <a:pPr algn="ctr"/>
              <a:r>
                <a:rPr lang="ja-JP" altLang="en-US" sz="1200" dirty="0">
                  <a:latin typeface="+mn-ea"/>
                </a:rPr>
                <a:t>る</a:t>
              </a:r>
            </a:p>
          </p:txBody>
        </p:sp>
        <p:sp>
          <p:nvSpPr>
            <p:cNvPr id="15" name="右中かっこ 14">
              <a:extLst>
                <a:ext uri="{FF2B5EF4-FFF2-40B4-BE49-F238E27FC236}">
                  <a16:creationId xmlns:a16="http://schemas.microsoft.com/office/drawing/2014/main" id="{9710495B-F247-2E4D-9D43-4B6FF28822CC}"/>
                </a:ext>
              </a:extLst>
            </p:cNvPr>
            <p:cNvSpPr/>
            <p:nvPr/>
          </p:nvSpPr>
          <p:spPr>
            <a:xfrm>
              <a:off x="7920050" y="988482"/>
              <a:ext cx="204683" cy="1162882"/>
            </a:xfrm>
            <a:prstGeom prst="rightBrac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62"/>
            </a:p>
          </p:txBody>
        </p:sp>
      </p:grpSp>
      <p:pic>
        <p:nvPicPr>
          <p:cNvPr id="18" name="図 17">
            <a:extLst>
              <a:ext uri="{FF2B5EF4-FFF2-40B4-BE49-F238E27FC236}">
                <a16:creationId xmlns:a16="http://schemas.microsoft.com/office/drawing/2014/main" id="{4773A593-5400-2C4F-A0BD-E9A30C02545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05543" y="1606500"/>
            <a:ext cx="1315693" cy="1220305"/>
          </a:xfrm>
          <a:prstGeom prst="rect">
            <a:avLst/>
          </a:prstGeom>
        </p:spPr>
      </p:pic>
      <p:sp>
        <p:nvSpPr>
          <p:cNvPr id="19" name="正方形/長方形 18">
            <a:extLst>
              <a:ext uri="{FF2B5EF4-FFF2-40B4-BE49-F238E27FC236}">
                <a16:creationId xmlns:a16="http://schemas.microsoft.com/office/drawing/2014/main" id="{F3EA12D2-B3F6-1D4F-80B6-0468096759D9}"/>
              </a:ext>
            </a:extLst>
          </p:cNvPr>
          <p:cNvSpPr/>
          <p:nvPr/>
        </p:nvSpPr>
        <p:spPr>
          <a:xfrm>
            <a:off x="543000" y="619002"/>
            <a:ext cx="8820000" cy="22798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20" name="正方形/長方形 19">
            <a:extLst>
              <a:ext uri="{FF2B5EF4-FFF2-40B4-BE49-F238E27FC236}">
                <a16:creationId xmlns:a16="http://schemas.microsoft.com/office/drawing/2014/main" id="{5E6D2F8D-A26C-FA4D-90D1-6CE6C826E05B}"/>
              </a:ext>
            </a:extLst>
          </p:cNvPr>
          <p:cNvSpPr/>
          <p:nvPr/>
        </p:nvSpPr>
        <p:spPr>
          <a:xfrm>
            <a:off x="543000" y="3290875"/>
            <a:ext cx="8820000" cy="29540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Tree>
    <p:extLst>
      <p:ext uri="{BB962C8B-B14F-4D97-AF65-F5344CB8AC3E}">
        <p14:creationId xmlns:p14="http://schemas.microsoft.com/office/powerpoint/2010/main" val="32960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a:extLst>
              <a:ext uri="{FF2B5EF4-FFF2-40B4-BE49-F238E27FC236}">
                <a16:creationId xmlns:a16="http://schemas.microsoft.com/office/drawing/2014/main" id="{8BF64CF3-A3EF-C143-BAB5-4E915191C4AB}"/>
              </a:ext>
            </a:extLst>
          </p:cNvPr>
          <p:cNvSpPr>
            <a:spLocks noGrp="1"/>
          </p:cNvSpPr>
          <p:nvPr>
            <p:ph type="title"/>
          </p:nvPr>
        </p:nvSpPr>
        <p:spPr/>
        <p:txBody>
          <a:bodyPr/>
          <a:lstStyle/>
          <a:p>
            <a:r>
              <a:rPr lang="ja-JP" altLang="en-US"/>
              <a:t>アンサンブル予報：どのように使われているか？</a:t>
            </a:r>
          </a:p>
        </p:txBody>
      </p:sp>
      <p:sp>
        <p:nvSpPr>
          <p:cNvPr id="6" name="テキスト ボックス 5">
            <a:extLst>
              <a:ext uri="{FF2B5EF4-FFF2-40B4-BE49-F238E27FC236}">
                <a16:creationId xmlns:a16="http://schemas.microsoft.com/office/drawing/2014/main" id="{B0B75B5D-66A7-5D48-88E5-E2206C465220}"/>
              </a:ext>
            </a:extLst>
          </p:cNvPr>
          <p:cNvSpPr txBox="1"/>
          <p:nvPr/>
        </p:nvSpPr>
        <p:spPr>
          <a:xfrm>
            <a:off x="392113" y="801507"/>
            <a:ext cx="3386727" cy="338554"/>
          </a:xfrm>
          <a:prstGeom prst="rect">
            <a:avLst/>
          </a:prstGeom>
          <a:noFill/>
        </p:spPr>
        <p:txBody>
          <a:bodyPr wrap="square" rtlCol="0">
            <a:spAutoFit/>
          </a:bodyPr>
          <a:lstStyle/>
          <a:p>
            <a:pPr marL="285750" indent="-285750">
              <a:buFont typeface="Wingdings" pitchFamily="2" charset="2"/>
              <a:buChar char="l"/>
            </a:pPr>
            <a:r>
              <a:rPr kumimoji="1" lang="ja-JP" altLang="en-US" sz="1600">
                <a:latin typeface="HGP創英角ﾎﾟｯﾌﾟ体" panose="040B0A00000000000000" pitchFamily="50" charset="-128"/>
                <a:ea typeface="HGP創英角ﾎﾟｯﾌﾟ体" panose="040B0A00000000000000" pitchFamily="50" charset="-128"/>
              </a:rPr>
              <a:t>週間</a:t>
            </a:r>
            <a:r>
              <a:rPr kumimoji="1" lang="ja-JP" altLang="en-US" sz="1600" dirty="0">
                <a:latin typeface="HGP創英角ﾎﾟｯﾌﾟ体" panose="040B0A00000000000000" pitchFamily="50" charset="-128"/>
                <a:ea typeface="HGP創英角ﾎﾟｯﾌﾟ体" panose="040B0A00000000000000" pitchFamily="50" charset="-128"/>
              </a:rPr>
              <a:t>予報における予報の信頼度</a:t>
            </a:r>
          </a:p>
        </p:txBody>
      </p:sp>
      <p:sp>
        <p:nvSpPr>
          <p:cNvPr id="7" name="テキスト ボックス 6">
            <a:extLst>
              <a:ext uri="{FF2B5EF4-FFF2-40B4-BE49-F238E27FC236}">
                <a16:creationId xmlns:a16="http://schemas.microsoft.com/office/drawing/2014/main" id="{A2A65918-BBB1-704C-A917-2FA360270FFF}"/>
              </a:ext>
            </a:extLst>
          </p:cNvPr>
          <p:cNvSpPr txBox="1"/>
          <p:nvPr/>
        </p:nvSpPr>
        <p:spPr>
          <a:xfrm>
            <a:off x="6349883" y="807194"/>
            <a:ext cx="2516409" cy="338554"/>
          </a:xfrm>
          <a:prstGeom prst="rect">
            <a:avLst/>
          </a:prstGeom>
          <a:noFill/>
        </p:spPr>
        <p:txBody>
          <a:bodyPr wrap="square" rtlCol="0">
            <a:spAutoFit/>
          </a:bodyPr>
          <a:lstStyle/>
          <a:p>
            <a:pPr marL="285750" indent="-285750">
              <a:buFont typeface="Wingdings" pitchFamily="2" charset="2"/>
              <a:buChar char="l"/>
            </a:pPr>
            <a:r>
              <a:rPr kumimoji="1" lang="ja-JP" altLang="en-US" sz="1600" dirty="0">
                <a:latin typeface="HGP創英角ﾎﾟｯﾌﾟ体" panose="040B0A00000000000000" pitchFamily="50" charset="-128"/>
                <a:ea typeface="HGP創英角ﾎﾟｯﾌﾟ体" panose="040B0A00000000000000" pitchFamily="50" charset="-128"/>
              </a:rPr>
              <a:t>警報級の可能性</a:t>
            </a:r>
          </a:p>
        </p:txBody>
      </p:sp>
      <p:pic>
        <p:nvPicPr>
          <p:cNvPr id="9" name="図 8">
            <a:extLst>
              <a:ext uri="{FF2B5EF4-FFF2-40B4-BE49-F238E27FC236}">
                <a16:creationId xmlns:a16="http://schemas.microsoft.com/office/drawing/2014/main" id="{E74152F7-A8C4-3642-B146-A0D9BDC389D9}"/>
              </a:ext>
            </a:extLst>
          </p:cNvPr>
          <p:cNvPicPr>
            <a:picLocks noChangeAspect="1"/>
          </p:cNvPicPr>
          <p:nvPr/>
        </p:nvPicPr>
        <p:blipFill rotWithShape="1">
          <a:blip r:embed="rId3"/>
          <a:srcRect l="14780" t="54512" r="14521" b="11942"/>
          <a:stretch/>
        </p:blipFill>
        <p:spPr>
          <a:xfrm>
            <a:off x="0" y="3455183"/>
            <a:ext cx="9906000" cy="2843106"/>
          </a:xfrm>
          <a:prstGeom prst="rect">
            <a:avLst/>
          </a:prstGeom>
        </p:spPr>
      </p:pic>
      <p:grpSp>
        <p:nvGrpSpPr>
          <p:cNvPr id="13" name="グループ化 12">
            <a:extLst>
              <a:ext uri="{FF2B5EF4-FFF2-40B4-BE49-F238E27FC236}">
                <a16:creationId xmlns:a16="http://schemas.microsoft.com/office/drawing/2014/main" id="{342C61F9-7983-7D43-9340-57D3B3A6AC2B}"/>
              </a:ext>
            </a:extLst>
          </p:cNvPr>
          <p:cNvGrpSpPr/>
          <p:nvPr/>
        </p:nvGrpSpPr>
        <p:grpSpPr>
          <a:xfrm>
            <a:off x="328413" y="1198175"/>
            <a:ext cx="5129557" cy="2102073"/>
            <a:chOff x="328413" y="1072055"/>
            <a:chExt cx="5129557" cy="2102073"/>
          </a:xfrm>
        </p:grpSpPr>
        <p:pic>
          <p:nvPicPr>
            <p:cNvPr id="14" name="図 13">
              <a:extLst>
                <a:ext uri="{FF2B5EF4-FFF2-40B4-BE49-F238E27FC236}">
                  <a16:creationId xmlns:a16="http://schemas.microsoft.com/office/drawing/2014/main" id="{E12FD648-3364-7A47-AD48-97CAC7F59699}"/>
                </a:ext>
              </a:extLst>
            </p:cNvPr>
            <p:cNvPicPr>
              <a:picLocks noChangeAspect="1"/>
            </p:cNvPicPr>
            <p:nvPr/>
          </p:nvPicPr>
          <p:blipFill rotWithShape="1">
            <a:blip r:embed="rId4"/>
            <a:srcRect t="598" b="55883"/>
            <a:stretch/>
          </p:blipFill>
          <p:spPr>
            <a:xfrm>
              <a:off x="328413" y="1072055"/>
              <a:ext cx="5129557" cy="2102073"/>
            </a:xfrm>
            <a:prstGeom prst="rect">
              <a:avLst/>
            </a:prstGeom>
          </p:spPr>
        </p:pic>
        <p:sp>
          <p:nvSpPr>
            <p:cNvPr id="15" name="円/楕円 14">
              <a:extLst>
                <a:ext uri="{FF2B5EF4-FFF2-40B4-BE49-F238E27FC236}">
                  <a16:creationId xmlns:a16="http://schemas.microsoft.com/office/drawing/2014/main" id="{1A4FB455-F99C-DC49-B2F1-57605FED27A6}"/>
                </a:ext>
              </a:extLst>
            </p:cNvPr>
            <p:cNvSpPr/>
            <p:nvPr/>
          </p:nvSpPr>
          <p:spPr>
            <a:xfrm>
              <a:off x="2297911" y="1659460"/>
              <a:ext cx="3160059" cy="349624"/>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角丸四角形吹き出し 2">
            <a:extLst>
              <a:ext uri="{FF2B5EF4-FFF2-40B4-BE49-F238E27FC236}">
                <a16:creationId xmlns:a16="http://schemas.microsoft.com/office/drawing/2014/main" id="{3FD30B0C-E339-824A-AAB2-672B4AD171DC}"/>
              </a:ext>
            </a:extLst>
          </p:cNvPr>
          <p:cNvSpPr/>
          <p:nvPr/>
        </p:nvSpPr>
        <p:spPr>
          <a:xfrm>
            <a:off x="5695179" y="1244387"/>
            <a:ext cx="3825819" cy="1916697"/>
          </a:xfrm>
          <a:prstGeom prst="wedgeRoundRectCallout">
            <a:avLst>
              <a:gd name="adj1" fmla="val -40887"/>
              <a:gd name="adj2" fmla="val 7182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警報級の現象が５日先までに予想されているとき、</a:t>
            </a:r>
            <a:endParaRPr lang="en-US" altLang="ja-JP" sz="1600" dirty="0">
              <a:solidFill>
                <a:schemeClr val="tx1">
                  <a:lumMod val="75000"/>
                  <a:lumOff val="25000"/>
                </a:schemeClr>
              </a:solidFill>
              <a:latin typeface="Yu Gothic" panose="020B0400000000000000" pitchFamily="34" charset="-128"/>
              <a:ea typeface="Yu Gothic" panose="020B0400000000000000" pitchFamily="34" charset="-128"/>
            </a:endParaRPr>
          </a:p>
          <a:p>
            <a:pPr>
              <a:lnSpc>
                <a:spcPct val="150000"/>
              </a:lnSpc>
            </a:pPr>
            <a:r>
              <a:rPr lang="ja-JP" altLang="en-US" b="1">
                <a:solidFill>
                  <a:srgbClr val="C00000"/>
                </a:solidFill>
                <a:latin typeface="Yu Gothic" panose="020B0400000000000000" pitchFamily="34" charset="-128"/>
                <a:ea typeface="Yu Gothic" panose="020B0400000000000000" pitchFamily="34" charset="-128"/>
              </a:rPr>
              <a:t>早期注意情報（警報級の可能性）</a:t>
            </a:r>
            <a:endParaRPr lang="en-US" altLang="ja-JP" sz="1600" b="1" dirty="0">
              <a:solidFill>
                <a:srgbClr val="C00000"/>
              </a:solidFill>
              <a:latin typeface="Yu Gothic" panose="020B0400000000000000" pitchFamily="34" charset="-128"/>
              <a:ea typeface="Yu Gothic" panose="020B0400000000000000" pitchFamily="34" charset="-128"/>
            </a:endParaRPr>
          </a:p>
          <a:p>
            <a:pPr>
              <a:lnSpc>
                <a:spcPct val="150000"/>
              </a:lnSpc>
            </a:pP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を</a:t>
            </a:r>
            <a:r>
              <a:rPr lang="en-US" altLang="ja-JP" sz="1600" dirty="0">
                <a:solidFill>
                  <a:schemeClr val="tx1">
                    <a:lumMod val="75000"/>
                    <a:lumOff val="25000"/>
                  </a:schemeClr>
                </a:solidFill>
                <a:latin typeface="Yu Gothic" panose="020B0400000000000000" pitchFamily="34" charset="-128"/>
                <a:ea typeface="Yu Gothic" panose="020B0400000000000000" pitchFamily="34" charset="-128"/>
              </a:rPr>
              <a:t> [</a:t>
            </a: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高</a:t>
            </a:r>
            <a:r>
              <a:rPr lang="en-US" altLang="ja-JP" sz="1600"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a:t>
            </a:r>
            <a:r>
              <a:rPr lang="en-US" altLang="ja-JP" sz="1600" dirty="0">
                <a:solidFill>
                  <a:schemeClr val="tx1">
                    <a:lumMod val="75000"/>
                    <a:lumOff val="25000"/>
                  </a:schemeClr>
                </a:solidFill>
                <a:latin typeface="Yu Gothic" panose="020B0400000000000000" pitchFamily="34" charset="-128"/>
                <a:ea typeface="Yu Gothic" panose="020B0400000000000000" pitchFamily="34" charset="-128"/>
              </a:rPr>
              <a:t>[</a:t>
            </a: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中</a:t>
            </a:r>
            <a:r>
              <a:rPr lang="en-US" altLang="ja-JP" sz="1600" dirty="0">
                <a:solidFill>
                  <a:schemeClr val="tx1">
                    <a:lumMod val="75000"/>
                    <a:lumOff val="25000"/>
                  </a:schemeClr>
                </a:solidFill>
                <a:latin typeface="Yu Gothic" panose="020B0400000000000000" pitchFamily="34" charset="-128"/>
                <a:ea typeface="Yu Gothic" panose="020B0400000000000000" pitchFamily="34" charset="-128"/>
              </a:rPr>
              <a:t>] </a:t>
            </a: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の</a:t>
            </a:r>
            <a:r>
              <a:rPr lang="en-US" altLang="ja-JP" sz="1600" dirty="0">
                <a:solidFill>
                  <a:schemeClr val="tx1">
                    <a:lumMod val="75000"/>
                    <a:lumOff val="25000"/>
                  </a:schemeClr>
                </a:solidFill>
                <a:latin typeface="Yu Gothic" panose="020B0400000000000000" pitchFamily="34" charset="-128"/>
                <a:ea typeface="Yu Gothic" panose="020B0400000000000000" pitchFamily="34" charset="-128"/>
              </a:rPr>
              <a:t>2</a:t>
            </a:r>
            <a:r>
              <a:rPr lang="ja-JP" altLang="en-US" sz="1600">
                <a:solidFill>
                  <a:schemeClr val="tx1">
                    <a:lumMod val="75000"/>
                    <a:lumOff val="25000"/>
                  </a:schemeClr>
                </a:solidFill>
                <a:latin typeface="Yu Gothic" panose="020B0400000000000000" pitchFamily="34" charset="-128"/>
                <a:ea typeface="Yu Gothic" panose="020B0400000000000000" pitchFamily="34" charset="-128"/>
              </a:rPr>
              <a:t>段階で発表</a:t>
            </a:r>
            <a:endParaRPr lang="en-US" altLang="ja-JP" sz="1600" dirty="0">
              <a:solidFill>
                <a:schemeClr val="tx1">
                  <a:lumMod val="75000"/>
                  <a:lumOff val="25000"/>
                </a:schemeClr>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754055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75FF5C-96B6-6B42-978E-5DFA1A53E025}"/>
              </a:ext>
            </a:extLst>
          </p:cNvPr>
          <p:cNvSpPr>
            <a:spLocks noGrp="1"/>
          </p:cNvSpPr>
          <p:nvPr>
            <p:ph type="title"/>
          </p:nvPr>
        </p:nvSpPr>
        <p:spPr/>
        <p:txBody>
          <a:bodyPr/>
          <a:lstStyle/>
          <a:p>
            <a:r>
              <a:rPr kumimoji="1" lang="ja-JP" altLang="en-US"/>
              <a:t>降水確率予報</a:t>
            </a:r>
          </a:p>
        </p:txBody>
      </p:sp>
      <p:sp>
        <p:nvSpPr>
          <p:cNvPr id="4" name="テキスト プレースホルダー 3">
            <a:extLst>
              <a:ext uri="{FF2B5EF4-FFF2-40B4-BE49-F238E27FC236}">
                <a16:creationId xmlns:a16="http://schemas.microsoft.com/office/drawing/2014/main" id="{69A7BABC-0DC7-D14E-BECB-8927917CDD46}"/>
              </a:ext>
            </a:extLst>
          </p:cNvPr>
          <p:cNvSpPr>
            <a:spLocks noGrp="1"/>
          </p:cNvSpPr>
          <p:nvPr>
            <p:ph type="body" idx="1"/>
          </p:nvPr>
        </p:nvSpPr>
        <p:spPr>
          <a:xfrm>
            <a:off x="392113" y="3134770"/>
            <a:ext cx="4303668" cy="1800714"/>
          </a:xfrm>
        </p:spPr>
        <p:txBody>
          <a:bodyPr/>
          <a:lstStyle/>
          <a:p>
            <a:pPr marL="76200" indent="0">
              <a:buNone/>
            </a:pPr>
            <a:r>
              <a:rPr lang="ja-JP" altLang="en-US" sz="1600"/>
              <a:t>　</a:t>
            </a:r>
            <a:r>
              <a:rPr lang="ja-JP" altLang="en-US" sz="1400" u="sng"/>
              <a:t>注意点</a:t>
            </a:r>
            <a:endParaRPr lang="en-US" altLang="ja-JP" sz="1400" u="sng" dirty="0"/>
          </a:p>
          <a:p>
            <a:pPr>
              <a:buFont typeface="Arial" panose="020B0604020202020204" pitchFamily="34" charset="0"/>
              <a:buChar char="•"/>
            </a:pPr>
            <a:r>
              <a:rPr lang="ja-JP" altLang="en-US" sz="1400"/>
              <a:t>雨の降る範囲の広さや、雨の降る時間の長さ、雨の強さや量を表すものではない</a:t>
            </a:r>
            <a:endParaRPr lang="en-US" altLang="ja-JP" sz="1400" dirty="0"/>
          </a:p>
          <a:p>
            <a:pPr>
              <a:buFont typeface="Arial" panose="020B0604020202020204" pitchFamily="34" charset="0"/>
              <a:buChar char="•"/>
            </a:pPr>
            <a:r>
              <a:rPr lang="ja-JP" altLang="en-US" sz="1400"/>
              <a:t>予報区内の降水確率の平均値であり、地域によって確率が異なる場合がる</a:t>
            </a:r>
            <a:endParaRPr lang="en-US" altLang="ja-JP" sz="1400" dirty="0"/>
          </a:p>
        </p:txBody>
      </p:sp>
      <p:sp>
        <p:nvSpPr>
          <p:cNvPr id="5" name="テキスト プレースホルダー 3">
            <a:extLst>
              <a:ext uri="{FF2B5EF4-FFF2-40B4-BE49-F238E27FC236}">
                <a16:creationId xmlns:a16="http://schemas.microsoft.com/office/drawing/2014/main" id="{76B1D791-F121-B14E-A9AA-9C19361C82B3}"/>
              </a:ext>
            </a:extLst>
          </p:cNvPr>
          <p:cNvSpPr txBox="1">
            <a:spLocks/>
          </p:cNvSpPr>
          <p:nvPr/>
        </p:nvSpPr>
        <p:spPr>
          <a:xfrm>
            <a:off x="392113" y="431959"/>
            <a:ext cx="9062950" cy="14723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lang="ja-JP" altLang="en-US" sz="1800" u="sng" kern="0"/>
              <a:t>確率予報とは？</a:t>
            </a:r>
            <a:endParaRPr lang="en-US" altLang="ja-JP" sz="1600" u="sng" kern="0" dirty="0"/>
          </a:p>
          <a:p>
            <a:pPr defTabSz="914400"/>
            <a:r>
              <a:rPr lang="ja-JP" altLang="en-US" sz="1600" kern="0"/>
              <a:t>ある気象現象の発生を確率で予報したもので、代表的な確率予報に</a:t>
            </a:r>
            <a:r>
              <a:rPr lang="ja-JP" altLang="en-US" sz="1600" b="1" kern="0">
                <a:solidFill>
                  <a:srgbClr val="0432FF"/>
                </a:solidFill>
              </a:rPr>
              <a:t>降水確率予報</a:t>
            </a:r>
            <a:r>
              <a:rPr lang="ja-JP" altLang="en-US" sz="1600" kern="0"/>
              <a:t>がある</a:t>
            </a:r>
            <a:endParaRPr lang="en-US" altLang="ja-JP" sz="1600" kern="0" dirty="0"/>
          </a:p>
        </p:txBody>
      </p:sp>
      <p:sp>
        <p:nvSpPr>
          <p:cNvPr id="3" name="角丸四角形 2">
            <a:extLst>
              <a:ext uri="{FF2B5EF4-FFF2-40B4-BE49-F238E27FC236}">
                <a16:creationId xmlns:a16="http://schemas.microsoft.com/office/drawing/2014/main" id="{8FA65DD5-E3C5-874D-A9DB-2FE0882A6515}"/>
              </a:ext>
            </a:extLst>
          </p:cNvPr>
          <p:cNvSpPr/>
          <p:nvPr/>
        </p:nvSpPr>
        <p:spPr>
          <a:xfrm>
            <a:off x="392113" y="1433517"/>
            <a:ext cx="9062950" cy="1472312"/>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19100" indent="-342900">
              <a:spcAft>
                <a:spcPts val="1000"/>
              </a:spcAft>
              <a:buFont typeface="+mj-lt"/>
              <a:buAutoNum type="alphaUcParenR"/>
            </a:pPr>
            <a:r>
              <a:rPr lang="ja-JP" altLang="en-US" sz="1600">
                <a:solidFill>
                  <a:schemeClr val="bg2"/>
                </a:solidFill>
              </a:rPr>
              <a:t>予報区内で一定の時間内に降水量にして１</a:t>
            </a:r>
            <a:r>
              <a:rPr lang="en" altLang="ja-JP" sz="1600" dirty="0">
                <a:solidFill>
                  <a:schemeClr val="bg2"/>
                </a:solidFill>
              </a:rPr>
              <a:t>mm</a:t>
            </a:r>
            <a:r>
              <a:rPr lang="ja-JP" altLang="en-US" sz="1600">
                <a:solidFill>
                  <a:schemeClr val="bg2"/>
                </a:solidFill>
              </a:rPr>
              <a:t>以上の雨または雪の降る確率（％）の平均値で、</a:t>
            </a:r>
            <a:br>
              <a:rPr lang="en-US" altLang="ja-JP" sz="1600" dirty="0">
                <a:solidFill>
                  <a:schemeClr val="bg2"/>
                </a:solidFill>
              </a:rPr>
            </a:br>
            <a:r>
              <a:rPr lang="en-US" altLang="ja-JP" sz="1600" dirty="0">
                <a:solidFill>
                  <a:schemeClr val="bg2"/>
                </a:solidFill>
              </a:rPr>
              <a:t>0</a:t>
            </a:r>
            <a:r>
              <a:rPr lang="ja-JP" altLang="en-US" sz="1600">
                <a:solidFill>
                  <a:schemeClr val="bg2"/>
                </a:solidFill>
              </a:rPr>
              <a:t>・</a:t>
            </a:r>
            <a:r>
              <a:rPr lang="en-US" altLang="ja-JP" sz="1600" dirty="0">
                <a:solidFill>
                  <a:schemeClr val="bg2"/>
                </a:solidFill>
              </a:rPr>
              <a:t>10</a:t>
            </a:r>
            <a:r>
              <a:rPr lang="ja-JP" altLang="en-US" sz="1600">
                <a:solidFill>
                  <a:schemeClr val="bg2"/>
                </a:solidFill>
              </a:rPr>
              <a:t>・</a:t>
            </a:r>
            <a:r>
              <a:rPr lang="en-US" altLang="ja-JP" sz="1600" dirty="0">
                <a:solidFill>
                  <a:schemeClr val="bg2"/>
                </a:solidFill>
              </a:rPr>
              <a:t>20</a:t>
            </a:r>
            <a:r>
              <a:rPr lang="ja-JP" altLang="en-US" sz="1600">
                <a:solidFill>
                  <a:schemeClr val="bg2"/>
                </a:solidFill>
              </a:rPr>
              <a:t>・</a:t>
            </a:r>
            <a:r>
              <a:rPr lang="en-US" altLang="ja-JP" sz="1600" dirty="0">
                <a:solidFill>
                  <a:schemeClr val="bg2"/>
                </a:solidFill>
              </a:rPr>
              <a:t>…</a:t>
            </a:r>
            <a:r>
              <a:rPr lang="ja-JP" altLang="en-US" sz="1600">
                <a:solidFill>
                  <a:schemeClr val="bg2"/>
                </a:solidFill>
              </a:rPr>
              <a:t>・</a:t>
            </a:r>
            <a:r>
              <a:rPr lang="en-US" altLang="ja-JP" sz="1600" dirty="0">
                <a:solidFill>
                  <a:schemeClr val="bg2"/>
                </a:solidFill>
              </a:rPr>
              <a:t>100</a:t>
            </a:r>
            <a:r>
              <a:rPr lang="ja-JP" altLang="en-US" sz="1600">
                <a:solidFill>
                  <a:schemeClr val="bg2"/>
                </a:solidFill>
              </a:rPr>
              <a:t>％で表現する（この間は四捨五入する）</a:t>
            </a:r>
          </a:p>
          <a:p>
            <a:pPr marL="419100" indent="-342900">
              <a:buFont typeface="+mj-lt"/>
              <a:buAutoNum type="alphaUcParenR"/>
            </a:pPr>
            <a:r>
              <a:rPr lang="ja-JP" altLang="en-US" sz="1600">
                <a:solidFill>
                  <a:schemeClr val="bg2"/>
                </a:solidFill>
              </a:rPr>
              <a:t>降水確率</a:t>
            </a:r>
            <a:r>
              <a:rPr lang="en-US" altLang="ja-JP" sz="1600" dirty="0">
                <a:solidFill>
                  <a:schemeClr val="bg2"/>
                </a:solidFill>
              </a:rPr>
              <a:t>30</a:t>
            </a:r>
            <a:r>
              <a:rPr lang="ja-JP" altLang="en-US" sz="1600">
                <a:solidFill>
                  <a:schemeClr val="bg2"/>
                </a:solidFill>
              </a:rPr>
              <a:t>％とは、</a:t>
            </a:r>
            <a:r>
              <a:rPr lang="en-US" altLang="ja-JP" sz="1600" dirty="0">
                <a:solidFill>
                  <a:schemeClr val="bg2"/>
                </a:solidFill>
              </a:rPr>
              <a:t>30</a:t>
            </a:r>
            <a:r>
              <a:rPr lang="ja-JP" altLang="en-US" sz="1600">
                <a:solidFill>
                  <a:schemeClr val="bg2"/>
                </a:solidFill>
              </a:rPr>
              <a:t>％という予報が</a:t>
            </a:r>
            <a:r>
              <a:rPr lang="en-US" altLang="ja-JP" sz="1600" dirty="0">
                <a:solidFill>
                  <a:schemeClr val="bg2"/>
                </a:solidFill>
              </a:rPr>
              <a:t>100</a:t>
            </a:r>
            <a:r>
              <a:rPr lang="ja-JP" altLang="en-US" sz="1600">
                <a:solidFill>
                  <a:schemeClr val="bg2"/>
                </a:solidFill>
              </a:rPr>
              <a:t>回発表されたとき、その内のおよそ</a:t>
            </a:r>
            <a:r>
              <a:rPr lang="en-US" altLang="ja-JP" sz="1600" dirty="0">
                <a:solidFill>
                  <a:schemeClr val="bg2"/>
                </a:solidFill>
              </a:rPr>
              <a:t>30</a:t>
            </a:r>
            <a:r>
              <a:rPr lang="ja-JP" altLang="en-US" sz="1600">
                <a:solidFill>
                  <a:schemeClr val="bg2"/>
                </a:solidFill>
              </a:rPr>
              <a:t>回は１</a:t>
            </a:r>
            <a:r>
              <a:rPr lang="en" altLang="ja-JP" sz="1600" dirty="0">
                <a:solidFill>
                  <a:schemeClr val="bg2"/>
                </a:solidFill>
              </a:rPr>
              <a:t>mm</a:t>
            </a:r>
            <a:r>
              <a:rPr lang="ja-JP" altLang="en-US" sz="1600">
                <a:solidFill>
                  <a:schemeClr val="bg2"/>
                </a:solidFill>
              </a:rPr>
              <a:t>以上</a:t>
            </a:r>
            <a:br>
              <a:rPr lang="en-US" altLang="ja-JP" sz="1600" dirty="0">
                <a:solidFill>
                  <a:schemeClr val="bg2"/>
                </a:solidFill>
              </a:rPr>
            </a:br>
            <a:r>
              <a:rPr lang="ja-JP" altLang="en-US" sz="1600">
                <a:solidFill>
                  <a:schemeClr val="bg2"/>
                </a:solidFill>
              </a:rPr>
              <a:t>の降水があるという意味</a:t>
            </a:r>
            <a:endParaRPr lang="en-US" altLang="ja-JP" sz="1600" dirty="0">
              <a:solidFill>
                <a:schemeClr val="bg2"/>
              </a:solidFill>
            </a:endParaRPr>
          </a:p>
        </p:txBody>
      </p:sp>
      <p:grpSp>
        <p:nvGrpSpPr>
          <p:cNvPr id="15" name="グループ化 14">
            <a:extLst>
              <a:ext uri="{FF2B5EF4-FFF2-40B4-BE49-F238E27FC236}">
                <a16:creationId xmlns:a16="http://schemas.microsoft.com/office/drawing/2014/main" id="{0B77CD0A-18B7-1240-9164-DE26D9B3DCEF}"/>
              </a:ext>
            </a:extLst>
          </p:cNvPr>
          <p:cNvGrpSpPr/>
          <p:nvPr/>
        </p:nvGrpSpPr>
        <p:grpSpPr>
          <a:xfrm>
            <a:off x="503178" y="3254080"/>
            <a:ext cx="205409" cy="349840"/>
            <a:chOff x="1571702" y="3763359"/>
            <a:chExt cx="224434" cy="349840"/>
          </a:xfrm>
        </p:grpSpPr>
        <p:pic>
          <p:nvPicPr>
            <p:cNvPr id="11" name="図 10">
              <a:extLst>
                <a:ext uri="{FF2B5EF4-FFF2-40B4-BE49-F238E27FC236}">
                  <a16:creationId xmlns:a16="http://schemas.microsoft.com/office/drawing/2014/main" id="{938290AC-76AA-C34D-A84A-DC7185A5187D}"/>
                </a:ext>
              </a:extLst>
            </p:cNvPr>
            <p:cNvPicPr>
              <a:picLocks noChangeAspect="1"/>
            </p:cNvPicPr>
            <p:nvPr/>
          </p:nvPicPr>
          <p:blipFill>
            <a:blip r:embed="rId3"/>
            <a:stretch>
              <a:fillRect/>
            </a:stretch>
          </p:blipFill>
          <p:spPr>
            <a:xfrm>
              <a:off x="1571702" y="3763359"/>
              <a:ext cx="123283" cy="300503"/>
            </a:xfrm>
            <a:prstGeom prst="rect">
              <a:avLst/>
            </a:prstGeom>
          </p:spPr>
        </p:pic>
        <p:pic>
          <p:nvPicPr>
            <p:cNvPr id="14" name="図 13">
              <a:extLst>
                <a:ext uri="{FF2B5EF4-FFF2-40B4-BE49-F238E27FC236}">
                  <a16:creationId xmlns:a16="http://schemas.microsoft.com/office/drawing/2014/main" id="{96F3E7F0-4446-3A44-A9BE-788C83AA46F4}"/>
                </a:ext>
              </a:extLst>
            </p:cNvPr>
            <p:cNvPicPr>
              <a:picLocks noChangeAspect="1"/>
            </p:cNvPicPr>
            <p:nvPr/>
          </p:nvPicPr>
          <p:blipFill>
            <a:blip r:embed="rId3"/>
            <a:stretch>
              <a:fillRect/>
            </a:stretch>
          </p:blipFill>
          <p:spPr>
            <a:xfrm rot="973029">
              <a:off x="1672853" y="3812696"/>
              <a:ext cx="123283" cy="300503"/>
            </a:xfrm>
            <a:prstGeom prst="rect">
              <a:avLst/>
            </a:prstGeom>
          </p:spPr>
        </p:pic>
      </p:grpSp>
      <p:sp>
        <p:nvSpPr>
          <p:cNvPr id="16" name="テキスト プレースホルダー 3">
            <a:extLst>
              <a:ext uri="{FF2B5EF4-FFF2-40B4-BE49-F238E27FC236}">
                <a16:creationId xmlns:a16="http://schemas.microsoft.com/office/drawing/2014/main" id="{4129797D-F217-9C40-9B47-DE6E9B93B9A7}"/>
              </a:ext>
            </a:extLst>
          </p:cNvPr>
          <p:cNvSpPr txBox="1">
            <a:spLocks/>
          </p:cNvSpPr>
          <p:nvPr/>
        </p:nvSpPr>
        <p:spPr>
          <a:xfrm>
            <a:off x="392113" y="4964117"/>
            <a:ext cx="8294687" cy="155969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lang="ja-JP" altLang="en-US" sz="1800" u="sng" kern="0"/>
              <a:t>その他の確率予報</a:t>
            </a:r>
            <a:endParaRPr lang="en-US" altLang="ja-JP" sz="1800" u="sng" kern="0" dirty="0"/>
          </a:p>
          <a:p>
            <a:pPr defTabSz="914400"/>
            <a:r>
              <a:rPr lang="ja-JP" altLang="en-US" sz="1600" kern="0"/>
              <a:t>発雷確率など現象の発生そのものの予測が難しい現象の予報</a:t>
            </a:r>
            <a:endParaRPr lang="en-US" altLang="ja-JP" sz="1600" kern="0" dirty="0"/>
          </a:p>
          <a:p>
            <a:pPr defTabSz="914400"/>
            <a:r>
              <a:rPr lang="ja-JP" altLang="en-US" sz="1600" kern="0"/>
              <a:t>季節予報などリードタイムが長く不確実性が大きくなりやすい予報</a:t>
            </a:r>
            <a:endParaRPr lang="en-US" altLang="ja-JP" sz="1400" kern="0" dirty="0"/>
          </a:p>
        </p:txBody>
      </p:sp>
      <p:pic>
        <p:nvPicPr>
          <p:cNvPr id="20" name="Picture 11">
            <a:extLst>
              <a:ext uri="{FF2B5EF4-FFF2-40B4-BE49-F238E27FC236}">
                <a16:creationId xmlns:a16="http://schemas.microsoft.com/office/drawing/2014/main" id="{F3990498-13F4-EF4B-8CB5-0F8D513FA280}"/>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39629" y="3131088"/>
            <a:ext cx="4615434" cy="1955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正方形/長方形 20">
            <a:extLst>
              <a:ext uri="{FF2B5EF4-FFF2-40B4-BE49-F238E27FC236}">
                <a16:creationId xmlns:a16="http://schemas.microsoft.com/office/drawing/2014/main" id="{D55BE81A-F648-A64E-8656-CC8CE068AE19}"/>
              </a:ext>
            </a:extLst>
          </p:cNvPr>
          <p:cNvSpPr/>
          <p:nvPr/>
        </p:nvSpPr>
        <p:spPr>
          <a:xfrm>
            <a:off x="7036729" y="3119971"/>
            <a:ext cx="862671" cy="13807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3">
            <a:extLst>
              <a:ext uri="{FF2B5EF4-FFF2-40B4-BE49-F238E27FC236}">
                <a16:creationId xmlns:a16="http://schemas.microsoft.com/office/drawing/2014/main" id="{C58F243A-6FF1-694A-A292-595767597FF5}"/>
              </a:ext>
            </a:extLst>
          </p:cNvPr>
          <p:cNvSpPr txBox="1">
            <a:spLocks/>
          </p:cNvSpPr>
          <p:nvPr/>
        </p:nvSpPr>
        <p:spPr>
          <a:xfrm>
            <a:off x="6042918" y="5039255"/>
            <a:ext cx="2850292" cy="40412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spcBef>
                <a:spcPts val="0"/>
              </a:spcBef>
              <a:buFont typeface="Arial"/>
              <a:buNone/>
            </a:pPr>
            <a:r>
              <a:rPr lang="ja-JP" altLang="en-US" sz="1200" i="1" kern="0"/>
              <a:t>気象庁ウェブサイトの天気予報</a:t>
            </a:r>
            <a:endParaRPr lang="en-US" altLang="ja-JP" sz="1200" i="1" kern="0" dirty="0"/>
          </a:p>
        </p:txBody>
      </p:sp>
    </p:spTree>
    <p:extLst>
      <p:ext uri="{BB962C8B-B14F-4D97-AF65-F5344CB8AC3E}">
        <p14:creationId xmlns:p14="http://schemas.microsoft.com/office/powerpoint/2010/main" val="32857561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a:extLst>
              <a:ext uri="{FF2B5EF4-FFF2-40B4-BE49-F238E27FC236}">
                <a16:creationId xmlns:a16="http://schemas.microsoft.com/office/drawing/2014/main" id="{BDC8A5CC-7969-EB4B-AF13-BE7339345B81}"/>
              </a:ext>
            </a:extLst>
          </p:cNvPr>
          <p:cNvSpPr>
            <a:spLocks noGrp="1"/>
          </p:cNvSpPr>
          <p:nvPr>
            <p:ph type="title"/>
          </p:nvPr>
        </p:nvSpPr>
        <p:spPr/>
        <p:txBody>
          <a:bodyPr/>
          <a:lstStyle/>
          <a:p>
            <a:r>
              <a:rPr lang="ja-JP" altLang="en-US"/>
              <a:t>ガイダンス</a:t>
            </a:r>
          </a:p>
        </p:txBody>
      </p:sp>
      <p:sp>
        <p:nvSpPr>
          <p:cNvPr id="24" name="テキスト プレースホルダー 23">
            <a:extLst>
              <a:ext uri="{FF2B5EF4-FFF2-40B4-BE49-F238E27FC236}">
                <a16:creationId xmlns:a16="http://schemas.microsoft.com/office/drawing/2014/main" id="{ABCB2A58-02D8-8A4F-ABB6-EE3787717AF7}"/>
              </a:ext>
            </a:extLst>
          </p:cNvPr>
          <p:cNvSpPr>
            <a:spLocks noGrp="1"/>
          </p:cNvSpPr>
          <p:nvPr>
            <p:ph type="body" idx="1"/>
          </p:nvPr>
        </p:nvSpPr>
        <p:spPr>
          <a:xfrm>
            <a:off x="392113" y="430833"/>
            <a:ext cx="9062950" cy="1397585"/>
          </a:xfrm>
        </p:spPr>
        <p:txBody>
          <a:bodyPr/>
          <a:lstStyle/>
          <a:p>
            <a:pPr marL="76200" indent="0">
              <a:buNone/>
            </a:pPr>
            <a:r>
              <a:rPr lang="ja-JP" altLang="en-US" sz="1800" u="sng"/>
              <a:t>ガイダンスとは？</a:t>
            </a:r>
            <a:endParaRPr lang="en-US" altLang="ja-JP" sz="1800" u="sng" dirty="0"/>
          </a:p>
          <a:p>
            <a:pPr marL="76200" indent="0">
              <a:buNone/>
            </a:pPr>
            <a:r>
              <a:rPr lang="ja-JP" altLang="en-US" sz="1600"/>
              <a:t>数値予報の出力結果を統計的に補正したり、天気予報に翻訳する手法</a:t>
            </a:r>
          </a:p>
        </p:txBody>
      </p:sp>
      <p:sp>
        <p:nvSpPr>
          <p:cNvPr id="4" name="AutoShape 2" descr="日別海面水温">
            <a:extLst>
              <a:ext uri="{FF2B5EF4-FFF2-40B4-BE49-F238E27FC236}">
                <a16:creationId xmlns:a16="http://schemas.microsoft.com/office/drawing/2014/main" id="{1A366BE4-0E06-644C-91C6-46C0FD521966}"/>
              </a:ext>
            </a:extLst>
          </p:cNvPr>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5" name="AutoShape 5" descr="200ｍ深日別表層水温">
            <a:extLst>
              <a:ext uri="{FF2B5EF4-FFF2-40B4-BE49-F238E27FC236}">
                <a16:creationId xmlns:a16="http://schemas.microsoft.com/office/drawing/2014/main" id="{29AB8247-ABAC-974C-9C07-6D08004C5E64}"/>
              </a:ext>
            </a:extLst>
          </p:cNvPr>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 name="AutoShape 8" descr="100ｍ深日別表層水温">
            <a:extLst>
              <a:ext uri="{FF2B5EF4-FFF2-40B4-BE49-F238E27FC236}">
                <a16:creationId xmlns:a16="http://schemas.microsoft.com/office/drawing/2014/main" id="{BF785974-7D14-7447-9F33-6007A57EF9FA}"/>
              </a:ext>
            </a:extLst>
          </p:cNvPr>
          <p:cNvSpPr>
            <a:spLocks noChangeAspect="1" noChangeArrowheads="1"/>
          </p:cNvSpPr>
          <p:nvPr/>
        </p:nvSpPr>
        <p:spPr bwMode="auto">
          <a:xfrm>
            <a:off x="368300" y="168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7" name="AutoShape 11" descr="日別海面水温">
            <a:extLst>
              <a:ext uri="{FF2B5EF4-FFF2-40B4-BE49-F238E27FC236}">
                <a16:creationId xmlns:a16="http://schemas.microsoft.com/office/drawing/2014/main" id="{F86A67B5-0FFE-864D-A492-161D322B634A}"/>
              </a:ext>
            </a:extLst>
          </p:cNvPr>
          <p:cNvSpPr>
            <a:spLocks noChangeAspect="1" noChangeArrowheads="1"/>
          </p:cNvSpPr>
          <p:nvPr/>
        </p:nvSpPr>
        <p:spPr bwMode="auto">
          <a:xfrm>
            <a:off x="520700" y="3206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8" name="AutoShape 14" descr="100ｍ深日別表層水温">
            <a:extLst>
              <a:ext uri="{FF2B5EF4-FFF2-40B4-BE49-F238E27FC236}">
                <a16:creationId xmlns:a16="http://schemas.microsoft.com/office/drawing/2014/main" id="{993E7E0A-B661-9746-9346-0DFEE2F98242}"/>
              </a:ext>
            </a:extLst>
          </p:cNvPr>
          <p:cNvSpPr>
            <a:spLocks noChangeAspect="1" noChangeArrowheads="1"/>
          </p:cNvSpPr>
          <p:nvPr/>
        </p:nvSpPr>
        <p:spPr bwMode="auto">
          <a:xfrm>
            <a:off x="673100" y="4730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9" name="Text Box 14">
            <a:extLst>
              <a:ext uri="{FF2B5EF4-FFF2-40B4-BE49-F238E27FC236}">
                <a16:creationId xmlns:a16="http://schemas.microsoft.com/office/drawing/2014/main" id="{9A3C9A1A-FD54-6D4F-92DA-6C11DCE2D2C0}"/>
              </a:ext>
            </a:extLst>
          </p:cNvPr>
          <p:cNvSpPr txBox="1">
            <a:spLocks noChangeArrowheads="1"/>
          </p:cNvSpPr>
          <p:nvPr/>
        </p:nvSpPr>
        <p:spPr bwMode="auto">
          <a:xfrm>
            <a:off x="1239798" y="188331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数値予報</a:t>
            </a:r>
          </a:p>
        </p:txBody>
      </p:sp>
      <p:pic>
        <p:nvPicPr>
          <p:cNvPr id="10" name="Picture 23" descr="数値予報に使われる全球格子の図">
            <a:extLst>
              <a:ext uri="{FF2B5EF4-FFF2-40B4-BE49-F238E27FC236}">
                <a16:creationId xmlns:a16="http://schemas.microsoft.com/office/drawing/2014/main" id="{AAC4DE4E-3769-CF4B-9E1D-77D37D0874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2144" y="2365953"/>
            <a:ext cx="2376264"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4">
            <a:extLst>
              <a:ext uri="{FF2B5EF4-FFF2-40B4-BE49-F238E27FC236}">
                <a16:creationId xmlns:a16="http://schemas.microsoft.com/office/drawing/2014/main" id="{808EE9EE-F651-C441-BFA2-B016A8FCC11A}"/>
              </a:ext>
            </a:extLst>
          </p:cNvPr>
          <p:cNvSpPr txBox="1">
            <a:spLocks noChangeArrowheads="1"/>
          </p:cNvSpPr>
          <p:nvPr/>
        </p:nvSpPr>
        <p:spPr bwMode="auto">
          <a:xfrm>
            <a:off x="5293975" y="1398422"/>
            <a:ext cx="42076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pPr>
            <a:r>
              <a:rPr lang="ja-JP" altLang="en-US" sz="2400" b="1" dirty="0">
                <a:solidFill>
                  <a:srgbClr val="FF33CC"/>
                </a:solidFill>
                <a:latin typeface="メイリオ" panose="020B0604030504040204" pitchFamily="50" charset="-128"/>
                <a:ea typeface="メイリオ" panose="020B0604030504040204" pitchFamily="50" charset="-128"/>
                <a:cs typeface="メイリオ" panose="020B0604030504040204" pitchFamily="50" charset="-128"/>
              </a:rPr>
              <a:t>天気予報・防災情報の</a:t>
            </a:r>
            <a:endParaRPr lang="en-US" altLang="ja-JP" sz="2400" b="1" dirty="0">
              <a:solidFill>
                <a:srgbClr val="FF33CC"/>
              </a:solidFill>
              <a:latin typeface="メイリオ" panose="020B0604030504040204" pitchFamily="50" charset="-128"/>
              <a:ea typeface="メイリオ" panose="020B0604030504040204" pitchFamily="50" charset="-128"/>
              <a:cs typeface="メイリオ" panose="020B0604030504040204" pitchFamily="50" charset="-128"/>
            </a:endParaRPr>
          </a:p>
          <a:p>
            <a:pPr algn="ctr" eaLnBrk="1" hangingPunct="1">
              <a:spcBef>
                <a:spcPct val="0"/>
              </a:spcBef>
              <a:buFontTx/>
              <a:buNone/>
            </a:pPr>
            <a:r>
              <a:rPr lang="ja-JP" altLang="en-US" sz="2400" b="1" dirty="0">
                <a:solidFill>
                  <a:srgbClr val="FF33CC"/>
                </a:solidFill>
                <a:latin typeface="メイリオ" panose="020B0604030504040204" pitchFamily="50" charset="-128"/>
                <a:ea typeface="メイリオ" panose="020B0604030504040204" pitchFamily="50" charset="-128"/>
                <a:cs typeface="メイリオ" panose="020B0604030504040204" pitchFamily="50" charset="-128"/>
              </a:rPr>
              <a:t>作成に必要な情報</a:t>
            </a:r>
          </a:p>
        </p:txBody>
      </p:sp>
      <p:sp>
        <p:nvSpPr>
          <p:cNvPr id="12" name="正方形/長方形 11">
            <a:extLst>
              <a:ext uri="{FF2B5EF4-FFF2-40B4-BE49-F238E27FC236}">
                <a16:creationId xmlns:a16="http://schemas.microsoft.com/office/drawing/2014/main" id="{9DDCCCAD-625E-6644-A852-DD1D4F52745B}"/>
              </a:ext>
            </a:extLst>
          </p:cNvPr>
          <p:cNvSpPr/>
          <p:nvPr/>
        </p:nvSpPr>
        <p:spPr>
          <a:xfrm>
            <a:off x="184030" y="4770284"/>
            <a:ext cx="3732492" cy="646331"/>
          </a:xfrm>
          <a:prstGeom prst="rect">
            <a:avLst/>
          </a:prstGeom>
        </p:spPr>
        <p:txBody>
          <a:bodyPr wrap="square">
            <a:spAutoFit/>
          </a:bodyPr>
          <a:lstStyle/>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未来の大気状態に対応する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dirty="0">
                <a:latin typeface="Meiryo UI" panose="020B0604030504040204" pitchFamily="50" charset="-128"/>
                <a:ea typeface="Meiryo UI" panose="020B0604030504040204" pitchFamily="50" charset="-128"/>
                <a:cs typeface="Meiryo UI" panose="020B0604030504040204" pitchFamily="50" charset="-128"/>
              </a:rPr>
              <a:t>様々な数値</a:t>
            </a:r>
            <a:r>
              <a:rPr lang="ja-JP" altLang="en-US">
                <a:latin typeface="Meiryo UI" panose="020B0604030504040204" pitchFamily="50" charset="-128"/>
                <a:ea typeface="Meiryo UI" panose="020B0604030504040204" pitchFamily="50" charset="-128"/>
                <a:cs typeface="Meiryo UI" panose="020B0604030504040204" pitchFamily="50" charset="-128"/>
              </a:rPr>
              <a:t>の羅列</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3" name="グループ化 12">
            <a:extLst>
              <a:ext uri="{FF2B5EF4-FFF2-40B4-BE49-F238E27FC236}">
                <a16:creationId xmlns:a16="http://schemas.microsoft.com/office/drawing/2014/main" id="{CBCCFD08-773D-E747-969C-A6C198BF76E4}"/>
              </a:ext>
            </a:extLst>
          </p:cNvPr>
          <p:cNvGrpSpPr/>
          <p:nvPr/>
        </p:nvGrpSpPr>
        <p:grpSpPr>
          <a:xfrm>
            <a:off x="6042026" y="2268051"/>
            <a:ext cx="2711558" cy="1144739"/>
            <a:chOff x="5890311" y="2142814"/>
            <a:chExt cx="2711558" cy="1144739"/>
          </a:xfrm>
        </p:grpSpPr>
        <p:sp>
          <p:nvSpPr>
            <p:cNvPr id="14" name="Text Box 15">
              <a:extLst>
                <a:ext uri="{FF2B5EF4-FFF2-40B4-BE49-F238E27FC236}">
                  <a16:creationId xmlns:a16="http://schemas.microsoft.com/office/drawing/2014/main" id="{B6513D09-88B6-C243-9E58-9C44B5263ECF}"/>
                </a:ext>
              </a:extLst>
            </p:cNvPr>
            <p:cNvSpPr txBox="1">
              <a:spLocks noChangeArrowheads="1"/>
            </p:cNvSpPr>
            <p:nvPr/>
          </p:nvSpPr>
          <p:spPr bwMode="auto">
            <a:xfrm>
              <a:off x="5890311" y="2175694"/>
              <a:ext cx="2711558" cy="10156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晴・曇り・雨</a:t>
              </a:r>
            </a:p>
            <a:p>
              <a:pPr eaLnBrk="1" hangingPunct="1">
                <a:spcBef>
                  <a:spcPct val="0"/>
                </a:spcBef>
                <a:buFontTx/>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最高気温</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27℃</a:t>
              </a:r>
            </a:p>
            <a:p>
              <a:pPr eaLnBrk="1" hangingPunct="1">
                <a:spcBef>
                  <a:spcPct val="0"/>
                </a:spcBef>
                <a:buFontTx/>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発雷確率</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30%...</a:t>
              </a:r>
            </a:p>
          </p:txBody>
        </p:sp>
        <p:pic>
          <p:nvPicPr>
            <p:cNvPr id="15" name="Picture 6" descr="http://bsoza.com/ill_weather/t_temperature_a01.jpg">
              <a:extLst>
                <a:ext uri="{FF2B5EF4-FFF2-40B4-BE49-F238E27FC236}">
                  <a16:creationId xmlns:a16="http://schemas.microsoft.com/office/drawing/2014/main" id="{43F296F2-634A-6A4D-A86E-550F12BD6FC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8155" y="2466195"/>
              <a:ext cx="359690" cy="359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6" descr="http://www.template.usefulful.net/autoshape/image120.jpg">
              <a:extLst>
                <a:ext uri="{FF2B5EF4-FFF2-40B4-BE49-F238E27FC236}">
                  <a16:creationId xmlns:a16="http://schemas.microsoft.com/office/drawing/2014/main" id="{00D1D324-CD8F-2940-AEAF-1A6891B9FC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58956" y="2142814"/>
              <a:ext cx="359199" cy="36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descr="http://illustration-free.com/material/earth/l_05.gif">
              <a:extLst>
                <a:ext uri="{FF2B5EF4-FFF2-40B4-BE49-F238E27FC236}">
                  <a16:creationId xmlns:a16="http://schemas.microsoft.com/office/drawing/2014/main" id="{6A84CCE3-8484-E648-96B6-AC901C34489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08351" y="2874650"/>
              <a:ext cx="549502" cy="41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Picture 2" descr="https://www.jma.go.jp/jp/yoho/images/000_telop_tomorrow.png">
            <a:extLst>
              <a:ext uri="{FF2B5EF4-FFF2-40B4-BE49-F238E27FC236}">
                <a16:creationId xmlns:a16="http://schemas.microsoft.com/office/drawing/2014/main" id="{DF80F099-DE21-DF4B-8BB0-617F50E3A8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44702" y="3584458"/>
            <a:ext cx="3106206" cy="2453903"/>
          </a:xfrm>
          <a:prstGeom prst="rect">
            <a:avLst/>
          </a:prstGeom>
          <a:noFill/>
          <a:extLst>
            <a:ext uri="{909E8E84-426E-40DD-AFC4-6F175D3DCCD1}">
              <a14:hiddenFill xmlns:a14="http://schemas.microsoft.com/office/drawing/2010/main">
                <a:solidFill>
                  <a:srgbClr val="FFFFFF"/>
                </a:solidFill>
              </a14:hiddenFill>
            </a:ext>
          </a:extLst>
        </p:spPr>
      </p:pic>
      <p:sp>
        <p:nvSpPr>
          <p:cNvPr id="21" name="AutoShape 17">
            <a:extLst>
              <a:ext uri="{FF2B5EF4-FFF2-40B4-BE49-F238E27FC236}">
                <a16:creationId xmlns:a16="http://schemas.microsoft.com/office/drawing/2014/main" id="{3A0537E1-424A-084C-A68A-3EBB26272CFD}"/>
              </a:ext>
            </a:extLst>
          </p:cNvPr>
          <p:cNvSpPr>
            <a:spLocks noChangeArrowheads="1"/>
          </p:cNvSpPr>
          <p:nvPr/>
        </p:nvSpPr>
        <p:spPr bwMode="auto">
          <a:xfrm>
            <a:off x="3450800" y="2598751"/>
            <a:ext cx="2243043" cy="585532"/>
          </a:xfrm>
          <a:prstGeom prst="rightArrow">
            <a:avLst>
              <a:gd name="adj1" fmla="val 39015"/>
              <a:gd name="adj2" fmla="val 188674"/>
            </a:avLst>
          </a:prstGeom>
          <a:solidFill>
            <a:schemeClr val="accent1"/>
          </a:solidFill>
          <a:ln w="57150">
            <a:noFill/>
            <a:miter lim="800000"/>
            <a:headEnd/>
            <a:tailEnd/>
          </a:ln>
        </p:spPr>
        <p:txBody>
          <a:bodyPr wrap="none" anchor="ct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pPr>
            <a:endParaRPr lang="ja-JP" altLang="en-US" sz="1600" dirty="0">
              <a:solidFill>
                <a:srgbClr val="C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a:extLst>
              <a:ext uri="{FF2B5EF4-FFF2-40B4-BE49-F238E27FC236}">
                <a16:creationId xmlns:a16="http://schemas.microsoft.com/office/drawing/2014/main" id="{8ACDAD10-62DB-0547-9C09-2A131B2BC76B}"/>
              </a:ext>
            </a:extLst>
          </p:cNvPr>
          <p:cNvSpPr txBox="1"/>
          <p:nvPr/>
        </p:nvSpPr>
        <p:spPr>
          <a:xfrm>
            <a:off x="3321909" y="1398422"/>
            <a:ext cx="2335897" cy="1200329"/>
          </a:xfrm>
          <a:prstGeom prst="rect">
            <a:avLst/>
          </a:prstGeom>
          <a:noFill/>
        </p:spPr>
        <p:txBody>
          <a:bodyPr wrap="none" rtlCol="0">
            <a:spAutoFit/>
          </a:bodyPr>
          <a:lstStyle/>
          <a:p>
            <a:pPr algn="ctr">
              <a:spcBef>
                <a:spcPct val="0"/>
              </a:spcBef>
            </a:pPr>
            <a:r>
              <a:rPr lang="ja-JP" altLang="en-US"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ニューラルネット、</a:t>
            </a:r>
          </a:p>
          <a:p>
            <a:pPr algn="ctr">
              <a:spcBef>
                <a:spcPct val="0"/>
              </a:spcBef>
            </a:pPr>
            <a:r>
              <a:rPr lang="ja-JP" altLang="en-US"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カルマンフィルタ、</a:t>
            </a:r>
          </a:p>
          <a:p>
            <a:pPr algn="ctr">
              <a:spcBef>
                <a:spcPct val="0"/>
              </a:spcBef>
            </a:pPr>
            <a:r>
              <a:rPr lang="ja-JP" altLang="en-US"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ロジスティック回帰等の</a:t>
            </a:r>
            <a:endParaRPr lang="en-US" altLang="ja-JP"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endParaRPr>
          </a:p>
          <a:p>
            <a:pPr algn="ctr">
              <a:spcBef>
                <a:spcPct val="0"/>
              </a:spcBef>
            </a:pPr>
            <a:r>
              <a:rPr lang="ja-JP" altLang="en-US"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統計手法</a:t>
            </a:r>
          </a:p>
        </p:txBody>
      </p:sp>
      <p:pic>
        <p:nvPicPr>
          <p:cNvPr id="23" name="Picture 8" descr="https://3.bp.blogspot.com/-T9MXxX4htpQ/WEztOQr0AmI/AAAAAAABAUo/uIb2k0nOI4UZqFLQ-KYJ0NakfMF885aIACLcB/s800/ai_write.png">
            <a:extLst>
              <a:ext uri="{FF2B5EF4-FFF2-40B4-BE49-F238E27FC236}">
                <a16:creationId xmlns:a16="http://schemas.microsoft.com/office/drawing/2014/main" id="{2818815E-9740-0246-8FF4-317BD09F36A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39122" y="3303049"/>
            <a:ext cx="1866397" cy="2072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2290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タイトル 33">
            <a:extLst>
              <a:ext uri="{FF2B5EF4-FFF2-40B4-BE49-F238E27FC236}">
                <a16:creationId xmlns:a16="http://schemas.microsoft.com/office/drawing/2014/main" id="{57A68079-1CFE-6148-A89C-5DC9FF4BC48A}"/>
              </a:ext>
            </a:extLst>
          </p:cNvPr>
          <p:cNvSpPr>
            <a:spLocks noGrp="1"/>
          </p:cNvSpPr>
          <p:nvPr>
            <p:ph type="title"/>
          </p:nvPr>
        </p:nvSpPr>
        <p:spPr/>
        <p:txBody>
          <a:bodyPr/>
          <a:lstStyle/>
          <a:p>
            <a:r>
              <a:rPr lang="ja-JP" altLang="en-US"/>
              <a:t>ガイダンス</a:t>
            </a:r>
          </a:p>
        </p:txBody>
      </p:sp>
      <p:sp>
        <p:nvSpPr>
          <p:cNvPr id="5" name="Rectangle 15">
            <a:extLst>
              <a:ext uri="{FF2B5EF4-FFF2-40B4-BE49-F238E27FC236}">
                <a16:creationId xmlns:a16="http://schemas.microsoft.com/office/drawing/2014/main" id="{4E2DFFCF-94E2-1E4C-8C23-FF2A242A6642}"/>
              </a:ext>
            </a:extLst>
          </p:cNvPr>
          <p:cNvSpPr>
            <a:spLocks noChangeArrowheads="1"/>
          </p:cNvSpPr>
          <p:nvPr/>
        </p:nvSpPr>
        <p:spPr bwMode="auto">
          <a:xfrm>
            <a:off x="521653" y="4825503"/>
            <a:ext cx="4249123" cy="1415772"/>
          </a:xfrm>
          <a:prstGeom prst="rect">
            <a:avLst/>
          </a:prstGeom>
          <a:noFill/>
          <a:ln w="9525">
            <a:noFill/>
            <a:miter lim="800000"/>
            <a:headEnd/>
            <a:tailEnd/>
          </a:ln>
        </p:spPr>
        <p:txBody>
          <a:bodyPr wrap="square">
            <a:spAutoFit/>
          </a:bodyPr>
          <a:lstStyle/>
          <a:p>
            <a:pPr marL="476250" indent="-476250">
              <a:spcBef>
                <a:spcPct val="10000"/>
              </a:spcBef>
            </a:pPr>
            <a:r>
              <a:rPr lang="ja-JP" altLang="en-US" sz="20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実際の地形（Ａ）</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では</a:t>
            </a:r>
          </a:p>
          <a:p>
            <a:pPr marL="476250" indent="-476250">
              <a:spcBef>
                <a:spcPct val="10000"/>
              </a:spcBef>
            </a:pP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急斜面で地形性の降水が多い</a:t>
            </a:r>
          </a:p>
          <a:p>
            <a:pPr marL="476250" indent="-476250">
              <a:spcBef>
                <a:spcPct val="10000"/>
              </a:spcBef>
            </a:pPr>
            <a:r>
              <a:rPr lang="ja-JP" altLang="en-US" sz="2000" b="1" dirty="0">
                <a:solidFill>
                  <a:schemeClr val="bg2"/>
                </a:solidFill>
                <a:latin typeface="メイリオ" panose="020B0604030504040204" pitchFamily="50" charset="-128"/>
                <a:ea typeface="メイリオ" panose="020B0604030504040204" pitchFamily="50" charset="-128"/>
                <a:cs typeface="メイリオ" panose="020B0604030504040204" pitchFamily="50" charset="-128"/>
              </a:rPr>
              <a:t>モデルの地形（Ａ‘）</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では</a:t>
            </a:r>
          </a:p>
          <a:p>
            <a:pPr marL="476250" indent="-476250">
              <a:spcBef>
                <a:spcPct val="10000"/>
              </a:spcBef>
            </a:pP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なだらかで地形性の降水が少ない</a:t>
            </a:r>
          </a:p>
        </p:txBody>
      </p:sp>
      <p:sp>
        <p:nvSpPr>
          <p:cNvPr id="6" name="Rectangle 15">
            <a:extLst>
              <a:ext uri="{FF2B5EF4-FFF2-40B4-BE49-F238E27FC236}">
                <a16:creationId xmlns:a16="http://schemas.microsoft.com/office/drawing/2014/main" id="{6CBEC0DC-8781-D841-9909-FF9F0516B8A3}"/>
              </a:ext>
            </a:extLst>
          </p:cNvPr>
          <p:cNvSpPr>
            <a:spLocks noChangeArrowheads="1"/>
          </p:cNvSpPr>
          <p:nvPr/>
        </p:nvSpPr>
        <p:spPr bwMode="auto">
          <a:xfrm>
            <a:off x="4634864" y="4851637"/>
            <a:ext cx="4056797" cy="1415772"/>
          </a:xfrm>
          <a:prstGeom prst="rect">
            <a:avLst/>
          </a:prstGeom>
          <a:noFill/>
          <a:ln w="9525">
            <a:noFill/>
            <a:miter lim="800000"/>
            <a:headEnd/>
            <a:tailEnd/>
          </a:ln>
        </p:spPr>
        <p:txBody>
          <a:bodyPr wrap="square">
            <a:spAutoFit/>
          </a:bodyPr>
          <a:lstStyle/>
          <a:p>
            <a:pPr marL="476250" indent="-476250">
              <a:spcBef>
                <a:spcPct val="10000"/>
              </a:spcBef>
            </a:pPr>
            <a:r>
              <a:rPr lang="ja-JP" altLang="en-US" sz="20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実際の地形（Ｂ）</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では</a:t>
            </a:r>
          </a:p>
          <a:p>
            <a:pPr marL="476250" indent="-476250">
              <a:spcBef>
                <a:spcPct val="10000"/>
              </a:spcBef>
            </a:pP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標高低く、気温が高い</a:t>
            </a:r>
          </a:p>
          <a:p>
            <a:pPr marL="476250" indent="-476250">
              <a:spcBef>
                <a:spcPct val="10000"/>
              </a:spcBef>
            </a:pPr>
            <a:r>
              <a:rPr lang="ja-JP" altLang="en-US" sz="2000" b="1" dirty="0">
                <a:solidFill>
                  <a:schemeClr val="bg2"/>
                </a:solidFill>
                <a:latin typeface="メイリオ" panose="020B0604030504040204" pitchFamily="50" charset="-128"/>
                <a:ea typeface="メイリオ" panose="020B0604030504040204" pitchFamily="50" charset="-128"/>
                <a:cs typeface="メイリオ" panose="020B0604030504040204" pitchFamily="50" charset="-128"/>
              </a:rPr>
              <a:t>モデルの地形（Ｂ‘）</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では</a:t>
            </a:r>
          </a:p>
          <a:p>
            <a:pPr marL="476250" indent="-476250">
              <a:spcBef>
                <a:spcPct val="10000"/>
              </a:spcBef>
            </a:pP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標高高く、気温が低い</a:t>
            </a:r>
          </a:p>
        </p:txBody>
      </p:sp>
      <p:sp>
        <p:nvSpPr>
          <p:cNvPr id="7" name="Freeform 5">
            <a:extLst>
              <a:ext uri="{FF2B5EF4-FFF2-40B4-BE49-F238E27FC236}">
                <a16:creationId xmlns:a16="http://schemas.microsoft.com/office/drawing/2014/main" id="{7F2D5F90-EFD8-C344-B16F-EB10A0548CCF}"/>
              </a:ext>
            </a:extLst>
          </p:cNvPr>
          <p:cNvSpPr>
            <a:spLocks/>
          </p:cNvSpPr>
          <p:nvPr/>
        </p:nvSpPr>
        <p:spPr bwMode="auto">
          <a:xfrm>
            <a:off x="2195382" y="3230783"/>
            <a:ext cx="4392842" cy="820500"/>
          </a:xfrm>
          <a:custGeom>
            <a:avLst/>
            <a:gdLst>
              <a:gd name="T0" fmla="*/ 0 w 3255"/>
              <a:gd name="T1" fmla="*/ 2313690 h 778"/>
              <a:gd name="T2" fmla="*/ 1369493 w 3255"/>
              <a:gd name="T3" fmla="*/ 2313690 h 778"/>
              <a:gd name="T4" fmla="*/ 1369493 w 3255"/>
              <a:gd name="T5" fmla="*/ 2313690 h 778"/>
              <a:gd name="T6" fmla="*/ 0 60000 65536"/>
              <a:gd name="T7" fmla="*/ 0 60000 65536"/>
              <a:gd name="T8" fmla="*/ 0 60000 65536"/>
              <a:gd name="T9" fmla="*/ 0 w 3255"/>
              <a:gd name="T10" fmla="*/ 0 h 778"/>
              <a:gd name="T11" fmla="*/ 3255 w 3255"/>
              <a:gd name="T12" fmla="*/ 778 h 778"/>
            </a:gdLst>
            <a:ahLst/>
            <a:cxnLst>
              <a:cxn ang="T6">
                <a:pos x="T0" y="T1"/>
              </a:cxn>
              <a:cxn ang="T7">
                <a:pos x="T2" y="T3"/>
              </a:cxn>
              <a:cxn ang="T8">
                <a:pos x="T4" y="T5"/>
              </a:cxn>
            </a:cxnLst>
            <a:rect l="T9" t="T10" r="T11" b="T12"/>
            <a:pathLst>
              <a:path w="3255" h="778">
                <a:moveTo>
                  <a:pt x="0" y="778"/>
                </a:moveTo>
                <a:cubicBezTo>
                  <a:pt x="306" y="449"/>
                  <a:pt x="613" y="120"/>
                  <a:pt x="1155" y="60"/>
                </a:cubicBezTo>
                <a:cubicBezTo>
                  <a:pt x="1697" y="0"/>
                  <a:pt x="2905" y="359"/>
                  <a:pt x="3255" y="419"/>
                </a:cubicBezTo>
              </a:path>
            </a:pathLst>
          </a:custGeom>
          <a:noFill/>
          <a:ln w="76200" cap="rnd" cmpd="sng">
            <a:solidFill>
              <a:schemeClr val="bg2"/>
            </a:solidFill>
            <a:prstDash val="sysDot"/>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8" name="Group 6">
            <a:extLst>
              <a:ext uri="{FF2B5EF4-FFF2-40B4-BE49-F238E27FC236}">
                <a16:creationId xmlns:a16="http://schemas.microsoft.com/office/drawing/2014/main" id="{EB37FD49-E71F-4943-B9C1-EDAEA907DD2D}"/>
              </a:ext>
            </a:extLst>
          </p:cNvPr>
          <p:cNvGrpSpPr>
            <a:grpSpLocks/>
          </p:cNvGrpSpPr>
          <p:nvPr/>
        </p:nvGrpSpPr>
        <p:grpSpPr bwMode="auto">
          <a:xfrm>
            <a:off x="2123374" y="2062806"/>
            <a:ext cx="3959116" cy="2182813"/>
            <a:chOff x="1804" y="13265"/>
            <a:chExt cx="3257" cy="1436"/>
          </a:xfrm>
        </p:grpSpPr>
        <p:sp>
          <p:nvSpPr>
            <p:cNvPr id="9" name="Line 7">
              <a:extLst>
                <a:ext uri="{FF2B5EF4-FFF2-40B4-BE49-F238E27FC236}">
                  <a16:creationId xmlns:a16="http://schemas.microsoft.com/office/drawing/2014/main" id="{E4FF993A-80B3-8344-A917-852164516FDD}"/>
                </a:ext>
              </a:extLst>
            </p:cNvPr>
            <p:cNvSpPr>
              <a:spLocks noChangeShapeType="1"/>
            </p:cNvSpPr>
            <p:nvPr/>
          </p:nvSpPr>
          <p:spPr bwMode="auto">
            <a:xfrm flipV="1">
              <a:off x="1804" y="14334"/>
              <a:ext cx="632" cy="294"/>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Line 8">
              <a:extLst>
                <a:ext uri="{FF2B5EF4-FFF2-40B4-BE49-F238E27FC236}">
                  <a16:creationId xmlns:a16="http://schemas.microsoft.com/office/drawing/2014/main" id="{B52A8154-33BF-164C-ABF0-99FDC9037C2E}"/>
                </a:ext>
              </a:extLst>
            </p:cNvPr>
            <p:cNvSpPr>
              <a:spLocks noChangeShapeType="1"/>
            </p:cNvSpPr>
            <p:nvPr/>
          </p:nvSpPr>
          <p:spPr bwMode="auto">
            <a:xfrm>
              <a:off x="2436" y="14342"/>
              <a:ext cx="315" cy="0"/>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Line 9">
              <a:extLst>
                <a:ext uri="{FF2B5EF4-FFF2-40B4-BE49-F238E27FC236}">
                  <a16:creationId xmlns:a16="http://schemas.microsoft.com/office/drawing/2014/main" id="{0BAD7A44-0577-2040-8405-E08F10E54F4B}"/>
                </a:ext>
              </a:extLst>
            </p:cNvPr>
            <p:cNvSpPr>
              <a:spLocks noChangeShapeType="1"/>
            </p:cNvSpPr>
            <p:nvPr/>
          </p:nvSpPr>
          <p:spPr bwMode="auto">
            <a:xfrm flipV="1">
              <a:off x="2751" y="13265"/>
              <a:ext cx="525" cy="1077"/>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Line 10">
              <a:extLst>
                <a:ext uri="{FF2B5EF4-FFF2-40B4-BE49-F238E27FC236}">
                  <a16:creationId xmlns:a16="http://schemas.microsoft.com/office/drawing/2014/main" id="{5B9E58C3-5D6D-BB49-8870-F72AEA240448}"/>
                </a:ext>
              </a:extLst>
            </p:cNvPr>
            <p:cNvSpPr>
              <a:spLocks noChangeShapeType="1"/>
            </p:cNvSpPr>
            <p:nvPr/>
          </p:nvSpPr>
          <p:spPr bwMode="auto">
            <a:xfrm>
              <a:off x="3276" y="13265"/>
              <a:ext cx="420" cy="1436"/>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Line 11">
              <a:extLst>
                <a:ext uri="{FF2B5EF4-FFF2-40B4-BE49-F238E27FC236}">
                  <a16:creationId xmlns:a16="http://schemas.microsoft.com/office/drawing/2014/main" id="{E6282860-3F32-C84B-9D02-DC80DED1892A}"/>
                </a:ext>
              </a:extLst>
            </p:cNvPr>
            <p:cNvSpPr>
              <a:spLocks noChangeShapeType="1"/>
            </p:cNvSpPr>
            <p:nvPr/>
          </p:nvSpPr>
          <p:spPr bwMode="auto">
            <a:xfrm flipV="1">
              <a:off x="3696" y="13983"/>
              <a:ext cx="420" cy="718"/>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Line 12">
              <a:extLst>
                <a:ext uri="{FF2B5EF4-FFF2-40B4-BE49-F238E27FC236}">
                  <a16:creationId xmlns:a16="http://schemas.microsoft.com/office/drawing/2014/main" id="{1B767195-A3D3-774B-B712-58B78060452F}"/>
                </a:ext>
              </a:extLst>
            </p:cNvPr>
            <p:cNvSpPr>
              <a:spLocks noChangeShapeType="1"/>
            </p:cNvSpPr>
            <p:nvPr/>
          </p:nvSpPr>
          <p:spPr bwMode="auto">
            <a:xfrm>
              <a:off x="4116" y="13983"/>
              <a:ext cx="210" cy="718"/>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Line 13">
              <a:extLst>
                <a:ext uri="{FF2B5EF4-FFF2-40B4-BE49-F238E27FC236}">
                  <a16:creationId xmlns:a16="http://schemas.microsoft.com/office/drawing/2014/main" id="{10F6535A-DFDB-C247-A7D9-DC977CAF4C2A}"/>
                </a:ext>
              </a:extLst>
            </p:cNvPr>
            <p:cNvSpPr>
              <a:spLocks noChangeShapeType="1"/>
            </p:cNvSpPr>
            <p:nvPr/>
          </p:nvSpPr>
          <p:spPr bwMode="auto">
            <a:xfrm flipV="1">
              <a:off x="4326" y="13983"/>
              <a:ext cx="735" cy="718"/>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16" name="グループ化 36">
            <a:extLst>
              <a:ext uri="{FF2B5EF4-FFF2-40B4-BE49-F238E27FC236}">
                <a16:creationId xmlns:a16="http://schemas.microsoft.com/office/drawing/2014/main" id="{7DF92F79-CF91-BB41-B584-BD9960843191}"/>
              </a:ext>
            </a:extLst>
          </p:cNvPr>
          <p:cNvGrpSpPr>
            <a:grpSpLocks/>
          </p:cNvGrpSpPr>
          <p:nvPr/>
        </p:nvGrpSpPr>
        <p:grpSpPr bwMode="auto">
          <a:xfrm>
            <a:off x="251520" y="2510196"/>
            <a:ext cx="2017681" cy="1569660"/>
            <a:chOff x="109826" y="3555407"/>
            <a:chExt cx="2013902" cy="1571190"/>
          </a:xfrm>
        </p:grpSpPr>
        <p:sp>
          <p:nvSpPr>
            <p:cNvPr id="17" name="右矢印 16">
              <a:extLst>
                <a:ext uri="{FF2B5EF4-FFF2-40B4-BE49-F238E27FC236}">
                  <a16:creationId xmlns:a16="http://schemas.microsoft.com/office/drawing/2014/main" id="{25D7A981-2C30-C649-9C5D-974498D5C025}"/>
                </a:ext>
              </a:extLst>
            </p:cNvPr>
            <p:cNvSpPr/>
            <p:nvPr/>
          </p:nvSpPr>
          <p:spPr>
            <a:xfrm>
              <a:off x="1546960" y="3746585"/>
              <a:ext cx="576768" cy="72698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テキスト ボックス 38">
              <a:extLst>
                <a:ext uri="{FF2B5EF4-FFF2-40B4-BE49-F238E27FC236}">
                  <a16:creationId xmlns:a16="http://schemas.microsoft.com/office/drawing/2014/main" id="{1DC29EDA-711E-B541-982D-98837833C72A}"/>
                </a:ext>
              </a:extLst>
            </p:cNvPr>
            <p:cNvSpPr txBox="1">
              <a:spLocks noChangeArrowheads="1"/>
            </p:cNvSpPr>
            <p:nvPr/>
          </p:nvSpPr>
          <p:spPr bwMode="auto">
            <a:xfrm>
              <a:off x="109826" y="3555407"/>
              <a:ext cx="1437703" cy="1571190"/>
            </a:xfrm>
            <a:prstGeom prst="rect">
              <a:avLst/>
            </a:prstGeom>
            <a:noFill/>
            <a:ln w="9525">
              <a:noFill/>
              <a:miter lim="800000"/>
              <a:headEnd/>
              <a:tailEnd/>
            </a:ln>
          </p:spPr>
          <p:txBody>
            <a:bodyPr wrap="square">
              <a:spAutoFit/>
            </a:bodyPr>
            <a:lstStyle/>
            <a:p>
              <a:r>
                <a:rPr lang="ja-JP" altLang="en-US" sz="9600" b="1" dirty="0">
                  <a:solidFill>
                    <a:srgbClr val="00B0F0"/>
                  </a:solidFill>
                  <a:latin typeface="メイリオ" panose="020B0604030504040204" pitchFamily="50" charset="-128"/>
                  <a:ea typeface="メイリオ" panose="020B0604030504040204" pitchFamily="50" charset="-128"/>
                  <a:cs typeface="メイリオ" panose="020B0604030504040204" pitchFamily="50" charset="-128"/>
                </a:rPr>
                <a:t>風</a:t>
              </a:r>
            </a:p>
          </p:txBody>
        </p:sp>
      </p:grpSp>
      <p:grpSp>
        <p:nvGrpSpPr>
          <p:cNvPr id="19" name="グループ化 39">
            <a:extLst>
              <a:ext uri="{FF2B5EF4-FFF2-40B4-BE49-F238E27FC236}">
                <a16:creationId xmlns:a16="http://schemas.microsoft.com/office/drawing/2014/main" id="{4B6E7B57-4425-064B-B816-C6B2D8240802}"/>
              </a:ext>
            </a:extLst>
          </p:cNvPr>
          <p:cNvGrpSpPr>
            <a:grpSpLocks/>
          </p:cNvGrpSpPr>
          <p:nvPr/>
        </p:nvGrpSpPr>
        <p:grpSpPr bwMode="auto">
          <a:xfrm>
            <a:off x="2592887" y="1139925"/>
            <a:ext cx="1332000" cy="1514369"/>
            <a:chOff x="2087957" y="2341359"/>
            <a:chExt cx="1330810" cy="1516095"/>
          </a:xfrm>
        </p:grpSpPr>
        <p:sp>
          <p:nvSpPr>
            <p:cNvPr id="20" name="雲形吹き出し 40">
              <a:extLst>
                <a:ext uri="{FF2B5EF4-FFF2-40B4-BE49-F238E27FC236}">
                  <a16:creationId xmlns:a16="http://schemas.microsoft.com/office/drawing/2014/main" id="{447EA301-9C26-4544-BF06-561FE82198A4}"/>
                </a:ext>
              </a:extLst>
            </p:cNvPr>
            <p:cNvSpPr/>
            <p:nvPr/>
          </p:nvSpPr>
          <p:spPr>
            <a:xfrm rot="11407578">
              <a:off x="2087957" y="2341359"/>
              <a:ext cx="1330810" cy="864986"/>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21" name="直線コネクタ 20">
              <a:extLst>
                <a:ext uri="{FF2B5EF4-FFF2-40B4-BE49-F238E27FC236}">
                  <a16:creationId xmlns:a16="http://schemas.microsoft.com/office/drawing/2014/main" id="{1AD7EEB1-AB55-1E48-A324-EEF9471CCD8D}"/>
                </a:ext>
              </a:extLst>
            </p:cNvPr>
            <p:cNvCxnSpPr/>
            <p:nvPr/>
          </p:nvCxnSpPr>
          <p:spPr>
            <a:xfrm flipH="1">
              <a:off x="2483451" y="3316838"/>
              <a:ext cx="72960" cy="54061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848AA0A1-8B42-0C42-8F31-2ED2E5CBAD57}"/>
                </a:ext>
              </a:extLst>
            </p:cNvPr>
            <p:cNvCxnSpPr/>
            <p:nvPr/>
          </p:nvCxnSpPr>
          <p:spPr>
            <a:xfrm flipH="1">
              <a:off x="2699158" y="3316838"/>
              <a:ext cx="72960" cy="54061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D85F957A-6610-2644-98FC-543BB6327BF1}"/>
                </a:ext>
              </a:extLst>
            </p:cNvPr>
            <p:cNvCxnSpPr/>
            <p:nvPr/>
          </p:nvCxnSpPr>
          <p:spPr>
            <a:xfrm flipH="1">
              <a:off x="2916450" y="3316837"/>
              <a:ext cx="71374" cy="540616"/>
            </a:xfrm>
            <a:prstGeom prst="line">
              <a:avLst/>
            </a:prstGeom>
            <a:ln w="57150"/>
          </p:spPr>
          <p:style>
            <a:lnRef idx="1">
              <a:schemeClr val="accent1"/>
            </a:lnRef>
            <a:fillRef idx="0">
              <a:schemeClr val="accent1"/>
            </a:fillRef>
            <a:effectRef idx="0">
              <a:schemeClr val="accent1"/>
            </a:effectRef>
            <a:fontRef idx="minor">
              <a:schemeClr val="tx1"/>
            </a:fontRef>
          </p:style>
        </p:cxnSp>
      </p:grpSp>
      <p:sp>
        <p:nvSpPr>
          <p:cNvPr id="24" name="テキスト ボックス 44">
            <a:extLst>
              <a:ext uri="{FF2B5EF4-FFF2-40B4-BE49-F238E27FC236}">
                <a16:creationId xmlns:a16="http://schemas.microsoft.com/office/drawing/2014/main" id="{F13D7A02-4E78-0B40-96CC-EBA47DB9E3B0}"/>
              </a:ext>
            </a:extLst>
          </p:cNvPr>
          <p:cNvSpPr txBox="1">
            <a:spLocks noChangeArrowheads="1"/>
          </p:cNvSpPr>
          <p:nvPr/>
        </p:nvSpPr>
        <p:spPr bwMode="auto">
          <a:xfrm>
            <a:off x="3058304" y="3788034"/>
            <a:ext cx="720725" cy="523875"/>
          </a:xfrm>
          <a:prstGeom prst="rect">
            <a:avLst/>
          </a:prstGeom>
          <a:noFill/>
          <a:ln w="9525">
            <a:noFill/>
            <a:miter lim="800000"/>
            <a:headEnd/>
            <a:tailEnd/>
          </a:ln>
        </p:spPr>
        <p:txBody>
          <a:bodyPr>
            <a:spAutoFit/>
          </a:bodyPr>
          <a:lstStyle/>
          <a:p>
            <a:r>
              <a:rPr lang="en-US" altLang="ja-JP" sz="28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A</a:t>
            </a:r>
            <a:endParaRPr lang="ja-JP" altLang="en-US" sz="28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テキスト ボックス 45">
            <a:extLst>
              <a:ext uri="{FF2B5EF4-FFF2-40B4-BE49-F238E27FC236}">
                <a16:creationId xmlns:a16="http://schemas.microsoft.com/office/drawing/2014/main" id="{040BE346-9655-E64D-87A4-3D007C8FFCBC}"/>
              </a:ext>
            </a:extLst>
          </p:cNvPr>
          <p:cNvSpPr txBox="1">
            <a:spLocks noChangeArrowheads="1"/>
          </p:cNvSpPr>
          <p:nvPr/>
        </p:nvSpPr>
        <p:spPr bwMode="auto">
          <a:xfrm>
            <a:off x="3891392" y="4135180"/>
            <a:ext cx="719138" cy="523875"/>
          </a:xfrm>
          <a:prstGeom prst="rect">
            <a:avLst/>
          </a:prstGeom>
          <a:noFill/>
          <a:ln w="9525">
            <a:noFill/>
            <a:miter lim="800000"/>
            <a:headEnd/>
            <a:tailEnd/>
          </a:ln>
        </p:spPr>
        <p:txBody>
          <a:bodyPr>
            <a:spAutoFit/>
          </a:bodyPr>
          <a:lstStyle/>
          <a:p>
            <a:r>
              <a:rPr lang="en-US" altLang="ja-JP" sz="28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B</a:t>
            </a:r>
            <a:endParaRPr lang="ja-JP" altLang="en-US" sz="2800" b="1"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6" name="グループ化 46">
            <a:extLst>
              <a:ext uri="{FF2B5EF4-FFF2-40B4-BE49-F238E27FC236}">
                <a16:creationId xmlns:a16="http://schemas.microsoft.com/office/drawing/2014/main" id="{74C464C7-3A90-634B-81C6-47BB10DC2F63}"/>
              </a:ext>
            </a:extLst>
          </p:cNvPr>
          <p:cNvGrpSpPr>
            <a:grpSpLocks/>
          </p:cNvGrpSpPr>
          <p:nvPr/>
        </p:nvGrpSpPr>
        <p:grpSpPr bwMode="auto">
          <a:xfrm>
            <a:off x="4542178" y="1646818"/>
            <a:ext cx="2190062" cy="707886"/>
            <a:chOff x="4057311" y="2833231"/>
            <a:chExt cx="2190071" cy="707747"/>
          </a:xfrm>
        </p:grpSpPr>
        <p:sp>
          <p:nvSpPr>
            <p:cNvPr id="27" name="Line 20">
              <a:extLst>
                <a:ext uri="{FF2B5EF4-FFF2-40B4-BE49-F238E27FC236}">
                  <a16:creationId xmlns:a16="http://schemas.microsoft.com/office/drawing/2014/main" id="{56E3B6E8-C7D2-244C-AD48-D1D6F31A3D87}"/>
                </a:ext>
              </a:extLst>
            </p:cNvPr>
            <p:cNvSpPr>
              <a:spLocks noChangeShapeType="1"/>
            </p:cNvSpPr>
            <p:nvPr/>
          </p:nvSpPr>
          <p:spPr bwMode="auto">
            <a:xfrm>
              <a:off x="4057311" y="3348782"/>
              <a:ext cx="457200" cy="0"/>
            </a:xfrm>
            <a:prstGeom prst="line">
              <a:avLst/>
            </a:prstGeom>
            <a:noFill/>
            <a:ln w="57150">
              <a:solidFill>
                <a:srgbClr val="00B050"/>
              </a:solidFill>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8" name="Line 21">
              <a:extLst>
                <a:ext uri="{FF2B5EF4-FFF2-40B4-BE49-F238E27FC236}">
                  <a16:creationId xmlns:a16="http://schemas.microsoft.com/office/drawing/2014/main" id="{39AECA8E-A1E0-1348-AEFE-73FD9CF8D72E}"/>
                </a:ext>
              </a:extLst>
            </p:cNvPr>
            <p:cNvSpPr>
              <a:spLocks noChangeShapeType="1"/>
            </p:cNvSpPr>
            <p:nvPr/>
          </p:nvSpPr>
          <p:spPr bwMode="auto">
            <a:xfrm>
              <a:off x="4064058" y="3048000"/>
              <a:ext cx="457200" cy="0"/>
            </a:xfrm>
            <a:prstGeom prst="line">
              <a:avLst/>
            </a:prstGeom>
            <a:noFill/>
            <a:ln w="57150" cap="rnd">
              <a:solidFill>
                <a:schemeClr val="bg2"/>
              </a:solidFill>
              <a:prstDash val="sysDot"/>
              <a:round/>
              <a:headEnd/>
              <a:tailEnd/>
            </a:ln>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Text Box 18">
              <a:extLst>
                <a:ext uri="{FF2B5EF4-FFF2-40B4-BE49-F238E27FC236}">
                  <a16:creationId xmlns:a16="http://schemas.microsoft.com/office/drawing/2014/main" id="{3F8D9B04-8C13-8947-B069-089C0D92D067}"/>
                </a:ext>
              </a:extLst>
            </p:cNvPr>
            <p:cNvSpPr txBox="1">
              <a:spLocks noChangeArrowheads="1"/>
            </p:cNvSpPr>
            <p:nvPr/>
          </p:nvSpPr>
          <p:spPr bwMode="auto">
            <a:xfrm>
              <a:off x="4523826" y="2833231"/>
              <a:ext cx="1723556" cy="707747"/>
            </a:xfrm>
            <a:prstGeom prst="rect">
              <a:avLst/>
            </a:prstGeom>
            <a:noFill/>
            <a:ln w="9525">
              <a:noFill/>
              <a:miter lim="800000"/>
              <a:headEnd/>
              <a:tailEnd/>
            </a:ln>
          </p:spPr>
          <p:txBody>
            <a:bodyPr wrap="none">
              <a:spAutoFit/>
            </a:bodyPr>
            <a:lstStyle/>
            <a:p>
              <a:r>
                <a:rPr lang="ja-JP" altLang="en-US" sz="2000" dirty="0">
                  <a:solidFill>
                    <a:schemeClr val="bg2"/>
                  </a:solidFill>
                  <a:latin typeface="メイリオ" panose="020B0604030504040204" pitchFamily="50" charset="-128"/>
                  <a:ea typeface="メイリオ" panose="020B0604030504040204" pitchFamily="50" charset="-128"/>
                  <a:cs typeface="メイリオ" panose="020B0604030504040204" pitchFamily="50" charset="-128"/>
                </a:rPr>
                <a:t>モデルの地形</a:t>
              </a:r>
            </a:p>
            <a:p>
              <a:r>
                <a:rPr lang="ja-JP" altLang="en-US" sz="2000" dirty="0">
                  <a:solidFill>
                    <a:srgbClr val="00B050"/>
                  </a:solidFill>
                  <a:latin typeface="メイリオ" panose="020B0604030504040204" pitchFamily="50" charset="-128"/>
                  <a:ea typeface="メイリオ" panose="020B0604030504040204" pitchFamily="50" charset="-128"/>
                  <a:cs typeface="メイリオ" panose="020B0604030504040204" pitchFamily="50" charset="-128"/>
                </a:rPr>
                <a:t>実際の地形</a:t>
              </a:r>
            </a:p>
          </p:txBody>
        </p:sp>
      </p:grpSp>
      <p:pic>
        <p:nvPicPr>
          <p:cNvPr id="30" name="Picture 3">
            <a:extLst>
              <a:ext uri="{FF2B5EF4-FFF2-40B4-BE49-F238E27FC236}">
                <a16:creationId xmlns:a16="http://schemas.microsoft.com/office/drawing/2014/main" id="{8B2CBB0D-A199-C34A-B22C-EEAC8C08BA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480" y="1181025"/>
            <a:ext cx="1800000" cy="1691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17">
            <a:extLst>
              <a:ext uri="{FF2B5EF4-FFF2-40B4-BE49-F238E27FC236}">
                <a16:creationId xmlns:a16="http://schemas.microsoft.com/office/drawing/2014/main" id="{A703E589-EB2C-B04A-83BD-51C0768435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480" y="2981225"/>
            <a:ext cx="1800000" cy="161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テキスト ボックス 31">
            <a:extLst>
              <a:ext uri="{FF2B5EF4-FFF2-40B4-BE49-F238E27FC236}">
                <a16:creationId xmlns:a16="http://schemas.microsoft.com/office/drawing/2014/main" id="{506FBF20-B2A3-BB4D-B0E9-79DB6FF17EF2}"/>
              </a:ext>
            </a:extLst>
          </p:cNvPr>
          <p:cNvSpPr txBox="1"/>
          <p:nvPr/>
        </p:nvSpPr>
        <p:spPr>
          <a:xfrm>
            <a:off x="7092480" y="1181025"/>
            <a:ext cx="819150" cy="369332"/>
          </a:xfrm>
          <a:prstGeom prst="rect">
            <a:avLst/>
          </a:prstGeom>
          <a:noFill/>
        </p:spPr>
        <p:txBody>
          <a:bodyPr wrap="square" rtlCol="0">
            <a:spAutoFit/>
          </a:bodyPr>
          <a:lstStyle/>
          <a:p>
            <a:r>
              <a:rPr kumimoji="1" lang="en-US" altLang="ja-JP" b="1" dirty="0">
                <a:solidFill>
                  <a:schemeClr val="bg1"/>
                </a:solidFill>
                <a:latin typeface="Segoe UI" panose="020B0502040204020203" pitchFamily="34" charset="0"/>
                <a:ea typeface="Segoe UI" panose="020B0502040204020203" pitchFamily="34" charset="0"/>
                <a:cs typeface="Segoe UI" panose="020B0502040204020203" pitchFamily="34" charset="0"/>
              </a:rPr>
              <a:t>GSM</a:t>
            </a:r>
            <a:endParaRPr kumimoji="1" lang="ja-JP" altLang="en-US" b="1" dirty="0">
              <a:solidFill>
                <a:schemeClr val="bg1"/>
              </a:solidFill>
              <a:latin typeface="Segoe UI" panose="020B0502040204020203" pitchFamily="34" charset="0"/>
              <a:cs typeface="Segoe UI" panose="020B0502040204020203" pitchFamily="34" charset="0"/>
            </a:endParaRPr>
          </a:p>
        </p:txBody>
      </p:sp>
      <p:sp>
        <p:nvSpPr>
          <p:cNvPr id="33" name="テキスト ボックス 32">
            <a:extLst>
              <a:ext uri="{FF2B5EF4-FFF2-40B4-BE49-F238E27FC236}">
                <a16:creationId xmlns:a16="http://schemas.microsoft.com/office/drawing/2014/main" id="{496A44BF-3C3B-EF4D-AE2F-B3B60CCC9B8E}"/>
              </a:ext>
            </a:extLst>
          </p:cNvPr>
          <p:cNvSpPr txBox="1"/>
          <p:nvPr/>
        </p:nvSpPr>
        <p:spPr>
          <a:xfrm>
            <a:off x="7092480" y="2981225"/>
            <a:ext cx="747142" cy="369332"/>
          </a:xfrm>
          <a:prstGeom prst="rect">
            <a:avLst/>
          </a:prstGeom>
          <a:noFill/>
        </p:spPr>
        <p:txBody>
          <a:bodyPr wrap="square" rtlCol="0">
            <a:spAutoFit/>
          </a:bodyPr>
          <a:lstStyle/>
          <a:p>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実際</a:t>
            </a:r>
            <a:endPar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5" name="円/楕円 34">
            <a:extLst>
              <a:ext uri="{FF2B5EF4-FFF2-40B4-BE49-F238E27FC236}">
                <a16:creationId xmlns:a16="http://schemas.microsoft.com/office/drawing/2014/main" id="{E582E84D-5E8B-9C46-92E7-830FA7D2DFAD}"/>
              </a:ext>
            </a:extLst>
          </p:cNvPr>
          <p:cNvSpPr/>
          <p:nvPr/>
        </p:nvSpPr>
        <p:spPr>
          <a:xfrm>
            <a:off x="3004816" y="3620718"/>
            <a:ext cx="180000" cy="18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36" name="円/楕円 35">
            <a:extLst>
              <a:ext uri="{FF2B5EF4-FFF2-40B4-BE49-F238E27FC236}">
                <a16:creationId xmlns:a16="http://schemas.microsoft.com/office/drawing/2014/main" id="{1726753C-F70C-404A-AEF7-540D82CA2EFF}"/>
              </a:ext>
            </a:extLst>
          </p:cNvPr>
          <p:cNvSpPr/>
          <p:nvPr/>
        </p:nvSpPr>
        <p:spPr>
          <a:xfrm>
            <a:off x="4333950" y="4135180"/>
            <a:ext cx="180000" cy="18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37" name="円/楕円 36">
            <a:extLst>
              <a:ext uri="{FF2B5EF4-FFF2-40B4-BE49-F238E27FC236}">
                <a16:creationId xmlns:a16="http://schemas.microsoft.com/office/drawing/2014/main" id="{8F7FF3A9-89AF-8748-8474-6B261E7FFC64}"/>
              </a:ext>
            </a:extLst>
          </p:cNvPr>
          <p:cNvSpPr/>
          <p:nvPr/>
        </p:nvSpPr>
        <p:spPr>
          <a:xfrm>
            <a:off x="3004798" y="3366293"/>
            <a:ext cx="180000" cy="18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38" name="円/楕円 37">
            <a:extLst>
              <a:ext uri="{FF2B5EF4-FFF2-40B4-BE49-F238E27FC236}">
                <a16:creationId xmlns:a16="http://schemas.microsoft.com/office/drawing/2014/main" id="{083A0BC4-FD35-8948-9759-ED4D5524726C}"/>
              </a:ext>
            </a:extLst>
          </p:cNvPr>
          <p:cNvSpPr/>
          <p:nvPr/>
        </p:nvSpPr>
        <p:spPr>
          <a:xfrm>
            <a:off x="4361625" y="3252945"/>
            <a:ext cx="198000" cy="18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39" name="テキスト ボックス 45">
            <a:extLst>
              <a:ext uri="{FF2B5EF4-FFF2-40B4-BE49-F238E27FC236}">
                <a16:creationId xmlns:a16="http://schemas.microsoft.com/office/drawing/2014/main" id="{09C581CA-4BF0-5448-A753-293D2750B2C3}"/>
              </a:ext>
            </a:extLst>
          </p:cNvPr>
          <p:cNvSpPr txBox="1">
            <a:spLocks noChangeArrowheads="1"/>
          </p:cNvSpPr>
          <p:nvPr/>
        </p:nvSpPr>
        <p:spPr bwMode="auto">
          <a:xfrm>
            <a:off x="4289553" y="2633726"/>
            <a:ext cx="719138" cy="523875"/>
          </a:xfrm>
          <a:prstGeom prst="rect">
            <a:avLst/>
          </a:prstGeom>
          <a:noFill/>
          <a:ln w="9525">
            <a:noFill/>
            <a:miter lim="800000"/>
            <a:headEnd/>
            <a:tailEnd/>
          </a:ln>
        </p:spPr>
        <p:txBody>
          <a:bodyPr>
            <a:spAutoFit/>
          </a:bodyPr>
          <a:lstStyle/>
          <a:p>
            <a:r>
              <a:rPr lang="en-US" altLang="ja-JP" sz="28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B</a:t>
            </a:r>
            <a:r>
              <a:rPr lang="ja-JP" altLang="en-US" sz="28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40" name="テキスト ボックス 39">
            <a:extLst>
              <a:ext uri="{FF2B5EF4-FFF2-40B4-BE49-F238E27FC236}">
                <a16:creationId xmlns:a16="http://schemas.microsoft.com/office/drawing/2014/main" id="{28975650-413D-F942-A83A-7A8FEADA1583}"/>
              </a:ext>
            </a:extLst>
          </p:cNvPr>
          <p:cNvSpPr txBox="1">
            <a:spLocks noChangeArrowheads="1"/>
          </p:cNvSpPr>
          <p:nvPr/>
        </p:nvSpPr>
        <p:spPr bwMode="auto">
          <a:xfrm>
            <a:off x="2722704" y="2997421"/>
            <a:ext cx="720725" cy="523875"/>
          </a:xfrm>
          <a:prstGeom prst="rect">
            <a:avLst/>
          </a:prstGeom>
          <a:noFill/>
          <a:ln w="9525">
            <a:noFill/>
            <a:miter lim="800000"/>
            <a:headEnd/>
            <a:tailEnd/>
          </a:ln>
        </p:spPr>
        <p:txBody>
          <a:bodyPr>
            <a:spAutoFit/>
          </a:bodyPr>
          <a:lstStyle/>
          <a:p>
            <a:r>
              <a:rPr lang="en-US" altLang="ja-JP" sz="28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A</a:t>
            </a:r>
            <a:r>
              <a:rPr lang="ja-JP" altLang="en-US" sz="2800" b="1" dirty="0">
                <a:solidFill>
                  <a:srgbClr val="0070C0"/>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42" name="テキスト プレースホルダー 23">
            <a:extLst>
              <a:ext uri="{FF2B5EF4-FFF2-40B4-BE49-F238E27FC236}">
                <a16:creationId xmlns:a16="http://schemas.microsoft.com/office/drawing/2014/main" id="{316E8A98-3412-4C41-B3D6-37E3AAA1541D}"/>
              </a:ext>
            </a:extLst>
          </p:cNvPr>
          <p:cNvSpPr txBox="1">
            <a:spLocks/>
          </p:cNvSpPr>
          <p:nvPr/>
        </p:nvSpPr>
        <p:spPr>
          <a:xfrm>
            <a:off x="392113" y="430833"/>
            <a:ext cx="9062950" cy="139758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None/>
            </a:pPr>
            <a:r>
              <a:rPr lang="ja-JP" altLang="en-US" sz="1800" u="sng" kern="0"/>
              <a:t>一貫性のある誤差はガイダンスで修正！</a:t>
            </a:r>
          </a:p>
        </p:txBody>
      </p:sp>
    </p:spTree>
    <p:extLst>
      <p:ext uri="{BB962C8B-B14F-4D97-AF65-F5344CB8AC3E}">
        <p14:creationId xmlns:p14="http://schemas.microsoft.com/office/powerpoint/2010/main" val="8610612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a:extLst>
              <a:ext uri="{FF2B5EF4-FFF2-40B4-BE49-F238E27FC236}">
                <a16:creationId xmlns:a16="http://schemas.microsoft.com/office/drawing/2014/main" id="{82A057E4-33D4-B342-8003-B74B0D76DADE}"/>
              </a:ext>
            </a:extLst>
          </p:cNvPr>
          <p:cNvSpPr>
            <a:spLocks noGrp="1"/>
          </p:cNvSpPr>
          <p:nvPr>
            <p:ph type="title"/>
          </p:nvPr>
        </p:nvSpPr>
        <p:spPr/>
        <p:txBody>
          <a:bodyPr/>
          <a:lstStyle/>
          <a:p>
            <a:r>
              <a:rPr lang="ja-JP" altLang="en-US"/>
              <a:t>ガイダンス</a:t>
            </a:r>
          </a:p>
        </p:txBody>
      </p:sp>
      <p:sp>
        <p:nvSpPr>
          <p:cNvPr id="21" name="テキスト プレースホルダー 20">
            <a:extLst>
              <a:ext uri="{FF2B5EF4-FFF2-40B4-BE49-F238E27FC236}">
                <a16:creationId xmlns:a16="http://schemas.microsoft.com/office/drawing/2014/main" id="{4C17902E-1089-ED4D-9AD4-0D6F4C55B7F4}"/>
              </a:ext>
            </a:extLst>
          </p:cNvPr>
          <p:cNvSpPr>
            <a:spLocks noGrp="1"/>
          </p:cNvSpPr>
          <p:nvPr>
            <p:ph type="body" idx="1"/>
          </p:nvPr>
        </p:nvSpPr>
        <p:spPr>
          <a:xfrm>
            <a:off x="1096398" y="6349212"/>
            <a:ext cx="6142846" cy="400111"/>
          </a:xfrm>
        </p:spPr>
        <p:txBody>
          <a:bodyPr/>
          <a:lstStyle/>
          <a:p>
            <a:pPr marL="76200" indent="0">
              <a:spcBef>
                <a:spcPts val="0"/>
              </a:spcBef>
              <a:buNone/>
            </a:pPr>
            <a:r>
              <a:rPr lang="ja-JP" altLang="en-US" sz="1600"/>
              <a:t>数値予報の粗いモデル地形に伴う誤差の補正</a:t>
            </a:r>
          </a:p>
        </p:txBody>
      </p:sp>
      <p:grpSp>
        <p:nvGrpSpPr>
          <p:cNvPr id="2" name="グループ化 1">
            <a:extLst>
              <a:ext uri="{FF2B5EF4-FFF2-40B4-BE49-F238E27FC236}">
                <a16:creationId xmlns:a16="http://schemas.microsoft.com/office/drawing/2014/main" id="{AE29BDE0-155D-CE42-9846-A30270B1EC64}"/>
              </a:ext>
            </a:extLst>
          </p:cNvPr>
          <p:cNvGrpSpPr/>
          <p:nvPr/>
        </p:nvGrpSpPr>
        <p:grpSpPr>
          <a:xfrm>
            <a:off x="1075762" y="532628"/>
            <a:ext cx="7754476" cy="5658931"/>
            <a:chOff x="789842" y="587235"/>
            <a:chExt cx="7754476" cy="5658931"/>
          </a:xfrm>
        </p:grpSpPr>
        <p:pic>
          <p:nvPicPr>
            <p:cNvPr id="4" name="Picture 5">
              <a:extLst>
                <a:ext uri="{FF2B5EF4-FFF2-40B4-BE49-F238E27FC236}">
                  <a16:creationId xmlns:a16="http://schemas.microsoft.com/office/drawing/2014/main" id="{73A8E08B-4A1C-1A47-93DD-C9018C921FF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74041" y="587235"/>
              <a:ext cx="3637158" cy="2648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svkva.naps.kishou.go.jp/%7Esuuchicz/guidHp/g_monitor/web/php/elem.php?init=201606081800&amp;area=39.07180722891566,33.47180722891566,135.1483043478261,140.6483043478261&amp;ft=6h&amp;mdl=gsm&amp;height=SURF&amp;elem=ZS&amp;caption=1&amp;max=1&amp;colorbar=1&amp;frame=1&amp;yabane=1&amp;grid=1&amp;path=">
              <a:extLst>
                <a:ext uri="{FF2B5EF4-FFF2-40B4-BE49-F238E27FC236}">
                  <a16:creationId xmlns:a16="http://schemas.microsoft.com/office/drawing/2014/main" id="{1B74A1C7-146A-304D-B7FF-25B429D625E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96029" y="3608824"/>
              <a:ext cx="3740286" cy="2637342"/>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29">
              <a:extLst>
                <a:ext uri="{FF2B5EF4-FFF2-40B4-BE49-F238E27FC236}">
                  <a16:creationId xmlns:a16="http://schemas.microsoft.com/office/drawing/2014/main" id="{46FB22FC-D1C3-BD4C-AEE5-56A7983A5A84}"/>
                </a:ext>
              </a:extLst>
            </p:cNvPr>
            <p:cNvSpPr txBox="1">
              <a:spLocks noChangeArrowheads="1"/>
            </p:cNvSpPr>
            <p:nvPr/>
          </p:nvSpPr>
          <p:spPr bwMode="auto">
            <a:xfrm>
              <a:off x="1010634" y="3179523"/>
              <a:ext cx="3241779" cy="338554"/>
            </a:xfrm>
            <a:prstGeom prst="rect">
              <a:avLst/>
            </a:prstGeom>
            <a:solidFill>
              <a:schemeClr val="bg1"/>
            </a:solidFill>
            <a:ln>
              <a:noFill/>
            </a:ln>
          </p:spPr>
          <p:txBody>
            <a:bodyPr wrap="squar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en-US" altLang="ja-JP" sz="1600" b="1" dirty="0">
                  <a:latin typeface="メイリオ" panose="020B0604030504040204" pitchFamily="50" charset="-128"/>
                  <a:ea typeface="メイリオ" panose="020B0604030504040204" pitchFamily="50" charset="-128"/>
                  <a:cs typeface="メイリオ" panose="020B0604030504040204" pitchFamily="50" charset="-128"/>
                </a:rPr>
                <a:t>2012/01/04 12UTC(FT=24)</a:t>
              </a:r>
              <a:endParaRPr lang="ja-JP" altLang="en-US" sz="16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Text Box 5">
              <a:extLst>
                <a:ext uri="{FF2B5EF4-FFF2-40B4-BE49-F238E27FC236}">
                  <a16:creationId xmlns:a16="http://schemas.microsoft.com/office/drawing/2014/main" id="{A3921B48-92B4-BE4E-BC33-436569DE9A8C}"/>
                </a:ext>
              </a:extLst>
            </p:cNvPr>
            <p:cNvSpPr txBox="1">
              <a:spLocks noChangeArrowheads="1"/>
            </p:cNvSpPr>
            <p:nvPr/>
          </p:nvSpPr>
          <p:spPr bwMode="auto">
            <a:xfrm>
              <a:off x="810478" y="686066"/>
              <a:ext cx="1440756" cy="707886"/>
            </a:xfrm>
            <a:prstGeom prst="rect">
              <a:avLst/>
            </a:prstGeom>
            <a:solidFill>
              <a:schemeClr val="accent5">
                <a:lumMod val="20000"/>
                <a:lumOff val="80000"/>
              </a:schemeClr>
            </a:solidFill>
            <a:ln>
              <a:noFill/>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defRPr/>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数値予報（</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GSM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a:t>
              </a:r>
            </a:p>
          </p:txBody>
        </p:sp>
        <p:pic>
          <p:nvPicPr>
            <p:cNvPr id="8" name="Picture 2">
              <a:extLst>
                <a:ext uri="{FF2B5EF4-FFF2-40B4-BE49-F238E27FC236}">
                  <a16:creationId xmlns:a16="http://schemas.microsoft.com/office/drawing/2014/main" id="{6BF057C1-CD1B-F64A-9B33-01EA035476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842" y="4872352"/>
              <a:ext cx="441583" cy="1373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a:extLst>
                <a:ext uri="{FF2B5EF4-FFF2-40B4-BE49-F238E27FC236}">
                  <a16:creationId xmlns:a16="http://schemas.microsoft.com/office/drawing/2014/main" id="{1978FE6C-D954-6949-994D-43948E962E2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990150" y="3445486"/>
              <a:ext cx="3554167" cy="280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a:extLst>
                <a:ext uri="{FF2B5EF4-FFF2-40B4-BE49-F238E27FC236}">
                  <a16:creationId xmlns:a16="http://schemas.microsoft.com/office/drawing/2014/main" id="{1F712D7E-A327-BC4C-B9D3-86E51F36C82F}"/>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5153247" y="587235"/>
              <a:ext cx="3391071" cy="2579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Box 4">
              <a:extLst>
                <a:ext uri="{FF2B5EF4-FFF2-40B4-BE49-F238E27FC236}">
                  <a16:creationId xmlns:a16="http://schemas.microsoft.com/office/drawing/2014/main" id="{78244322-406F-FB45-AF57-F565182D5834}"/>
                </a:ext>
              </a:extLst>
            </p:cNvPr>
            <p:cNvSpPr txBox="1">
              <a:spLocks noChangeArrowheads="1"/>
            </p:cNvSpPr>
            <p:nvPr/>
          </p:nvSpPr>
          <p:spPr bwMode="auto">
            <a:xfrm>
              <a:off x="4990150" y="3539563"/>
              <a:ext cx="2448272" cy="400110"/>
            </a:xfrm>
            <a:prstGeom prst="rect">
              <a:avLst/>
            </a:prstGeom>
            <a:solidFill>
              <a:srgbClr val="FF33CC"/>
            </a:solidFill>
            <a:ln>
              <a:noFill/>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defRPr/>
              </a:pPr>
              <a:r>
                <a:rPr lang="en-US" altLang="ja-JP" sz="20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GSM</a:t>
              </a:r>
              <a:r>
                <a:rPr lang="ja-JP" altLang="en-US" sz="20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ガイダンス</a:t>
              </a:r>
            </a:p>
          </p:txBody>
        </p:sp>
        <p:sp>
          <p:nvSpPr>
            <p:cNvPr id="13" name="Text Box 3">
              <a:extLst>
                <a:ext uri="{FF2B5EF4-FFF2-40B4-BE49-F238E27FC236}">
                  <a16:creationId xmlns:a16="http://schemas.microsoft.com/office/drawing/2014/main" id="{4CCA8904-D819-B248-ABD3-43A63D702C29}"/>
                </a:ext>
              </a:extLst>
            </p:cNvPr>
            <p:cNvSpPr txBox="1">
              <a:spLocks noChangeArrowheads="1"/>
            </p:cNvSpPr>
            <p:nvPr/>
          </p:nvSpPr>
          <p:spPr bwMode="auto">
            <a:xfrm>
              <a:off x="5153247" y="686066"/>
              <a:ext cx="1223962" cy="461963"/>
            </a:xfrm>
            <a:prstGeom prst="rect">
              <a:avLst/>
            </a:prstGeom>
            <a:solidFill>
              <a:schemeClr val="accent6">
                <a:lumMod val="20000"/>
                <a:lumOff val="80000"/>
              </a:schemeClr>
            </a:solidFill>
            <a:ln>
              <a:noFill/>
              <a:headEnd/>
              <a:tailEnd/>
            </a:ln>
          </p:spPr>
          <p:style>
            <a:lnRef idx="1">
              <a:schemeClr val="accent6"/>
            </a:lnRef>
            <a:fillRef idx="2">
              <a:schemeClr val="accent6"/>
            </a:fillRef>
            <a:effectRef idx="1">
              <a:schemeClr val="accent6"/>
            </a:effectRef>
            <a:fontRef idx="minor">
              <a:schemeClr val="dk1"/>
            </a:fontRef>
          </p:style>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defRPr/>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実況</a:t>
              </a:r>
            </a:p>
          </p:txBody>
        </p:sp>
        <p:sp>
          <p:nvSpPr>
            <p:cNvPr id="14" name="円/楕円 13">
              <a:extLst>
                <a:ext uri="{FF2B5EF4-FFF2-40B4-BE49-F238E27FC236}">
                  <a16:creationId xmlns:a16="http://schemas.microsoft.com/office/drawing/2014/main" id="{277BE0B0-790F-5047-913A-9731CE915423}"/>
                </a:ext>
              </a:extLst>
            </p:cNvPr>
            <p:cNvSpPr/>
            <p:nvPr/>
          </p:nvSpPr>
          <p:spPr>
            <a:xfrm>
              <a:off x="6498834" y="1520633"/>
              <a:ext cx="432048" cy="41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a:extLst>
                <a:ext uri="{FF2B5EF4-FFF2-40B4-BE49-F238E27FC236}">
                  <a16:creationId xmlns:a16="http://schemas.microsoft.com/office/drawing/2014/main" id="{989742D0-F63A-DD4C-9541-53203ADFB70C}"/>
                </a:ext>
              </a:extLst>
            </p:cNvPr>
            <p:cNvSpPr/>
            <p:nvPr/>
          </p:nvSpPr>
          <p:spPr>
            <a:xfrm>
              <a:off x="6430967" y="4486522"/>
              <a:ext cx="432048" cy="41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a:extLst>
                <a:ext uri="{FF2B5EF4-FFF2-40B4-BE49-F238E27FC236}">
                  <a16:creationId xmlns:a16="http://schemas.microsoft.com/office/drawing/2014/main" id="{2B084009-9AE7-1641-90FA-E244B2483B58}"/>
                </a:ext>
              </a:extLst>
            </p:cNvPr>
            <p:cNvSpPr/>
            <p:nvPr/>
          </p:nvSpPr>
          <p:spPr>
            <a:xfrm>
              <a:off x="2476596" y="4072810"/>
              <a:ext cx="432048" cy="41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a:extLst>
                <a:ext uri="{FF2B5EF4-FFF2-40B4-BE49-F238E27FC236}">
                  <a16:creationId xmlns:a16="http://schemas.microsoft.com/office/drawing/2014/main" id="{E6F81EA5-7B54-DE4F-980B-0550D7744D42}"/>
                </a:ext>
              </a:extLst>
            </p:cNvPr>
            <p:cNvSpPr/>
            <p:nvPr/>
          </p:nvSpPr>
          <p:spPr>
            <a:xfrm>
              <a:off x="2434107" y="1427212"/>
              <a:ext cx="432048" cy="41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Text Box 5">
              <a:extLst>
                <a:ext uri="{FF2B5EF4-FFF2-40B4-BE49-F238E27FC236}">
                  <a16:creationId xmlns:a16="http://schemas.microsoft.com/office/drawing/2014/main" id="{E67FB524-99BA-2B4B-AFF2-8D41B98787B9}"/>
                </a:ext>
              </a:extLst>
            </p:cNvPr>
            <p:cNvSpPr txBox="1">
              <a:spLocks noChangeArrowheads="1"/>
            </p:cNvSpPr>
            <p:nvPr/>
          </p:nvSpPr>
          <p:spPr bwMode="auto">
            <a:xfrm>
              <a:off x="796029" y="3539563"/>
              <a:ext cx="2384983" cy="400110"/>
            </a:xfrm>
            <a:prstGeom prst="rect">
              <a:avLst/>
            </a:prstGeom>
            <a:solidFill>
              <a:schemeClr val="accent5">
                <a:lumMod val="20000"/>
                <a:lumOff val="80000"/>
              </a:schemeClr>
            </a:solidFill>
            <a:ln>
              <a:noFill/>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FontTx/>
                <a:buNone/>
                <a:defRPr/>
              </a:pPr>
              <a:r>
                <a:rPr lang="en-US" altLang="ja-JP" sz="2000" dirty="0">
                  <a:latin typeface="Meiryo UI" panose="020B0604030504040204" pitchFamily="50" charset="-128"/>
                  <a:ea typeface="Meiryo UI" panose="020B0604030504040204" pitchFamily="50" charset="-128"/>
                  <a:cs typeface="Meiryo UI" panose="020B0604030504040204" pitchFamily="50" charset="-128"/>
                </a:rPr>
                <a:t>GSM</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の標高</a:t>
              </a:r>
            </a:p>
          </p:txBody>
        </p:sp>
        <p:sp>
          <p:nvSpPr>
            <p:cNvPr id="20" name="四角形吹き出し 19">
              <a:extLst>
                <a:ext uri="{FF2B5EF4-FFF2-40B4-BE49-F238E27FC236}">
                  <a16:creationId xmlns:a16="http://schemas.microsoft.com/office/drawing/2014/main" id="{A89FCD11-E0A0-C64B-BC16-37CA85A428D9}"/>
                </a:ext>
              </a:extLst>
            </p:cNvPr>
            <p:cNvSpPr/>
            <p:nvPr/>
          </p:nvSpPr>
          <p:spPr>
            <a:xfrm>
              <a:off x="2602864" y="5051731"/>
              <a:ext cx="1872208" cy="1070001"/>
            </a:xfrm>
            <a:prstGeom prst="wedgeRectCallout">
              <a:avLst>
                <a:gd name="adj1" fmla="val -40186"/>
                <a:gd name="adj2" fmla="val -9487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モデルの中では</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海扱い！</a:t>
              </a:r>
            </a:p>
          </p:txBody>
        </p:sp>
      </p:grpSp>
    </p:spTree>
    <p:extLst>
      <p:ext uri="{BB962C8B-B14F-4D97-AF65-F5344CB8AC3E}">
        <p14:creationId xmlns:p14="http://schemas.microsoft.com/office/powerpoint/2010/main" val="2491714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401;p37">
            <a:extLst>
              <a:ext uri="{FF2B5EF4-FFF2-40B4-BE49-F238E27FC236}">
                <a16:creationId xmlns:a16="http://schemas.microsoft.com/office/drawing/2014/main" id="{FD8847C2-E3DB-C641-A3F9-F10720C29266}"/>
              </a:ext>
            </a:extLst>
          </p:cNvPr>
          <p:cNvSpPr txBox="1"/>
          <p:nvPr/>
        </p:nvSpPr>
        <p:spPr>
          <a:xfrm>
            <a:off x="270163" y="2639700"/>
            <a:ext cx="9365673"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気象要素の基礎知識</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気象データに含まれる要素について</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13565462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a:extLst>
              <a:ext uri="{FF2B5EF4-FFF2-40B4-BE49-F238E27FC236}">
                <a16:creationId xmlns:a16="http://schemas.microsoft.com/office/drawing/2014/main" id="{FF8F0C69-5802-044D-AE22-69585BADE91C}"/>
              </a:ext>
            </a:extLst>
          </p:cNvPr>
          <p:cNvSpPr>
            <a:spLocks noGrp="1"/>
          </p:cNvSpPr>
          <p:nvPr>
            <p:ph type="title"/>
          </p:nvPr>
        </p:nvSpPr>
        <p:spPr/>
        <p:txBody>
          <a:bodyPr/>
          <a:lstStyle/>
          <a:p>
            <a:r>
              <a:rPr lang="ja-JP" altLang="en-US"/>
              <a:t>ガイダンス</a:t>
            </a:r>
          </a:p>
        </p:txBody>
      </p:sp>
      <p:sp>
        <p:nvSpPr>
          <p:cNvPr id="23" name="テキスト プレースホルダー 22">
            <a:extLst>
              <a:ext uri="{FF2B5EF4-FFF2-40B4-BE49-F238E27FC236}">
                <a16:creationId xmlns:a16="http://schemas.microsoft.com/office/drawing/2014/main" id="{D97000B0-2F8F-4142-8630-1100F1D14415}"/>
              </a:ext>
            </a:extLst>
          </p:cNvPr>
          <p:cNvSpPr>
            <a:spLocks noGrp="1"/>
          </p:cNvSpPr>
          <p:nvPr>
            <p:ph type="body" idx="1"/>
          </p:nvPr>
        </p:nvSpPr>
        <p:spPr>
          <a:xfrm>
            <a:off x="392113" y="458937"/>
            <a:ext cx="9062950" cy="960771"/>
          </a:xfrm>
        </p:spPr>
        <p:txBody>
          <a:bodyPr/>
          <a:lstStyle/>
          <a:p>
            <a:pPr marL="76200" indent="0">
              <a:buNone/>
            </a:pPr>
            <a:r>
              <a:rPr lang="ja-JP" altLang="en-US" sz="1800" u="sng"/>
              <a:t>ランダムな誤差はガイダンスで修正できない</a:t>
            </a:r>
          </a:p>
        </p:txBody>
      </p:sp>
      <p:grpSp>
        <p:nvGrpSpPr>
          <p:cNvPr id="2" name="グループ化 1">
            <a:extLst>
              <a:ext uri="{FF2B5EF4-FFF2-40B4-BE49-F238E27FC236}">
                <a16:creationId xmlns:a16="http://schemas.microsoft.com/office/drawing/2014/main" id="{7A7443D1-B927-2C4C-B790-6F60681107C9}"/>
              </a:ext>
            </a:extLst>
          </p:cNvPr>
          <p:cNvGrpSpPr/>
          <p:nvPr/>
        </p:nvGrpSpPr>
        <p:grpSpPr>
          <a:xfrm>
            <a:off x="878772" y="1331395"/>
            <a:ext cx="8148456" cy="4329022"/>
            <a:chOff x="670526" y="1240104"/>
            <a:chExt cx="8148456" cy="4329022"/>
          </a:xfrm>
        </p:grpSpPr>
        <p:sp>
          <p:nvSpPr>
            <p:cNvPr id="4" name="Line 4">
              <a:extLst>
                <a:ext uri="{FF2B5EF4-FFF2-40B4-BE49-F238E27FC236}">
                  <a16:creationId xmlns:a16="http://schemas.microsoft.com/office/drawing/2014/main" id="{D059DAE6-C975-674C-9EF2-789B22FAD716}"/>
                </a:ext>
              </a:extLst>
            </p:cNvPr>
            <p:cNvSpPr>
              <a:spLocks noChangeShapeType="1"/>
            </p:cNvSpPr>
            <p:nvPr/>
          </p:nvSpPr>
          <p:spPr bwMode="auto">
            <a:xfrm flipV="1">
              <a:off x="670526" y="2263552"/>
              <a:ext cx="3165479" cy="2946562"/>
            </a:xfrm>
            <a:prstGeom prst="line">
              <a:avLst/>
            </a:prstGeom>
            <a:noFill/>
            <a:ln w="7620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Text Box 7">
              <a:extLst>
                <a:ext uri="{FF2B5EF4-FFF2-40B4-BE49-F238E27FC236}">
                  <a16:creationId xmlns:a16="http://schemas.microsoft.com/office/drawing/2014/main" id="{EEB4AF13-6BD7-0F4D-895C-9A606854AF37}"/>
                </a:ext>
              </a:extLst>
            </p:cNvPr>
            <p:cNvSpPr txBox="1">
              <a:spLocks noChangeArrowheads="1"/>
            </p:cNvSpPr>
            <p:nvPr/>
          </p:nvSpPr>
          <p:spPr bwMode="auto">
            <a:xfrm>
              <a:off x="3409344" y="1272952"/>
              <a:ext cx="14033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前線の</a:t>
              </a:r>
            </a:p>
            <a:p>
              <a:pPr eaLnBrk="1" hangingPunct="1">
                <a:spcBef>
                  <a:spcPct val="0"/>
                </a:spcBef>
                <a:buFontTx/>
                <a:buNone/>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予想</a:t>
              </a:r>
            </a:p>
          </p:txBody>
        </p:sp>
        <p:sp>
          <p:nvSpPr>
            <p:cNvPr id="6" name="Text Box 9">
              <a:extLst>
                <a:ext uri="{FF2B5EF4-FFF2-40B4-BE49-F238E27FC236}">
                  <a16:creationId xmlns:a16="http://schemas.microsoft.com/office/drawing/2014/main" id="{D6B438D5-B1C7-8E44-AE0F-38077E99641B}"/>
                </a:ext>
              </a:extLst>
            </p:cNvPr>
            <p:cNvSpPr txBox="1">
              <a:spLocks noChangeArrowheads="1"/>
            </p:cNvSpPr>
            <p:nvPr/>
          </p:nvSpPr>
          <p:spPr bwMode="auto">
            <a:xfrm>
              <a:off x="670526" y="1425300"/>
              <a:ext cx="20393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北風・低温</a:t>
              </a:r>
            </a:p>
          </p:txBody>
        </p:sp>
        <p:sp>
          <p:nvSpPr>
            <p:cNvPr id="7" name="Text Box 10">
              <a:extLst>
                <a:ext uri="{FF2B5EF4-FFF2-40B4-BE49-F238E27FC236}">
                  <a16:creationId xmlns:a16="http://schemas.microsoft.com/office/drawing/2014/main" id="{AC96C58E-93B0-A848-B409-B3A7B2BF94CB}"/>
                </a:ext>
              </a:extLst>
            </p:cNvPr>
            <p:cNvSpPr txBox="1">
              <a:spLocks noChangeArrowheads="1"/>
            </p:cNvSpPr>
            <p:nvPr/>
          </p:nvSpPr>
          <p:spPr bwMode="auto">
            <a:xfrm>
              <a:off x="4590318" y="4984351"/>
              <a:ext cx="20393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b="1" dirty="0">
                  <a:solidFill>
                    <a:schemeClr val="accent6"/>
                  </a:solidFill>
                  <a:latin typeface="Meiryo UI" panose="020B0604030504040204" pitchFamily="50" charset="-128"/>
                  <a:ea typeface="Meiryo UI" panose="020B0604030504040204" pitchFamily="50" charset="-128"/>
                  <a:cs typeface="Meiryo UI" panose="020B0604030504040204" pitchFamily="50" charset="-128"/>
                </a:rPr>
                <a:t>南風・高温</a:t>
              </a:r>
            </a:p>
          </p:txBody>
        </p:sp>
        <p:pic>
          <p:nvPicPr>
            <p:cNvPr id="8" name="Picture 6" descr="http://jsusr16.met.kishou.go.jp/koho/character/poses_s/15xs.png">
              <a:extLst>
                <a:ext uri="{FF2B5EF4-FFF2-40B4-BE49-F238E27FC236}">
                  <a16:creationId xmlns:a16="http://schemas.microsoft.com/office/drawing/2014/main" id="{23167B9A-791A-A44A-87E6-3703DF41D6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7690" y="4329648"/>
              <a:ext cx="794156" cy="8179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 descr="C:\Users\Yoshi\Desktop\harerun.jpg">
              <a:extLst>
                <a:ext uri="{FF2B5EF4-FFF2-40B4-BE49-F238E27FC236}">
                  <a16:creationId xmlns:a16="http://schemas.microsoft.com/office/drawing/2014/main" id="{48E41EDB-93BE-2942-9DBE-4A4089FDE82C}"/>
                </a:ext>
              </a:extLst>
            </p:cNvPr>
            <p:cNvPicPr>
              <a:picLocks noChangeAspect="1" noChangeArrowheads="1"/>
            </p:cNvPicPr>
            <p:nvPr/>
          </p:nvPicPr>
          <p:blipFill>
            <a:blip r:embed="rId4" cstate="print"/>
            <a:srcRect l="5005" r="6487" b="8381"/>
            <a:stretch>
              <a:fillRect/>
            </a:stretch>
          </p:blipFill>
          <p:spPr bwMode="auto">
            <a:xfrm>
              <a:off x="3848302" y="2855049"/>
              <a:ext cx="619933" cy="621670"/>
            </a:xfrm>
            <a:prstGeom prst="rect">
              <a:avLst/>
            </a:prstGeom>
            <a:noFill/>
          </p:spPr>
        </p:pic>
        <p:grpSp>
          <p:nvGrpSpPr>
            <p:cNvPr id="10" name="グループ化 9">
              <a:extLst>
                <a:ext uri="{FF2B5EF4-FFF2-40B4-BE49-F238E27FC236}">
                  <a16:creationId xmlns:a16="http://schemas.microsoft.com/office/drawing/2014/main" id="{F44183D7-D628-D54D-AA0D-27662B4D4E38}"/>
                </a:ext>
              </a:extLst>
            </p:cNvPr>
            <p:cNvGrpSpPr/>
            <p:nvPr/>
          </p:nvGrpSpPr>
          <p:grpSpPr>
            <a:xfrm>
              <a:off x="3482727" y="2403321"/>
              <a:ext cx="5336255" cy="1183341"/>
              <a:chOff x="4948565" y="3765175"/>
              <a:chExt cx="5336255" cy="1183341"/>
            </a:xfrm>
          </p:grpSpPr>
          <p:sp>
            <p:nvSpPr>
              <p:cNvPr id="11" name="Text Box 11">
                <a:extLst>
                  <a:ext uri="{FF2B5EF4-FFF2-40B4-BE49-F238E27FC236}">
                    <a16:creationId xmlns:a16="http://schemas.microsoft.com/office/drawing/2014/main" id="{583D04A1-DC01-3344-A484-80EF7B9F1C99}"/>
                  </a:ext>
                </a:extLst>
              </p:cNvPr>
              <p:cNvSpPr txBox="1">
                <a:spLocks noChangeArrowheads="1"/>
              </p:cNvSpPr>
              <p:nvPr/>
            </p:nvSpPr>
            <p:spPr bwMode="auto">
              <a:xfrm>
                <a:off x="7227573" y="3887053"/>
                <a:ext cx="3057247" cy="954107"/>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sz="2800" b="1"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予想：南風で高温</a:t>
                </a:r>
              </a:p>
              <a:p>
                <a:pPr eaLnBrk="1" hangingPunct="1">
                  <a:spcBef>
                    <a:spcPct val="0"/>
                  </a:spcBef>
                  <a:buFontTx/>
                  <a:buNone/>
                </a:pPr>
                <a:r>
                  <a:rPr lang="ja-JP" altLang="en-US" sz="28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実況：北風で低温</a:t>
                </a:r>
              </a:p>
            </p:txBody>
          </p:sp>
          <p:sp>
            <p:nvSpPr>
              <p:cNvPr id="12" name="円/楕円 11">
                <a:extLst>
                  <a:ext uri="{FF2B5EF4-FFF2-40B4-BE49-F238E27FC236}">
                    <a16:creationId xmlns:a16="http://schemas.microsoft.com/office/drawing/2014/main" id="{570035DE-E258-C14C-8B2E-F1EF6FAACCF0}"/>
                  </a:ext>
                </a:extLst>
              </p:cNvPr>
              <p:cNvSpPr/>
              <p:nvPr/>
            </p:nvSpPr>
            <p:spPr>
              <a:xfrm>
                <a:off x="4948565" y="3765175"/>
                <a:ext cx="1344706" cy="11833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矢印コネクタ 12">
                <a:extLst>
                  <a:ext uri="{FF2B5EF4-FFF2-40B4-BE49-F238E27FC236}">
                    <a16:creationId xmlns:a16="http://schemas.microsoft.com/office/drawing/2014/main" id="{4343393E-F3A4-864F-A81C-AB46E14FF891}"/>
                  </a:ext>
                </a:extLst>
              </p:cNvPr>
              <p:cNvCxnSpPr>
                <a:stCxn id="11" idx="1"/>
                <a:endCxn id="12" idx="6"/>
              </p:cNvCxnSpPr>
              <p:nvPr/>
            </p:nvCxnSpPr>
            <p:spPr>
              <a:xfrm flipH="1" flipV="1">
                <a:off x="6293271" y="4356846"/>
                <a:ext cx="934302" cy="7261"/>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pSp>
        <p:grpSp>
          <p:nvGrpSpPr>
            <p:cNvPr id="14" name="グループ化 13">
              <a:extLst>
                <a:ext uri="{FF2B5EF4-FFF2-40B4-BE49-F238E27FC236}">
                  <a16:creationId xmlns:a16="http://schemas.microsoft.com/office/drawing/2014/main" id="{C826B097-8764-3E4F-BD1C-68A1AFB75495}"/>
                </a:ext>
              </a:extLst>
            </p:cNvPr>
            <p:cNvGrpSpPr/>
            <p:nvPr/>
          </p:nvGrpSpPr>
          <p:grpSpPr>
            <a:xfrm>
              <a:off x="2707765" y="1240104"/>
              <a:ext cx="4192389" cy="3970009"/>
              <a:chOff x="4352937" y="2530227"/>
              <a:chExt cx="4192389" cy="3970009"/>
            </a:xfrm>
          </p:grpSpPr>
          <p:pic>
            <p:nvPicPr>
              <p:cNvPr id="15" name="Picture 4" descr="http://jsusr16.met.kishou.go.jp/koho/character/poses_s/09xs.png">
                <a:extLst>
                  <a:ext uri="{FF2B5EF4-FFF2-40B4-BE49-F238E27FC236}">
                    <a16:creationId xmlns:a16="http://schemas.microsoft.com/office/drawing/2014/main" id="{14918A10-3077-B947-8834-CAF74D65E21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34796" y="3806465"/>
                <a:ext cx="728133" cy="961745"/>
              </a:xfrm>
              <a:prstGeom prst="rect">
                <a:avLst/>
              </a:prstGeom>
              <a:noFill/>
              <a:extLst>
                <a:ext uri="{909E8E84-426E-40DD-AFC4-6F175D3DCCD1}">
                  <a14:hiddenFill xmlns:a14="http://schemas.microsoft.com/office/drawing/2010/main">
                    <a:solidFill>
                      <a:srgbClr val="FFFFFF"/>
                    </a:solidFill>
                  </a14:hiddenFill>
                </a:ext>
              </a:extLst>
            </p:spPr>
          </p:pic>
          <p:sp>
            <p:nvSpPr>
              <p:cNvPr id="16" name="Line 5">
                <a:extLst>
                  <a:ext uri="{FF2B5EF4-FFF2-40B4-BE49-F238E27FC236}">
                    <a16:creationId xmlns:a16="http://schemas.microsoft.com/office/drawing/2014/main" id="{7E268C2D-C832-7149-AB0C-37E6719521DB}"/>
                  </a:ext>
                </a:extLst>
              </p:cNvPr>
              <p:cNvSpPr>
                <a:spLocks noChangeShapeType="1"/>
              </p:cNvSpPr>
              <p:nvPr/>
            </p:nvSpPr>
            <p:spPr bwMode="auto">
              <a:xfrm flipV="1">
                <a:off x="4352937" y="3673226"/>
                <a:ext cx="2989067" cy="282701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円/楕円 16">
                <a:extLst>
                  <a:ext uri="{FF2B5EF4-FFF2-40B4-BE49-F238E27FC236}">
                    <a16:creationId xmlns:a16="http://schemas.microsoft.com/office/drawing/2014/main" id="{081664C3-5AE1-D14D-9703-96E4E7659519}"/>
                  </a:ext>
                </a:extLst>
              </p:cNvPr>
              <p:cNvSpPr/>
              <p:nvPr/>
            </p:nvSpPr>
            <p:spPr>
              <a:xfrm>
                <a:off x="5572544" y="4745109"/>
                <a:ext cx="451413" cy="127321"/>
              </a:xfrm>
              <a:prstGeom prst="ellipse">
                <a:avLst/>
              </a:prstGeom>
              <a:blipFill>
                <a:blip r:embed="rId6"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Text Box 8">
                <a:extLst>
                  <a:ext uri="{FF2B5EF4-FFF2-40B4-BE49-F238E27FC236}">
                    <a16:creationId xmlns:a16="http://schemas.microsoft.com/office/drawing/2014/main" id="{CC529770-F9CF-BE4B-AF43-6E37B9A72355}"/>
                  </a:ext>
                </a:extLst>
              </p:cNvPr>
              <p:cNvSpPr txBox="1">
                <a:spLocks noChangeArrowheads="1"/>
              </p:cNvSpPr>
              <p:nvPr/>
            </p:nvSpPr>
            <p:spPr bwMode="auto">
              <a:xfrm>
                <a:off x="7141976" y="2530227"/>
                <a:ext cx="14033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eaLnBrk="1" hangingPunct="1">
                  <a:spcBef>
                    <a:spcPct val="0"/>
                  </a:spcBef>
                  <a:buFontTx/>
                  <a:buNone/>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実際の</a:t>
                </a:r>
              </a:p>
              <a:p>
                <a:pPr eaLnBrk="1" hangingPunct="1">
                  <a:spcBef>
                    <a:spcPct val="0"/>
                  </a:spcBef>
                  <a:buFontTx/>
                  <a:buNone/>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前線</a:t>
                </a:r>
              </a:p>
            </p:txBody>
          </p:sp>
        </p:grpSp>
        <p:sp>
          <p:nvSpPr>
            <p:cNvPr id="21" name="下矢印 20">
              <a:extLst>
                <a:ext uri="{FF2B5EF4-FFF2-40B4-BE49-F238E27FC236}">
                  <a16:creationId xmlns:a16="http://schemas.microsoft.com/office/drawing/2014/main" id="{F817B25A-D8D8-3340-9D8B-4C3886E160D9}"/>
                </a:ext>
              </a:extLst>
            </p:cNvPr>
            <p:cNvSpPr/>
            <p:nvPr/>
          </p:nvSpPr>
          <p:spPr>
            <a:xfrm>
              <a:off x="1222144" y="2107940"/>
              <a:ext cx="936104" cy="117704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sp>
          <p:nvSpPr>
            <p:cNvPr id="22" name="下矢印 21">
              <a:extLst>
                <a:ext uri="{FF2B5EF4-FFF2-40B4-BE49-F238E27FC236}">
                  <a16:creationId xmlns:a16="http://schemas.microsoft.com/office/drawing/2014/main" id="{74877557-5364-074F-B078-E79D2DCDFD23}"/>
                </a:ext>
              </a:extLst>
            </p:cNvPr>
            <p:cNvSpPr/>
            <p:nvPr/>
          </p:nvSpPr>
          <p:spPr>
            <a:xfrm rot="10800000">
              <a:off x="5141937" y="3785491"/>
              <a:ext cx="936104" cy="1177044"/>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endParaRPr>
            </a:p>
          </p:txBody>
        </p:sp>
      </p:grpSp>
    </p:spTree>
    <p:extLst>
      <p:ext uri="{BB962C8B-B14F-4D97-AF65-F5344CB8AC3E}">
        <p14:creationId xmlns:p14="http://schemas.microsoft.com/office/powerpoint/2010/main" val="26725498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3D7AF6-BEFB-6946-BF1E-0FF43D4C3D62}"/>
              </a:ext>
            </a:extLst>
          </p:cNvPr>
          <p:cNvSpPr>
            <a:spLocks noGrp="1"/>
          </p:cNvSpPr>
          <p:nvPr>
            <p:ph type="title"/>
          </p:nvPr>
        </p:nvSpPr>
        <p:spPr/>
        <p:txBody>
          <a:bodyPr/>
          <a:lstStyle/>
          <a:p>
            <a:r>
              <a:rPr kumimoji="1" lang="ja-JP" altLang="en-US"/>
              <a:t>精度評価指標</a:t>
            </a:r>
          </a:p>
        </p:txBody>
      </p:sp>
      <p:sp>
        <p:nvSpPr>
          <p:cNvPr id="3" name="コンテンツ プレースホルダー 2">
            <a:extLst>
              <a:ext uri="{FF2B5EF4-FFF2-40B4-BE49-F238E27FC236}">
                <a16:creationId xmlns:a16="http://schemas.microsoft.com/office/drawing/2014/main" id="{8C731C25-EA98-944E-B43D-D1B9E7763FB0}"/>
              </a:ext>
            </a:extLst>
          </p:cNvPr>
          <p:cNvSpPr>
            <a:spLocks noGrp="1"/>
          </p:cNvSpPr>
          <p:nvPr>
            <p:ph type="body" idx="1"/>
          </p:nvPr>
        </p:nvSpPr>
        <p:spPr>
          <a:xfrm>
            <a:off x="392113" y="590661"/>
            <a:ext cx="9062950" cy="711939"/>
          </a:xfrm>
        </p:spPr>
        <p:txBody>
          <a:bodyPr/>
          <a:lstStyle/>
          <a:p>
            <a:pPr marL="76200" indent="0">
              <a:buNone/>
            </a:pPr>
            <a:r>
              <a:rPr kumimoji="1" lang="ja-JP" altLang="en-US" sz="1800" u="sng"/>
              <a:t>気象分野で使われる精度評価指標（連続値）</a:t>
            </a:r>
          </a:p>
        </p:txBody>
      </p:sp>
      <p:sp>
        <p:nvSpPr>
          <p:cNvPr id="4" name="コンテンツ プレースホルダー 2">
            <a:extLst>
              <a:ext uri="{FF2B5EF4-FFF2-40B4-BE49-F238E27FC236}">
                <a16:creationId xmlns:a16="http://schemas.microsoft.com/office/drawing/2014/main" id="{B2F1DBF9-314B-9B48-B058-5A318EFDD610}"/>
              </a:ext>
            </a:extLst>
          </p:cNvPr>
          <p:cNvSpPr txBox="1">
            <a:spLocks/>
          </p:cNvSpPr>
          <p:nvPr/>
        </p:nvSpPr>
        <p:spPr>
          <a:xfrm>
            <a:off x="923228" y="1857229"/>
            <a:ext cx="3124200" cy="7119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algn="ctr" defTabSz="914400">
              <a:buNone/>
            </a:pPr>
            <a:r>
              <a:rPr kumimoji="1" lang="ja-JP" altLang="en-US" sz="1800" kern="0"/>
              <a:t>平均誤差</a:t>
            </a:r>
            <a:br>
              <a:rPr kumimoji="1" lang="en-US" altLang="ja-JP" sz="1800" kern="0" dirty="0"/>
            </a:br>
            <a:r>
              <a:rPr kumimoji="1" lang="en" altLang="ja-JP" sz="1800" kern="0" dirty="0"/>
              <a:t>Mean Error</a:t>
            </a:r>
            <a:endParaRPr kumimoji="1" lang="ja-JP" altLang="en-US" sz="1800" kern="0"/>
          </a:p>
        </p:txBody>
      </p:sp>
      <p:pic>
        <p:nvPicPr>
          <p:cNvPr id="5" name="図 4">
            <a:extLst>
              <a:ext uri="{FF2B5EF4-FFF2-40B4-BE49-F238E27FC236}">
                <a16:creationId xmlns:a16="http://schemas.microsoft.com/office/drawing/2014/main" id="{0B69F795-3F10-C540-AC95-83F91774A0C3}"/>
              </a:ext>
            </a:extLst>
          </p:cNvPr>
          <p:cNvPicPr>
            <a:picLocks noChangeAspect="1"/>
          </p:cNvPicPr>
          <p:nvPr/>
        </p:nvPicPr>
        <p:blipFill>
          <a:blip r:embed="rId3"/>
          <a:stretch>
            <a:fillRect/>
          </a:stretch>
        </p:blipFill>
        <p:spPr>
          <a:xfrm>
            <a:off x="1120603" y="2655219"/>
            <a:ext cx="3079750" cy="1270000"/>
          </a:xfrm>
          <a:prstGeom prst="rect">
            <a:avLst/>
          </a:prstGeom>
        </p:spPr>
      </p:pic>
      <p:pic>
        <p:nvPicPr>
          <p:cNvPr id="6" name="図 5">
            <a:extLst>
              <a:ext uri="{FF2B5EF4-FFF2-40B4-BE49-F238E27FC236}">
                <a16:creationId xmlns:a16="http://schemas.microsoft.com/office/drawing/2014/main" id="{9D2EDBCB-A209-4742-91CA-81870A1028EA}"/>
              </a:ext>
            </a:extLst>
          </p:cNvPr>
          <p:cNvPicPr>
            <a:picLocks noChangeAspect="1"/>
          </p:cNvPicPr>
          <p:nvPr/>
        </p:nvPicPr>
        <p:blipFill>
          <a:blip r:embed="rId4"/>
          <a:stretch>
            <a:fillRect/>
          </a:stretch>
        </p:blipFill>
        <p:spPr>
          <a:xfrm>
            <a:off x="5298748" y="2631406"/>
            <a:ext cx="3905250" cy="1317625"/>
          </a:xfrm>
          <a:prstGeom prst="rect">
            <a:avLst/>
          </a:prstGeom>
        </p:spPr>
      </p:pic>
      <mc:AlternateContent xmlns:mc="http://schemas.openxmlformats.org/markup-compatibility/2006" xmlns:a14="http://schemas.microsoft.com/office/drawing/2010/main">
        <mc:Choice Requires="a14">
          <p:graphicFrame>
            <p:nvGraphicFramePr>
              <p:cNvPr id="7" name="表 7">
                <a:extLst>
                  <a:ext uri="{FF2B5EF4-FFF2-40B4-BE49-F238E27FC236}">
                    <a16:creationId xmlns:a16="http://schemas.microsoft.com/office/drawing/2014/main" id="{4FAC2686-60AF-6747-8049-2426E1B5BF2F}"/>
                  </a:ext>
                </a:extLst>
              </p:cNvPr>
              <p:cNvGraphicFramePr>
                <a:graphicFrameLocks noGrp="1"/>
              </p:cNvGraphicFramePr>
              <p:nvPr>
                <p:extLst>
                  <p:ext uri="{D42A27DB-BD31-4B8C-83A1-F6EECF244321}">
                    <p14:modId xmlns:p14="http://schemas.microsoft.com/office/powerpoint/2010/main" val="460002956"/>
                  </p:ext>
                </p:extLst>
              </p:nvPr>
            </p:nvGraphicFramePr>
            <p:xfrm>
              <a:off x="7864458" y="651493"/>
              <a:ext cx="1212695" cy="914400"/>
            </p:xfrm>
            <a:graphic>
              <a:graphicData uri="http://schemas.openxmlformats.org/drawingml/2006/table">
                <a:tbl>
                  <a:tblPr firstRow="1" bandRow="1">
                    <a:tableStyleId>{2D5ABB26-0587-4C30-8999-92F81FD0307C}</a:tableStyleId>
                  </a:tblPr>
                  <a:tblGrid>
                    <a:gridCol w="262205">
                      <a:extLst>
                        <a:ext uri="{9D8B030D-6E8A-4147-A177-3AD203B41FA5}">
                          <a16:colId xmlns:a16="http://schemas.microsoft.com/office/drawing/2014/main" val="3972485351"/>
                        </a:ext>
                      </a:extLst>
                    </a:gridCol>
                    <a:gridCol w="950490">
                      <a:extLst>
                        <a:ext uri="{9D8B030D-6E8A-4147-A177-3AD203B41FA5}">
                          <a16:colId xmlns:a16="http://schemas.microsoft.com/office/drawing/2014/main" val="3520114329"/>
                        </a:ext>
                      </a:extLst>
                    </a:gridCol>
                  </a:tblGrid>
                  <a:tr h="257923">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lang="en" altLang="ja-JP" sz="1400" b="0" i="1" u="none" strike="noStrike" cap="none" dirty="0" smtClean="0">
                                    <a:solidFill>
                                      <a:schemeClr val="tx1"/>
                                    </a:solidFill>
                                    <a:effectLst/>
                                    <a:latin typeface="Cambria Math" panose="02040503050406030204" pitchFamily="18" charset="0"/>
                                    <a:ea typeface="+mn-ea"/>
                                    <a:cs typeface="+mn-cs"/>
                                    <a:sym typeface="Arial"/>
                                  </a:rPr>
                                  <m:t>𝑁</m:t>
                                </m:r>
                              </m:oMath>
                            </m:oMathPara>
                          </a14:m>
                          <a:endParaRPr lang="ja-JP" altLang="en-US" sz="1400"/>
                        </a:p>
                      </a:txBody>
                      <a:tcPr/>
                    </a:tc>
                    <a:tc>
                      <a:txBody>
                        <a:bodyPr/>
                        <a:lstStyle/>
                        <a:p>
                          <a:r>
                            <a:rPr kumimoji="1" lang="ja-JP" altLang="en-US" sz="1400"/>
                            <a:t>データ数</a:t>
                          </a:r>
                        </a:p>
                      </a:txBody>
                      <a:tcPr/>
                    </a:tc>
                    <a:extLst>
                      <a:ext uri="{0D108BD9-81ED-4DB2-BD59-A6C34878D82A}">
                        <a16:rowId xmlns:a16="http://schemas.microsoft.com/office/drawing/2014/main" val="2513312522"/>
                      </a:ext>
                    </a:extLst>
                  </a:tr>
                  <a:tr h="257923">
                    <a:tc>
                      <a:txBody>
                        <a:bodyPr/>
                        <a:lstStyle/>
                        <a:p>
                          <a:pPr/>
                          <a14:m>
                            <m:oMathPara xmlns:m="http://schemas.openxmlformats.org/officeDocument/2006/math">
                              <m:oMathParaPr>
                                <m:jc m:val="centerGroup"/>
                              </m:oMathParaPr>
                              <m:oMath xmlns:m="http://schemas.openxmlformats.org/officeDocument/2006/math">
                                <m:r>
                                  <a:rPr kumimoji="1" lang="en-US" altLang="ja-JP" sz="1400" i="1" dirty="0" smtClean="0">
                                    <a:latin typeface="Cambria Math" panose="02040503050406030204" pitchFamily="18" charset="0"/>
                                  </a:rPr>
                                  <m:t>𝑥</m:t>
                                </m:r>
                              </m:oMath>
                            </m:oMathPara>
                          </a14:m>
                          <a:endParaRPr kumimoji="1" lang="ja-JP" altLang="en-US" sz="1400"/>
                        </a:p>
                      </a:txBody>
                      <a:tcPr/>
                    </a:tc>
                    <a:tc>
                      <a:txBody>
                        <a:bodyPr/>
                        <a:lstStyle/>
                        <a:p>
                          <a:r>
                            <a:rPr kumimoji="1" lang="ja-JP" altLang="en-US" sz="1400"/>
                            <a:t>予測値</a:t>
                          </a:r>
                        </a:p>
                      </a:txBody>
                      <a:tcPr/>
                    </a:tc>
                    <a:extLst>
                      <a:ext uri="{0D108BD9-81ED-4DB2-BD59-A6C34878D82A}">
                        <a16:rowId xmlns:a16="http://schemas.microsoft.com/office/drawing/2014/main" val="3315284792"/>
                      </a:ext>
                    </a:extLst>
                  </a:tr>
                  <a:tr h="257923">
                    <a:tc>
                      <a:txBody>
                        <a:bodyPr/>
                        <a:lstStyle/>
                        <a:p>
                          <a:pPr/>
                          <a14:m>
                            <m:oMathPara xmlns:m="http://schemas.openxmlformats.org/officeDocument/2006/math">
                              <m:oMathParaPr>
                                <m:jc m:val="centerGroup"/>
                              </m:oMathParaPr>
                              <m:oMath xmlns:m="http://schemas.openxmlformats.org/officeDocument/2006/math">
                                <m:r>
                                  <a:rPr kumimoji="1" lang="en-US" altLang="ja-JP" sz="1400" i="1" dirty="0" smtClean="0">
                                    <a:latin typeface="Cambria Math" panose="02040503050406030204" pitchFamily="18" charset="0"/>
                                  </a:rPr>
                                  <m:t>𝑎</m:t>
                                </m:r>
                              </m:oMath>
                            </m:oMathPara>
                          </a14:m>
                          <a:endParaRPr kumimoji="1" lang="ja-JP" altLang="en-US" sz="1400"/>
                        </a:p>
                      </a:txBody>
                      <a:tcPr/>
                    </a:tc>
                    <a:tc>
                      <a:txBody>
                        <a:bodyPr/>
                        <a:lstStyle/>
                        <a:p>
                          <a:r>
                            <a:rPr kumimoji="1" lang="ja-JP" altLang="en-US" sz="1400" dirty="0"/>
                            <a:t>真値</a:t>
                          </a:r>
                        </a:p>
                      </a:txBody>
                      <a:tcPr/>
                    </a:tc>
                    <a:extLst>
                      <a:ext uri="{0D108BD9-81ED-4DB2-BD59-A6C34878D82A}">
                        <a16:rowId xmlns:a16="http://schemas.microsoft.com/office/drawing/2014/main" val="1343834991"/>
                      </a:ext>
                    </a:extLst>
                  </a:tr>
                </a:tbl>
              </a:graphicData>
            </a:graphic>
          </p:graphicFrame>
        </mc:Choice>
        <mc:Fallback xmlns="">
          <p:graphicFrame>
            <p:nvGraphicFramePr>
              <p:cNvPr id="7" name="表 7">
                <a:extLst>
                  <a:ext uri="{FF2B5EF4-FFF2-40B4-BE49-F238E27FC236}">
                    <a16:creationId xmlns:a16="http://schemas.microsoft.com/office/drawing/2014/main" id="{4FAC2686-60AF-6747-8049-2426E1B5BF2F}"/>
                  </a:ext>
                </a:extLst>
              </p:cNvPr>
              <p:cNvGraphicFramePr>
                <a:graphicFrameLocks noGrp="1"/>
              </p:cNvGraphicFramePr>
              <p:nvPr>
                <p:extLst>
                  <p:ext uri="{D42A27DB-BD31-4B8C-83A1-F6EECF244321}">
                    <p14:modId xmlns:p14="http://schemas.microsoft.com/office/powerpoint/2010/main" val="460002956"/>
                  </p:ext>
                </p:extLst>
              </p:nvPr>
            </p:nvGraphicFramePr>
            <p:xfrm>
              <a:off x="7864458" y="651493"/>
              <a:ext cx="1212695" cy="914400"/>
            </p:xfrm>
            <a:graphic>
              <a:graphicData uri="http://schemas.openxmlformats.org/drawingml/2006/table">
                <a:tbl>
                  <a:tblPr firstRow="1" bandRow="1">
                    <a:tableStyleId>{2D5ABB26-0587-4C30-8999-92F81FD0307C}</a:tableStyleId>
                  </a:tblPr>
                  <a:tblGrid>
                    <a:gridCol w="262205">
                      <a:extLst>
                        <a:ext uri="{9D8B030D-6E8A-4147-A177-3AD203B41FA5}">
                          <a16:colId xmlns:a16="http://schemas.microsoft.com/office/drawing/2014/main" val="3972485351"/>
                        </a:ext>
                      </a:extLst>
                    </a:gridCol>
                    <a:gridCol w="950490">
                      <a:extLst>
                        <a:ext uri="{9D8B030D-6E8A-4147-A177-3AD203B41FA5}">
                          <a16:colId xmlns:a16="http://schemas.microsoft.com/office/drawing/2014/main" val="3520114329"/>
                        </a:ext>
                      </a:extLst>
                    </a:gridCol>
                  </a:tblGrid>
                  <a:tr h="304800">
                    <a:tc>
                      <a:txBody>
                        <a:bodyPr/>
                        <a:lstStyle/>
                        <a:p>
                          <a:endParaRPr lang="ja-JP"/>
                        </a:p>
                      </a:txBody>
                      <a:tcPr>
                        <a:blipFill>
                          <a:blip r:embed="rId5"/>
                          <a:stretch>
                            <a:fillRect t="-4167" r="-361905" b="-220833"/>
                          </a:stretch>
                        </a:blipFill>
                      </a:tcPr>
                    </a:tc>
                    <a:tc>
                      <a:txBody>
                        <a:bodyPr/>
                        <a:lstStyle/>
                        <a:p>
                          <a:r>
                            <a:rPr kumimoji="1" lang="ja-JP" altLang="en-US" sz="1400"/>
                            <a:t>データ数</a:t>
                          </a:r>
                        </a:p>
                      </a:txBody>
                      <a:tcPr/>
                    </a:tc>
                    <a:extLst>
                      <a:ext uri="{0D108BD9-81ED-4DB2-BD59-A6C34878D82A}">
                        <a16:rowId xmlns:a16="http://schemas.microsoft.com/office/drawing/2014/main" val="2513312522"/>
                      </a:ext>
                    </a:extLst>
                  </a:tr>
                  <a:tr h="304800">
                    <a:tc>
                      <a:txBody>
                        <a:bodyPr/>
                        <a:lstStyle/>
                        <a:p>
                          <a:endParaRPr lang="ja-JP"/>
                        </a:p>
                      </a:txBody>
                      <a:tcPr>
                        <a:blipFill>
                          <a:blip r:embed="rId5"/>
                          <a:stretch>
                            <a:fillRect t="-100000" r="-361905" b="-112000"/>
                          </a:stretch>
                        </a:blipFill>
                      </a:tcPr>
                    </a:tc>
                    <a:tc>
                      <a:txBody>
                        <a:bodyPr/>
                        <a:lstStyle/>
                        <a:p>
                          <a:r>
                            <a:rPr kumimoji="1" lang="ja-JP" altLang="en-US" sz="1400"/>
                            <a:t>予測値</a:t>
                          </a:r>
                        </a:p>
                      </a:txBody>
                      <a:tcPr/>
                    </a:tc>
                    <a:extLst>
                      <a:ext uri="{0D108BD9-81ED-4DB2-BD59-A6C34878D82A}">
                        <a16:rowId xmlns:a16="http://schemas.microsoft.com/office/drawing/2014/main" val="3315284792"/>
                      </a:ext>
                    </a:extLst>
                  </a:tr>
                  <a:tr h="304800">
                    <a:tc>
                      <a:txBody>
                        <a:bodyPr/>
                        <a:lstStyle/>
                        <a:p>
                          <a:endParaRPr lang="ja-JP"/>
                        </a:p>
                      </a:txBody>
                      <a:tcPr>
                        <a:blipFill>
                          <a:blip r:embed="rId5"/>
                          <a:stretch>
                            <a:fillRect t="-208333" r="-361905" b="-16667"/>
                          </a:stretch>
                        </a:blipFill>
                      </a:tcPr>
                    </a:tc>
                    <a:tc>
                      <a:txBody>
                        <a:bodyPr/>
                        <a:lstStyle/>
                        <a:p>
                          <a:r>
                            <a:rPr kumimoji="1" lang="ja-JP" altLang="en-US" sz="1400"/>
                            <a:t>真値</a:t>
                          </a:r>
                        </a:p>
                      </a:txBody>
                      <a:tcPr/>
                    </a:tc>
                    <a:extLst>
                      <a:ext uri="{0D108BD9-81ED-4DB2-BD59-A6C34878D82A}">
                        <a16:rowId xmlns:a16="http://schemas.microsoft.com/office/drawing/2014/main" val="1343834991"/>
                      </a:ext>
                    </a:extLst>
                  </a:tr>
                </a:tbl>
              </a:graphicData>
            </a:graphic>
          </p:graphicFrame>
        </mc:Fallback>
      </mc:AlternateContent>
      <p:sp>
        <p:nvSpPr>
          <p:cNvPr id="8" name="コンテンツ プレースホルダー 2">
            <a:extLst>
              <a:ext uri="{FF2B5EF4-FFF2-40B4-BE49-F238E27FC236}">
                <a16:creationId xmlns:a16="http://schemas.microsoft.com/office/drawing/2014/main" id="{41D97C39-EE3B-4942-AABD-64F57D5BCF41}"/>
              </a:ext>
            </a:extLst>
          </p:cNvPr>
          <p:cNvSpPr txBox="1">
            <a:spLocks/>
          </p:cNvSpPr>
          <p:nvPr/>
        </p:nvSpPr>
        <p:spPr>
          <a:xfrm>
            <a:off x="499927" y="4049796"/>
            <a:ext cx="3970802" cy="16782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r>
              <a:rPr lang="ja-JP" altLang="en-US" sz="1600"/>
              <a:t>予測値の平均的な偏りを示す指標</a:t>
            </a:r>
            <a:endParaRPr lang="en-US" altLang="ja-JP" sz="1600" dirty="0"/>
          </a:p>
          <a:p>
            <a:r>
              <a:rPr lang="ja-JP" altLang="en-US" sz="1600"/>
              <a:t>系統誤差またはバイアスを示すために使われる</a:t>
            </a:r>
            <a:endParaRPr lang="en-US" altLang="ja-JP" sz="1600" dirty="0"/>
          </a:p>
          <a:p>
            <a:r>
              <a:rPr lang="en" altLang="ja-JP" sz="1600" dirty="0"/>
              <a:t>ME</a:t>
            </a:r>
            <a:r>
              <a:rPr lang="ja-JP" altLang="en-US" sz="1600"/>
              <a:t>が</a:t>
            </a:r>
            <a:r>
              <a:rPr lang="en-US" altLang="ja-JP" sz="1600" dirty="0"/>
              <a:t>0</a:t>
            </a:r>
            <a:r>
              <a:rPr lang="ja-JP" altLang="en-US" sz="1600"/>
              <a:t>に近いほど予測値の平均的な偏りが小さいことを示す</a:t>
            </a:r>
          </a:p>
        </p:txBody>
      </p:sp>
      <p:sp>
        <p:nvSpPr>
          <p:cNvPr id="9" name="コンテンツ プレースホルダー 2">
            <a:extLst>
              <a:ext uri="{FF2B5EF4-FFF2-40B4-BE49-F238E27FC236}">
                <a16:creationId xmlns:a16="http://schemas.microsoft.com/office/drawing/2014/main" id="{A08048E1-3CA7-D44F-8EFC-525D1738C303}"/>
              </a:ext>
            </a:extLst>
          </p:cNvPr>
          <p:cNvSpPr txBox="1">
            <a:spLocks/>
          </p:cNvSpPr>
          <p:nvPr/>
        </p:nvSpPr>
        <p:spPr>
          <a:xfrm>
            <a:off x="5689273" y="1857228"/>
            <a:ext cx="3124200" cy="7119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algn="ctr" defTabSz="914400">
              <a:buNone/>
            </a:pPr>
            <a:r>
              <a:rPr kumimoji="1" lang="ja-JP" altLang="en-US" sz="1800" kern="0"/>
              <a:t>平方根平均二乗誤差</a:t>
            </a:r>
            <a:br>
              <a:rPr kumimoji="1" lang="en-US" altLang="ja-JP" sz="1800" kern="0" dirty="0"/>
            </a:br>
            <a:r>
              <a:rPr kumimoji="1" lang="en" altLang="ja-JP" sz="1800" kern="0" dirty="0"/>
              <a:t>Root Mean Square Error</a:t>
            </a:r>
            <a:endParaRPr kumimoji="1" lang="ja-JP" altLang="en-US" sz="1800" kern="0"/>
          </a:p>
        </p:txBody>
      </p:sp>
      <p:sp>
        <p:nvSpPr>
          <p:cNvPr id="11" name="コンテンツ プレースホルダー 2">
            <a:extLst>
              <a:ext uri="{FF2B5EF4-FFF2-40B4-BE49-F238E27FC236}">
                <a16:creationId xmlns:a16="http://schemas.microsoft.com/office/drawing/2014/main" id="{3E6309EE-7A95-4348-A60E-71F58EFFFE29}"/>
              </a:ext>
            </a:extLst>
          </p:cNvPr>
          <p:cNvSpPr txBox="1">
            <a:spLocks/>
          </p:cNvSpPr>
          <p:nvPr/>
        </p:nvSpPr>
        <p:spPr>
          <a:xfrm>
            <a:off x="5298748" y="4041057"/>
            <a:ext cx="3970802" cy="16782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r>
              <a:rPr lang="ja-JP" altLang="en-US" sz="1600"/>
              <a:t>予測誤差の大きさを示す指標</a:t>
            </a:r>
            <a:endParaRPr lang="en-US" altLang="ja-JP" sz="1600" dirty="0"/>
          </a:p>
          <a:p>
            <a:r>
              <a:rPr lang="en" altLang="ja-JP" sz="1600" dirty="0"/>
              <a:t>RMSE</a:t>
            </a:r>
            <a:r>
              <a:rPr lang="ja-JP" altLang="en-US" sz="1600"/>
              <a:t>が小さいほど予測値の精度が良いを示す</a:t>
            </a:r>
            <a:endParaRPr lang="en-US" altLang="ja-JP" sz="1600" dirty="0"/>
          </a:p>
          <a:p>
            <a:endParaRPr lang="ja-JP" altLang="en-US" sz="1600"/>
          </a:p>
        </p:txBody>
      </p:sp>
      <p:cxnSp>
        <p:nvCxnSpPr>
          <p:cNvPr id="13" name="直線コネクタ 12">
            <a:extLst>
              <a:ext uri="{FF2B5EF4-FFF2-40B4-BE49-F238E27FC236}">
                <a16:creationId xmlns:a16="http://schemas.microsoft.com/office/drawing/2014/main" id="{C6EB367C-C511-E242-9C60-7BD89A8D39E2}"/>
              </a:ext>
            </a:extLst>
          </p:cNvPr>
          <p:cNvCxnSpPr>
            <a:cxnSpLocks/>
          </p:cNvCxnSpPr>
          <p:nvPr/>
        </p:nvCxnSpPr>
        <p:spPr>
          <a:xfrm>
            <a:off x="4923588" y="1857228"/>
            <a:ext cx="0" cy="4253635"/>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7389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3D7AF6-BEFB-6946-BF1E-0FF43D4C3D62}"/>
              </a:ext>
            </a:extLst>
          </p:cNvPr>
          <p:cNvSpPr>
            <a:spLocks noGrp="1"/>
          </p:cNvSpPr>
          <p:nvPr>
            <p:ph type="title"/>
          </p:nvPr>
        </p:nvSpPr>
        <p:spPr/>
        <p:txBody>
          <a:bodyPr/>
          <a:lstStyle/>
          <a:p>
            <a:r>
              <a:rPr kumimoji="1" lang="ja-JP" altLang="en-US"/>
              <a:t>精度評価指標</a:t>
            </a:r>
          </a:p>
        </p:txBody>
      </p:sp>
      <p:sp>
        <p:nvSpPr>
          <p:cNvPr id="3" name="コンテンツ プレースホルダー 2">
            <a:extLst>
              <a:ext uri="{FF2B5EF4-FFF2-40B4-BE49-F238E27FC236}">
                <a16:creationId xmlns:a16="http://schemas.microsoft.com/office/drawing/2014/main" id="{8C731C25-EA98-944E-B43D-D1B9E7763FB0}"/>
              </a:ext>
            </a:extLst>
          </p:cNvPr>
          <p:cNvSpPr>
            <a:spLocks noGrp="1"/>
          </p:cNvSpPr>
          <p:nvPr>
            <p:ph type="body" idx="1"/>
          </p:nvPr>
        </p:nvSpPr>
        <p:spPr>
          <a:xfrm>
            <a:off x="392113" y="590661"/>
            <a:ext cx="9062950" cy="711939"/>
          </a:xfrm>
        </p:spPr>
        <p:txBody>
          <a:bodyPr/>
          <a:lstStyle/>
          <a:p>
            <a:pPr marL="76200" indent="0">
              <a:buNone/>
            </a:pPr>
            <a:r>
              <a:rPr kumimoji="1" lang="ja-JP" altLang="en-US" sz="1800" u="sng"/>
              <a:t>気象分野で使われる精度評価指標（カテゴリー）</a:t>
            </a:r>
          </a:p>
        </p:txBody>
      </p:sp>
      <p:sp>
        <p:nvSpPr>
          <p:cNvPr id="4" name="コンテンツ プレースホルダー 2">
            <a:extLst>
              <a:ext uri="{FF2B5EF4-FFF2-40B4-BE49-F238E27FC236}">
                <a16:creationId xmlns:a16="http://schemas.microsoft.com/office/drawing/2014/main" id="{B2F1DBF9-314B-9B48-B058-5A318EFDD610}"/>
              </a:ext>
            </a:extLst>
          </p:cNvPr>
          <p:cNvSpPr txBox="1">
            <a:spLocks/>
          </p:cNvSpPr>
          <p:nvPr/>
        </p:nvSpPr>
        <p:spPr>
          <a:xfrm>
            <a:off x="392111" y="1280717"/>
            <a:ext cx="4502063" cy="7119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None/>
            </a:pPr>
            <a:r>
              <a:rPr kumimoji="1" lang="ja-JP" altLang="en-US" sz="1600" kern="0"/>
              <a:t>現象のあり・なしの予報を評価する指標</a:t>
            </a:r>
          </a:p>
        </p:txBody>
      </p:sp>
      <p:graphicFrame>
        <p:nvGraphicFramePr>
          <p:cNvPr id="10" name="表 9">
            <a:extLst>
              <a:ext uri="{FF2B5EF4-FFF2-40B4-BE49-F238E27FC236}">
                <a16:creationId xmlns:a16="http://schemas.microsoft.com/office/drawing/2014/main" id="{67CA52D5-A967-4A43-B368-3A432190B0DD}"/>
              </a:ext>
            </a:extLst>
          </p:cNvPr>
          <p:cNvGraphicFramePr>
            <a:graphicFrameLocks noGrp="1"/>
          </p:cNvGraphicFramePr>
          <p:nvPr>
            <p:extLst>
              <p:ext uri="{D42A27DB-BD31-4B8C-83A1-F6EECF244321}">
                <p14:modId xmlns:p14="http://schemas.microsoft.com/office/powerpoint/2010/main" val="2251374288"/>
              </p:ext>
            </p:extLst>
          </p:nvPr>
        </p:nvGraphicFramePr>
        <p:xfrm>
          <a:off x="6018465" y="563913"/>
          <a:ext cx="3436596" cy="1461163"/>
        </p:xfrm>
        <a:graphic>
          <a:graphicData uri="http://schemas.openxmlformats.org/drawingml/2006/table">
            <a:tbl>
              <a:tblPr/>
              <a:tblGrid>
                <a:gridCol w="859149">
                  <a:extLst>
                    <a:ext uri="{9D8B030D-6E8A-4147-A177-3AD203B41FA5}">
                      <a16:colId xmlns:a16="http://schemas.microsoft.com/office/drawing/2014/main" val="1985052935"/>
                    </a:ext>
                  </a:extLst>
                </a:gridCol>
                <a:gridCol w="859149">
                  <a:extLst>
                    <a:ext uri="{9D8B030D-6E8A-4147-A177-3AD203B41FA5}">
                      <a16:colId xmlns:a16="http://schemas.microsoft.com/office/drawing/2014/main" val="3919809227"/>
                    </a:ext>
                  </a:extLst>
                </a:gridCol>
                <a:gridCol w="859149">
                  <a:extLst>
                    <a:ext uri="{9D8B030D-6E8A-4147-A177-3AD203B41FA5}">
                      <a16:colId xmlns:a16="http://schemas.microsoft.com/office/drawing/2014/main" val="4182411964"/>
                    </a:ext>
                  </a:extLst>
                </a:gridCol>
                <a:gridCol w="859149">
                  <a:extLst>
                    <a:ext uri="{9D8B030D-6E8A-4147-A177-3AD203B41FA5}">
                      <a16:colId xmlns:a16="http://schemas.microsoft.com/office/drawing/2014/main" val="1502927711"/>
                    </a:ext>
                  </a:extLst>
                </a:gridCol>
              </a:tblGrid>
              <a:tr h="361299">
                <a:tc rowSpan="2" gridSpan="2">
                  <a:txBody>
                    <a:bodyPr/>
                    <a:lstStyle/>
                    <a:p>
                      <a:pPr algn="ctr"/>
                      <a:r>
                        <a:rPr lang="ja-JP" altLang="en-US" sz="1400" b="0">
                          <a:solidFill>
                            <a:srgbClr val="333333"/>
                          </a:solidFill>
                          <a:effectLst/>
                        </a:rPr>
                        <a:t>実況と予報の</a:t>
                      </a:r>
                      <a:endParaRPr lang="en-US" altLang="ja-JP" sz="1400" b="0" dirty="0">
                        <a:solidFill>
                          <a:srgbClr val="333333"/>
                        </a:solidFill>
                        <a:effectLst/>
                      </a:endParaRPr>
                    </a:p>
                    <a:p>
                      <a:pPr algn="ctr"/>
                      <a:r>
                        <a:rPr lang="ja-JP" altLang="en-US" sz="1400" b="0">
                          <a:solidFill>
                            <a:srgbClr val="333333"/>
                          </a:solidFill>
                          <a:effectLst/>
                        </a:rPr>
                        <a:t>分割表 </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rowSpan="2" hMerge="1">
                  <a:txBody>
                    <a:bodyPr/>
                    <a:lstStyle/>
                    <a:p>
                      <a:endParaRPr kumimoji="1" lang="ja-JP" altLang="en-US"/>
                    </a:p>
                  </a:txBody>
                  <a:tcPr/>
                </a:tc>
                <a:tc gridSpan="2">
                  <a:txBody>
                    <a:bodyPr/>
                    <a:lstStyle/>
                    <a:p>
                      <a:pPr algn="ctr"/>
                      <a:r>
                        <a:rPr lang="ja-JP" altLang="en-US" sz="1400" b="0">
                          <a:solidFill>
                            <a:srgbClr val="333333"/>
                          </a:solidFill>
                          <a:effectLst/>
                        </a:rPr>
                        <a:t>予報</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hMerge="1">
                  <a:txBody>
                    <a:bodyPr/>
                    <a:lstStyle/>
                    <a:p>
                      <a:endParaRPr kumimoji="1" lang="ja-JP" altLang="en-US"/>
                    </a:p>
                  </a:txBody>
                  <a:tcPr/>
                </a:tc>
                <a:extLst>
                  <a:ext uri="{0D108BD9-81ED-4DB2-BD59-A6C34878D82A}">
                    <a16:rowId xmlns:a16="http://schemas.microsoft.com/office/drawing/2014/main" val="607472845"/>
                  </a:ext>
                </a:extLst>
              </a:tr>
              <a:tr h="361299">
                <a:tc gridSpan="2" vMerge="1">
                  <a:txBody>
                    <a:bodyPr/>
                    <a:lstStyle/>
                    <a:p>
                      <a:endParaRPr kumimoji="1" lang="ja-JP" altLang="en-US"/>
                    </a:p>
                  </a:txBody>
                  <a:tcPr/>
                </a:tc>
                <a:tc hMerge="1" vMerge="1">
                  <a:txBody>
                    <a:bodyPr/>
                    <a:lstStyle/>
                    <a:p>
                      <a:endParaRPr kumimoji="1" lang="ja-JP" altLang="en-US"/>
                    </a:p>
                  </a:txBody>
                  <a:tcPr/>
                </a:tc>
                <a:tc>
                  <a:txBody>
                    <a:bodyPr/>
                    <a:lstStyle/>
                    <a:p>
                      <a:pPr algn="ctr"/>
                      <a:r>
                        <a:rPr lang="ja-JP" altLang="en-US" sz="1400" b="0">
                          <a:solidFill>
                            <a:srgbClr val="333333"/>
                          </a:solidFill>
                          <a:effectLst/>
                        </a:rPr>
                        <a:t>あり</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pPr algn="ctr"/>
                      <a:r>
                        <a:rPr lang="ja-JP" altLang="en-US" sz="1400" b="0">
                          <a:solidFill>
                            <a:srgbClr val="333333"/>
                          </a:solidFill>
                          <a:effectLst/>
                        </a:rPr>
                        <a:t>なし</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extLst>
                  <a:ext uri="{0D108BD9-81ED-4DB2-BD59-A6C34878D82A}">
                    <a16:rowId xmlns:a16="http://schemas.microsoft.com/office/drawing/2014/main" val="413980738"/>
                  </a:ext>
                </a:extLst>
              </a:tr>
              <a:tr h="361299">
                <a:tc rowSpan="2">
                  <a:txBody>
                    <a:bodyPr/>
                    <a:lstStyle/>
                    <a:p>
                      <a:pPr algn="ctr"/>
                      <a:r>
                        <a:rPr lang="ja-JP" altLang="en-US" sz="1400" b="0">
                          <a:solidFill>
                            <a:srgbClr val="333333"/>
                          </a:solidFill>
                          <a:effectLst/>
                        </a:rPr>
                        <a:t>実況</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pPr algn="ctr"/>
                      <a:r>
                        <a:rPr lang="ja-JP" altLang="en-US" sz="1400" b="0">
                          <a:solidFill>
                            <a:srgbClr val="333333"/>
                          </a:solidFill>
                          <a:effectLst/>
                        </a:rPr>
                        <a:t>あり</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pPr algn="ctr"/>
                      <a:r>
                        <a:rPr lang="en" sz="1400" dirty="0">
                          <a:effectLst/>
                        </a:rPr>
                        <a:t>A</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pPr algn="ctr"/>
                      <a:r>
                        <a:rPr lang="en" sz="1400" dirty="0">
                          <a:effectLst/>
                        </a:rPr>
                        <a:t>B</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1653541119"/>
                  </a:ext>
                </a:extLst>
              </a:tr>
              <a:tr h="377266">
                <a:tc vMerge="1">
                  <a:txBody>
                    <a:bodyPr/>
                    <a:lstStyle/>
                    <a:p>
                      <a:endParaRPr kumimoji="1" lang="ja-JP" altLang="en-US"/>
                    </a:p>
                  </a:txBody>
                  <a:tcPr/>
                </a:tc>
                <a:tc>
                  <a:txBody>
                    <a:bodyPr/>
                    <a:lstStyle/>
                    <a:p>
                      <a:pPr algn="ctr"/>
                      <a:r>
                        <a:rPr lang="ja-JP" altLang="en-US" sz="1400" b="0">
                          <a:solidFill>
                            <a:srgbClr val="333333"/>
                          </a:solidFill>
                          <a:effectLst/>
                        </a:rPr>
                        <a:t>なし</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DADFEC"/>
                    </a:solidFill>
                  </a:tcPr>
                </a:tc>
                <a:tc>
                  <a:txBody>
                    <a:bodyPr/>
                    <a:lstStyle/>
                    <a:p>
                      <a:pPr algn="ctr"/>
                      <a:r>
                        <a:rPr lang="en" sz="1400">
                          <a:effectLst/>
                        </a:rPr>
                        <a:t>C</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tc>
                  <a:txBody>
                    <a:bodyPr/>
                    <a:lstStyle/>
                    <a:p>
                      <a:pPr algn="ctr"/>
                      <a:r>
                        <a:rPr lang="en" sz="1400" dirty="0">
                          <a:effectLst/>
                        </a:rPr>
                        <a:t>D</a:t>
                      </a:r>
                    </a:p>
                  </a:txBody>
                  <a:tcPr anchor="ctr">
                    <a:lnL w="19050" cap="flat" cmpd="sng" algn="ctr">
                      <a:solidFill>
                        <a:srgbClr val="9BA8CA"/>
                      </a:solidFill>
                      <a:prstDash val="solid"/>
                      <a:round/>
                      <a:headEnd type="none" w="med" len="med"/>
                      <a:tailEnd type="none" w="med" len="med"/>
                    </a:lnL>
                    <a:lnR w="19050" cap="flat" cmpd="sng" algn="ctr">
                      <a:solidFill>
                        <a:srgbClr val="9BA8CA"/>
                      </a:solidFill>
                      <a:prstDash val="solid"/>
                      <a:round/>
                      <a:headEnd type="none" w="med" len="med"/>
                      <a:tailEnd type="none" w="med" len="med"/>
                    </a:lnR>
                    <a:lnT w="19050" cap="flat" cmpd="sng" algn="ctr">
                      <a:solidFill>
                        <a:srgbClr val="9BA8CA"/>
                      </a:solidFill>
                      <a:prstDash val="solid"/>
                      <a:round/>
                      <a:headEnd type="none" w="med" len="med"/>
                      <a:tailEnd type="none" w="med" len="med"/>
                    </a:lnT>
                    <a:lnB w="19050" cap="flat" cmpd="sng" algn="ctr">
                      <a:solidFill>
                        <a:srgbClr val="9BA8CA"/>
                      </a:solidFill>
                      <a:prstDash val="solid"/>
                      <a:round/>
                      <a:headEnd type="none" w="med" len="med"/>
                      <a:tailEnd type="none" w="med" len="med"/>
                    </a:lnB>
                    <a:solidFill>
                      <a:srgbClr val="FFFFFF"/>
                    </a:solidFill>
                  </a:tcPr>
                </a:tc>
                <a:extLst>
                  <a:ext uri="{0D108BD9-81ED-4DB2-BD59-A6C34878D82A}">
                    <a16:rowId xmlns:a16="http://schemas.microsoft.com/office/drawing/2014/main" val="3793652617"/>
                  </a:ext>
                </a:extLst>
              </a:tr>
            </a:tbl>
          </a:graphicData>
        </a:graphic>
      </p:graphicFrame>
      <mc:AlternateContent xmlns:mc="http://schemas.openxmlformats.org/markup-compatibility/2006" xmlns:a14="http://schemas.microsoft.com/office/drawing/2010/main">
        <mc:Choice Requires="a14">
          <p:graphicFrame>
            <p:nvGraphicFramePr>
              <p:cNvPr id="14" name="Google Shape;571;p48">
                <a:extLst>
                  <a:ext uri="{FF2B5EF4-FFF2-40B4-BE49-F238E27FC236}">
                    <a16:creationId xmlns:a16="http://schemas.microsoft.com/office/drawing/2014/main" id="{382C3CBF-C841-8743-A624-507705FC897D}"/>
                  </a:ext>
                </a:extLst>
              </p:cNvPr>
              <p:cNvGraphicFramePr/>
              <p:nvPr>
                <p:extLst>
                  <p:ext uri="{D42A27DB-BD31-4B8C-83A1-F6EECF244321}">
                    <p14:modId xmlns:p14="http://schemas.microsoft.com/office/powerpoint/2010/main" val="3928408816"/>
                  </p:ext>
                </p:extLst>
              </p:nvPr>
            </p:nvGraphicFramePr>
            <p:xfrm>
              <a:off x="392112" y="2104166"/>
              <a:ext cx="9062949" cy="4178770"/>
            </p:xfrm>
            <a:graphic>
              <a:graphicData uri="http://schemas.openxmlformats.org/drawingml/2006/table">
                <a:tbl>
                  <a:tblPr>
                    <a:noFill/>
                  </a:tblPr>
                  <a:tblGrid>
                    <a:gridCol w="1710233">
                      <a:extLst>
                        <a:ext uri="{9D8B030D-6E8A-4147-A177-3AD203B41FA5}">
                          <a16:colId xmlns:a16="http://schemas.microsoft.com/office/drawing/2014/main" val="20000"/>
                        </a:ext>
                      </a:extLst>
                    </a:gridCol>
                    <a:gridCol w="4908055">
                      <a:extLst>
                        <a:ext uri="{9D8B030D-6E8A-4147-A177-3AD203B41FA5}">
                          <a16:colId xmlns:a16="http://schemas.microsoft.com/office/drawing/2014/main" val="20001"/>
                        </a:ext>
                      </a:extLst>
                    </a:gridCol>
                    <a:gridCol w="2444661">
                      <a:extLst>
                        <a:ext uri="{9D8B030D-6E8A-4147-A177-3AD203B41FA5}">
                          <a16:colId xmlns:a16="http://schemas.microsoft.com/office/drawing/2014/main" val="20002"/>
                        </a:ext>
                      </a:extLst>
                    </a:gridCol>
                  </a:tblGrid>
                  <a:tr h="439943">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指標</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説明</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式</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適中率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予報が適中した確率を示す指標</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dirty="0" smtClean="0">
                                        <a:latin typeface="Cambria Math" panose="02040503050406030204" pitchFamily="18" charset="0"/>
                                        <a:cs typeface="Calibri"/>
                                        <a:sym typeface="Calibri"/>
                                      </a:rPr>
                                    </m:ctrlPr>
                                  </m:fPr>
                                  <m:num>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𝐷</m:t>
                                    </m:r>
                                    <m:r>
                                      <a:rPr lang="en-US" altLang="ja-JP" b="0" i="1" dirty="0" smtClean="0">
                                        <a:latin typeface="Cambria Math" panose="02040503050406030204" pitchFamily="18" charset="0"/>
                                        <a:cs typeface="Calibri"/>
                                        <a:sym typeface="Calibri"/>
                                      </a:rPr>
                                      <m:t>)</m:t>
                                    </m:r>
                                  </m:num>
                                  <m:den>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𝐵</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𝐶</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𝐷</m:t>
                                    </m:r>
                                    <m:r>
                                      <a:rPr lang="en-US" altLang="ja-JP" b="0" i="1" dirty="0" smtClean="0">
                                        <a:latin typeface="Cambria Math" panose="02040503050406030204" pitchFamily="18" charset="0"/>
                                        <a:cs typeface="Calibri"/>
                                        <a:sym typeface="Calibri"/>
                                      </a:rPr>
                                      <m:t>)</m:t>
                                    </m:r>
                                  </m:den>
                                </m:f>
                              </m:oMath>
                            </m:oMathPara>
                          </a14:m>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空振り率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予報ありのうち、実況なし（空振り）だった割合</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0</a:t>
                          </a:r>
                          <a:r>
                            <a:rPr lang="ja-JP" altLang="en-US">
                              <a:latin typeface="Calibri"/>
                              <a:ea typeface="Calibri"/>
                              <a:cs typeface="Calibri"/>
                              <a:sym typeface="Calibri"/>
                            </a:rPr>
                            <a:t>に近いほど空振りが少ない</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dirty="0" smtClean="0">
                                        <a:latin typeface="Cambria Math" panose="02040503050406030204" pitchFamily="18" charset="0"/>
                                        <a:cs typeface="Calibri"/>
                                        <a:sym typeface="Calibri"/>
                                      </a:rPr>
                                    </m:ctrlPr>
                                  </m:fPr>
                                  <m:num>
                                    <m:r>
                                      <a:rPr lang="en-US" altLang="ja-JP" b="0" i="1" dirty="0" smtClean="0">
                                        <a:latin typeface="Cambria Math" panose="02040503050406030204" pitchFamily="18" charset="0"/>
                                        <a:cs typeface="Calibri"/>
                                        <a:sym typeface="Calibri"/>
                                      </a:rPr>
                                      <m:t>𝐶</m:t>
                                    </m:r>
                                  </m:num>
                                  <m:den>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𝐶</m:t>
                                    </m:r>
                                    <m:r>
                                      <a:rPr lang="en-US" altLang="ja-JP" b="0" i="1" dirty="0" smtClean="0">
                                        <a:latin typeface="Cambria Math" panose="02040503050406030204" pitchFamily="18" charset="0"/>
                                        <a:cs typeface="Calibri"/>
                                        <a:sym typeface="Calibri"/>
                                      </a:rPr>
                                      <m:t>)</m:t>
                                    </m:r>
                                  </m:den>
                                </m:f>
                              </m:oMath>
                            </m:oMathPara>
                          </a14:m>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見逃し率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実況ありのうち、予報なし（見逃し）だった割合</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0</a:t>
                          </a:r>
                          <a:r>
                            <a:rPr lang="ja-JP" altLang="en-US">
                              <a:latin typeface="Calibri"/>
                              <a:ea typeface="Calibri"/>
                              <a:cs typeface="Calibri"/>
                              <a:sym typeface="Calibri"/>
                            </a:rPr>
                            <a:t>に近いほど見逃しが少ない</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dirty="0" smtClean="0">
                                        <a:latin typeface="Cambria Math" panose="02040503050406030204" pitchFamily="18" charset="0"/>
                                        <a:cs typeface="Calibri"/>
                                        <a:sym typeface="Calibri"/>
                                      </a:rPr>
                                    </m:ctrlPr>
                                  </m:fPr>
                                  <m:num>
                                    <m:r>
                                      <a:rPr lang="en-US" altLang="ja-JP" b="0" i="1" dirty="0" smtClean="0">
                                        <a:latin typeface="Cambria Math" panose="02040503050406030204" pitchFamily="18" charset="0"/>
                                        <a:cs typeface="Calibri"/>
                                        <a:sym typeface="Calibri"/>
                                      </a:rPr>
                                      <m:t>𝐵</m:t>
                                    </m:r>
                                  </m:num>
                                  <m:den>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𝐵</m:t>
                                    </m:r>
                                    <m:r>
                                      <a:rPr lang="en-US" altLang="ja-JP" b="0" i="1" dirty="0" smtClean="0">
                                        <a:latin typeface="Cambria Math" panose="02040503050406030204" pitchFamily="18" charset="0"/>
                                        <a:cs typeface="Calibri"/>
                                        <a:sym typeface="Calibri"/>
                                      </a:rPr>
                                      <m:t>)</m:t>
                                    </m:r>
                                  </m:den>
                                </m:f>
                              </m:oMath>
                            </m:oMathPara>
                          </a14:m>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439943">
                    <a:tc>
                      <a:txBody>
                        <a:bodyPr/>
                        <a:lstStyle/>
                        <a:p>
                          <a:pPr marL="0" lvl="0" indent="0" algn="ctr" rtl="0">
                            <a:spcBef>
                              <a:spcPts val="0"/>
                            </a:spcBef>
                            <a:spcAft>
                              <a:spcPts val="0"/>
                            </a:spcAft>
                            <a:buClr>
                              <a:schemeClr val="dk1"/>
                            </a:buClr>
                            <a:buSzPts val="1100"/>
                            <a:buFont typeface="Arial"/>
                            <a:buNone/>
                          </a:pPr>
                          <a:r>
                            <a:rPr lang="ja-JP" altLang="en-US">
                              <a:latin typeface="Calibri"/>
                              <a:ea typeface="Calibri"/>
                              <a:cs typeface="Calibri"/>
                              <a:sym typeface="Calibri"/>
                            </a:rPr>
                            <a:t>捕捉率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solidFill>
                                <a:schemeClr val="dk1"/>
                              </a:solidFill>
                              <a:latin typeface="Calibri"/>
                              <a:ea typeface="Calibri"/>
                              <a:cs typeface="Calibri"/>
                              <a:sym typeface="Calibri"/>
                            </a:rPr>
                            <a:t>実況ありのうち、予報ありだった（捕捉できた）割合</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smtClean="0">
                                        <a:solidFill>
                                          <a:schemeClr val="dk1"/>
                                        </a:solidFill>
                                        <a:latin typeface="Cambria Math" panose="02040503050406030204" pitchFamily="18" charset="0"/>
                                        <a:cs typeface="Calibri"/>
                                        <a:sym typeface="Calibri"/>
                                      </a:rPr>
                                    </m:ctrlPr>
                                  </m:fPr>
                                  <m:num>
                                    <m:r>
                                      <a:rPr lang="en-US" altLang="ja-JP" b="0" i="1" smtClean="0">
                                        <a:solidFill>
                                          <a:schemeClr val="dk1"/>
                                        </a:solidFill>
                                        <a:latin typeface="Cambria Math" panose="02040503050406030204" pitchFamily="18" charset="0"/>
                                        <a:cs typeface="Calibri"/>
                                        <a:sym typeface="Calibri"/>
                                      </a:rPr>
                                      <m:t>𝐴</m:t>
                                    </m:r>
                                  </m:num>
                                  <m:den>
                                    <m:r>
                                      <a:rPr lang="en-US" altLang="ja-JP" b="0" i="1" smtClean="0">
                                        <a:solidFill>
                                          <a:schemeClr val="dk1"/>
                                        </a:solidFill>
                                        <a:latin typeface="Cambria Math" panose="02040503050406030204" pitchFamily="18" charset="0"/>
                                        <a:cs typeface="Calibri"/>
                                        <a:sym typeface="Calibri"/>
                                      </a:rPr>
                                      <m:t>(</m:t>
                                    </m:r>
                                    <m:r>
                                      <a:rPr lang="en-US" altLang="ja-JP" b="0" i="1" smtClean="0">
                                        <a:solidFill>
                                          <a:schemeClr val="dk1"/>
                                        </a:solidFill>
                                        <a:latin typeface="Cambria Math" panose="02040503050406030204" pitchFamily="18" charset="0"/>
                                        <a:cs typeface="Calibri"/>
                                        <a:sym typeface="Calibri"/>
                                      </a:rPr>
                                      <m:t>𝐴</m:t>
                                    </m:r>
                                    <m:r>
                                      <a:rPr lang="en-US" altLang="ja-JP" b="0" i="1" smtClean="0">
                                        <a:solidFill>
                                          <a:schemeClr val="dk1"/>
                                        </a:solidFill>
                                        <a:latin typeface="Cambria Math" panose="02040503050406030204" pitchFamily="18" charset="0"/>
                                        <a:cs typeface="Calibri"/>
                                        <a:sym typeface="Calibri"/>
                                      </a:rPr>
                                      <m:t>+</m:t>
                                    </m:r>
                                    <m:r>
                                      <a:rPr lang="en-US" altLang="ja-JP" b="0" i="1" smtClean="0">
                                        <a:solidFill>
                                          <a:schemeClr val="dk1"/>
                                        </a:solidFill>
                                        <a:latin typeface="Cambria Math" panose="02040503050406030204" pitchFamily="18" charset="0"/>
                                        <a:cs typeface="Calibri"/>
                                        <a:sym typeface="Calibri"/>
                                      </a:rPr>
                                      <m:t>𝐵</m:t>
                                    </m:r>
                                    <m:r>
                                      <a:rPr lang="en-US" altLang="ja-JP" b="0" i="1" smtClean="0">
                                        <a:solidFill>
                                          <a:schemeClr val="dk1"/>
                                        </a:solidFill>
                                        <a:latin typeface="Cambria Math" panose="02040503050406030204" pitchFamily="18" charset="0"/>
                                        <a:cs typeface="Calibri"/>
                                        <a:sym typeface="Calibri"/>
                                      </a:rPr>
                                      <m:t>)</m:t>
                                    </m:r>
                                  </m:den>
                                </m:f>
                              </m:oMath>
                            </m:oMathPara>
                          </a14:m>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r h="439943">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バイアススコア</a:t>
                          </a:r>
                          <a:endParaRPr dirty="0">
                            <a:solidFill>
                              <a:schemeClr val="dk1"/>
                            </a:solidFill>
                            <a:latin typeface="Calibri"/>
                            <a:ea typeface="Calibri"/>
                            <a:cs typeface="Calibri"/>
                            <a:sym typeface="Calibri"/>
                          </a:endParaRPr>
                        </a:p>
                      </a:txBody>
                      <a:tcPr marL="91425" marR="91425" marT="91425" marB="91425" anchor="ctr"/>
                    </a:tc>
                    <a:tc>
                      <a:txBody>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ja-JP" altLang="en-US">
                              <a:solidFill>
                                <a:schemeClr val="dk1"/>
                              </a:solidFill>
                              <a:latin typeface="Calibri"/>
                              <a:ea typeface="Calibri"/>
                              <a:cs typeface="Calibri"/>
                              <a:sym typeface="Calibri"/>
                            </a:rPr>
                            <a:t>実況ありの頻度に対する、予報ありの頻度の比</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solidFill>
                                <a:schemeClr val="dk1"/>
                              </a:solidFill>
                              <a:latin typeface="Calibri"/>
                              <a:ea typeface="Calibri"/>
                              <a:cs typeface="Calibri"/>
                              <a:sym typeface="Calibri"/>
                            </a:rPr>
                            <a:t>1</a:t>
                          </a:r>
                          <a:r>
                            <a:rPr lang="ja-JP" altLang="en-US">
                              <a:solidFill>
                                <a:schemeClr val="dk1"/>
                              </a:solidFill>
                              <a:latin typeface="Calibri"/>
                              <a:ea typeface="Calibri"/>
                              <a:cs typeface="Calibri"/>
                              <a:sym typeface="Calibri"/>
                            </a:rPr>
                            <a:t>に近いほど、実況・予報の現象ありのバランスが良い</a:t>
                          </a: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dirty="0" smtClean="0">
                                        <a:latin typeface="Cambria Math" panose="02040503050406030204" pitchFamily="18" charset="0"/>
                                        <a:cs typeface="Calibri"/>
                                        <a:sym typeface="Calibri"/>
                                      </a:rPr>
                                    </m:ctrlPr>
                                  </m:fPr>
                                  <m:num>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𝐶</m:t>
                                    </m:r>
                                    <m:r>
                                      <a:rPr lang="en-US" altLang="ja-JP" b="0" i="1" dirty="0" smtClean="0">
                                        <a:latin typeface="Cambria Math" panose="02040503050406030204" pitchFamily="18" charset="0"/>
                                        <a:cs typeface="Calibri"/>
                                        <a:sym typeface="Calibri"/>
                                      </a:rPr>
                                      <m:t>)</m:t>
                                    </m:r>
                                  </m:num>
                                  <m:den>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𝐴</m:t>
                                    </m:r>
                                    <m:r>
                                      <a:rPr lang="en-US" altLang="ja-JP" b="0" i="1" dirty="0" smtClean="0">
                                        <a:latin typeface="Cambria Math" panose="02040503050406030204" pitchFamily="18" charset="0"/>
                                        <a:cs typeface="Calibri"/>
                                        <a:sym typeface="Calibri"/>
                                      </a:rPr>
                                      <m:t>+</m:t>
                                    </m:r>
                                    <m:r>
                                      <a:rPr lang="en-US" altLang="ja-JP" b="0" i="1" dirty="0" smtClean="0">
                                        <a:latin typeface="Cambria Math" panose="02040503050406030204" pitchFamily="18" charset="0"/>
                                        <a:cs typeface="Calibri"/>
                                        <a:sym typeface="Calibri"/>
                                      </a:rPr>
                                      <m:t>𝐵</m:t>
                                    </m:r>
                                    <m:r>
                                      <a:rPr lang="en-US" altLang="ja-JP" b="0" i="1" dirty="0" smtClean="0">
                                        <a:latin typeface="Cambria Math" panose="02040503050406030204" pitchFamily="18" charset="0"/>
                                        <a:cs typeface="Calibri"/>
                                        <a:sym typeface="Calibri"/>
                                      </a:rPr>
                                      <m:t>)</m:t>
                                    </m:r>
                                  </m:den>
                                </m:f>
                              </m:oMath>
                            </m:oMathPara>
                          </a14:m>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5"/>
                      </a:ext>
                    </a:extLst>
                  </a:tr>
                  <a:tr h="439943">
                    <a:tc>
                      <a:txBody>
                        <a:bodyPr/>
                        <a:lstStyle/>
                        <a:p>
                          <a:pPr marL="0" lvl="0" indent="0" algn="ctr" rtl="0">
                            <a:spcBef>
                              <a:spcPts val="0"/>
                            </a:spcBef>
                            <a:spcAft>
                              <a:spcPts val="0"/>
                            </a:spcAft>
                            <a:buNone/>
                          </a:pPr>
                          <a:r>
                            <a:rPr lang="ja-JP" altLang="en-US" b="1">
                              <a:solidFill>
                                <a:srgbClr val="0432FF"/>
                              </a:solidFill>
                              <a:latin typeface="Calibri"/>
                              <a:ea typeface="Calibri"/>
                              <a:cs typeface="Calibri"/>
                              <a:sym typeface="Calibri"/>
                            </a:rPr>
                            <a:t>スレットスコア</a:t>
                          </a:r>
                          <a:endParaRPr b="1" dirty="0">
                            <a:solidFill>
                              <a:srgbClr val="0432FF"/>
                            </a:solidFill>
                            <a:latin typeface="Calibri"/>
                            <a:ea typeface="Calibri"/>
                            <a:cs typeface="Calibri"/>
                            <a:sym typeface="Calibri"/>
                          </a:endParaRPr>
                        </a:p>
                      </a:txBody>
                      <a:tcPr marL="91425" marR="91425" marT="91425" marB="91425" anchor="ctr"/>
                    </a:tc>
                    <a:tc>
                      <a:txBody>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ja-JP" altLang="en-US">
                              <a:solidFill>
                                <a:srgbClr val="0432FF"/>
                              </a:solidFill>
                              <a:latin typeface="Calibri"/>
                              <a:ea typeface="Calibri"/>
                              <a:cs typeface="Calibri"/>
                              <a:sym typeface="Calibri"/>
                            </a:rPr>
                            <a:t>発生頻度の少ない現象の予報の適中率</a:t>
                          </a:r>
                          <a:r>
                            <a:rPr lang="ja-JP" altLang="en-US">
                              <a:solidFill>
                                <a:schemeClr val="dk1"/>
                              </a:solidFill>
                              <a:latin typeface="Calibri"/>
                              <a:ea typeface="Calibri"/>
                              <a:cs typeface="Calibri"/>
                              <a:sym typeface="Calibri"/>
                            </a:rPr>
                            <a:t>を表す指標</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p>
                      </a:txBody>
                      <a:tcPr marL="91425" marR="91425" marT="91425" marB="91425" anchor="ctr"/>
                    </a:tc>
                    <a:tc>
                      <a:txBody>
                        <a:bodyPr/>
                        <a:lstStyle/>
                        <a:p>
                          <a:pPr marL="0" lvl="0" indent="0" algn="ctr" rtl="0">
                            <a:spcBef>
                              <a:spcPts val="0"/>
                            </a:spcBef>
                            <a:spcAft>
                              <a:spcPts val="0"/>
                            </a:spcAft>
                            <a:buNone/>
                          </a:pPr>
                          <a14:m>
                            <m:oMathPara xmlns:m="http://schemas.openxmlformats.org/officeDocument/2006/math">
                              <m:oMathParaPr>
                                <m:jc m:val="centerGroup"/>
                              </m:oMathParaPr>
                              <m:oMath xmlns:m="http://schemas.openxmlformats.org/officeDocument/2006/math">
                                <m:f>
                                  <m:fPr>
                                    <m:ctrlPr>
                                      <a:rPr lang="en-US" altLang="ja-JP" i="1" smtClean="0">
                                        <a:latin typeface="Cambria Math" panose="02040503050406030204" pitchFamily="18" charset="0"/>
                                        <a:cs typeface="Calibri"/>
                                        <a:sym typeface="Calibri"/>
                                      </a:rPr>
                                    </m:ctrlPr>
                                  </m:fPr>
                                  <m:num>
                                    <m:r>
                                      <a:rPr lang="en-US" altLang="ja-JP" b="0" i="1" smtClean="0">
                                        <a:latin typeface="Cambria Math" panose="02040503050406030204" pitchFamily="18" charset="0"/>
                                        <a:cs typeface="Calibri"/>
                                        <a:sym typeface="Calibri"/>
                                      </a:rPr>
                                      <m:t>𝐴</m:t>
                                    </m:r>
                                  </m:num>
                                  <m:den>
                                    <m:r>
                                      <a:rPr lang="en-US" altLang="ja-JP" b="0" i="1" smtClean="0">
                                        <a:latin typeface="Cambria Math" panose="02040503050406030204" pitchFamily="18" charset="0"/>
                                        <a:cs typeface="Calibri"/>
                                        <a:sym typeface="Calibri"/>
                                      </a:rPr>
                                      <m:t>(</m:t>
                                    </m:r>
                                    <m:r>
                                      <a:rPr lang="en-US" altLang="ja-JP" b="0" i="1" smtClean="0">
                                        <a:latin typeface="Cambria Math" panose="02040503050406030204" pitchFamily="18" charset="0"/>
                                        <a:cs typeface="Calibri"/>
                                        <a:sym typeface="Calibri"/>
                                      </a:rPr>
                                      <m:t>𝐴</m:t>
                                    </m:r>
                                    <m:r>
                                      <a:rPr lang="en-US" altLang="ja-JP" b="0" i="1" smtClean="0">
                                        <a:latin typeface="Cambria Math" panose="02040503050406030204" pitchFamily="18" charset="0"/>
                                        <a:cs typeface="Calibri"/>
                                        <a:sym typeface="Calibri"/>
                                      </a:rPr>
                                      <m:t>+</m:t>
                                    </m:r>
                                    <m:r>
                                      <a:rPr lang="en-US" altLang="ja-JP" b="0" i="1" smtClean="0">
                                        <a:latin typeface="Cambria Math" panose="02040503050406030204" pitchFamily="18" charset="0"/>
                                        <a:cs typeface="Calibri"/>
                                        <a:sym typeface="Calibri"/>
                                      </a:rPr>
                                      <m:t>𝐵</m:t>
                                    </m:r>
                                    <m:r>
                                      <a:rPr lang="en-US" altLang="ja-JP" b="0" i="1" smtClean="0">
                                        <a:latin typeface="Cambria Math" panose="02040503050406030204" pitchFamily="18" charset="0"/>
                                        <a:cs typeface="Calibri"/>
                                        <a:sym typeface="Calibri"/>
                                      </a:rPr>
                                      <m:t>+</m:t>
                                    </m:r>
                                    <m:r>
                                      <a:rPr lang="en-US" altLang="ja-JP" b="0" i="1" smtClean="0">
                                        <a:latin typeface="Cambria Math" panose="02040503050406030204" pitchFamily="18" charset="0"/>
                                        <a:cs typeface="Calibri"/>
                                        <a:sym typeface="Calibri"/>
                                      </a:rPr>
                                      <m:t>𝐶</m:t>
                                    </m:r>
                                    <m:r>
                                      <a:rPr lang="en-US" altLang="ja-JP" b="0" i="1" smtClean="0">
                                        <a:latin typeface="Cambria Math" panose="02040503050406030204" pitchFamily="18" charset="0"/>
                                        <a:cs typeface="Calibri"/>
                                        <a:sym typeface="Calibri"/>
                                      </a:rPr>
                                      <m:t>)</m:t>
                                    </m:r>
                                  </m:den>
                                </m:f>
                              </m:oMath>
                            </m:oMathPara>
                          </a14:m>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2564002301"/>
                      </a:ext>
                    </a:extLst>
                  </a:tr>
                </a:tbl>
              </a:graphicData>
            </a:graphic>
          </p:graphicFrame>
        </mc:Choice>
        <mc:Fallback xmlns="">
          <p:graphicFrame>
            <p:nvGraphicFramePr>
              <p:cNvPr id="14" name="Google Shape;571;p48">
                <a:extLst>
                  <a:ext uri="{FF2B5EF4-FFF2-40B4-BE49-F238E27FC236}">
                    <a16:creationId xmlns:a16="http://schemas.microsoft.com/office/drawing/2014/main" id="{382C3CBF-C841-8743-A624-507705FC897D}"/>
                  </a:ext>
                </a:extLst>
              </p:cNvPr>
              <p:cNvGraphicFramePr/>
              <p:nvPr>
                <p:extLst>
                  <p:ext uri="{D42A27DB-BD31-4B8C-83A1-F6EECF244321}">
                    <p14:modId xmlns:p14="http://schemas.microsoft.com/office/powerpoint/2010/main" val="3928408816"/>
                  </p:ext>
                </p:extLst>
              </p:nvPr>
            </p:nvGraphicFramePr>
            <p:xfrm>
              <a:off x="392112" y="2104166"/>
              <a:ext cx="9062949" cy="4178770"/>
            </p:xfrm>
            <a:graphic>
              <a:graphicData uri="http://schemas.openxmlformats.org/drawingml/2006/table">
                <a:tbl>
                  <a:tblPr>
                    <a:noFill/>
                  </a:tblPr>
                  <a:tblGrid>
                    <a:gridCol w="1710233">
                      <a:extLst>
                        <a:ext uri="{9D8B030D-6E8A-4147-A177-3AD203B41FA5}">
                          <a16:colId xmlns:a16="http://schemas.microsoft.com/office/drawing/2014/main" val="20000"/>
                        </a:ext>
                      </a:extLst>
                    </a:gridCol>
                    <a:gridCol w="4908055">
                      <a:extLst>
                        <a:ext uri="{9D8B030D-6E8A-4147-A177-3AD203B41FA5}">
                          <a16:colId xmlns:a16="http://schemas.microsoft.com/office/drawing/2014/main" val="20001"/>
                        </a:ext>
                      </a:extLst>
                    </a:gridCol>
                    <a:gridCol w="2444661">
                      <a:extLst>
                        <a:ext uri="{9D8B030D-6E8A-4147-A177-3AD203B41FA5}">
                          <a16:colId xmlns:a16="http://schemas.microsoft.com/office/drawing/2014/main" val="20002"/>
                        </a:ext>
                      </a:extLst>
                    </a:gridCol>
                  </a:tblGrid>
                  <a:tr h="439943">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指標</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説明</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式</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627096">
                    <a:tc>
                      <a:txBody>
                        <a:bodyPr/>
                        <a:lstStyle/>
                        <a:p>
                          <a:pPr marL="0" lvl="0" indent="0" algn="ctr" rtl="0">
                            <a:spcBef>
                              <a:spcPts val="0"/>
                            </a:spcBef>
                            <a:spcAft>
                              <a:spcPts val="0"/>
                            </a:spcAft>
                            <a:buNone/>
                          </a:pPr>
                          <a:r>
                            <a:rPr lang="ja-JP" altLang="en-US">
                              <a:latin typeface="Calibri"/>
                              <a:ea typeface="Calibri"/>
                              <a:cs typeface="Calibri"/>
                              <a:sym typeface="Calibri"/>
                            </a:rPr>
                            <a:t>適中率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予報が適中した確率を示す指標</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endParaRPr dirty="0">
                            <a:latin typeface="Calibri"/>
                            <a:ea typeface="Calibri"/>
                            <a:cs typeface="Calibri"/>
                            <a:sym typeface="Calibri"/>
                          </a:endParaRPr>
                        </a:p>
                      </a:txBody>
                      <a:tcPr marL="91425" marR="91425" marT="91425" marB="91425" anchor="ctr"/>
                    </a:tc>
                    <a:tc>
                      <a:txBody>
                        <a:bodyPr/>
                        <a:lstStyle/>
                        <a:p>
                          <a:endParaRPr lang="ja-JP"/>
                        </a:p>
                      </a:txBody>
                      <a:tcPr marL="91425" marR="91425" marT="91425" marB="91425" anchor="ctr">
                        <a:blipFill>
                          <a:blip r:embed="rId3"/>
                          <a:stretch>
                            <a:fillRect l="-270466" t="-71429" r="-518" b="-506122"/>
                          </a:stretch>
                        </a:blipFill>
                      </a:tcPr>
                    </a:tc>
                    <a:extLst>
                      <a:ext uri="{0D108BD9-81ED-4DB2-BD59-A6C34878D82A}">
                        <a16:rowId xmlns:a16="http://schemas.microsoft.com/office/drawing/2014/main" val="10001"/>
                      </a:ext>
                    </a:extLst>
                  </a:tr>
                  <a:tr h="621508">
                    <a:tc>
                      <a:txBody>
                        <a:bodyPr/>
                        <a:lstStyle/>
                        <a:p>
                          <a:pPr marL="0" lvl="0" indent="0" algn="ctr" rtl="0">
                            <a:spcBef>
                              <a:spcPts val="0"/>
                            </a:spcBef>
                            <a:spcAft>
                              <a:spcPts val="0"/>
                            </a:spcAft>
                            <a:buNone/>
                          </a:pPr>
                          <a:r>
                            <a:rPr lang="ja-JP" altLang="en-US">
                              <a:latin typeface="Calibri"/>
                              <a:ea typeface="Calibri"/>
                              <a:cs typeface="Calibri"/>
                              <a:sym typeface="Calibri"/>
                            </a:rPr>
                            <a:t>空振り率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予報ありのうち、実況なし（空振り）だった割合</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0</a:t>
                          </a:r>
                          <a:r>
                            <a:rPr lang="ja-JP" altLang="en-US">
                              <a:latin typeface="Calibri"/>
                              <a:ea typeface="Calibri"/>
                              <a:cs typeface="Calibri"/>
                              <a:sym typeface="Calibri"/>
                            </a:rPr>
                            <a:t>に近いほど空振りが少ない</a:t>
                          </a:r>
                          <a:endParaRPr dirty="0">
                            <a:latin typeface="Calibri"/>
                            <a:ea typeface="Calibri"/>
                            <a:cs typeface="Calibri"/>
                            <a:sym typeface="Calibri"/>
                          </a:endParaRPr>
                        </a:p>
                      </a:txBody>
                      <a:tcPr marL="91425" marR="91425" marT="91425" marB="91425" anchor="ctr"/>
                    </a:tc>
                    <a:tc>
                      <a:txBody>
                        <a:bodyPr/>
                        <a:lstStyle/>
                        <a:p>
                          <a:endParaRPr lang="ja-JP"/>
                        </a:p>
                      </a:txBody>
                      <a:tcPr marL="91425" marR="91425" marT="91425" marB="91425" anchor="ctr">
                        <a:blipFill>
                          <a:blip r:embed="rId3"/>
                          <a:stretch>
                            <a:fillRect l="-270466" t="-171429" r="-518" b="-406122"/>
                          </a:stretch>
                        </a:blipFill>
                      </a:tcPr>
                    </a:tc>
                    <a:extLst>
                      <a:ext uri="{0D108BD9-81ED-4DB2-BD59-A6C34878D82A}">
                        <a16:rowId xmlns:a16="http://schemas.microsoft.com/office/drawing/2014/main" val="10002"/>
                      </a:ext>
                    </a:extLst>
                  </a:tr>
                  <a:tr h="620111">
                    <a:tc>
                      <a:txBody>
                        <a:bodyPr/>
                        <a:lstStyle/>
                        <a:p>
                          <a:pPr marL="0" lvl="0" indent="0" algn="ctr" rtl="0">
                            <a:spcBef>
                              <a:spcPts val="0"/>
                            </a:spcBef>
                            <a:spcAft>
                              <a:spcPts val="0"/>
                            </a:spcAft>
                            <a:buNone/>
                          </a:pPr>
                          <a:r>
                            <a:rPr lang="ja-JP" altLang="en-US">
                              <a:latin typeface="Calibri"/>
                              <a:ea typeface="Calibri"/>
                              <a:cs typeface="Calibri"/>
                              <a:sym typeface="Calibri"/>
                            </a:rPr>
                            <a:t>見逃し率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latin typeface="Calibri"/>
                              <a:ea typeface="Calibri"/>
                              <a:cs typeface="Calibri"/>
                              <a:sym typeface="Calibri"/>
                            </a:rPr>
                            <a:t>実況ありのうち、予報なし（見逃し）だった割合</a:t>
                          </a:r>
                          <a:endParaRPr lang="en-US" altLang="ja-JP" dirty="0">
                            <a:latin typeface="Calibri"/>
                            <a:ea typeface="Calibri"/>
                            <a:cs typeface="Calibri"/>
                            <a:sym typeface="Calibri"/>
                          </a:endParaRPr>
                        </a:p>
                        <a:p>
                          <a:pPr marL="285750" lvl="0" indent="-285750" algn="l" rtl="0">
                            <a:spcBef>
                              <a:spcPts val="0"/>
                            </a:spcBef>
                            <a:spcAft>
                              <a:spcPts val="0"/>
                            </a:spcAft>
                            <a:buFont typeface="Arial" panose="020B0604020202020204" pitchFamily="34" charset="0"/>
                            <a:buChar cha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0</a:t>
                          </a:r>
                          <a:r>
                            <a:rPr lang="ja-JP" altLang="en-US">
                              <a:latin typeface="Calibri"/>
                              <a:ea typeface="Calibri"/>
                              <a:cs typeface="Calibri"/>
                              <a:sym typeface="Calibri"/>
                            </a:rPr>
                            <a:t>に近いほど見逃しが少ない</a:t>
                          </a:r>
                          <a:endParaRPr dirty="0">
                            <a:latin typeface="Calibri"/>
                            <a:ea typeface="Calibri"/>
                            <a:cs typeface="Calibri"/>
                            <a:sym typeface="Calibri"/>
                          </a:endParaRPr>
                        </a:p>
                      </a:txBody>
                      <a:tcPr marL="91425" marR="91425" marT="91425" marB="91425" anchor="ctr"/>
                    </a:tc>
                    <a:tc>
                      <a:txBody>
                        <a:bodyPr/>
                        <a:lstStyle/>
                        <a:p>
                          <a:endParaRPr lang="ja-JP"/>
                        </a:p>
                      </a:txBody>
                      <a:tcPr marL="91425" marR="91425" marT="91425" marB="91425" anchor="ctr">
                        <a:blipFill>
                          <a:blip r:embed="rId3"/>
                          <a:stretch>
                            <a:fillRect l="-270466" t="-271429" r="-518" b="-306122"/>
                          </a:stretch>
                        </a:blipFill>
                      </a:tcPr>
                    </a:tc>
                    <a:extLst>
                      <a:ext uri="{0D108BD9-81ED-4DB2-BD59-A6C34878D82A}">
                        <a16:rowId xmlns:a16="http://schemas.microsoft.com/office/drawing/2014/main" val="10003"/>
                      </a:ext>
                    </a:extLst>
                  </a:tr>
                  <a:tr h="621508">
                    <a:tc>
                      <a:txBody>
                        <a:bodyPr/>
                        <a:lstStyle/>
                        <a:p>
                          <a:pPr marL="0" lvl="0" indent="0" algn="ctr" rtl="0">
                            <a:spcBef>
                              <a:spcPts val="0"/>
                            </a:spcBef>
                            <a:spcAft>
                              <a:spcPts val="0"/>
                            </a:spcAft>
                            <a:buClr>
                              <a:schemeClr val="dk1"/>
                            </a:buClr>
                            <a:buSzPts val="1100"/>
                            <a:buFont typeface="Arial"/>
                            <a:buNone/>
                          </a:pPr>
                          <a:r>
                            <a:rPr lang="ja-JP" altLang="en-US">
                              <a:latin typeface="Calibri"/>
                              <a:ea typeface="Calibri"/>
                              <a:cs typeface="Calibri"/>
                              <a:sym typeface="Calibri"/>
                            </a:rPr>
                            <a:t>捕捉率</a:t>
                          </a:r>
                          <a:endParaRPr dirty="0">
                            <a:latin typeface="Calibri"/>
                            <a:ea typeface="Calibri"/>
                            <a:cs typeface="Calibri"/>
                            <a:sym typeface="Calibri"/>
                          </a:endParaRPr>
                        </a:p>
                      </a:txBody>
                      <a:tcPr marL="91425" marR="91425" marT="91425" marB="91425" anchor="ctr"/>
                    </a:tc>
                    <a:tc>
                      <a:txBody>
                        <a:bodyPr/>
                        <a:lstStyle/>
                        <a:p>
                          <a:pPr marL="285750" lvl="0" indent="-285750" algn="l" rtl="0">
                            <a:spcBef>
                              <a:spcPts val="0"/>
                            </a:spcBef>
                            <a:spcAft>
                              <a:spcPts val="0"/>
                            </a:spcAft>
                            <a:buFont typeface="Arial" panose="020B0604020202020204" pitchFamily="34" charset="0"/>
                            <a:buChar char="•"/>
                          </a:pPr>
                          <a:r>
                            <a:rPr lang="ja-JP" altLang="en-US">
                              <a:solidFill>
                                <a:schemeClr val="dk1"/>
                              </a:solidFill>
                              <a:latin typeface="Calibri"/>
                              <a:ea typeface="Calibri"/>
                              <a:cs typeface="Calibri"/>
                              <a:sym typeface="Calibri"/>
                            </a:rPr>
                            <a:t>実況ありのうち、予報ありだった（捕捉できた）割合</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p>
                      </a:txBody>
                      <a:tcPr marL="91425" marR="91425" marT="91425" marB="91425" anchor="ctr"/>
                    </a:tc>
                    <a:tc>
                      <a:txBody>
                        <a:bodyPr/>
                        <a:lstStyle/>
                        <a:p>
                          <a:endParaRPr lang="ja-JP"/>
                        </a:p>
                      </a:txBody>
                      <a:tcPr marL="91425" marR="91425" marT="91425" marB="91425" anchor="ctr">
                        <a:blipFill>
                          <a:blip r:embed="rId3"/>
                          <a:stretch>
                            <a:fillRect l="-270466" t="-371429" r="-518" b="-206122"/>
                          </a:stretch>
                        </a:blipFill>
                      </a:tcPr>
                    </a:tc>
                    <a:extLst>
                      <a:ext uri="{0D108BD9-81ED-4DB2-BD59-A6C34878D82A}">
                        <a16:rowId xmlns:a16="http://schemas.microsoft.com/office/drawing/2014/main" val="10004"/>
                      </a:ext>
                    </a:extLst>
                  </a:tr>
                  <a:tr h="627096">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バイアススコア</a:t>
                          </a:r>
                          <a:endParaRPr dirty="0">
                            <a:solidFill>
                              <a:schemeClr val="dk1"/>
                            </a:solidFill>
                            <a:latin typeface="Calibri"/>
                            <a:ea typeface="Calibri"/>
                            <a:cs typeface="Calibri"/>
                            <a:sym typeface="Calibri"/>
                          </a:endParaRPr>
                        </a:p>
                      </a:txBody>
                      <a:tcPr marL="91425" marR="91425" marT="91425" marB="91425" anchor="ctr"/>
                    </a:tc>
                    <a:tc>
                      <a:txBody>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ja-JP" altLang="en-US">
                              <a:solidFill>
                                <a:schemeClr val="dk1"/>
                              </a:solidFill>
                              <a:latin typeface="Calibri"/>
                              <a:ea typeface="Calibri"/>
                              <a:cs typeface="Calibri"/>
                              <a:sym typeface="Calibri"/>
                            </a:rPr>
                            <a:t>実況ありの頻度に対する、予報ありの頻度の比</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solidFill>
                                <a:schemeClr val="dk1"/>
                              </a:solidFill>
                              <a:latin typeface="Calibri"/>
                              <a:ea typeface="Calibri"/>
                              <a:cs typeface="Calibri"/>
                              <a:sym typeface="Calibri"/>
                            </a:rPr>
                            <a:t>1</a:t>
                          </a:r>
                          <a:r>
                            <a:rPr lang="ja-JP" altLang="en-US">
                              <a:solidFill>
                                <a:schemeClr val="dk1"/>
                              </a:solidFill>
                              <a:latin typeface="Calibri"/>
                              <a:ea typeface="Calibri"/>
                              <a:cs typeface="Calibri"/>
                              <a:sym typeface="Calibri"/>
                            </a:rPr>
                            <a:t>に近いほど、実況・予報の現象ありのバランスが良い</a:t>
                          </a:r>
                        </a:p>
                      </a:txBody>
                      <a:tcPr marL="91425" marR="91425" marT="91425" marB="91425" anchor="ctr"/>
                    </a:tc>
                    <a:tc>
                      <a:txBody>
                        <a:bodyPr/>
                        <a:lstStyle/>
                        <a:p>
                          <a:endParaRPr lang="ja-JP"/>
                        </a:p>
                      </a:txBody>
                      <a:tcPr marL="91425" marR="91425" marT="91425" marB="91425" anchor="ctr">
                        <a:blipFill>
                          <a:blip r:embed="rId3"/>
                          <a:stretch>
                            <a:fillRect l="-270466" t="-462000" r="-518" b="-102000"/>
                          </a:stretch>
                        </a:blipFill>
                      </a:tcPr>
                    </a:tc>
                    <a:extLst>
                      <a:ext uri="{0D108BD9-81ED-4DB2-BD59-A6C34878D82A}">
                        <a16:rowId xmlns:a16="http://schemas.microsoft.com/office/drawing/2014/main" val="10005"/>
                      </a:ext>
                    </a:extLst>
                  </a:tr>
                  <a:tr h="621508">
                    <a:tc>
                      <a:txBody>
                        <a:bodyPr/>
                        <a:lstStyle/>
                        <a:p>
                          <a:pPr marL="0" lvl="0" indent="0" algn="ctr" rtl="0">
                            <a:spcBef>
                              <a:spcPts val="0"/>
                            </a:spcBef>
                            <a:spcAft>
                              <a:spcPts val="0"/>
                            </a:spcAft>
                            <a:buNone/>
                          </a:pPr>
                          <a:r>
                            <a:rPr lang="ja-JP" altLang="en-US" b="1">
                              <a:solidFill>
                                <a:srgbClr val="0432FF"/>
                              </a:solidFill>
                              <a:latin typeface="Calibri"/>
                              <a:ea typeface="Calibri"/>
                              <a:cs typeface="Calibri"/>
                              <a:sym typeface="Calibri"/>
                            </a:rPr>
                            <a:t>スレットスコア</a:t>
                          </a:r>
                          <a:endParaRPr b="1" dirty="0">
                            <a:solidFill>
                              <a:srgbClr val="0432FF"/>
                            </a:solidFill>
                            <a:latin typeface="Calibri"/>
                            <a:ea typeface="Calibri"/>
                            <a:cs typeface="Calibri"/>
                            <a:sym typeface="Calibri"/>
                          </a:endParaRPr>
                        </a:p>
                      </a:txBody>
                      <a:tcPr marL="91425" marR="91425" marT="91425" marB="91425" anchor="ctr"/>
                    </a:tc>
                    <a:tc>
                      <a:txBody>
                        <a:bodyPr/>
                        <a:lstStyle/>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ja-JP" altLang="en-US">
                              <a:solidFill>
                                <a:srgbClr val="0432FF"/>
                              </a:solidFill>
                              <a:latin typeface="Calibri"/>
                              <a:ea typeface="Calibri"/>
                              <a:cs typeface="Calibri"/>
                              <a:sym typeface="Calibri"/>
                            </a:rPr>
                            <a:t>発生頻度の少ない現象の予報の適中率</a:t>
                          </a:r>
                          <a:r>
                            <a:rPr lang="ja-JP" altLang="en-US">
                              <a:solidFill>
                                <a:schemeClr val="dk1"/>
                              </a:solidFill>
                              <a:latin typeface="Calibri"/>
                              <a:ea typeface="Calibri"/>
                              <a:cs typeface="Calibri"/>
                              <a:sym typeface="Calibri"/>
                            </a:rPr>
                            <a:t>を表す指標</a:t>
                          </a:r>
                          <a:endParaRPr lang="en-US" altLang="ja-JP" dirty="0">
                            <a:solidFill>
                              <a:schemeClr val="dk1"/>
                            </a:solidFill>
                            <a:latin typeface="Calibri"/>
                            <a:ea typeface="Calibri"/>
                            <a:cs typeface="Calibri"/>
                            <a:sym typeface="Calibri"/>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altLang="ja-JP" dirty="0">
                              <a:latin typeface="Calibri"/>
                              <a:ea typeface="Calibri"/>
                              <a:cs typeface="Calibri"/>
                              <a:sym typeface="Calibri"/>
                            </a:rPr>
                            <a:t>0〜1</a:t>
                          </a:r>
                          <a:r>
                            <a:rPr lang="ja-JP" altLang="en-US">
                              <a:latin typeface="Calibri"/>
                              <a:ea typeface="Calibri"/>
                              <a:cs typeface="Calibri"/>
                              <a:sym typeface="Calibri"/>
                            </a:rPr>
                            <a:t>の値をとり、</a:t>
                          </a:r>
                          <a:r>
                            <a:rPr lang="en-US" altLang="ja-JP" dirty="0">
                              <a:latin typeface="Calibri"/>
                              <a:ea typeface="Calibri"/>
                              <a:cs typeface="Calibri"/>
                              <a:sym typeface="Calibri"/>
                            </a:rPr>
                            <a:t>1</a:t>
                          </a:r>
                          <a:r>
                            <a:rPr lang="ja-JP" altLang="en-US">
                              <a:latin typeface="Calibri"/>
                              <a:ea typeface="Calibri"/>
                              <a:cs typeface="Calibri"/>
                              <a:sym typeface="Calibri"/>
                            </a:rPr>
                            <a:t>に近いほど精度が良い</a:t>
                          </a:r>
                        </a:p>
                      </a:txBody>
                      <a:tcPr marL="91425" marR="91425" marT="91425" marB="91425" anchor="ctr"/>
                    </a:tc>
                    <a:tc>
                      <a:txBody>
                        <a:bodyPr/>
                        <a:lstStyle/>
                        <a:p>
                          <a:endParaRPr lang="ja-JP"/>
                        </a:p>
                      </a:txBody>
                      <a:tcPr marL="91425" marR="91425" marT="91425" marB="91425" anchor="ctr">
                        <a:blipFill>
                          <a:blip r:embed="rId3"/>
                          <a:stretch>
                            <a:fillRect l="-270466" t="-573469" r="-518" b="-4082"/>
                          </a:stretch>
                        </a:blipFill>
                      </a:tcPr>
                    </a:tc>
                    <a:extLst>
                      <a:ext uri="{0D108BD9-81ED-4DB2-BD59-A6C34878D82A}">
                        <a16:rowId xmlns:a16="http://schemas.microsoft.com/office/drawing/2014/main" val="2564002301"/>
                      </a:ext>
                    </a:extLst>
                  </a:tr>
                </a:tbl>
              </a:graphicData>
            </a:graphic>
          </p:graphicFrame>
        </mc:Fallback>
      </mc:AlternateContent>
    </p:spTree>
    <p:extLst>
      <p:ext uri="{BB962C8B-B14F-4D97-AF65-F5344CB8AC3E}">
        <p14:creationId xmlns:p14="http://schemas.microsoft.com/office/powerpoint/2010/main" val="1972776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401;p37">
            <a:extLst>
              <a:ext uri="{FF2B5EF4-FFF2-40B4-BE49-F238E27FC236}">
                <a16:creationId xmlns:a16="http://schemas.microsoft.com/office/drawing/2014/main" id="{C9233261-08F5-E045-B590-5BBD6C2C0B1D}"/>
              </a:ext>
            </a:extLst>
          </p:cNvPr>
          <p:cNvSpPr txBox="1"/>
          <p:nvPr/>
        </p:nvSpPr>
        <p:spPr>
          <a:xfrm>
            <a:off x="270163" y="2639700"/>
            <a:ext cx="9365673"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気象予報の不確実性を理解する</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予報の限界を知り適切に扱うために</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19751184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a:extLst>
              <a:ext uri="{FF2B5EF4-FFF2-40B4-BE49-F238E27FC236}">
                <a16:creationId xmlns:a16="http://schemas.microsoft.com/office/drawing/2014/main" id="{78E67AAC-264A-3442-A2FD-EE692B083557}"/>
              </a:ext>
            </a:extLst>
          </p:cNvPr>
          <p:cNvSpPr>
            <a:spLocks noGrp="1"/>
          </p:cNvSpPr>
          <p:nvPr>
            <p:ph type="title"/>
          </p:nvPr>
        </p:nvSpPr>
        <p:spPr/>
        <p:txBody>
          <a:bodyPr/>
          <a:lstStyle/>
          <a:p>
            <a:r>
              <a:rPr lang="ja-JP" altLang="en-US"/>
              <a:t>気象予報の不確実性と限界</a:t>
            </a:r>
          </a:p>
        </p:txBody>
      </p:sp>
      <p:pic>
        <p:nvPicPr>
          <p:cNvPr id="5" name="図 4">
            <a:extLst>
              <a:ext uri="{FF2B5EF4-FFF2-40B4-BE49-F238E27FC236}">
                <a16:creationId xmlns:a16="http://schemas.microsoft.com/office/drawing/2014/main" id="{141F3A8F-B9C0-6F4F-A264-966068A55C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9969" y="988008"/>
            <a:ext cx="2152800" cy="2473431"/>
          </a:xfrm>
          <a:prstGeom prst="rect">
            <a:avLst/>
          </a:prstGeom>
        </p:spPr>
      </p:pic>
      <p:sp>
        <p:nvSpPr>
          <p:cNvPr id="6" name="正方形/長方形 5">
            <a:extLst>
              <a:ext uri="{FF2B5EF4-FFF2-40B4-BE49-F238E27FC236}">
                <a16:creationId xmlns:a16="http://schemas.microsoft.com/office/drawing/2014/main" id="{227A6545-DA8C-4747-8565-2DF639A9481D}"/>
              </a:ext>
            </a:extLst>
          </p:cNvPr>
          <p:cNvSpPr/>
          <p:nvPr/>
        </p:nvSpPr>
        <p:spPr>
          <a:xfrm>
            <a:off x="5141979" y="1453965"/>
            <a:ext cx="4403464" cy="1535164"/>
          </a:xfrm>
          <a:prstGeom prst="rect">
            <a:avLst/>
          </a:prstGeom>
        </p:spPr>
        <p:txBody>
          <a:bodyPr wrap="square">
            <a:spAutoFit/>
          </a:bodyPr>
          <a:lstStyle/>
          <a:p>
            <a:pPr marL="342900" indent="-342900">
              <a:lnSpc>
                <a:spcPct val="150000"/>
              </a:lnSpc>
              <a:buFont typeface="Arial" panose="020B0604020202020204" pitchFamily="34" charset="0"/>
              <a:buChar char="•"/>
            </a:pPr>
            <a:r>
              <a:rPr lang="ja-JP" altLang="en-US" sz="1600" dirty="0">
                <a:latin typeface="Meiryo" panose="020B0604030504040204" pitchFamily="34" charset="-128"/>
                <a:ea typeface="Meiryo" panose="020B0604030504040204" pitchFamily="34" charset="-128"/>
              </a:rPr>
              <a:t>全ての格子点で観測データが得られるわけではない</a:t>
            </a:r>
            <a:endParaRPr lang="en-US" altLang="ja-JP" sz="1600" dirty="0">
              <a:latin typeface="Meiryo" panose="020B0604030504040204" pitchFamily="34" charset="-128"/>
              <a:ea typeface="Meiryo" panose="020B0604030504040204" pitchFamily="34" charset="-128"/>
            </a:endParaRPr>
          </a:p>
          <a:p>
            <a:pPr marL="342900" indent="-342900">
              <a:lnSpc>
                <a:spcPct val="150000"/>
              </a:lnSpc>
              <a:buFont typeface="Arial" panose="020B0604020202020204" pitchFamily="34" charset="0"/>
              <a:buChar char="•"/>
            </a:pPr>
            <a:r>
              <a:rPr lang="ja-JP" altLang="en-US" sz="1600">
                <a:latin typeface="Meiryo" panose="020B0604030504040204" pitchFamily="34" charset="-128"/>
                <a:ea typeface="Meiryo" panose="020B0604030504040204" pitchFamily="34" charset="-128"/>
              </a:rPr>
              <a:t>初期値</a:t>
            </a:r>
            <a:r>
              <a:rPr lang="ja-JP" altLang="en-US" sz="1600" dirty="0">
                <a:latin typeface="Meiryo" panose="020B0604030504040204" pitchFamily="34" charset="-128"/>
                <a:ea typeface="Meiryo" panose="020B0604030504040204" pitchFamily="34" charset="-128"/>
              </a:rPr>
              <a:t>には誤差が含まれており、その誤差は繰り返し計算の過程で大きくなる</a:t>
            </a:r>
            <a:endParaRPr lang="ja-JP" altLang="en-US" sz="1400" dirty="0">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25D71814-D91A-4446-83E1-60B16743F2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2"/>
          <a:stretch/>
        </p:blipFill>
        <p:spPr>
          <a:xfrm>
            <a:off x="2899969" y="3582189"/>
            <a:ext cx="2152800" cy="2595600"/>
          </a:xfrm>
          <a:prstGeom prst="rect">
            <a:avLst/>
          </a:prstGeom>
        </p:spPr>
      </p:pic>
      <p:sp>
        <p:nvSpPr>
          <p:cNvPr id="12" name="正方形/長方形 11">
            <a:extLst>
              <a:ext uri="{FF2B5EF4-FFF2-40B4-BE49-F238E27FC236}">
                <a16:creationId xmlns:a16="http://schemas.microsoft.com/office/drawing/2014/main" id="{CCE0E907-137C-154B-81B0-47C324494F21}"/>
              </a:ext>
            </a:extLst>
          </p:cNvPr>
          <p:cNvSpPr/>
          <p:nvPr/>
        </p:nvSpPr>
        <p:spPr>
          <a:xfrm>
            <a:off x="5141979" y="4109231"/>
            <a:ext cx="4403464" cy="1538883"/>
          </a:xfrm>
          <a:prstGeom prst="rect">
            <a:avLst/>
          </a:prstGeom>
        </p:spPr>
        <p:txBody>
          <a:bodyPr wrap="square">
            <a:spAutoFit/>
          </a:bodyPr>
          <a:lstStyle/>
          <a:p>
            <a:pPr marL="342900" indent="-342900">
              <a:lnSpc>
                <a:spcPct val="150000"/>
              </a:lnSpc>
              <a:buFont typeface="Arial" panose="020B0604020202020204" pitchFamily="34" charset="0"/>
              <a:buChar char="•"/>
            </a:pPr>
            <a:r>
              <a:rPr lang="ja-JP" altLang="en-US" sz="1600">
                <a:latin typeface="Meiryo" panose="020B0604030504040204" pitchFamily="34" charset="-128"/>
                <a:ea typeface="Meiryo" panose="020B0604030504040204" pitchFamily="34" charset="-128"/>
              </a:rPr>
              <a:t>大枠の方程式系はわかっているが、未知の箇所もある</a:t>
            </a:r>
            <a:endParaRPr lang="en-US" altLang="ja-JP" sz="1600" dirty="0">
              <a:latin typeface="Meiryo" panose="020B0604030504040204" pitchFamily="34" charset="-128"/>
              <a:ea typeface="Meiryo" panose="020B0604030504040204" pitchFamily="34" charset="-128"/>
            </a:endParaRPr>
          </a:p>
          <a:p>
            <a:pPr marL="342900" indent="-342900">
              <a:lnSpc>
                <a:spcPct val="150000"/>
              </a:lnSpc>
              <a:buFont typeface="Arial" panose="020B0604020202020204" pitchFamily="34" charset="0"/>
              <a:buChar char="•"/>
            </a:pPr>
            <a:r>
              <a:rPr lang="ja-JP" altLang="en-US" sz="1600">
                <a:latin typeface="Meiryo" panose="020B0604030504040204" pitchFamily="34" charset="-128"/>
                <a:ea typeface="Meiryo" panose="020B0604030504040204" pitchFamily="34" charset="-128"/>
              </a:rPr>
              <a:t>格子間隔より</a:t>
            </a:r>
            <a:r>
              <a:rPr lang="ja-JP" altLang="en-US" sz="1600" dirty="0">
                <a:latin typeface="Meiryo" panose="020B0604030504040204" pitchFamily="34" charset="-128"/>
                <a:ea typeface="Meiryo" panose="020B0604030504040204" pitchFamily="34" charset="-128"/>
              </a:rPr>
              <a:t>も小さい空間スケールの現象を定式化する必要</a:t>
            </a:r>
            <a:r>
              <a:rPr lang="ja-JP" altLang="en-US" sz="1600">
                <a:latin typeface="Meiryo" panose="020B0604030504040204" pitchFamily="34" charset="-128"/>
                <a:ea typeface="Meiryo" panose="020B0604030504040204" pitchFamily="34" charset="-128"/>
              </a:rPr>
              <a:t>がある</a:t>
            </a:r>
            <a:endParaRPr lang="en-US" altLang="ja-JP" sz="1600" dirty="0">
              <a:latin typeface="Meiryo" panose="020B0604030504040204" pitchFamily="34" charset="-128"/>
              <a:ea typeface="Meiryo" panose="020B0604030504040204" pitchFamily="34" charset="-128"/>
            </a:endParaRPr>
          </a:p>
        </p:txBody>
      </p:sp>
      <p:sp>
        <p:nvSpPr>
          <p:cNvPr id="15" name="コンテンツ プレースホルダー 2">
            <a:extLst>
              <a:ext uri="{FF2B5EF4-FFF2-40B4-BE49-F238E27FC236}">
                <a16:creationId xmlns:a16="http://schemas.microsoft.com/office/drawing/2014/main" id="{F9B76437-95A3-6D4E-B815-A5F14D03654C}"/>
              </a:ext>
            </a:extLst>
          </p:cNvPr>
          <p:cNvSpPr>
            <a:spLocks noGrp="1"/>
          </p:cNvSpPr>
          <p:nvPr>
            <p:ph type="body" idx="1"/>
          </p:nvPr>
        </p:nvSpPr>
        <p:spPr>
          <a:xfrm>
            <a:off x="392113" y="441632"/>
            <a:ext cx="9062950" cy="711939"/>
          </a:xfrm>
        </p:spPr>
        <p:txBody>
          <a:bodyPr/>
          <a:lstStyle/>
          <a:p>
            <a:pPr marL="76200" indent="0">
              <a:buNone/>
            </a:pPr>
            <a:r>
              <a:rPr kumimoji="1" lang="ja-JP" altLang="en-US" sz="1800" u="sng"/>
              <a:t>気象予報はなぜ不確実性を持つのか？</a:t>
            </a:r>
          </a:p>
        </p:txBody>
      </p:sp>
      <p:sp>
        <p:nvSpPr>
          <p:cNvPr id="2" name="正方形/長方形 1">
            <a:extLst>
              <a:ext uri="{FF2B5EF4-FFF2-40B4-BE49-F238E27FC236}">
                <a16:creationId xmlns:a16="http://schemas.microsoft.com/office/drawing/2014/main" id="{C61C3A0E-C716-4441-8629-D187F086767B}"/>
              </a:ext>
            </a:extLst>
          </p:cNvPr>
          <p:cNvSpPr/>
          <p:nvPr/>
        </p:nvSpPr>
        <p:spPr>
          <a:xfrm>
            <a:off x="515144" y="1453965"/>
            <a:ext cx="2186317" cy="154151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panose="020B0604030504040204" pitchFamily="34" charset="-128"/>
                <a:ea typeface="Meiryo" panose="020B0604030504040204" pitchFamily="34" charset="-128"/>
              </a:rPr>
              <a:t>初期値の</a:t>
            </a:r>
            <a:endParaRPr kumimoji="1" lang="en-US" altLang="ja-JP" sz="2400" dirty="0">
              <a:solidFill>
                <a:schemeClr val="tx1"/>
              </a:solidFill>
              <a:latin typeface="Meiryo" panose="020B0604030504040204" pitchFamily="34" charset="-128"/>
              <a:ea typeface="Meiryo" panose="020B0604030504040204" pitchFamily="34" charset="-128"/>
            </a:endParaRPr>
          </a:p>
          <a:p>
            <a:pPr algn="ctr"/>
            <a:r>
              <a:rPr kumimoji="1" lang="ja-JP" altLang="en-US" sz="2400">
                <a:solidFill>
                  <a:schemeClr val="tx1"/>
                </a:solidFill>
                <a:latin typeface="Meiryo" panose="020B0604030504040204" pitchFamily="34" charset="-128"/>
                <a:ea typeface="Meiryo" panose="020B0604030504040204" pitchFamily="34" charset="-128"/>
              </a:rPr>
              <a:t>不確実性</a:t>
            </a:r>
            <a:endParaRPr kumimoji="1" lang="ja-JP" altLang="en-US" sz="2400" dirty="0">
              <a:solidFill>
                <a:schemeClr val="tx1"/>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5377AA1E-ECC1-5E4A-A127-EF2481FE56A2}"/>
              </a:ext>
            </a:extLst>
          </p:cNvPr>
          <p:cNvSpPr/>
          <p:nvPr/>
        </p:nvSpPr>
        <p:spPr>
          <a:xfrm>
            <a:off x="515145" y="4109231"/>
            <a:ext cx="2186317" cy="154151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panose="020B0604030504040204" pitchFamily="34" charset="-128"/>
                <a:ea typeface="Meiryo" panose="020B0604030504040204" pitchFamily="34" charset="-128"/>
              </a:rPr>
              <a:t>予測モデルの</a:t>
            </a:r>
            <a:endParaRPr kumimoji="1" lang="en-US" altLang="ja-JP" sz="2400" dirty="0">
              <a:solidFill>
                <a:schemeClr val="tx1"/>
              </a:solidFill>
              <a:latin typeface="Meiryo" panose="020B0604030504040204" pitchFamily="34" charset="-128"/>
              <a:ea typeface="Meiryo" panose="020B0604030504040204" pitchFamily="34" charset="-128"/>
            </a:endParaRPr>
          </a:p>
          <a:p>
            <a:pPr algn="ctr"/>
            <a:r>
              <a:rPr kumimoji="1" lang="ja-JP" altLang="en-US" sz="2400">
                <a:solidFill>
                  <a:schemeClr val="tx1"/>
                </a:solidFill>
                <a:latin typeface="Meiryo" panose="020B0604030504040204" pitchFamily="34" charset="-128"/>
                <a:ea typeface="Meiryo" panose="020B0604030504040204" pitchFamily="34" charset="-128"/>
              </a:rPr>
              <a:t>不確実性</a:t>
            </a:r>
            <a:endParaRPr kumimoji="1" lang="ja-JP" altLang="en-US" sz="2400" dirty="0">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445507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a:extLst>
              <a:ext uri="{FF2B5EF4-FFF2-40B4-BE49-F238E27FC236}">
                <a16:creationId xmlns:a16="http://schemas.microsoft.com/office/drawing/2014/main" id="{C6EE2205-CEB0-6246-A059-660434672C1E}"/>
              </a:ext>
            </a:extLst>
          </p:cNvPr>
          <p:cNvSpPr>
            <a:spLocks noGrp="1"/>
          </p:cNvSpPr>
          <p:nvPr>
            <p:ph type="title"/>
          </p:nvPr>
        </p:nvSpPr>
        <p:spPr/>
        <p:txBody>
          <a:bodyPr/>
          <a:lstStyle/>
          <a:p>
            <a:r>
              <a:rPr lang="ja-JP" altLang="en-US"/>
              <a:t>気象予報の不確実性と限界</a:t>
            </a:r>
          </a:p>
        </p:txBody>
      </p:sp>
      <p:sp>
        <p:nvSpPr>
          <p:cNvPr id="20" name="テキスト プレースホルダー 19">
            <a:extLst>
              <a:ext uri="{FF2B5EF4-FFF2-40B4-BE49-F238E27FC236}">
                <a16:creationId xmlns:a16="http://schemas.microsoft.com/office/drawing/2014/main" id="{43C5A8DB-BB29-F449-AAD9-0B2EF98E7D14}"/>
              </a:ext>
            </a:extLst>
          </p:cNvPr>
          <p:cNvSpPr>
            <a:spLocks noGrp="1"/>
          </p:cNvSpPr>
          <p:nvPr>
            <p:ph type="body" idx="1"/>
          </p:nvPr>
        </p:nvSpPr>
        <p:spPr>
          <a:xfrm>
            <a:off x="392113" y="495012"/>
            <a:ext cx="9062950" cy="920087"/>
          </a:xfrm>
        </p:spPr>
        <p:txBody>
          <a:bodyPr/>
          <a:lstStyle/>
          <a:p>
            <a:pPr marL="76200" indent="0">
              <a:buNone/>
            </a:pPr>
            <a:r>
              <a:rPr lang="ja-JP" altLang="en-US" sz="1800" u="sng"/>
              <a:t>ある地点の気温予測を少しだけ異なる初期値</a:t>
            </a:r>
            <a:r>
              <a:rPr lang="en-US" altLang="ja-JP" sz="1800" u="sng" dirty="0"/>
              <a:t>2</a:t>
            </a:r>
            <a:r>
              <a:rPr lang="ja-JP" altLang="en-US" sz="1800" u="sng"/>
              <a:t>つでシミュレーションした結果</a:t>
            </a:r>
            <a:endParaRPr lang="en-US" altLang="ja-JP" sz="1800" u="sng" dirty="0"/>
          </a:p>
        </p:txBody>
      </p:sp>
      <p:sp>
        <p:nvSpPr>
          <p:cNvPr id="18" name="正方形/長方形 17">
            <a:extLst>
              <a:ext uri="{FF2B5EF4-FFF2-40B4-BE49-F238E27FC236}">
                <a16:creationId xmlns:a16="http://schemas.microsoft.com/office/drawing/2014/main" id="{8B1ECB63-55AA-2746-9ACD-10950B6D6B9D}"/>
              </a:ext>
            </a:extLst>
          </p:cNvPr>
          <p:cNvSpPr/>
          <p:nvPr/>
        </p:nvSpPr>
        <p:spPr>
          <a:xfrm>
            <a:off x="1597169" y="5052170"/>
            <a:ext cx="7112658" cy="888705"/>
          </a:xfrm>
          <a:prstGeom prst="rect">
            <a:avLst/>
          </a:prstGeom>
        </p:spPr>
        <p:txBody>
          <a:bodyPr wrap="square">
            <a:spAutoFit/>
          </a:bodyPr>
          <a:lstStyle/>
          <a:p>
            <a:pPr marL="285750" indent="-285750">
              <a:lnSpc>
                <a:spcPct val="150000"/>
              </a:lnSpc>
              <a:buFont typeface="Wingdings" pitchFamily="2" charset="2"/>
              <a:buChar char="Ø"/>
            </a:pPr>
            <a:r>
              <a:rPr lang="ja-JP" altLang="ja-JP">
                <a:latin typeface="Meiryo" panose="020B0604030504040204" pitchFamily="34" charset="-128"/>
                <a:ea typeface="Meiryo" panose="020B0604030504040204" pitchFamily="34" charset="-128"/>
                <a:cs typeface="Times New Roman" panose="02020603050405020304" pitchFamily="18" charset="0"/>
              </a:rPr>
              <a:t>初期</a:t>
            </a:r>
            <a:r>
              <a:rPr lang="ja-JP" altLang="ja-JP" dirty="0">
                <a:latin typeface="Meiryo" panose="020B0604030504040204" pitchFamily="34" charset="-128"/>
                <a:ea typeface="Meiryo" panose="020B0604030504040204" pitchFamily="34" charset="-128"/>
                <a:cs typeface="Times New Roman" panose="02020603050405020304" pitchFamily="18" charset="0"/>
              </a:rPr>
              <a:t>誤差の時間発展は、予報ごと</a:t>
            </a:r>
            <a:r>
              <a:rPr lang="ja-JP" altLang="ja-JP">
                <a:latin typeface="Meiryo" panose="020B0604030504040204" pitchFamily="34" charset="-128"/>
                <a:ea typeface="Meiryo" panose="020B0604030504040204" pitchFamily="34" charset="-128"/>
                <a:cs typeface="Times New Roman" panose="02020603050405020304" pitchFamily="18" charset="0"/>
              </a:rPr>
              <a:t>に異な</a:t>
            </a:r>
            <a:r>
              <a:rPr lang="ja-JP" altLang="en-US">
                <a:latin typeface="Meiryo" panose="020B0604030504040204" pitchFamily="34" charset="-128"/>
                <a:ea typeface="Meiryo" panose="020B0604030504040204" pitchFamily="34" charset="-128"/>
                <a:cs typeface="Times New Roman" panose="02020603050405020304" pitchFamily="18" charset="0"/>
              </a:rPr>
              <a:t>る</a:t>
            </a:r>
            <a:endParaRPr lang="en-US" altLang="ja-JP" dirty="0">
              <a:latin typeface="Meiryo" panose="020B0604030504040204" pitchFamily="34" charset="-128"/>
              <a:ea typeface="Meiryo" panose="020B0604030504040204" pitchFamily="34" charset="-128"/>
              <a:cs typeface="Times New Roman" panose="02020603050405020304" pitchFamily="18" charset="0"/>
            </a:endParaRPr>
          </a:p>
          <a:p>
            <a:pPr marL="285750" indent="-285750">
              <a:lnSpc>
                <a:spcPct val="150000"/>
              </a:lnSpc>
              <a:buFont typeface="Wingdings" pitchFamily="2" charset="2"/>
              <a:buChar char="Ø"/>
            </a:pPr>
            <a:r>
              <a:rPr lang="ja-JP" altLang="en-US">
                <a:latin typeface="Meiryo" panose="020B0604030504040204" pitchFamily="34" charset="-128"/>
                <a:ea typeface="Meiryo" panose="020B0604030504040204" pitchFamily="34" charset="-128"/>
                <a:cs typeface="Times New Roman" panose="02020603050405020304" pitchFamily="18" charset="0"/>
              </a:rPr>
              <a:t>この</a:t>
            </a:r>
            <a:r>
              <a:rPr lang="ja-JP" altLang="ja-JP">
                <a:latin typeface="Meiryo" panose="020B0604030504040204" pitchFamily="34" charset="-128"/>
                <a:ea typeface="Meiryo" panose="020B0604030504040204" pitchFamily="34" charset="-128"/>
                <a:cs typeface="Times New Roman" panose="02020603050405020304" pitchFamily="18" charset="0"/>
              </a:rPr>
              <a:t>ばらつき具合を</a:t>
            </a:r>
            <a:r>
              <a:rPr lang="ja-JP" altLang="en-US">
                <a:latin typeface="Meiryo" panose="020B0604030504040204" pitchFamily="34" charset="-128"/>
                <a:ea typeface="Meiryo" panose="020B0604030504040204" pitchFamily="34" charset="-128"/>
                <a:cs typeface="Times New Roman" panose="02020603050405020304" pitchFamily="18" charset="0"/>
              </a:rPr>
              <a:t>、</a:t>
            </a:r>
            <a:r>
              <a:rPr lang="ja-JP" altLang="ja-JP">
                <a:latin typeface="Meiryo" panose="020B0604030504040204" pitchFamily="34" charset="-128"/>
                <a:ea typeface="Meiryo" panose="020B0604030504040204" pitchFamily="34" charset="-128"/>
                <a:cs typeface="Times New Roman" panose="02020603050405020304" pitchFamily="18" charset="0"/>
              </a:rPr>
              <a:t>定量的</a:t>
            </a:r>
            <a:r>
              <a:rPr lang="ja-JP" altLang="ja-JP" dirty="0">
                <a:latin typeface="Meiryo" panose="020B0604030504040204" pitchFamily="34" charset="-128"/>
                <a:ea typeface="Meiryo" panose="020B0604030504040204" pitchFamily="34" charset="-128"/>
                <a:cs typeface="Times New Roman" panose="02020603050405020304" pitchFamily="18" charset="0"/>
              </a:rPr>
              <a:t>に見積もる手法が</a:t>
            </a:r>
            <a:r>
              <a:rPr lang="ja-JP" altLang="ja-JP">
                <a:latin typeface="Meiryo" panose="020B0604030504040204" pitchFamily="34" charset="-128"/>
                <a:ea typeface="Meiryo" panose="020B0604030504040204" pitchFamily="34" charset="-128"/>
                <a:cs typeface="Times New Roman" panose="02020603050405020304" pitchFamily="18" charset="0"/>
              </a:rPr>
              <a:t>アンサンブル予報</a:t>
            </a:r>
            <a:endParaRPr lang="ja-JP" altLang="en-US" dirty="0">
              <a:latin typeface="Meiryo" panose="020B0604030504040204" pitchFamily="34" charset="-128"/>
              <a:ea typeface="Meiryo" panose="020B0604030504040204" pitchFamily="34" charset="-128"/>
            </a:endParaRPr>
          </a:p>
        </p:txBody>
      </p:sp>
      <p:grpSp>
        <p:nvGrpSpPr>
          <p:cNvPr id="3" name="グループ化 2">
            <a:extLst>
              <a:ext uri="{FF2B5EF4-FFF2-40B4-BE49-F238E27FC236}">
                <a16:creationId xmlns:a16="http://schemas.microsoft.com/office/drawing/2014/main" id="{05B351CE-CE57-C844-BEC4-F8C28E224B5F}"/>
              </a:ext>
            </a:extLst>
          </p:cNvPr>
          <p:cNvGrpSpPr/>
          <p:nvPr/>
        </p:nvGrpSpPr>
        <p:grpSpPr>
          <a:xfrm>
            <a:off x="55755" y="1277862"/>
            <a:ext cx="9745663" cy="3560894"/>
            <a:chOff x="55755" y="1065993"/>
            <a:chExt cx="9745663" cy="3560894"/>
          </a:xfrm>
        </p:grpSpPr>
        <p:grpSp>
          <p:nvGrpSpPr>
            <p:cNvPr id="2" name="グループ化 1">
              <a:extLst>
                <a:ext uri="{FF2B5EF4-FFF2-40B4-BE49-F238E27FC236}">
                  <a16:creationId xmlns:a16="http://schemas.microsoft.com/office/drawing/2014/main" id="{7F886C73-097F-C64A-A445-165883E860CE}"/>
                </a:ext>
              </a:extLst>
            </p:cNvPr>
            <p:cNvGrpSpPr/>
            <p:nvPr/>
          </p:nvGrpSpPr>
          <p:grpSpPr>
            <a:xfrm>
              <a:off x="55755" y="1412983"/>
              <a:ext cx="9745663" cy="3006486"/>
              <a:chOff x="55755" y="2918391"/>
              <a:chExt cx="9745663" cy="3006486"/>
            </a:xfrm>
          </p:grpSpPr>
          <p:pic>
            <p:nvPicPr>
              <p:cNvPr id="5" name="図 4">
                <a:extLst>
                  <a:ext uri="{FF2B5EF4-FFF2-40B4-BE49-F238E27FC236}">
                    <a16:creationId xmlns:a16="http://schemas.microsoft.com/office/drawing/2014/main" id="{A492F6CB-EEF3-3E48-BC76-8244B60825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55" y="3252886"/>
                <a:ext cx="3436179" cy="2654448"/>
              </a:xfrm>
              <a:prstGeom prst="rect">
                <a:avLst/>
              </a:prstGeom>
            </p:spPr>
          </p:pic>
          <p:sp>
            <p:nvSpPr>
              <p:cNvPr id="6" name="テキスト ボックス 5">
                <a:extLst>
                  <a:ext uri="{FF2B5EF4-FFF2-40B4-BE49-F238E27FC236}">
                    <a16:creationId xmlns:a16="http://schemas.microsoft.com/office/drawing/2014/main" id="{BFC620B2-21BF-4640-9A82-76F57DDC89CE}"/>
                  </a:ext>
                </a:extLst>
              </p:cNvPr>
              <p:cNvSpPr txBox="1"/>
              <p:nvPr/>
            </p:nvSpPr>
            <p:spPr>
              <a:xfrm rot="16200000">
                <a:off x="-469267" y="4311143"/>
                <a:ext cx="1573306" cy="369332"/>
              </a:xfrm>
              <a:prstGeom prst="rect">
                <a:avLst/>
              </a:prstGeom>
              <a:noFill/>
            </p:spPr>
            <p:txBody>
              <a:bodyPr wrap="square" rtlCol="0">
                <a:spAutoFit/>
              </a:bodyPr>
              <a:lstStyle/>
              <a:p>
                <a:pPr algn="ctr"/>
                <a:r>
                  <a:rPr kumimoji="1" lang="ja-JP" altLang="en-US" dirty="0">
                    <a:latin typeface="HGP創英角ﾎﾟｯﾌﾟ体" panose="040B0A00000000000000" pitchFamily="50" charset="-128"/>
                    <a:ea typeface="HGP創英角ﾎﾟｯﾌﾟ体" panose="040B0A00000000000000" pitchFamily="50" charset="-128"/>
                  </a:rPr>
                  <a:t>気温</a:t>
                </a:r>
                <a:r>
                  <a:rPr kumimoji="1" lang="en-US" altLang="ja-JP" dirty="0">
                    <a:latin typeface="HGP創英角ﾎﾟｯﾌﾟ体" panose="040B0A00000000000000" pitchFamily="50" charset="-128"/>
                    <a:ea typeface="HGP創英角ﾎﾟｯﾌﾟ体" panose="040B0A00000000000000" pitchFamily="50" charset="-128"/>
                  </a:rPr>
                  <a:t>(</a:t>
                </a:r>
                <a:r>
                  <a:rPr kumimoji="1" lang="ja-JP" altLang="en-US" dirty="0">
                    <a:latin typeface="HGP創英角ﾎﾟｯﾌﾟ体" panose="040B0A00000000000000" pitchFamily="50" charset="-128"/>
                    <a:ea typeface="HGP創英角ﾎﾟｯﾌﾟ体" panose="040B0A00000000000000" pitchFamily="50" charset="-128"/>
                  </a:rPr>
                  <a:t>度</a:t>
                </a:r>
                <a:r>
                  <a:rPr kumimoji="1" lang="en-US" altLang="ja-JP" dirty="0">
                    <a:latin typeface="HGP創英角ﾎﾟｯﾌﾟ体" panose="040B0A00000000000000" pitchFamily="50" charset="-128"/>
                    <a:ea typeface="HGP創英角ﾎﾟｯﾌﾟ体" panose="040B0A00000000000000" pitchFamily="50" charset="-128"/>
                  </a:rPr>
                  <a:t>)</a:t>
                </a:r>
                <a:endParaRPr kumimoji="1" lang="ja-JP" altLang="en-US" dirty="0">
                  <a:latin typeface="HGP創英角ﾎﾟｯﾌﾟ体" panose="040B0A00000000000000" pitchFamily="50" charset="-128"/>
                  <a:ea typeface="HGP創英角ﾎﾟｯﾌﾟ体" panose="040B0A00000000000000" pitchFamily="50" charset="-128"/>
                </a:endParaRPr>
              </a:p>
            </p:txBody>
          </p:sp>
          <p:sp>
            <p:nvSpPr>
              <p:cNvPr id="8" name="テキスト ボックス 7">
                <a:extLst>
                  <a:ext uri="{FF2B5EF4-FFF2-40B4-BE49-F238E27FC236}">
                    <a16:creationId xmlns:a16="http://schemas.microsoft.com/office/drawing/2014/main" id="{274D7695-69CF-1E47-9247-1176943727D8}"/>
                  </a:ext>
                </a:extLst>
              </p:cNvPr>
              <p:cNvSpPr txBox="1"/>
              <p:nvPr/>
            </p:nvSpPr>
            <p:spPr>
              <a:xfrm>
                <a:off x="554352" y="3135941"/>
                <a:ext cx="2855807" cy="307777"/>
              </a:xfrm>
              <a:prstGeom prst="rect">
                <a:avLst/>
              </a:prstGeom>
              <a:solidFill>
                <a:schemeClr val="bg1"/>
              </a:solidFill>
              <a:ln>
                <a:noFill/>
              </a:ln>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予測期間を通して差が小さい</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pic>
            <p:nvPicPr>
              <p:cNvPr id="11" name="図 10">
                <a:extLst>
                  <a:ext uri="{FF2B5EF4-FFF2-40B4-BE49-F238E27FC236}">
                    <a16:creationId xmlns:a16="http://schemas.microsoft.com/office/drawing/2014/main" id="{226D14D7-7293-FC42-84F2-5CEEC383DC7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624654" y="3270429"/>
                <a:ext cx="3057693" cy="2654448"/>
              </a:xfrm>
              <a:prstGeom prst="rect">
                <a:avLst/>
              </a:prstGeom>
            </p:spPr>
          </p:pic>
          <p:sp>
            <p:nvSpPr>
              <p:cNvPr id="12" name="テキスト ボックス 11">
                <a:extLst>
                  <a:ext uri="{FF2B5EF4-FFF2-40B4-BE49-F238E27FC236}">
                    <a16:creationId xmlns:a16="http://schemas.microsoft.com/office/drawing/2014/main" id="{D6CFD4D9-ECA9-4B41-A591-50E50887237B}"/>
                  </a:ext>
                </a:extLst>
              </p:cNvPr>
              <p:cNvSpPr txBox="1"/>
              <p:nvPr/>
            </p:nvSpPr>
            <p:spPr>
              <a:xfrm>
                <a:off x="3660324" y="3155772"/>
                <a:ext cx="2986351" cy="307777"/>
              </a:xfrm>
              <a:prstGeom prst="rect">
                <a:avLst/>
              </a:prstGeom>
              <a:solidFill>
                <a:schemeClr val="bg1"/>
              </a:solidFill>
              <a:ln>
                <a:noFill/>
              </a:ln>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あるとき急に差が大きくなる</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pic>
            <p:nvPicPr>
              <p:cNvPr id="15" name="図 14">
                <a:extLst>
                  <a:ext uri="{FF2B5EF4-FFF2-40B4-BE49-F238E27FC236}">
                    <a16:creationId xmlns:a16="http://schemas.microsoft.com/office/drawing/2014/main" id="{683CBF94-3F52-CC46-88F5-E7E4ACE531D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815067" y="3260757"/>
                <a:ext cx="2986351" cy="2654448"/>
              </a:xfrm>
              <a:prstGeom prst="rect">
                <a:avLst/>
              </a:prstGeom>
            </p:spPr>
          </p:pic>
          <p:sp>
            <p:nvSpPr>
              <p:cNvPr id="16" name="テキスト ボックス 15">
                <a:extLst>
                  <a:ext uri="{FF2B5EF4-FFF2-40B4-BE49-F238E27FC236}">
                    <a16:creationId xmlns:a16="http://schemas.microsoft.com/office/drawing/2014/main" id="{328263AE-64CD-E54E-B5FD-D8DE1A2F64ED}"/>
                  </a:ext>
                </a:extLst>
              </p:cNvPr>
              <p:cNvSpPr txBox="1"/>
              <p:nvPr/>
            </p:nvSpPr>
            <p:spPr>
              <a:xfrm>
                <a:off x="7315397" y="2918391"/>
                <a:ext cx="1985689" cy="523220"/>
              </a:xfrm>
              <a:prstGeom prst="rect">
                <a:avLst/>
              </a:prstGeom>
              <a:solidFill>
                <a:schemeClr val="bg1"/>
              </a:solidFill>
              <a:ln>
                <a:noFill/>
              </a:ln>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予測期間前半の</a:t>
                </a:r>
                <a:r>
                  <a:rPr lang="ja-JP" altLang="en-US" sz="1400">
                    <a:latin typeface="HGP創英角ﾎﾟｯﾌﾟ体" panose="040B0A00000000000000" pitchFamily="50" charset="-128"/>
                    <a:ea typeface="HGP創英角ﾎﾟｯﾌﾟ体" panose="040B0A00000000000000" pitchFamily="50" charset="-128"/>
                  </a:rPr>
                  <a:t>方が</a:t>
                </a:r>
                <a:endParaRPr lang="en-US" altLang="ja-JP" sz="1400" dirty="0">
                  <a:latin typeface="HGP創英角ﾎﾟｯﾌﾟ体" panose="040B0A00000000000000" pitchFamily="50" charset="-128"/>
                  <a:ea typeface="HGP創英角ﾎﾟｯﾌﾟ体" panose="040B0A00000000000000" pitchFamily="50" charset="-128"/>
                </a:endParaRPr>
              </a:p>
              <a:p>
                <a:pPr algn="ctr"/>
                <a:r>
                  <a:rPr lang="ja-JP" altLang="en-US" sz="1400">
                    <a:latin typeface="HGP創英角ﾎﾟｯﾌﾟ体" panose="040B0A00000000000000" pitchFamily="50" charset="-128"/>
                    <a:ea typeface="HGP創英角ﾎﾟｯﾌﾟ体" panose="040B0A00000000000000" pitchFamily="50" charset="-128"/>
                  </a:rPr>
                  <a:t>後半</a:t>
                </a:r>
                <a:r>
                  <a:rPr lang="ja-JP" altLang="en-US" sz="1400" dirty="0">
                    <a:latin typeface="HGP創英角ﾎﾟｯﾌﾟ体" panose="040B0A00000000000000" pitchFamily="50" charset="-128"/>
                    <a:ea typeface="HGP創英角ﾎﾟｯﾌﾟ体" panose="040B0A00000000000000" pitchFamily="50" charset="-128"/>
                  </a:rPr>
                  <a:t>より差が大きい</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grpSp>
        <p:sp>
          <p:nvSpPr>
            <p:cNvPr id="7" name="テキスト ボックス 6">
              <a:extLst>
                <a:ext uri="{FF2B5EF4-FFF2-40B4-BE49-F238E27FC236}">
                  <a16:creationId xmlns:a16="http://schemas.microsoft.com/office/drawing/2014/main" id="{AD1FAA25-C3A7-D04D-931A-E644E8BF1B1A}"/>
                </a:ext>
              </a:extLst>
            </p:cNvPr>
            <p:cNvSpPr txBox="1"/>
            <p:nvPr/>
          </p:nvSpPr>
          <p:spPr>
            <a:xfrm>
              <a:off x="653262" y="4319110"/>
              <a:ext cx="2657985" cy="307777"/>
            </a:xfrm>
            <a:prstGeom prst="rect">
              <a:avLst/>
            </a:prstGeom>
            <a:noFill/>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予測</a:t>
              </a:r>
              <a:r>
                <a:rPr lang="ja-JP" altLang="en-US" sz="1400">
                  <a:latin typeface="HGP創英角ﾎﾟｯﾌﾟ体" panose="040B0A00000000000000" pitchFamily="50" charset="-128"/>
                  <a:ea typeface="HGP創英角ﾎﾟｯﾌﾟ体" panose="040B0A00000000000000" pitchFamily="50" charset="-128"/>
                </a:rPr>
                <a:t>時間</a:t>
              </a:r>
              <a:r>
                <a:rPr lang="en-US" altLang="ja-JP" sz="1400" dirty="0">
                  <a:latin typeface="HGP創英角ﾎﾟｯﾌﾟ体" panose="040B0A00000000000000" pitchFamily="50" charset="-128"/>
                  <a:ea typeface="HGP創英角ﾎﾟｯﾌﾟ体" panose="040B0A00000000000000" pitchFamily="50" charset="-128"/>
                </a:rPr>
                <a:t>(</a:t>
              </a:r>
              <a:r>
                <a:rPr lang="ja-JP" altLang="en-US" sz="1400">
                  <a:latin typeface="HGP創英角ﾎﾟｯﾌﾟ体" panose="040B0A00000000000000" pitchFamily="50" charset="-128"/>
                  <a:ea typeface="HGP創英角ﾎﾟｯﾌﾟ体" panose="040B0A00000000000000" pitchFamily="50" charset="-128"/>
                </a:rPr>
                <a:t>日</a:t>
              </a:r>
              <a:r>
                <a:rPr lang="en-US" altLang="ja-JP" sz="1400" dirty="0">
                  <a:latin typeface="HGP創英角ﾎﾟｯﾌﾟ体" panose="040B0A00000000000000" pitchFamily="50" charset="-128"/>
                  <a:ea typeface="HGP創英角ﾎﾟｯﾌﾟ体" panose="040B0A00000000000000" pitchFamily="50" charset="-128"/>
                </a:rPr>
                <a:t>)</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sp>
          <p:nvSpPr>
            <p:cNvPr id="9" name="正方形/長方形 8">
              <a:extLst>
                <a:ext uri="{FF2B5EF4-FFF2-40B4-BE49-F238E27FC236}">
                  <a16:creationId xmlns:a16="http://schemas.microsoft.com/office/drawing/2014/main" id="{BB5214B4-29A9-884B-84ED-04FE6312F1BF}"/>
                </a:ext>
              </a:extLst>
            </p:cNvPr>
            <p:cNvSpPr/>
            <p:nvPr/>
          </p:nvSpPr>
          <p:spPr>
            <a:xfrm>
              <a:off x="3262716" y="1065993"/>
              <a:ext cx="3321743" cy="400110"/>
            </a:xfrm>
            <a:prstGeom prst="rect">
              <a:avLst/>
            </a:prstGeom>
          </p:spPr>
          <p:txBody>
            <a:bodyPr wrap="none">
              <a:spAutoFit/>
            </a:bodyPr>
            <a:lstStyle/>
            <a:p>
              <a:pPr algn="ctr">
                <a:lnSpc>
                  <a:spcPct val="100000"/>
                </a:lnSpc>
                <a:spcBef>
                  <a:spcPct val="0"/>
                </a:spcBef>
                <a:buFontTx/>
                <a:buNone/>
                <a:defRPr/>
              </a:pPr>
              <a:r>
                <a:rPr lang="ja-JP" altLang="en-US" sz="2000" kern="0">
                  <a:latin typeface="HGP創英角ﾎﾟｯﾌﾟ体" panose="040B0A00000000000000" pitchFamily="50" charset="-128"/>
                  <a:ea typeface="HGP創英角ﾎﾟｯﾌﾟ体" panose="040B0A00000000000000" pitchFamily="50" charset="-128"/>
                  <a:cs typeface="Times New Roman" panose="02020603050405020304" pitchFamily="18" charset="0"/>
                </a:rPr>
                <a:t>初期値</a:t>
              </a:r>
              <a:r>
                <a:rPr lang="en-US" altLang="ja-JP" sz="2000" kern="0" dirty="0">
                  <a:latin typeface="HGP創英角ﾎﾟｯﾌﾟ体" panose="040B0A00000000000000" pitchFamily="50" charset="-128"/>
                  <a:ea typeface="HGP創英角ﾎﾟｯﾌﾟ体" panose="040B0A00000000000000" pitchFamily="50" charset="-128"/>
                  <a:cs typeface="Times New Roman" panose="02020603050405020304" pitchFamily="18" charset="0"/>
                </a:rPr>
                <a:t>1(</a:t>
              </a:r>
              <a:r>
                <a:rPr lang="ja-JP" altLang="en-US" sz="2000" kern="0">
                  <a:latin typeface="HGP創英角ﾎﾟｯﾌﾟ体" panose="040B0A00000000000000" pitchFamily="50" charset="-128"/>
                  <a:ea typeface="HGP創英角ﾎﾟｯﾌﾟ体" panose="040B0A00000000000000" pitchFamily="50" charset="-128"/>
                  <a:cs typeface="Times New Roman" panose="02020603050405020304" pitchFamily="18" charset="0"/>
                </a:rPr>
                <a:t>黒</a:t>
              </a:r>
              <a:r>
                <a:rPr lang="en-US" altLang="ja-JP" sz="2000" kern="0" dirty="0">
                  <a:latin typeface="HGP創英角ﾎﾟｯﾌﾟ体" panose="040B0A00000000000000" pitchFamily="50" charset="-128"/>
                  <a:ea typeface="HGP創英角ﾎﾟｯﾌﾟ体" panose="040B0A00000000000000" pitchFamily="50" charset="-128"/>
                  <a:cs typeface="Times New Roman" panose="02020603050405020304" pitchFamily="18" charset="0"/>
                </a:rPr>
                <a:t>) vs </a:t>
              </a:r>
              <a:r>
                <a:rPr lang="ja-JP" altLang="en-US" sz="2000" kern="0">
                  <a:solidFill>
                    <a:srgbClr val="006600"/>
                  </a:solidFill>
                  <a:latin typeface="HGP創英角ﾎﾟｯﾌﾟ体" panose="040B0A00000000000000" pitchFamily="50" charset="-128"/>
                  <a:ea typeface="HGP創英角ﾎﾟｯﾌﾟ体" panose="040B0A00000000000000" pitchFamily="50" charset="-128"/>
                  <a:cs typeface="Times New Roman" panose="02020603050405020304" pitchFamily="18" charset="0"/>
                </a:rPr>
                <a:t>初期値</a:t>
              </a:r>
              <a:r>
                <a:rPr lang="en-US" altLang="ja-JP" sz="2000" kern="0" dirty="0">
                  <a:solidFill>
                    <a:srgbClr val="006600"/>
                  </a:solidFill>
                  <a:latin typeface="HGP創英角ﾎﾟｯﾌﾟ体" panose="040B0A00000000000000" pitchFamily="50" charset="-128"/>
                  <a:ea typeface="HGP創英角ﾎﾟｯﾌﾟ体" panose="040B0A00000000000000" pitchFamily="50" charset="-128"/>
                  <a:cs typeface="Times New Roman" panose="02020603050405020304" pitchFamily="18" charset="0"/>
                </a:rPr>
                <a:t>2(</a:t>
              </a:r>
              <a:r>
                <a:rPr lang="ja-JP" altLang="en-US" sz="2000" kern="0">
                  <a:solidFill>
                    <a:srgbClr val="006600"/>
                  </a:solidFill>
                  <a:latin typeface="HGP創英角ﾎﾟｯﾌﾟ体" panose="040B0A00000000000000" pitchFamily="50" charset="-128"/>
                  <a:ea typeface="HGP創英角ﾎﾟｯﾌﾟ体" panose="040B0A00000000000000" pitchFamily="50" charset="-128"/>
                  <a:cs typeface="Times New Roman" panose="02020603050405020304" pitchFamily="18" charset="0"/>
                </a:rPr>
                <a:t>緑</a:t>
              </a:r>
              <a:r>
                <a:rPr lang="en-US" altLang="ja-JP" sz="2000" kern="0" dirty="0">
                  <a:solidFill>
                    <a:srgbClr val="006600"/>
                  </a:solidFill>
                  <a:latin typeface="HGP創英角ﾎﾟｯﾌﾟ体" panose="040B0A00000000000000" pitchFamily="50" charset="-128"/>
                  <a:ea typeface="HGP創英角ﾎﾟｯﾌﾟ体" panose="040B0A00000000000000" pitchFamily="50" charset="-128"/>
                  <a:cs typeface="Times New Roman" panose="02020603050405020304" pitchFamily="18" charset="0"/>
                </a:rPr>
                <a:t>)</a:t>
              </a:r>
              <a:endParaRPr lang="en-US" altLang="ja-JP" sz="2000" kern="0" dirty="0">
                <a:solidFill>
                  <a:srgbClr val="006600"/>
                </a:solidFill>
                <a:latin typeface="HGP創英角ﾎﾟｯﾌﾟ体" panose="040B0A00000000000000" pitchFamily="50" charset="-128"/>
                <a:ea typeface="HGP創英角ﾎﾟｯﾌﾟ体" panose="040B0A00000000000000" pitchFamily="50" charset="-128"/>
              </a:endParaRPr>
            </a:p>
          </p:txBody>
        </p:sp>
        <p:sp>
          <p:nvSpPr>
            <p:cNvPr id="21" name="テキスト ボックス 20">
              <a:extLst>
                <a:ext uri="{FF2B5EF4-FFF2-40B4-BE49-F238E27FC236}">
                  <a16:creationId xmlns:a16="http://schemas.microsoft.com/office/drawing/2014/main" id="{A1EBA879-5DC6-D545-A9DD-E1355E9F7BFC}"/>
                </a:ext>
              </a:extLst>
            </p:cNvPr>
            <p:cNvSpPr txBox="1"/>
            <p:nvPr/>
          </p:nvSpPr>
          <p:spPr>
            <a:xfrm>
              <a:off x="3824506" y="4319109"/>
              <a:ext cx="2657985" cy="307777"/>
            </a:xfrm>
            <a:prstGeom prst="rect">
              <a:avLst/>
            </a:prstGeom>
            <a:noFill/>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予測</a:t>
              </a:r>
              <a:r>
                <a:rPr lang="ja-JP" altLang="en-US" sz="1400">
                  <a:latin typeface="HGP創英角ﾎﾟｯﾌﾟ体" panose="040B0A00000000000000" pitchFamily="50" charset="-128"/>
                  <a:ea typeface="HGP創英角ﾎﾟｯﾌﾟ体" panose="040B0A00000000000000" pitchFamily="50" charset="-128"/>
                </a:rPr>
                <a:t>時間</a:t>
              </a:r>
              <a:r>
                <a:rPr lang="en-US" altLang="ja-JP" sz="1400" dirty="0">
                  <a:latin typeface="HGP創英角ﾎﾟｯﾌﾟ体" panose="040B0A00000000000000" pitchFamily="50" charset="-128"/>
                  <a:ea typeface="HGP創英角ﾎﾟｯﾌﾟ体" panose="040B0A00000000000000" pitchFamily="50" charset="-128"/>
                </a:rPr>
                <a:t>(</a:t>
              </a:r>
              <a:r>
                <a:rPr lang="ja-JP" altLang="en-US" sz="1400">
                  <a:latin typeface="HGP創英角ﾎﾟｯﾌﾟ体" panose="040B0A00000000000000" pitchFamily="50" charset="-128"/>
                  <a:ea typeface="HGP創英角ﾎﾟｯﾌﾟ体" panose="040B0A00000000000000" pitchFamily="50" charset="-128"/>
                </a:rPr>
                <a:t>日</a:t>
              </a:r>
              <a:r>
                <a:rPr lang="en-US" altLang="ja-JP" sz="1400" dirty="0">
                  <a:latin typeface="HGP創英角ﾎﾟｯﾌﾟ体" panose="040B0A00000000000000" pitchFamily="50" charset="-128"/>
                  <a:ea typeface="HGP創英角ﾎﾟｯﾌﾟ体" panose="040B0A00000000000000" pitchFamily="50" charset="-128"/>
                </a:rPr>
                <a:t>)</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sp>
          <p:nvSpPr>
            <p:cNvPr id="22" name="テキスト ボックス 21">
              <a:extLst>
                <a:ext uri="{FF2B5EF4-FFF2-40B4-BE49-F238E27FC236}">
                  <a16:creationId xmlns:a16="http://schemas.microsoft.com/office/drawing/2014/main" id="{2A397ED8-AF03-9E41-BCE6-4F3A5BA3FC9B}"/>
                </a:ext>
              </a:extLst>
            </p:cNvPr>
            <p:cNvSpPr txBox="1"/>
            <p:nvPr/>
          </p:nvSpPr>
          <p:spPr>
            <a:xfrm>
              <a:off x="6979248" y="4317581"/>
              <a:ext cx="2657985" cy="307777"/>
            </a:xfrm>
            <a:prstGeom prst="rect">
              <a:avLst/>
            </a:prstGeom>
            <a:noFill/>
          </p:spPr>
          <p:txBody>
            <a:bodyPr wrap="square" rtlCol="0">
              <a:spAutoFit/>
            </a:bodyPr>
            <a:lstStyle/>
            <a:p>
              <a:pPr algn="ctr"/>
              <a:r>
                <a:rPr lang="ja-JP" altLang="en-US" sz="1400" dirty="0">
                  <a:latin typeface="HGP創英角ﾎﾟｯﾌﾟ体" panose="040B0A00000000000000" pitchFamily="50" charset="-128"/>
                  <a:ea typeface="HGP創英角ﾎﾟｯﾌﾟ体" panose="040B0A00000000000000" pitchFamily="50" charset="-128"/>
                </a:rPr>
                <a:t>予測時間</a:t>
              </a:r>
              <a:r>
                <a:rPr lang="en-US" altLang="ja-JP" sz="1400" dirty="0">
                  <a:latin typeface="HGP創英角ﾎﾟｯﾌﾟ体" panose="040B0A00000000000000" pitchFamily="50" charset="-128"/>
                  <a:ea typeface="HGP創英角ﾎﾟｯﾌﾟ体" panose="040B0A00000000000000" pitchFamily="50" charset="-128"/>
                </a:rPr>
                <a:t>(</a:t>
              </a:r>
              <a:r>
                <a:rPr lang="ja-JP" altLang="en-US" sz="1400" dirty="0">
                  <a:latin typeface="HGP創英角ﾎﾟｯﾌﾟ体" panose="040B0A00000000000000" pitchFamily="50" charset="-128"/>
                  <a:ea typeface="HGP創英角ﾎﾟｯﾌﾟ体" panose="040B0A00000000000000" pitchFamily="50" charset="-128"/>
                </a:rPr>
                <a:t>日</a:t>
              </a:r>
              <a:r>
                <a:rPr lang="en-US" altLang="ja-JP" sz="1400" dirty="0">
                  <a:latin typeface="HGP創英角ﾎﾟｯﾌﾟ体" panose="040B0A00000000000000" pitchFamily="50" charset="-128"/>
                  <a:ea typeface="HGP創英角ﾎﾟｯﾌﾟ体" panose="040B0A00000000000000" pitchFamily="50" charset="-128"/>
                </a:rPr>
                <a:t>)</a:t>
              </a:r>
              <a:endParaRPr kumimoji="1" lang="ja-JP" altLang="en-US" sz="1400" dirty="0">
                <a:latin typeface="HGP創英角ﾎﾟｯﾌﾟ体" panose="040B0A00000000000000" pitchFamily="50" charset="-128"/>
                <a:ea typeface="HGP創英角ﾎﾟｯﾌﾟ体" panose="040B0A00000000000000" pitchFamily="50" charset="-128"/>
              </a:endParaRPr>
            </a:p>
          </p:txBody>
        </p:sp>
      </p:grpSp>
    </p:spTree>
    <p:extLst>
      <p:ext uri="{BB962C8B-B14F-4D97-AF65-F5344CB8AC3E}">
        <p14:creationId xmlns:p14="http://schemas.microsoft.com/office/powerpoint/2010/main" val="9002747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a:extLst>
              <a:ext uri="{FF2B5EF4-FFF2-40B4-BE49-F238E27FC236}">
                <a16:creationId xmlns:a16="http://schemas.microsoft.com/office/drawing/2014/main" id="{A7115C1F-EF40-3B47-9370-87FD9EB4A567}"/>
              </a:ext>
            </a:extLst>
          </p:cNvPr>
          <p:cNvSpPr>
            <a:spLocks noGrp="1"/>
          </p:cNvSpPr>
          <p:nvPr>
            <p:ph type="title"/>
          </p:nvPr>
        </p:nvSpPr>
        <p:spPr/>
        <p:txBody>
          <a:bodyPr/>
          <a:lstStyle/>
          <a:p>
            <a:r>
              <a:rPr lang="ja-JP" altLang="en-US"/>
              <a:t>気象予報の不確実性と限界</a:t>
            </a:r>
          </a:p>
        </p:txBody>
      </p:sp>
      <p:sp>
        <p:nvSpPr>
          <p:cNvPr id="4" name="正方形/長方形 3">
            <a:extLst>
              <a:ext uri="{FF2B5EF4-FFF2-40B4-BE49-F238E27FC236}">
                <a16:creationId xmlns:a16="http://schemas.microsoft.com/office/drawing/2014/main" id="{2728F35D-FEA9-0446-BE0A-94233ED58395}"/>
              </a:ext>
            </a:extLst>
          </p:cNvPr>
          <p:cNvSpPr/>
          <p:nvPr/>
        </p:nvSpPr>
        <p:spPr>
          <a:xfrm>
            <a:off x="1915154" y="1233578"/>
            <a:ext cx="5895656" cy="400110"/>
          </a:xfrm>
          <a:prstGeom prst="rect">
            <a:avLst/>
          </a:prstGeom>
        </p:spPr>
        <p:txBody>
          <a:bodyPr wrap="square">
            <a:spAutoFit/>
          </a:bodyPr>
          <a:lstStyle/>
          <a:p>
            <a:pPr algn="ctr"/>
            <a:r>
              <a:rPr lang="ja-JP" altLang="en-US" sz="2000" dirty="0">
                <a:solidFill>
                  <a:srgbClr val="000000"/>
                </a:solidFill>
                <a:latin typeface="Meiryo" panose="020B0604030504040204" pitchFamily="34" charset="-128"/>
                <a:ea typeface="Meiryo" panose="020B0604030504040204" pitchFamily="34" charset="-128"/>
              </a:rPr>
              <a:t>気象庁</a:t>
            </a:r>
            <a:r>
              <a:rPr lang="en-US" altLang="ja-JP" sz="2000" dirty="0">
                <a:solidFill>
                  <a:srgbClr val="000000"/>
                </a:solidFill>
                <a:latin typeface="Meiryo" panose="020B0604030504040204" pitchFamily="34" charset="-128"/>
                <a:ea typeface="Meiryo" panose="020B0604030504040204" pitchFamily="34" charset="-128"/>
              </a:rPr>
              <a:t>1</a:t>
            </a:r>
            <a:r>
              <a:rPr lang="ja-JP" altLang="en-US" sz="2000" dirty="0">
                <a:solidFill>
                  <a:srgbClr val="000000"/>
                </a:solidFill>
                <a:latin typeface="Meiryo" panose="020B0604030504040204" pitchFamily="34" charset="-128"/>
                <a:ea typeface="Meiryo" panose="020B0604030504040204" pitchFamily="34" charset="-128"/>
              </a:rPr>
              <a:t>か月予報（東日本上空</a:t>
            </a:r>
            <a:r>
              <a:rPr lang="en-US" altLang="ja-JP" sz="2000" dirty="0">
                <a:solidFill>
                  <a:srgbClr val="000000"/>
                </a:solidFill>
                <a:latin typeface="Meiryo" panose="020B0604030504040204" pitchFamily="34" charset="-128"/>
                <a:ea typeface="Meiryo" panose="020B0604030504040204" pitchFamily="34" charset="-128"/>
              </a:rPr>
              <a:t>1500m</a:t>
            </a:r>
            <a:r>
              <a:rPr lang="ja-JP" altLang="en-US" sz="2000" dirty="0">
                <a:solidFill>
                  <a:srgbClr val="000000"/>
                </a:solidFill>
                <a:latin typeface="Meiryo" panose="020B0604030504040204" pitchFamily="34" charset="-128"/>
                <a:ea typeface="Meiryo" panose="020B0604030504040204" pitchFamily="34" charset="-128"/>
              </a:rPr>
              <a:t>気温）</a:t>
            </a:r>
          </a:p>
        </p:txBody>
      </p:sp>
      <p:grpSp>
        <p:nvGrpSpPr>
          <p:cNvPr id="5" name="グループ化 4">
            <a:extLst>
              <a:ext uri="{FF2B5EF4-FFF2-40B4-BE49-F238E27FC236}">
                <a16:creationId xmlns:a16="http://schemas.microsoft.com/office/drawing/2014/main" id="{1E5B70FA-58CF-9742-95E8-ED5D4128504F}"/>
              </a:ext>
            </a:extLst>
          </p:cNvPr>
          <p:cNvGrpSpPr>
            <a:grpSpLocks noChangeAspect="1"/>
          </p:cNvGrpSpPr>
          <p:nvPr/>
        </p:nvGrpSpPr>
        <p:grpSpPr>
          <a:xfrm>
            <a:off x="2086494" y="1580997"/>
            <a:ext cx="5733012" cy="4600503"/>
            <a:chOff x="4200528" y="1943614"/>
            <a:chExt cx="4532025" cy="3636762"/>
          </a:xfrm>
        </p:grpSpPr>
        <p:pic>
          <p:nvPicPr>
            <p:cNvPr id="6" name="図 5">
              <a:extLst>
                <a:ext uri="{FF2B5EF4-FFF2-40B4-BE49-F238E27FC236}">
                  <a16:creationId xmlns:a16="http://schemas.microsoft.com/office/drawing/2014/main" id="{10C49591-40FF-E14F-AA88-80BA4AC2169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200528" y="1943614"/>
              <a:ext cx="4039362" cy="1856433"/>
            </a:xfrm>
            <a:prstGeom prst="rect">
              <a:avLst/>
            </a:prstGeom>
          </p:spPr>
        </p:pic>
        <p:pic>
          <p:nvPicPr>
            <p:cNvPr id="7" name="図 6">
              <a:extLst>
                <a:ext uri="{FF2B5EF4-FFF2-40B4-BE49-F238E27FC236}">
                  <a16:creationId xmlns:a16="http://schemas.microsoft.com/office/drawing/2014/main" id="{B72210AB-8C55-9F4F-99F6-950795B9676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93191" y="3716740"/>
              <a:ext cx="4039362" cy="1863636"/>
            </a:xfrm>
            <a:prstGeom prst="rect">
              <a:avLst/>
            </a:prstGeom>
          </p:spPr>
        </p:pic>
        <p:sp>
          <p:nvSpPr>
            <p:cNvPr id="8" name="テキスト ボックス 7">
              <a:extLst>
                <a:ext uri="{FF2B5EF4-FFF2-40B4-BE49-F238E27FC236}">
                  <a16:creationId xmlns:a16="http://schemas.microsoft.com/office/drawing/2014/main" id="{7BD98C47-3553-8D4E-8B47-ADB8FE2637CF}"/>
                </a:ext>
              </a:extLst>
            </p:cNvPr>
            <p:cNvSpPr txBox="1"/>
            <p:nvPr/>
          </p:nvSpPr>
          <p:spPr>
            <a:xfrm>
              <a:off x="4590893" y="3197164"/>
              <a:ext cx="1804487" cy="218972"/>
            </a:xfrm>
            <a:prstGeom prst="rect">
              <a:avLst/>
            </a:prstGeom>
            <a:noFill/>
          </p:spPr>
          <p:txBody>
            <a:bodyPr wrap="none" lIns="0" tIns="0" rIns="0" bIns="0" rtlCol="0" anchor="ctr" anchorCtr="0">
              <a:spAutoFit/>
            </a:bodyPr>
            <a:lstStyle/>
            <a:p>
              <a:r>
                <a:rPr lang="en-US" altLang="ja-JP" dirty="0">
                  <a:solidFill>
                    <a:srgbClr val="000000"/>
                  </a:solidFill>
                </a:rPr>
                <a:t>2009</a:t>
              </a:r>
              <a:r>
                <a:rPr lang="ja-JP" altLang="en-US" dirty="0">
                  <a:solidFill>
                    <a:srgbClr val="000000"/>
                  </a:solidFill>
                </a:rPr>
                <a:t>年</a:t>
              </a:r>
              <a:r>
                <a:rPr lang="en-US" altLang="ja-JP" dirty="0">
                  <a:solidFill>
                    <a:srgbClr val="000000"/>
                  </a:solidFill>
                </a:rPr>
                <a:t>12</a:t>
              </a:r>
              <a:r>
                <a:rPr lang="ja-JP" altLang="en-US" dirty="0">
                  <a:solidFill>
                    <a:srgbClr val="000000"/>
                  </a:solidFill>
                </a:rPr>
                <a:t>月</a:t>
              </a:r>
              <a:r>
                <a:rPr lang="en-US" altLang="ja-JP" dirty="0">
                  <a:solidFill>
                    <a:srgbClr val="000000"/>
                  </a:solidFill>
                </a:rPr>
                <a:t>3</a:t>
              </a:r>
              <a:r>
                <a:rPr lang="ja-JP" altLang="en-US" dirty="0">
                  <a:solidFill>
                    <a:srgbClr val="000000"/>
                  </a:solidFill>
                </a:rPr>
                <a:t>日初期値</a:t>
              </a:r>
            </a:p>
          </p:txBody>
        </p:sp>
        <p:sp>
          <p:nvSpPr>
            <p:cNvPr id="9" name="テキスト ボックス 8">
              <a:extLst>
                <a:ext uri="{FF2B5EF4-FFF2-40B4-BE49-F238E27FC236}">
                  <a16:creationId xmlns:a16="http://schemas.microsoft.com/office/drawing/2014/main" id="{C8419F27-286D-F54A-A2B6-F24BFB039C8D}"/>
                </a:ext>
              </a:extLst>
            </p:cNvPr>
            <p:cNvSpPr txBox="1"/>
            <p:nvPr/>
          </p:nvSpPr>
          <p:spPr>
            <a:xfrm>
              <a:off x="5068753" y="4972205"/>
              <a:ext cx="1905862" cy="218972"/>
            </a:xfrm>
            <a:prstGeom prst="rect">
              <a:avLst/>
            </a:prstGeom>
            <a:noFill/>
          </p:spPr>
          <p:txBody>
            <a:bodyPr wrap="none" lIns="0" tIns="0" rIns="0" bIns="0" rtlCol="0" anchor="ctr" anchorCtr="0">
              <a:spAutoFit/>
            </a:bodyPr>
            <a:lstStyle/>
            <a:p>
              <a:r>
                <a:rPr lang="en-US" altLang="ja-JP" dirty="0">
                  <a:solidFill>
                    <a:srgbClr val="000000"/>
                  </a:solidFill>
                </a:rPr>
                <a:t>2009</a:t>
              </a:r>
              <a:r>
                <a:rPr lang="ja-JP" altLang="en-US" dirty="0">
                  <a:solidFill>
                    <a:srgbClr val="000000"/>
                  </a:solidFill>
                </a:rPr>
                <a:t>年</a:t>
              </a:r>
              <a:r>
                <a:rPr lang="en-US" altLang="ja-JP" dirty="0">
                  <a:solidFill>
                    <a:srgbClr val="000000"/>
                  </a:solidFill>
                </a:rPr>
                <a:t>12</a:t>
              </a:r>
              <a:r>
                <a:rPr lang="ja-JP" altLang="en-US" dirty="0">
                  <a:solidFill>
                    <a:srgbClr val="000000"/>
                  </a:solidFill>
                </a:rPr>
                <a:t>月</a:t>
              </a:r>
              <a:r>
                <a:rPr lang="en-US" altLang="ja-JP" dirty="0">
                  <a:solidFill>
                    <a:srgbClr val="000000"/>
                  </a:solidFill>
                </a:rPr>
                <a:t>10</a:t>
              </a:r>
              <a:r>
                <a:rPr lang="ja-JP" altLang="en-US" dirty="0">
                  <a:solidFill>
                    <a:srgbClr val="000000"/>
                  </a:solidFill>
                </a:rPr>
                <a:t>日初期値</a:t>
              </a:r>
            </a:p>
          </p:txBody>
        </p:sp>
      </p:grpSp>
      <p:sp>
        <p:nvSpPr>
          <p:cNvPr id="11" name="テキスト ボックス 10">
            <a:extLst>
              <a:ext uri="{FF2B5EF4-FFF2-40B4-BE49-F238E27FC236}">
                <a16:creationId xmlns:a16="http://schemas.microsoft.com/office/drawing/2014/main" id="{A4C392BC-9DB6-AC4C-8183-1DBB4EEDAE86}"/>
              </a:ext>
            </a:extLst>
          </p:cNvPr>
          <p:cNvSpPr txBox="1"/>
          <p:nvPr/>
        </p:nvSpPr>
        <p:spPr>
          <a:xfrm>
            <a:off x="7501576" y="2755190"/>
            <a:ext cx="2297424" cy="923330"/>
          </a:xfrm>
          <a:prstGeom prst="rect">
            <a:avLst/>
          </a:prstGeom>
          <a:noFill/>
        </p:spPr>
        <p:txBody>
          <a:bodyPr wrap="none" rtlCol="0">
            <a:spAutoFit/>
          </a:bodyPr>
          <a:lstStyle/>
          <a:p>
            <a:r>
              <a:rPr lang="ja-JP" altLang="en-US" dirty="0">
                <a:solidFill>
                  <a:srgbClr val="FF0000"/>
                </a:solidFill>
                <a:latin typeface="Meiryo" panose="020B0604030504040204" pitchFamily="34" charset="-128"/>
                <a:ea typeface="Meiryo" panose="020B0604030504040204" pitchFamily="34" charset="-128"/>
              </a:rPr>
              <a:t>赤は実況</a:t>
            </a:r>
            <a:endParaRPr lang="en-US" altLang="ja-JP" dirty="0">
              <a:solidFill>
                <a:srgbClr val="FF0000"/>
              </a:solidFill>
              <a:latin typeface="Meiryo" panose="020B0604030504040204" pitchFamily="34" charset="-128"/>
              <a:ea typeface="Meiryo" panose="020B0604030504040204" pitchFamily="34" charset="-128"/>
            </a:endParaRPr>
          </a:p>
          <a:p>
            <a:r>
              <a:rPr lang="ja-JP" altLang="en-US" dirty="0">
                <a:solidFill>
                  <a:srgbClr val="000000"/>
                </a:solidFill>
                <a:latin typeface="Meiryo" panose="020B0604030504040204" pitchFamily="34" charset="-128"/>
                <a:ea typeface="Meiryo" panose="020B0604030504040204" pitchFamily="34" charset="-128"/>
              </a:rPr>
              <a:t>黒は多数予報の平均</a:t>
            </a:r>
            <a:endParaRPr lang="en-US" altLang="ja-JP" dirty="0">
              <a:solidFill>
                <a:srgbClr val="000000"/>
              </a:solidFill>
              <a:latin typeface="Meiryo" panose="020B0604030504040204" pitchFamily="34" charset="-128"/>
              <a:ea typeface="Meiryo" panose="020B0604030504040204" pitchFamily="34" charset="-128"/>
            </a:endParaRPr>
          </a:p>
          <a:p>
            <a:r>
              <a:rPr lang="ja-JP" altLang="en-US" dirty="0">
                <a:solidFill>
                  <a:srgbClr val="0066FF"/>
                </a:solidFill>
                <a:latin typeface="Meiryo" panose="020B0604030504040204" pitchFamily="34" charset="-128"/>
                <a:ea typeface="Meiryo" panose="020B0604030504040204" pitchFamily="34" charset="-128"/>
              </a:rPr>
              <a:t>青</a:t>
            </a:r>
            <a:r>
              <a:rPr lang="ja-JP" altLang="en-US" dirty="0">
                <a:solidFill>
                  <a:srgbClr val="000000"/>
                </a:solidFill>
                <a:latin typeface="Meiryo" panose="020B0604030504040204" pitchFamily="34" charset="-128"/>
                <a:ea typeface="Meiryo" panose="020B0604030504040204" pitchFamily="34" charset="-128"/>
              </a:rPr>
              <a:t>・</a:t>
            </a:r>
            <a:r>
              <a:rPr lang="ja-JP" altLang="en-US" dirty="0">
                <a:solidFill>
                  <a:srgbClr val="00B050"/>
                </a:solidFill>
                <a:latin typeface="Meiryo" panose="020B0604030504040204" pitchFamily="34" charset="-128"/>
                <a:ea typeface="Meiryo" panose="020B0604030504040204" pitchFamily="34" charset="-128"/>
              </a:rPr>
              <a:t>緑</a:t>
            </a:r>
            <a:r>
              <a:rPr lang="ja-JP" altLang="en-US" dirty="0">
                <a:solidFill>
                  <a:srgbClr val="000000"/>
                </a:solidFill>
                <a:latin typeface="Meiryo" panose="020B0604030504040204" pitchFamily="34" charset="-128"/>
                <a:ea typeface="Meiryo" panose="020B0604030504040204" pitchFamily="34" charset="-128"/>
              </a:rPr>
              <a:t>は個々の予報</a:t>
            </a:r>
          </a:p>
        </p:txBody>
      </p:sp>
      <p:sp>
        <p:nvSpPr>
          <p:cNvPr id="14" name="テキスト プレースホルダー 19">
            <a:extLst>
              <a:ext uri="{FF2B5EF4-FFF2-40B4-BE49-F238E27FC236}">
                <a16:creationId xmlns:a16="http://schemas.microsoft.com/office/drawing/2014/main" id="{7C392174-A49B-744E-B6A6-4258CE8613C6}"/>
              </a:ext>
            </a:extLst>
          </p:cNvPr>
          <p:cNvSpPr>
            <a:spLocks noGrp="1"/>
          </p:cNvSpPr>
          <p:nvPr>
            <p:ph type="body" idx="1"/>
          </p:nvPr>
        </p:nvSpPr>
        <p:spPr>
          <a:xfrm>
            <a:off x="392113" y="495012"/>
            <a:ext cx="9062950" cy="920087"/>
          </a:xfrm>
        </p:spPr>
        <p:txBody>
          <a:bodyPr/>
          <a:lstStyle/>
          <a:p>
            <a:pPr marL="76200" indent="0">
              <a:buNone/>
            </a:pPr>
            <a:r>
              <a:rPr lang="ja-JP" altLang="en-US" sz="1800" u="sng"/>
              <a:t>気象予報は先へ行くほど不確実性（予測誤差）が大きくなる</a:t>
            </a:r>
            <a:endParaRPr lang="en-US" altLang="ja-JP" sz="1800" u="sng" dirty="0"/>
          </a:p>
        </p:txBody>
      </p:sp>
    </p:spTree>
    <p:extLst>
      <p:ext uri="{BB962C8B-B14F-4D97-AF65-F5344CB8AC3E}">
        <p14:creationId xmlns:p14="http://schemas.microsoft.com/office/powerpoint/2010/main" val="2235780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0136C8-F6E9-CE4D-8D39-8D49159BDD63}"/>
              </a:ext>
            </a:extLst>
          </p:cNvPr>
          <p:cNvSpPr>
            <a:spLocks noGrp="1"/>
          </p:cNvSpPr>
          <p:nvPr>
            <p:ph type="title"/>
          </p:nvPr>
        </p:nvSpPr>
        <p:spPr/>
        <p:txBody>
          <a:bodyPr/>
          <a:lstStyle/>
          <a:p>
            <a:r>
              <a:rPr kumimoji="1" lang="ja-JP" altLang="en-US"/>
              <a:t>海面気圧・現地気圧と海面更正</a:t>
            </a:r>
          </a:p>
        </p:txBody>
      </p:sp>
      <p:sp>
        <p:nvSpPr>
          <p:cNvPr id="3" name="テキスト プレースホルダー 2">
            <a:extLst>
              <a:ext uri="{FF2B5EF4-FFF2-40B4-BE49-F238E27FC236}">
                <a16:creationId xmlns:a16="http://schemas.microsoft.com/office/drawing/2014/main" id="{BF751E49-025E-C640-826C-E52C45C54CD3}"/>
              </a:ext>
            </a:extLst>
          </p:cNvPr>
          <p:cNvSpPr>
            <a:spLocks noGrp="1"/>
          </p:cNvSpPr>
          <p:nvPr>
            <p:ph type="body" idx="1"/>
          </p:nvPr>
        </p:nvSpPr>
        <p:spPr>
          <a:xfrm>
            <a:off x="1310468" y="2438093"/>
            <a:ext cx="7119224" cy="2554310"/>
          </a:xfrm>
        </p:spPr>
        <p:txBody>
          <a:bodyPr/>
          <a:lstStyle/>
          <a:p>
            <a:r>
              <a:rPr kumimoji="1" lang="ja-JP" altLang="en-US" sz="1600">
                <a:hlinkClick r:id="rId3"/>
              </a:rPr>
              <a:t>アメダス</a:t>
            </a:r>
            <a:r>
              <a:rPr kumimoji="1" lang="en-US" altLang="ja-JP" sz="1600" dirty="0">
                <a:hlinkClick r:id="rId3"/>
              </a:rPr>
              <a:t>(</a:t>
            </a:r>
            <a:r>
              <a:rPr kumimoji="1" lang="ja-JP" altLang="en-US" sz="1600">
                <a:hlinkClick r:id="rId3"/>
              </a:rPr>
              <a:t>表形式</a:t>
            </a:r>
            <a:r>
              <a:rPr kumimoji="1" lang="en-US" altLang="ja-JP" sz="1600" dirty="0">
                <a:hlinkClick r:id="rId3"/>
              </a:rPr>
              <a:t>)</a:t>
            </a:r>
            <a:r>
              <a:rPr kumimoji="1" lang="ja-JP" altLang="en-US" sz="1600">
                <a:hlinkClick r:id="rId3"/>
              </a:rPr>
              <a:t> </a:t>
            </a:r>
            <a:r>
              <a:rPr kumimoji="1" lang="ja-JP" altLang="en-US" sz="1600"/>
              <a:t>では</a:t>
            </a:r>
            <a:r>
              <a:rPr kumimoji="1" lang="ja-JP" altLang="en-US" sz="1600" b="1">
                <a:solidFill>
                  <a:srgbClr val="0432FF"/>
                </a:solidFill>
              </a:rPr>
              <a:t>海面気圧</a:t>
            </a:r>
            <a:r>
              <a:rPr kumimoji="1" lang="ja-JP" altLang="en-US" sz="1600"/>
              <a:t>を掲載</a:t>
            </a:r>
            <a:endParaRPr kumimoji="1" lang="en-US" altLang="ja-JP" sz="1600" dirty="0"/>
          </a:p>
          <a:p>
            <a:pPr lvl="1">
              <a:spcAft>
                <a:spcPts val="1000"/>
              </a:spcAft>
              <a:buSzPct val="100000"/>
              <a:buFont typeface="システムフォント（レギュラー）"/>
              <a:buChar char="→"/>
            </a:pPr>
            <a:r>
              <a:rPr kumimoji="1" lang="ja-JP" altLang="en-US" sz="1400">
                <a:solidFill>
                  <a:schemeClr val="tx1">
                    <a:lumMod val="50000"/>
                    <a:lumOff val="50000"/>
                  </a:schemeClr>
                </a:solidFill>
              </a:rPr>
              <a:t>標高の高い日光・軽井沢・富士山・河口湖・阿蘇山は</a:t>
            </a:r>
            <a:r>
              <a:rPr kumimoji="1" lang="ja-JP" altLang="en-US" sz="1400" b="1">
                <a:solidFill>
                  <a:srgbClr val="008F00"/>
                </a:solidFill>
              </a:rPr>
              <a:t>現地気圧</a:t>
            </a:r>
            <a:endParaRPr kumimoji="1" lang="en-US" altLang="ja-JP" sz="1400" b="1" dirty="0">
              <a:solidFill>
                <a:srgbClr val="008F00"/>
              </a:solidFill>
            </a:endParaRPr>
          </a:p>
          <a:p>
            <a:r>
              <a:rPr kumimoji="1" lang="ja-JP" altLang="en-US" sz="1600">
                <a:hlinkClick r:id="rId4"/>
              </a:rPr>
              <a:t>過去の気象データ検索</a:t>
            </a:r>
            <a:r>
              <a:rPr kumimoji="1" lang="ja-JP" altLang="en-US" sz="1600"/>
              <a:t>では</a:t>
            </a:r>
            <a:r>
              <a:rPr kumimoji="1" lang="ja-JP" altLang="en-US" sz="1600" b="1">
                <a:solidFill>
                  <a:srgbClr val="0432FF"/>
                </a:solidFill>
              </a:rPr>
              <a:t>海面気圧</a:t>
            </a:r>
            <a:r>
              <a:rPr kumimoji="1" lang="ja-JP" altLang="en-US" sz="1600"/>
              <a:t>と</a:t>
            </a:r>
            <a:r>
              <a:rPr kumimoji="1" lang="ja-JP" altLang="en-US" sz="1600" b="1">
                <a:solidFill>
                  <a:srgbClr val="008F00"/>
                </a:solidFill>
              </a:rPr>
              <a:t>現地気圧</a:t>
            </a:r>
            <a:r>
              <a:rPr kumimoji="1" lang="ja-JP" altLang="en-US" sz="1600"/>
              <a:t>の両方を掲載</a:t>
            </a:r>
            <a:endParaRPr kumimoji="1" lang="en-US" altLang="ja-JP" sz="1600" dirty="0"/>
          </a:p>
          <a:p>
            <a:pPr lvl="1">
              <a:buSzPct val="100000"/>
              <a:buFont typeface="システムフォント（レギュラー）"/>
              <a:buChar char="→"/>
            </a:pPr>
            <a:r>
              <a:rPr kumimoji="1" lang="ja-JP" altLang="en-US" sz="1400">
                <a:solidFill>
                  <a:schemeClr val="tx1">
                    <a:lumMod val="50000"/>
                    <a:lumOff val="50000"/>
                  </a:schemeClr>
                </a:solidFill>
              </a:rPr>
              <a:t>上述の標高の高い地点を除く</a:t>
            </a:r>
            <a:endParaRPr kumimoji="1" lang="en-US" altLang="ja-JP" sz="1400" dirty="0">
              <a:solidFill>
                <a:schemeClr val="tx1">
                  <a:lumMod val="50000"/>
                  <a:lumOff val="50000"/>
                </a:schemeClr>
              </a:solidFill>
            </a:endParaRPr>
          </a:p>
          <a:p>
            <a:pPr marL="76200" indent="0">
              <a:spcBef>
                <a:spcPts val="0"/>
              </a:spcBef>
              <a:buNone/>
            </a:pPr>
            <a:endParaRPr kumimoji="1" lang="en-US" altLang="ja-JP" sz="1600" dirty="0"/>
          </a:p>
          <a:p>
            <a:pPr marL="76200" indent="0">
              <a:buNone/>
            </a:pPr>
            <a:r>
              <a:rPr kumimoji="1" lang="ja-JP" altLang="en-US" sz="1600"/>
              <a:t>　</a:t>
            </a:r>
            <a:r>
              <a:rPr kumimoji="1" lang="ja-JP" altLang="en-US" sz="1600" dirty="0"/>
              <a:t>　</a:t>
            </a:r>
            <a:r>
              <a:rPr kumimoji="1" lang="ja-JP" altLang="en-US" sz="1600"/>
              <a:t>気圧データが現地気圧か海面気圧か確認して使用する必要があります</a:t>
            </a:r>
            <a:endParaRPr kumimoji="1" lang="en-US" altLang="ja-JP" sz="1600" dirty="0"/>
          </a:p>
        </p:txBody>
      </p:sp>
      <p:grpSp>
        <p:nvGrpSpPr>
          <p:cNvPr id="16" name="グループ化 15">
            <a:extLst>
              <a:ext uri="{FF2B5EF4-FFF2-40B4-BE49-F238E27FC236}">
                <a16:creationId xmlns:a16="http://schemas.microsoft.com/office/drawing/2014/main" id="{815C8CBE-6BA9-5C49-8D13-00040FA50F99}"/>
              </a:ext>
            </a:extLst>
          </p:cNvPr>
          <p:cNvGrpSpPr/>
          <p:nvPr/>
        </p:nvGrpSpPr>
        <p:grpSpPr>
          <a:xfrm>
            <a:off x="1065947" y="5117740"/>
            <a:ext cx="8277641" cy="1103630"/>
            <a:chOff x="450937" y="4620642"/>
            <a:chExt cx="8277641" cy="1103630"/>
          </a:xfrm>
        </p:grpSpPr>
        <mc:AlternateContent xmlns:mc="http://schemas.openxmlformats.org/markup-compatibility/2006" xmlns:a14="http://schemas.microsoft.com/office/drawing/2010/main">
          <mc:Choice Requires="a14">
            <p:sp>
              <p:nvSpPr>
                <p:cNvPr id="6" name="テキスト ボックス 5">
                  <a:extLst>
                    <a:ext uri="{FF2B5EF4-FFF2-40B4-BE49-F238E27FC236}">
                      <a16:creationId xmlns:a16="http://schemas.microsoft.com/office/drawing/2014/main" id="{B81C7F18-8B51-FD4C-A48A-10EBDFB19989}"/>
                    </a:ext>
                  </a:extLst>
                </p:cNvPr>
                <p:cNvSpPr txBox="1"/>
                <p:nvPr/>
              </p:nvSpPr>
              <p:spPr>
                <a:xfrm>
                  <a:off x="450937" y="4693373"/>
                  <a:ext cx="6348605" cy="91858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0" i="1" smtClean="0">
                                <a:latin typeface="Cambria Math" panose="02040503050406030204" pitchFamily="18" charset="0"/>
                              </a:rPr>
                              <m:t>𝑃</m:t>
                            </m:r>
                          </m:e>
                          <m:sub>
                            <m:r>
                              <a:rPr kumimoji="1" lang="en-US" altLang="ja-JP" sz="2800" b="0" i="1" smtClean="0">
                                <a:latin typeface="Cambria Math" panose="02040503050406030204" pitchFamily="18" charset="0"/>
                              </a:rPr>
                              <m:t>0</m:t>
                            </m:r>
                          </m:sub>
                        </m:sSub>
                        <m:r>
                          <a:rPr kumimoji="1" lang="en-US" altLang="ja-JP" sz="2800" b="0" i="1" smtClean="0">
                            <a:latin typeface="Cambria Math" panose="02040503050406030204" pitchFamily="18" charset="0"/>
                          </a:rPr>
                          <m:t>=</m:t>
                        </m:r>
                        <m:r>
                          <a:rPr kumimoji="1" lang="en-US" altLang="ja-JP" sz="2800" b="0" i="1" smtClean="0">
                            <a:latin typeface="Cambria Math" panose="02040503050406030204" pitchFamily="18" charset="0"/>
                          </a:rPr>
                          <m:t>𝑃</m:t>
                        </m:r>
                        <m:sSup>
                          <m:sSupPr>
                            <m:ctrlPr>
                              <a:rPr kumimoji="1" lang="en-US" altLang="ja-JP" sz="2800" b="0" i="1" smtClean="0">
                                <a:latin typeface="Cambria Math" panose="02040503050406030204" pitchFamily="18" charset="0"/>
                              </a:rPr>
                            </m:ctrlPr>
                          </m:sSupPr>
                          <m:e>
                            <m:d>
                              <m:dPr>
                                <m:ctrlPr>
                                  <a:rPr kumimoji="1" lang="en-US" altLang="ja-JP" sz="2800" i="1">
                                    <a:latin typeface="Cambria Math" panose="02040503050406030204" pitchFamily="18" charset="0"/>
                                  </a:rPr>
                                </m:ctrlPr>
                              </m:dPr>
                              <m:e>
                                <m:r>
                                  <a:rPr kumimoji="1" lang="en-US" altLang="ja-JP" sz="2800" i="1">
                                    <a:latin typeface="Cambria Math" panose="02040503050406030204" pitchFamily="18" charset="0"/>
                                  </a:rPr>
                                  <m:t>1−</m:t>
                                </m:r>
                                <m:f>
                                  <m:fPr>
                                    <m:ctrlPr>
                                      <a:rPr kumimoji="1" lang="en-US" altLang="ja-JP" sz="2800" i="1">
                                        <a:latin typeface="Cambria Math" panose="02040503050406030204" pitchFamily="18" charset="0"/>
                                      </a:rPr>
                                    </m:ctrlPr>
                                  </m:fPr>
                                  <m:num>
                                    <m:r>
                                      <a:rPr kumimoji="1" lang="en-US" altLang="ja-JP" sz="2800" i="1">
                                        <a:latin typeface="Cambria Math" panose="02040503050406030204" pitchFamily="18" charset="0"/>
                                      </a:rPr>
                                      <m:t>0.0065</m:t>
                                    </m:r>
                                    <m:r>
                                      <a:rPr kumimoji="1" lang="en-US" altLang="ja-JP" sz="2800" i="1">
                                        <a:latin typeface="Cambria Math" panose="02040503050406030204" pitchFamily="18" charset="0"/>
                                      </a:rPr>
                                      <m:t>𝑧</m:t>
                                    </m:r>
                                  </m:num>
                                  <m:den>
                                    <m:r>
                                      <a:rPr kumimoji="1" lang="en-US" altLang="ja-JP" sz="2800" i="1">
                                        <a:latin typeface="Cambria Math" panose="02040503050406030204" pitchFamily="18" charset="0"/>
                                      </a:rPr>
                                      <m:t>𝑇</m:t>
                                    </m:r>
                                    <m:r>
                                      <a:rPr kumimoji="1" lang="en-US" altLang="ja-JP" sz="2800" b="0" i="1" smtClean="0">
                                        <a:latin typeface="Cambria Math" panose="02040503050406030204" pitchFamily="18" charset="0"/>
                                      </a:rPr>
                                      <m:t>+273.15</m:t>
                                    </m:r>
                                    <m:r>
                                      <a:rPr kumimoji="1" lang="en-US" altLang="ja-JP" sz="2800" i="1">
                                        <a:latin typeface="Cambria Math" panose="02040503050406030204" pitchFamily="18" charset="0"/>
                                      </a:rPr>
                                      <m:t>+0.0065</m:t>
                                    </m:r>
                                    <m:r>
                                      <a:rPr kumimoji="1" lang="en-US" altLang="ja-JP" sz="2800" i="1">
                                        <a:latin typeface="Cambria Math" panose="02040503050406030204" pitchFamily="18" charset="0"/>
                                      </a:rPr>
                                      <m:t>𝑧</m:t>
                                    </m:r>
                                  </m:den>
                                </m:f>
                              </m:e>
                            </m:d>
                          </m:e>
                          <m:sup>
                            <m:r>
                              <a:rPr kumimoji="1" lang="en-US" altLang="ja-JP" sz="2800" b="0" i="1" smtClean="0">
                                <a:latin typeface="Cambria Math" panose="02040503050406030204" pitchFamily="18" charset="0"/>
                              </a:rPr>
                              <m:t>−5.257</m:t>
                            </m:r>
                          </m:sup>
                        </m:sSup>
                      </m:oMath>
                    </m:oMathPara>
                  </a14:m>
                  <a:endParaRPr kumimoji="1" lang="ja-JP" altLang="en-US" sz="2800"/>
                </a:p>
              </p:txBody>
            </p:sp>
          </mc:Choice>
          <mc:Fallback xmlns="">
            <p:sp>
              <p:nvSpPr>
                <p:cNvPr id="6" name="テキスト ボックス 5">
                  <a:extLst>
                    <a:ext uri="{FF2B5EF4-FFF2-40B4-BE49-F238E27FC236}">
                      <a16:creationId xmlns:a16="http://schemas.microsoft.com/office/drawing/2014/main" id="{B81C7F18-8B51-FD4C-A48A-10EBDFB19989}"/>
                    </a:ext>
                  </a:extLst>
                </p:cNvPr>
                <p:cNvSpPr txBox="1">
                  <a:spLocks noRot="1" noChangeAspect="1" noMove="1" noResize="1" noEditPoints="1" noAdjustHandles="1" noChangeArrowheads="1" noChangeShapeType="1" noTextEdit="1"/>
                </p:cNvSpPr>
                <p:nvPr/>
              </p:nvSpPr>
              <p:spPr>
                <a:xfrm>
                  <a:off x="450937" y="4693373"/>
                  <a:ext cx="6348605" cy="918585"/>
                </a:xfrm>
                <a:prstGeom prst="rect">
                  <a:avLst/>
                </a:prstGeom>
                <a:blipFill>
                  <a:blip r:embed="rId5"/>
                  <a:stretch>
                    <a:fillRect l="-1600" r="-800" b="-1232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3BD6F461-DEC1-4F40-81CD-1A04848E9E84}"/>
                    </a:ext>
                  </a:extLst>
                </p:cNvPr>
                <p:cNvSpPr txBox="1"/>
                <p:nvPr/>
              </p:nvSpPr>
              <p:spPr>
                <a:xfrm>
                  <a:off x="7058248" y="4620642"/>
                  <a:ext cx="1670329"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e>
                          <m:sub>
                            <m:r>
                              <a:rPr kumimoji="1" lang="en-US" altLang="ja-JP" sz="1600" b="0" i="1" smtClean="0">
                                <a:latin typeface="Cambria Math" panose="02040503050406030204" pitchFamily="18" charset="0"/>
                              </a:rPr>
                              <m:t>0</m:t>
                            </m:r>
                          </m:sub>
                        </m:sSub>
                        <m:r>
                          <a:rPr kumimoji="1" lang="en-US" altLang="ja-JP" sz="1600" b="0" i="1" smtClean="0">
                            <a:latin typeface="Cambria Math" panose="02040503050406030204" pitchFamily="18" charset="0"/>
                          </a:rPr>
                          <m:t>:</m:t>
                        </m:r>
                        <m:r>
                          <a:rPr kumimoji="1" lang="ja-JP" altLang="en-US" sz="1600" i="1">
                            <a:latin typeface="Cambria Math" panose="02040503050406030204" pitchFamily="18" charset="0"/>
                          </a:rPr>
                          <m:t>海面気圧</m:t>
                        </m:r>
                        <m:r>
                          <a:rPr kumimoji="1" lang="en-US" altLang="ja-JP" sz="1600" b="0" i="1" smtClean="0">
                            <a:latin typeface="Cambria Math" panose="02040503050406030204" pitchFamily="18" charset="0"/>
                          </a:rPr>
                          <m:t>[</m:t>
                        </m:r>
                        <m:r>
                          <a:rPr kumimoji="1" lang="en-US" altLang="ja-JP" sz="1600" b="0" i="1" smtClean="0">
                            <a:latin typeface="Cambria Math" panose="02040503050406030204" pitchFamily="18" charset="0"/>
                          </a:rPr>
                          <m:t>h𝑃𝑎</m:t>
                        </m:r>
                        <m:r>
                          <a:rPr kumimoji="1" lang="en-US" altLang="ja-JP" sz="1600" b="0" i="1" smtClean="0">
                            <a:latin typeface="Cambria Math" panose="02040503050406030204" pitchFamily="18" charset="0"/>
                          </a:rPr>
                          <m:t>]</m:t>
                        </m:r>
                      </m:oMath>
                    </m:oMathPara>
                  </a14:m>
                  <a:endParaRPr kumimoji="1" lang="ja-JP" altLang="en-US"/>
                </a:p>
              </p:txBody>
            </p:sp>
          </mc:Choice>
          <mc:Fallback xmlns="">
            <p:sp>
              <p:nvSpPr>
                <p:cNvPr id="8" name="テキスト ボックス 7">
                  <a:extLst>
                    <a:ext uri="{FF2B5EF4-FFF2-40B4-BE49-F238E27FC236}">
                      <a16:creationId xmlns:a16="http://schemas.microsoft.com/office/drawing/2014/main" id="{3BD6F461-DEC1-4F40-81CD-1A04848E9E84}"/>
                    </a:ext>
                  </a:extLst>
                </p:cNvPr>
                <p:cNvSpPr txBox="1">
                  <a:spLocks noRot="1" noChangeAspect="1" noMove="1" noResize="1" noEditPoints="1" noAdjustHandles="1" noChangeArrowheads="1" noChangeShapeType="1" noTextEdit="1"/>
                </p:cNvSpPr>
                <p:nvPr/>
              </p:nvSpPr>
              <p:spPr>
                <a:xfrm>
                  <a:off x="7058248" y="4620642"/>
                  <a:ext cx="1670329" cy="246221"/>
                </a:xfrm>
                <a:prstGeom prst="rect">
                  <a:avLst/>
                </a:prstGeom>
                <a:blipFill>
                  <a:blip r:embed="rId6"/>
                  <a:stretch>
                    <a:fillRect l="-2273" t="-10000" r="-3788" b="-4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 name="テキスト ボックス 9">
                  <a:extLst>
                    <a:ext uri="{FF2B5EF4-FFF2-40B4-BE49-F238E27FC236}">
                      <a16:creationId xmlns:a16="http://schemas.microsoft.com/office/drawing/2014/main" id="{DAB21A14-812D-1744-A441-5908D385A645}"/>
                    </a:ext>
                  </a:extLst>
                </p:cNvPr>
                <p:cNvSpPr txBox="1"/>
                <p:nvPr/>
              </p:nvSpPr>
              <p:spPr>
                <a:xfrm>
                  <a:off x="7126280" y="4906445"/>
                  <a:ext cx="1602298"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r>
                          <a:rPr kumimoji="1" lang="ja-JP" altLang="en-US" sz="1600" i="1">
                            <a:latin typeface="Cambria Math" panose="02040503050406030204" pitchFamily="18" charset="0"/>
                          </a:rPr>
                          <m:t>現地気圧</m:t>
                        </m:r>
                        <m:r>
                          <a:rPr kumimoji="1" lang="en-US" altLang="ja-JP" sz="1600" b="0" i="1" smtClean="0">
                            <a:latin typeface="Cambria Math" panose="02040503050406030204" pitchFamily="18" charset="0"/>
                          </a:rPr>
                          <m:t>[</m:t>
                        </m:r>
                        <m:r>
                          <a:rPr kumimoji="1" lang="en-US" altLang="ja-JP" sz="1600" b="0" i="1" smtClean="0">
                            <a:latin typeface="Cambria Math" panose="02040503050406030204" pitchFamily="18" charset="0"/>
                          </a:rPr>
                          <m:t>h𝑃𝑎</m:t>
                        </m:r>
                        <m:r>
                          <a:rPr kumimoji="1" lang="en-US" altLang="ja-JP" sz="1600" b="0" i="1" smtClean="0">
                            <a:latin typeface="Cambria Math" panose="02040503050406030204" pitchFamily="18" charset="0"/>
                          </a:rPr>
                          <m:t>]</m:t>
                        </m:r>
                      </m:oMath>
                    </m:oMathPara>
                  </a14:m>
                  <a:endParaRPr kumimoji="1" lang="ja-JP" altLang="en-US" sz="1600"/>
                </a:p>
              </p:txBody>
            </p:sp>
          </mc:Choice>
          <mc:Fallback xmlns="">
            <p:sp>
              <p:nvSpPr>
                <p:cNvPr id="10" name="テキスト ボックス 9">
                  <a:extLst>
                    <a:ext uri="{FF2B5EF4-FFF2-40B4-BE49-F238E27FC236}">
                      <a16:creationId xmlns:a16="http://schemas.microsoft.com/office/drawing/2014/main" id="{DAB21A14-812D-1744-A441-5908D385A645}"/>
                    </a:ext>
                  </a:extLst>
                </p:cNvPr>
                <p:cNvSpPr txBox="1">
                  <a:spLocks noRot="1" noChangeAspect="1" noMove="1" noResize="1" noEditPoints="1" noAdjustHandles="1" noChangeArrowheads="1" noChangeShapeType="1" noTextEdit="1"/>
                </p:cNvSpPr>
                <p:nvPr/>
              </p:nvSpPr>
              <p:spPr>
                <a:xfrm>
                  <a:off x="7126280" y="4906445"/>
                  <a:ext cx="1602298" cy="246221"/>
                </a:xfrm>
                <a:prstGeom prst="rect">
                  <a:avLst/>
                </a:prstGeom>
                <a:blipFill>
                  <a:blip r:embed="rId7"/>
                  <a:stretch>
                    <a:fillRect l="-2362" t="-5000" r="-3937" b="-45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C73BE3E5-D28E-F94B-B959-D9A9084565EF}"/>
                    </a:ext>
                  </a:extLst>
                </p:cNvPr>
                <p:cNvSpPr txBox="1"/>
                <p:nvPr/>
              </p:nvSpPr>
              <p:spPr>
                <a:xfrm>
                  <a:off x="7126280" y="5192248"/>
                  <a:ext cx="1368580"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sz="1600" b="0" i="1" smtClean="0">
                            <a:latin typeface="Cambria Math" panose="02040503050406030204" pitchFamily="18" charset="0"/>
                          </a:rPr>
                          <m:t>𝑇</m:t>
                        </m:r>
                        <m:r>
                          <a:rPr kumimoji="1" lang="en-US" altLang="ja-JP" sz="1600" b="0" i="1" smtClean="0">
                            <a:latin typeface="Cambria Math" panose="02040503050406030204" pitchFamily="18" charset="0"/>
                          </a:rPr>
                          <m:t>:</m:t>
                        </m:r>
                        <m:r>
                          <a:rPr kumimoji="1" lang="ja-JP" altLang="en-US" sz="1600" i="1">
                            <a:latin typeface="Cambria Math" panose="02040503050406030204" pitchFamily="18" charset="0"/>
                          </a:rPr>
                          <m:t>現地</m:t>
                        </m:r>
                        <m:r>
                          <a:rPr kumimoji="1" lang="ja-JP" altLang="en-US" sz="1600" i="1" smtClean="0">
                            <a:latin typeface="Cambria Math" panose="02040503050406030204" pitchFamily="18" charset="0"/>
                          </a:rPr>
                          <m:t>気温</m:t>
                        </m:r>
                        <m:r>
                          <a:rPr kumimoji="1" lang="en-US" altLang="ja-JP" sz="1600" b="0" i="1" smtClean="0">
                            <a:latin typeface="Cambria Math" panose="02040503050406030204" pitchFamily="18" charset="0"/>
                          </a:rPr>
                          <m:t>[</m:t>
                        </m:r>
                        <m:r>
                          <a:rPr kumimoji="1" lang="en-US" altLang="ja-JP" sz="1600" b="0" i="1" smtClean="0">
                            <a:latin typeface="Cambria Math" panose="02040503050406030204" pitchFamily="18" charset="0"/>
                          </a:rPr>
                          <m:t>𝐶</m:t>
                        </m:r>
                        <m:r>
                          <a:rPr kumimoji="1" lang="en-US" altLang="ja-JP" sz="1600" b="0" i="1" smtClean="0">
                            <a:latin typeface="Cambria Math" panose="02040503050406030204" pitchFamily="18" charset="0"/>
                          </a:rPr>
                          <m:t>]</m:t>
                        </m:r>
                      </m:oMath>
                    </m:oMathPara>
                  </a14:m>
                  <a:endParaRPr kumimoji="1" lang="ja-JP" altLang="en-US" sz="1600"/>
                </a:p>
              </p:txBody>
            </p:sp>
          </mc:Choice>
          <mc:Fallback xmlns="">
            <p:sp>
              <p:nvSpPr>
                <p:cNvPr id="11" name="テキスト ボックス 10">
                  <a:extLst>
                    <a:ext uri="{FF2B5EF4-FFF2-40B4-BE49-F238E27FC236}">
                      <a16:creationId xmlns:a16="http://schemas.microsoft.com/office/drawing/2014/main" id="{C73BE3E5-D28E-F94B-B959-D9A9084565EF}"/>
                    </a:ext>
                  </a:extLst>
                </p:cNvPr>
                <p:cNvSpPr txBox="1">
                  <a:spLocks noRot="1" noChangeAspect="1" noMove="1" noResize="1" noEditPoints="1" noAdjustHandles="1" noChangeArrowheads="1" noChangeShapeType="1" noTextEdit="1"/>
                </p:cNvSpPr>
                <p:nvPr/>
              </p:nvSpPr>
              <p:spPr>
                <a:xfrm>
                  <a:off x="7126280" y="5192248"/>
                  <a:ext cx="1368580" cy="246221"/>
                </a:xfrm>
                <a:prstGeom prst="rect">
                  <a:avLst/>
                </a:prstGeom>
                <a:blipFill>
                  <a:blip r:embed="rId8"/>
                  <a:stretch>
                    <a:fillRect l="-2752" t="-4762" r="-4587" b="-3809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1CEDA52D-FAB0-4A42-9680-F06544E64D0C}"/>
                    </a:ext>
                  </a:extLst>
                </p:cNvPr>
                <p:cNvSpPr txBox="1"/>
                <p:nvPr/>
              </p:nvSpPr>
              <p:spPr>
                <a:xfrm>
                  <a:off x="7155014" y="5478051"/>
                  <a:ext cx="978986"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sz="1600" b="0" i="1" smtClean="0">
                            <a:latin typeface="Cambria Math" panose="02040503050406030204" pitchFamily="18" charset="0"/>
                          </a:rPr>
                          <m:t>𝑧</m:t>
                        </m:r>
                        <m:r>
                          <a:rPr kumimoji="1" lang="en-US" altLang="ja-JP" sz="1600" b="0" i="1" smtClean="0">
                            <a:latin typeface="Cambria Math" panose="02040503050406030204" pitchFamily="18" charset="0"/>
                          </a:rPr>
                          <m:t>:</m:t>
                        </m:r>
                        <m:r>
                          <a:rPr kumimoji="1" lang="ja-JP" altLang="en-US" sz="1600" i="1">
                            <a:latin typeface="Cambria Math" panose="02040503050406030204" pitchFamily="18" charset="0"/>
                          </a:rPr>
                          <m:t>標高</m:t>
                        </m:r>
                        <m:r>
                          <a:rPr kumimoji="1" lang="en-US" altLang="ja-JP" sz="1600" b="0" i="1" smtClean="0">
                            <a:latin typeface="Cambria Math" panose="02040503050406030204" pitchFamily="18" charset="0"/>
                          </a:rPr>
                          <m:t>[</m:t>
                        </m:r>
                        <m:r>
                          <a:rPr kumimoji="1" lang="en-US" altLang="ja-JP" sz="1600" b="0" i="1" smtClean="0">
                            <a:latin typeface="Cambria Math" panose="02040503050406030204" pitchFamily="18" charset="0"/>
                          </a:rPr>
                          <m:t>𝑚</m:t>
                        </m:r>
                        <m:r>
                          <a:rPr kumimoji="1" lang="en-US" altLang="ja-JP" sz="1600" b="0" i="1" smtClean="0">
                            <a:latin typeface="Cambria Math" panose="02040503050406030204" pitchFamily="18" charset="0"/>
                          </a:rPr>
                          <m:t>]</m:t>
                        </m:r>
                      </m:oMath>
                    </m:oMathPara>
                  </a14:m>
                  <a:endParaRPr kumimoji="1" lang="ja-JP" altLang="en-US" sz="1600"/>
                </a:p>
              </p:txBody>
            </p:sp>
          </mc:Choice>
          <mc:Fallback xmlns="">
            <p:sp>
              <p:nvSpPr>
                <p:cNvPr id="12" name="テキスト ボックス 11">
                  <a:extLst>
                    <a:ext uri="{FF2B5EF4-FFF2-40B4-BE49-F238E27FC236}">
                      <a16:creationId xmlns:a16="http://schemas.microsoft.com/office/drawing/2014/main" id="{1CEDA52D-FAB0-4A42-9680-F06544E64D0C}"/>
                    </a:ext>
                  </a:extLst>
                </p:cNvPr>
                <p:cNvSpPr txBox="1">
                  <a:spLocks noRot="1" noChangeAspect="1" noMove="1" noResize="1" noEditPoints="1" noAdjustHandles="1" noChangeArrowheads="1" noChangeShapeType="1" noTextEdit="1"/>
                </p:cNvSpPr>
                <p:nvPr/>
              </p:nvSpPr>
              <p:spPr>
                <a:xfrm>
                  <a:off x="7155014" y="5478051"/>
                  <a:ext cx="978986" cy="246221"/>
                </a:xfrm>
                <a:prstGeom prst="rect">
                  <a:avLst/>
                </a:prstGeom>
                <a:blipFill>
                  <a:blip r:embed="rId9"/>
                  <a:stretch>
                    <a:fillRect l="-2597" t="-4762" r="-7792" b="-38095"/>
                  </a:stretch>
                </a:blipFill>
              </p:spPr>
              <p:txBody>
                <a:bodyPr/>
                <a:lstStyle/>
                <a:p>
                  <a:r>
                    <a:rPr lang="ja-JP" altLang="en-US">
                      <a:noFill/>
                    </a:rPr>
                    <a:t> </a:t>
                  </a:r>
                </a:p>
              </p:txBody>
            </p:sp>
          </mc:Fallback>
        </mc:AlternateContent>
      </p:grpSp>
      <p:sp>
        <p:nvSpPr>
          <p:cNvPr id="17" name="テキスト プレースホルダー 2">
            <a:extLst>
              <a:ext uri="{FF2B5EF4-FFF2-40B4-BE49-F238E27FC236}">
                <a16:creationId xmlns:a16="http://schemas.microsoft.com/office/drawing/2014/main" id="{55E9003E-164A-9344-923D-7C31492FF548}"/>
              </a:ext>
            </a:extLst>
          </p:cNvPr>
          <p:cNvSpPr txBox="1">
            <a:spLocks/>
          </p:cNvSpPr>
          <p:nvPr/>
        </p:nvSpPr>
        <p:spPr>
          <a:xfrm>
            <a:off x="927718" y="4800444"/>
            <a:ext cx="2292263" cy="5394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u="sng" kern="0"/>
              <a:t>海面更正気圧の計算</a:t>
            </a:r>
            <a:endParaRPr kumimoji="1" lang="en-US" altLang="ja-JP" sz="1600" u="sng" kern="0" dirty="0"/>
          </a:p>
        </p:txBody>
      </p:sp>
      <p:graphicFrame>
        <p:nvGraphicFramePr>
          <p:cNvPr id="18" name="Google Shape;571;p48">
            <a:extLst>
              <a:ext uri="{FF2B5EF4-FFF2-40B4-BE49-F238E27FC236}">
                <a16:creationId xmlns:a16="http://schemas.microsoft.com/office/drawing/2014/main" id="{C53CDEE5-7A45-244A-B0C1-0EDFC31BC39B}"/>
              </a:ext>
            </a:extLst>
          </p:cNvPr>
          <p:cNvGraphicFramePr/>
          <p:nvPr>
            <p:extLst>
              <p:ext uri="{D42A27DB-BD31-4B8C-83A1-F6EECF244321}">
                <p14:modId xmlns:p14="http://schemas.microsoft.com/office/powerpoint/2010/main" val="4290075384"/>
              </p:ext>
            </p:extLst>
          </p:nvPr>
        </p:nvGraphicFramePr>
        <p:xfrm>
          <a:off x="392113" y="626640"/>
          <a:ext cx="9062950" cy="1811453"/>
        </p:xfrm>
        <a:graphic>
          <a:graphicData uri="http://schemas.openxmlformats.org/drawingml/2006/table">
            <a:tbl>
              <a:tblPr>
                <a:noFill/>
              </a:tblPr>
              <a:tblGrid>
                <a:gridCol w="1767308">
                  <a:extLst>
                    <a:ext uri="{9D8B030D-6E8A-4147-A177-3AD203B41FA5}">
                      <a16:colId xmlns:a16="http://schemas.microsoft.com/office/drawing/2014/main" val="20000"/>
                    </a:ext>
                  </a:extLst>
                </a:gridCol>
                <a:gridCol w="7295642">
                  <a:extLst>
                    <a:ext uri="{9D8B030D-6E8A-4147-A177-3AD203B41FA5}">
                      <a16:colId xmlns:a16="http://schemas.microsoft.com/office/drawing/2014/main" val="20001"/>
                    </a:ext>
                  </a:extLst>
                </a:gridCol>
              </a:tblGrid>
              <a:tr h="439943">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用語</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説明</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439943">
                <a:tc>
                  <a:txBody>
                    <a:bodyPr/>
                    <a:lstStyle/>
                    <a:p>
                      <a:pPr marL="0" lvl="0" indent="0" algn="ctr" rtl="0">
                        <a:spcBef>
                          <a:spcPts val="0"/>
                        </a:spcBef>
                        <a:spcAft>
                          <a:spcPts val="0"/>
                        </a:spcAft>
                        <a:buNone/>
                      </a:pPr>
                      <a:r>
                        <a:rPr kumimoji="1" lang="ja-JP" altLang="en-US" sz="1800" b="1">
                          <a:solidFill>
                            <a:srgbClr val="008F00"/>
                          </a:solidFill>
                        </a:rPr>
                        <a:t>現地気圧</a:t>
                      </a:r>
                      <a:endParaRPr sz="1800" b="1" dirty="0">
                        <a:solidFill>
                          <a:srgbClr val="008F00"/>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kumimoji="1" lang="ja-JP" altLang="en-US" sz="1800"/>
                        <a:t>観測地点の標高で観測された気圧</a:t>
                      </a:r>
                      <a:endParaRPr sz="1800"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439943">
                <a:tc>
                  <a:txBody>
                    <a:bodyPr/>
                    <a:lstStyle/>
                    <a:p>
                      <a:pPr marL="0" lvl="0" indent="0" algn="ctr" rtl="0">
                        <a:spcBef>
                          <a:spcPts val="0"/>
                        </a:spcBef>
                        <a:spcAft>
                          <a:spcPts val="0"/>
                        </a:spcAft>
                        <a:buNone/>
                      </a:pPr>
                      <a:r>
                        <a:rPr kumimoji="1" lang="ja-JP" altLang="en-US" sz="1800" b="1">
                          <a:solidFill>
                            <a:srgbClr val="0432FF"/>
                          </a:solidFill>
                        </a:rPr>
                        <a:t>海面気圧</a:t>
                      </a:r>
                      <a:endParaRPr sz="1800" b="1" dirty="0">
                        <a:solidFill>
                          <a:srgbClr val="0432FF"/>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kumimoji="1" lang="ja-JP" altLang="en-US" sz="1800"/>
                        <a:t>現地気圧を海抜</a:t>
                      </a:r>
                      <a:r>
                        <a:rPr kumimoji="1" lang="en-US" altLang="ja-JP" sz="1800" dirty="0"/>
                        <a:t>0m</a:t>
                      </a:r>
                      <a:r>
                        <a:rPr kumimoji="1" lang="ja-JP" altLang="en-US" sz="1800"/>
                        <a:t>に校正した気圧</a:t>
                      </a:r>
                      <a:endParaRPr sz="1800"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439943">
                <a:tc>
                  <a:txBody>
                    <a:bodyPr/>
                    <a:lstStyle/>
                    <a:p>
                      <a:pPr marL="0" lvl="0" indent="0" algn="ctr" rtl="0">
                        <a:spcBef>
                          <a:spcPts val="0"/>
                        </a:spcBef>
                        <a:spcAft>
                          <a:spcPts val="0"/>
                        </a:spcAft>
                        <a:buNone/>
                      </a:pPr>
                      <a:r>
                        <a:rPr kumimoji="1" lang="ja-JP" altLang="en-US" sz="1800"/>
                        <a:t>海面更正</a:t>
                      </a:r>
                      <a:endParaRPr sz="1800" dirty="0">
                        <a:latin typeface="Calibri"/>
                        <a:ea typeface="Calibri"/>
                        <a:cs typeface="Calibri"/>
                        <a:sym typeface="Calibri"/>
                      </a:endParaRPr>
                    </a:p>
                  </a:txBody>
                  <a:tcPr marL="91425" marR="91425" marT="91425" marB="91425" anchor="ctr"/>
                </a:tc>
                <a:tc>
                  <a:txBody>
                    <a:bodyPr/>
                    <a:lstStyle/>
                    <a:p>
                      <a:pPr marL="76200" indent="0" algn="ctr">
                        <a:buNone/>
                      </a:pPr>
                      <a:r>
                        <a:rPr kumimoji="1" lang="ja-JP" altLang="en-US" sz="1800" dirty="0"/>
                        <a:t>標高が異なる地点で観測された現地気圧を、海面気圧に換算すること</a:t>
                      </a:r>
                      <a:endParaRPr kumimoji="1" lang="en-US" altLang="ja-JP" sz="1800" dirty="0"/>
                    </a:p>
                  </a:txBody>
                  <a:tcPr marL="91425" marR="91425" marT="91425" marB="91425" anchor="ctr"/>
                </a:tc>
                <a:extLst>
                  <a:ext uri="{0D108BD9-81ED-4DB2-BD59-A6C34878D82A}">
                    <a16:rowId xmlns:a16="http://schemas.microsoft.com/office/drawing/2014/main" val="10003"/>
                  </a:ext>
                </a:extLst>
              </a:tr>
            </a:tbl>
          </a:graphicData>
        </a:graphic>
      </p:graphicFrame>
      <p:pic>
        <p:nvPicPr>
          <p:cNvPr id="19" name="Google Shape;588;p49">
            <a:extLst>
              <a:ext uri="{FF2B5EF4-FFF2-40B4-BE49-F238E27FC236}">
                <a16:creationId xmlns:a16="http://schemas.microsoft.com/office/drawing/2014/main" id="{298398FD-B023-C149-8D07-D78C85260F7A}"/>
              </a:ext>
            </a:extLst>
          </p:cNvPr>
          <p:cNvPicPr preferRelativeResize="0">
            <a:picLocks noChangeAspect="1"/>
          </p:cNvPicPr>
          <p:nvPr/>
        </p:nvPicPr>
        <p:blipFill>
          <a:blip r:embed="rId10">
            <a:alphaModFix/>
          </a:blip>
          <a:stretch>
            <a:fillRect/>
          </a:stretch>
        </p:blipFill>
        <p:spPr>
          <a:xfrm rot="5400000">
            <a:off x="1438351" y="4261249"/>
            <a:ext cx="227800" cy="360361"/>
          </a:xfrm>
          <a:prstGeom prst="rect">
            <a:avLst/>
          </a:prstGeom>
          <a:noFill/>
          <a:ln>
            <a:noFill/>
          </a:ln>
        </p:spPr>
      </p:pic>
    </p:spTree>
    <p:extLst>
      <p:ext uri="{BB962C8B-B14F-4D97-AF65-F5344CB8AC3E}">
        <p14:creationId xmlns:p14="http://schemas.microsoft.com/office/powerpoint/2010/main" val="1385552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9892C4A4-C1D1-924C-AC81-0C0AE7C64D13}"/>
              </a:ext>
            </a:extLst>
          </p:cNvPr>
          <p:cNvPicPr>
            <a:picLocks noChangeAspect="1"/>
          </p:cNvPicPr>
          <p:nvPr/>
        </p:nvPicPr>
        <p:blipFill>
          <a:blip r:embed="rId3"/>
          <a:stretch>
            <a:fillRect/>
          </a:stretch>
        </p:blipFill>
        <p:spPr>
          <a:xfrm>
            <a:off x="57877" y="2420757"/>
            <a:ext cx="4568005" cy="3404787"/>
          </a:xfrm>
          <a:prstGeom prst="rect">
            <a:avLst/>
          </a:prstGeom>
        </p:spPr>
      </p:pic>
      <p:sp>
        <p:nvSpPr>
          <p:cNvPr id="2" name="タイトル 1">
            <a:extLst>
              <a:ext uri="{FF2B5EF4-FFF2-40B4-BE49-F238E27FC236}">
                <a16:creationId xmlns:a16="http://schemas.microsoft.com/office/drawing/2014/main" id="{0208A62F-8935-4B46-8D86-1A1AD1773714}"/>
              </a:ext>
            </a:extLst>
          </p:cNvPr>
          <p:cNvSpPr>
            <a:spLocks noGrp="1"/>
          </p:cNvSpPr>
          <p:nvPr>
            <p:ph type="title"/>
          </p:nvPr>
        </p:nvSpPr>
        <p:spPr/>
        <p:txBody>
          <a:bodyPr/>
          <a:lstStyle/>
          <a:p>
            <a:r>
              <a:rPr kumimoji="1" lang="ja-JP" altLang="en-US"/>
              <a:t>ジオポテンシャル高度と等圧面</a:t>
            </a:r>
          </a:p>
        </p:txBody>
      </p:sp>
      <p:sp>
        <p:nvSpPr>
          <p:cNvPr id="3" name="テキスト プレースホルダー 2">
            <a:extLst>
              <a:ext uri="{FF2B5EF4-FFF2-40B4-BE49-F238E27FC236}">
                <a16:creationId xmlns:a16="http://schemas.microsoft.com/office/drawing/2014/main" id="{CD320D67-9044-EB4F-BBF3-AB330270FFF0}"/>
              </a:ext>
            </a:extLst>
          </p:cNvPr>
          <p:cNvSpPr>
            <a:spLocks noGrp="1"/>
          </p:cNvSpPr>
          <p:nvPr>
            <p:ph type="body" idx="1"/>
          </p:nvPr>
        </p:nvSpPr>
        <p:spPr>
          <a:xfrm>
            <a:off x="392113" y="468000"/>
            <a:ext cx="9062950" cy="1884907"/>
          </a:xfrm>
        </p:spPr>
        <p:txBody>
          <a:bodyPr/>
          <a:lstStyle/>
          <a:p>
            <a:pPr marL="76200" indent="0">
              <a:spcAft>
                <a:spcPts val="1000"/>
              </a:spcAft>
              <a:buNone/>
            </a:pPr>
            <a:r>
              <a:rPr kumimoji="1" lang="ja-JP" altLang="en-US" sz="1800" u="sng"/>
              <a:t>数値予報などの気象データにはジオポテンシャル高度という要素が含まれています</a:t>
            </a:r>
            <a:endParaRPr kumimoji="1" lang="en-US" altLang="ja-JP" sz="1800" u="sng" dirty="0"/>
          </a:p>
          <a:p>
            <a:pPr lvl="1"/>
            <a:r>
              <a:rPr kumimoji="1" lang="ja-JP" altLang="en-US" sz="1600"/>
              <a:t>ジオポテンシャル高度とは？</a:t>
            </a:r>
            <a:endParaRPr kumimoji="1" lang="en-US" altLang="ja-JP" sz="1600" dirty="0"/>
          </a:p>
          <a:p>
            <a:pPr lvl="2">
              <a:buSzPct val="100000"/>
              <a:buFont typeface="システムフォント（レギュラー）"/>
              <a:buChar char="→"/>
            </a:pPr>
            <a:r>
              <a:rPr kumimoji="1" lang="ja-JP" altLang="en-US" sz="1400"/>
              <a:t>単位質量の空気の位置エネルギーを標準重力加速度で割ったもの</a:t>
            </a:r>
            <a:endParaRPr kumimoji="1" lang="en-US" altLang="ja-JP" sz="1400" dirty="0"/>
          </a:p>
          <a:p>
            <a:pPr lvl="2">
              <a:spcAft>
                <a:spcPts val="1000"/>
              </a:spcAft>
            </a:pPr>
            <a:r>
              <a:rPr kumimoji="1" lang="ja-JP" altLang="en-US" sz="1400"/>
              <a:t>海抜</a:t>
            </a:r>
            <a:r>
              <a:rPr kumimoji="1" lang="en-US" altLang="ja-JP" sz="1400" dirty="0"/>
              <a:t>0m</a:t>
            </a:r>
            <a:r>
              <a:rPr kumimoji="1" lang="ja-JP" altLang="en-US" sz="1400"/>
              <a:t>からの高さと思えばよい</a:t>
            </a:r>
            <a:endParaRPr kumimoji="1" lang="en-US" altLang="ja-JP" sz="1400" dirty="0"/>
          </a:p>
        </p:txBody>
      </p:sp>
      <p:pic>
        <p:nvPicPr>
          <p:cNvPr id="5" name="図 4">
            <a:extLst>
              <a:ext uri="{FF2B5EF4-FFF2-40B4-BE49-F238E27FC236}">
                <a16:creationId xmlns:a16="http://schemas.microsoft.com/office/drawing/2014/main" id="{5574136E-2EE6-404B-92FF-EF98975A6E69}"/>
              </a:ext>
            </a:extLst>
          </p:cNvPr>
          <p:cNvPicPr>
            <a:picLocks noChangeAspect="1"/>
          </p:cNvPicPr>
          <p:nvPr/>
        </p:nvPicPr>
        <p:blipFill>
          <a:blip r:embed="rId4"/>
          <a:stretch>
            <a:fillRect/>
          </a:stretch>
        </p:blipFill>
        <p:spPr>
          <a:xfrm rot="20131200">
            <a:off x="7025268" y="1229863"/>
            <a:ext cx="217758" cy="246518"/>
          </a:xfrm>
          <a:prstGeom prst="rect">
            <a:avLst/>
          </a:prstGeom>
        </p:spPr>
      </p:pic>
      <p:pic>
        <p:nvPicPr>
          <p:cNvPr id="6" name="図 5">
            <a:extLst>
              <a:ext uri="{FF2B5EF4-FFF2-40B4-BE49-F238E27FC236}">
                <a16:creationId xmlns:a16="http://schemas.microsoft.com/office/drawing/2014/main" id="{7C1E6F67-81FD-A548-90DA-06ECA5360C2F}"/>
              </a:ext>
            </a:extLst>
          </p:cNvPr>
          <p:cNvPicPr>
            <a:picLocks noChangeAspect="1"/>
          </p:cNvPicPr>
          <p:nvPr/>
        </p:nvPicPr>
        <p:blipFill>
          <a:blip r:embed="rId4"/>
          <a:stretch>
            <a:fillRect/>
          </a:stretch>
        </p:blipFill>
        <p:spPr>
          <a:xfrm rot="1286796">
            <a:off x="7321843" y="1232625"/>
            <a:ext cx="217758" cy="246518"/>
          </a:xfrm>
          <a:prstGeom prst="rect">
            <a:avLst/>
          </a:prstGeom>
        </p:spPr>
      </p:pic>
      <p:pic>
        <p:nvPicPr>
          <p:cNvPr id="7" name="図 6">
            <a:extLst>
              <a:ext uri="{FF2B5EF4-FFF2-40B4-BE49-F238E27FC236}">
                <a16:creationId xmlns:a16="http://schemas.microsoft.com/office/drawing/2014/main" id="{0ABBCB83-2BCE-D141-9C6C-C76205F4D93B}"/>
              </a:ext>
            </a:extLst>
          </p:cNvPr>
          <p:cNvPicPr>
            <a:picLocks noChangeAspect="1"/>
          </p:cNvPicPr>
          <p:nvPr/>
        </p:nvPicPr>
        <p:blipFill>
          <a:blip r:embed="rId4"/>
          <a:stretch>
            <a:fillRect/>
          </a:stretch>
        </p:blipFill>
        <p:spPr>
          <a:xfrm>
            <a:off x="7190662" y="1510418"/>
            <a:ext cx="217758" cy="246518"/>
          </a:xfrm>
          <a:prstGeom prst="rect">
            <a:avLst/>
          </a:prstGeom>
        </p:spPr>
      </p:pic>
      <p:pic>
        <p:nvPicPr>
          <p:cNvPr id="8" name="Google Shape;588;p49">
            <a:extLst>
              <a:ext uri="{FF2B5EF4-FFF2-40B4-BE49-F238E27FC236}">
                <a16:creationId xmlns:a16="http://schemas.microsoft.com/office/drawing/2014/main" id="{A9192CDB-244E-F145-BC18-D4B8BD10EBEC}"/>
              </a:ext>
            </a:extLst>
          </p:cNvPr>
          <p:cNvPicPr preferRelativeResize="0">
            <a:picLocks noChangeAspect="1"/>
          </p:cNvPicPr>
          <p:nvPr/>
        </p:nvPicPr>
        <p:blipFill>
          <a:blip r:embed="rId5">
            <a:alphaModFix/>
          </a:blip>
          <a:stretch>
            <a:fillRect/>
          </a:stretch>
        </p:blipFill>
        <p:spPr>
          <a:xfrm rot="5400000">
            <a:off x="1480125" y="1753678"/>
            <a:ext cx="213998" cy="338528"/>
          </a:xfrm>
          <a:prstGeom prst="rect">
            <a:avLst/>
          </a:prstGeom>
          <a:noFill/>
          <a:ln>
            <a:noFill/>
          </a:ln>
        </p:spPr>
      </p:pic>
      <p:sp>
        <p:nvSpPr>
          <p:cNvPr id="12" name="テキスト プレースホルダー 2">
            <a:extLst>
              <a:ext uri="{FF2B5EF4-FFF2-40B4-BE49-F238E27FC236}">
                <a16:creationId xmlns:a16="http://schemas.microsoft.com/office/drawing/2014/main" id="{BADD62C7-DBEA-CD49-9F58-7F78B0023196}"/>
              </a:ext>
            </a:extLst>
          </p:cNvPr>
          <p:cNvSpPr txBox="1">
            <a:spLocks/>
          </p:cNvSpPr>
          <p:nvPr/>
        </p:nvSpPr>
        <p:spPr>
          <a:xfrm>
            <a:off x="4625882" y="2115583"/>
            <a:ext cx="5129560" cy="233312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defTabSz="914400"/>
            <a:r>
              <a:rPr kumimoji="1" lang="ja-JP" altLang="en-US" sz="1600" kern="0"/>
              <a:t>なぜ高さという要素が気象データに含まれるか？</a:t>
            </a:r>
            <a:endParaRPr kumimoji="1" lang="en-US" altLang="ja-JP" sz="1600" kern="0" dirty="0"/>
          </a:p>
          <a:p>
            <a:pPr lvl="1" defTabSz="914400">
              <a:buSzPct val="100000"/>
              <a:buFont typeface="システムフォント（レギュラー）"/>
              <a:buChar char="→"/>
            </a:pPr>
            <a:r>
              <a:rPr kumimoji="1" lang="ja-JP" altLang="en-US" sz="1400" kern="0"/>
              <a:t>鉛直方向の軸を高さではなく気圧で取るため</a:t>
            </a:r>
            <a:endParaRPr kumimoji="1" lang="en-US" altLang="ja-JP" sz="1400" kern="0" dirty="0"/>
          </a:p>
          <a:p>
            <a:pPr lvl="1" defTabSz="914400">
              <a:spcAft>
                <a:spcPts val="1000"/>
              </a:spcAft>
              <a:buSzPct val="100000"/>
              <a:buFont typeface="システムフォント（レギュラー）"/>
              <a:buChar char="→"/>
            </a:pPr>
            <a:r>
              <a:rPr kumimoji="1" lang="ja-JP" altLang="en-US" sz="1400" kern="0"/>
              <a:t>ジオポテンシャル高度が等圧面の気象要素になる</a:t>
            </a:r>
            <a:endParaRPr kumimoji="1" lang="en-US" altLang="ja-JP" sz="1400" kern="0" dirty="0"/>
          </a:p>
          <a:p>
            <a:pPr defTabSz="914400"/>
            <a:r>
              <a:rPr kumimoji="1" lang="ja-JP" altLang="en-US" sz="1600" kern="0"/>
              <a:t>等圧面では、高度が高い＝高気圧となる</a:t>
            </a:r>
          </a:p>
        </p:txBody>
      </p:sp>
      <p:pic>
        <p:nvPicPr>
          <p:cNvPr id="11" name="Google Shape;588;p49">
            <a:extLst>
              <a:ext uri="{FF2B5EF4-FFF2-40B4-BE49-F238E27FC236}">
                <a16:creationId xmlns:a16="http://schemas.microsoft.com/office/drawing/2014/main" id="{2AA2D373-46F9-834F-A0CE-6D3977B1D238}"/>
              </a:ext>
            </a:extLst>
          </p:cNvPr>
          <p:cNvPicPr preferRelativeResize="0">
            <a:picLocks noChangeAspect="1"/>
          </p:cNvPicPr>
          <p:nvPr/>
        </p:nvPicPr>
        <p:blipFill>
          <a:blip r:embed="rId5">
            <a:alphaModFix/>
          </a:blip>
          <a:stretch>
            <a:fillRect/>
          </a:stretch>
        </p:blipFill>
        <p:spPr>
          <a:xfrm rot="5400000">
            <a:off x="5256739" y="2906957"/>
            <a:ext cx="213998" cy="338528"/>
          </a:xfrm>
          <a:prstGeom prst="rect">
            <a:avLst/>
          </a:prstGeom>
          <a:noFill/>
          <a:ln>
            <a:noFill/>
          </a:ln>
        </p:spPr>
      </p:pic>
      <p:graphicFrame>
        <p:nvGraphicFramePr>
          <p:cNvPr id="14" name="Google Shape;571;p48">
            <a:extLst>
              <a:ext uri="{FF2B5EF4-FFF2-40B4-BE49-F238E27FC236}">
                <a16:creationId xmlns:a16="http://schemas.microsoft.com/office/drawing/2014/main" id="{39FD5D0E-1FBF-DC41-BAC6-F440BE8A1954}"/>
              </a:ext>
            </a:extLst>
          </p:cNvPr>
          <p:cNvGraphicFramePr/>
          <p:nvPr>
            <p:extLst>
              <p:ext uri="{D42A27DB-BD31-4B8C-83A1-F6EECF244321}">
                <p14:modId xmlns:p14="http://schemas.microsoft.com/office/powerpoint/2010/main" val="3944195465"/>
              </p:ext>
            </p:extLst>
          </p:nvPr>
        </p:nvGraphicFramePr>
        <p:xfrm>
          <a:off x="5626866" y="3964239"/>
          <a:ext cx="3127592" cy="2102970"/>
        </p:xfrm>
        <a:graphic>
          <a:graphicData uri="http://schemas.openxmlformats.org/drawingml/2006/table">
            <a:tbl>
              <a:tblPr>
                <a:noFill/>
              </a:tblPr>
              <a:tblGrid>
                <a:gridCol w="1555271">
                  <a:extLst>
                    <a:ext uri="{9D8B030D-6E8A-4147-A177-3AD203B41FA5}">
                      <a16:colId xmlns:a16="http://schemas.microsoft.com/office/drawing/2014/main" val="20000"/>
                    </a:ext>
                  </a:extLst>
                </a:gridCol>
                <a:gridCol w="1572321">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代表的な等圧面</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標準的な高さ</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US" altLang="ja-JP" sz="1600" dirty="0">
                          <a:latin typeface="Calibri"/>
                          <a:ea typeface="Calibri"/>
                          <a:cs typeface="Calibri"/>
                          <a:sym typeface="Calibri"/>
                        </a:rPr>
                        <a:t>850hPa</a:t>
                      </a:r>
                      <a:endParaRPr sz="1600"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altLang="ja-JP" sz="1600" dirty="0">
                          <a:latin typeface="Calibri"/>
                          <a:ea typeface="Calibri"/>
                          <a:cs typeface="Calibri"/>
                          <a:sym typeface="Calibri"/>
                        </a:rPr>
                        <a:t>1500m</a:t>
                      </a:r>
                      <a:endParaRPr sz="1600"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altLang="ja-JP" sz="1600" dirty="0">
                          <a:latin typeface="Calibri"/>
                          <a:ea typeface="Calibri"/>
                          <a:cs typeface="Calibri"/>
                          <a:sym typeface="Calibri"/>
                        </a:rPr>
                        <a:t>700hPa</a:t>
                      </a:r>
                      <a:endParaRPr sz="1600"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altLang="ja-JP" sz="1600" dirty="0">
                          <a:latin typeface="Calibri"/>
                          <a:ea typeface="Calibri"/>
                          <a:cs typeface="Calibri"/>
                          <a:sym typeface="Calibri"/>
                        </a:rPr>
                        <a:t>3000m</a:t>
                      </a:r>
                      <a:endParaRPr sz="1600"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altLang="ja-JP" sz="1600" dirty="0">
                          <a:latin typeface="Calibri"/>
                          <a:ea typeface="Calibri"/>
                          <a:cs typeface="Calibri"/>
                          <a:sym typeface="Calibri"/>
                        </a:rPr>
                        <a:t>500hPa</a:t>
                      </a:r>
                      <a:endParaRPr sz="1600"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altLang="ja-JP" sz="1600" dirty="0">
                          <a:solidFill>
                            <a:schemeClr val="dk1"/>
                          </a:solidFill>
                          <a:latin typeface="Calibri"/>
                          <a:ea typeface="Calibri"/>
                          <a:cs typeface="Calibri"/>
                          <a:sym typeface="Calibri"/>
                        </a:rPr>
                        <a:t>5500m</a:t>
                      </a:r>
                      <a:endParaRPr sz="1600"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Clr>
                          <a:schemeClr val="dk1"/>
                        </a:buClr>
                        <a:buSzPts val="1100"/>
                        <a:buFont typeface="Arial"/>
                        <a:buNone/>
                      </a:pPr>
                      <a:r>
                        <a:rPr lang="en-US" sz="1600" dirty="0">
                          <a:solidFill>
                            <a:schemeClr val="dk1"/>
                          </a:solidFill>
                          <a:latin typeface="Calibri"/>
                          <a:ea typeface="Calibri"/>
                          <a:cs typeface="Calibri"/>
                          <a:sym typeface="Calibri"/>
                        </a:rPr>
                        <a:t>300hPa</a:t>
                      </a:r>
                      <a:endParaRPr sz="1600"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altLang="ja-JP" sz="1600" dirty="0">
                          <a:solidFill>
                            <a:schemeClr val="dk1"/>
                          </a:solidFill>
                          <a:latin typeface="Calibri"/>
                          <a:ea typeface="Calibri"/>
                          <a:cs typeface="Calibri"/>
                          <a:sym typeface="Calibri"/>
                        </a:rPr>
                        <a:t>9200m</a:t>
                      </a:r>
                      <a:endParaRPr sz="1600"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bl>
          </a:graphicData>
        </a:graphic>
      </p:graphicFrame>
      <p:sp>
        <p:nvSpPr>
          <p:cNvPr id="15" name="角丸四角形吹き出し 14">
            <a:extLst>
              <a:ext uri="{FF2B5EF4-FFF2-40B4-BE49-F238E27FC236}">
                <a16:creationId xmlns:a16="http://schemas.microsoft.com/office/drawing/2014/main" id="{3D32F00F-C80D-7449-9386-04BAF83F7583}"/>
              </a:ext>
            </a:extLst>
          </p:cNvPr>
          <p:cNvSpPr/>
          <p:nvPr/>
        </p:nvSpPr>
        <p:spPr>
          <a:xfrm>
            <a:off x="1258047" y="2420756"/>
            <a:ext cx="702553" cy="400883"/>
          </a:xfrm>
          <a:prstGeom prst="wedgeRoundRectCallout">
            <a:avLst>
              <a:gd name="adj1" fmla="val -33531"/>
              <a:gd name="adj2" fmla="val 72870"/>
              <a:gd name="adj3" fmla="val 16667"/>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rgbClr val="0070C0"/>
                </a:solidFill>
                <a:latin typeface="Meiryo" panose="020B0604030504040204" pitchFamily="34" charset="-128"/>
                <a:ea typeface="Meiryo" panose="020B0604030504040204" pitchFamily="34" charset="-128"/>
                <a:cs typeface="Arial" panose="020B0604020202020204" pitchFamily="34" charset="0"/>
              </a:rPr>
              <a:t>等圧面</a:t>
            </a:r>
          </a:p>
        </p:txBody>
      </p:sp>
      <p:sp>
        <p:nvSpPr>
          <p:cNvPr id="16" name="角丸四角形吹き出し 15">
            <a:extLst>
              <a:ext uri="{FF2B5EF4-FFF2-40B4-BE49-F238E27FC236}">
                <a16:creationId xmlns:a16="http://schemas.microsoft.com/office/drawing/2014/main" id="{DC894F8D-A283-3D40-92FF-FD1B1445BCED}"/>
              </a:ext>
            </a:extLst>
          </p:cNvPr>
          <p:cNvSpPr/>
          <p:nvPr/>
        </p:nvSpPr>
        <p:spPr>
          <a:xfrm>
            <a:off x="57877" y="2765529"/>
            <a:ext cx="702553" cy="400883"/>
          </a:xfrm>
          <a:prstGeom prst="wedgeRoundRectCallout">
            <a:avLst>
              <a:gd name="adj1" fmla="val 60115"/>
              <a:gd name="adj2" fmla="val 28797"/>
              <a:gd name="adj3" fmla="val 16667"/>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rgbClr val="0070C0"/>
                </a:solidFill>
                <a:latin typeface="Meiryo" panose="020B0604030504040204" pitchFamily="34" charset="-128"/>
                <a:ea typeface="Meiryo" panose="020B0604030504040204" pitchFamily="34" charset="-128"/>
              </a:rPr>
              <a:t>等高線</a:t>
            </a:r>
          </a:p>
        </p:txBody>
      </p:sp>
    </p:spTree>
    <p:extLst>
      <p:ext uri="{BB962C8B-B14F-4D97-AF65-F5344CB8AC3E}">
        <p14:creationId xmlns:p14="http://schemas.microsoft.com/office/powerpoint/2010/main" val="1569017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2F31D14-64F8-394D-974B-82AA7DB4BAA0}"/>
              </a:ext>
            </a:extLst>
          </p:cNvPr>
          <p:cNvSpPr>
            <a:spLocks noGrp="1"/>
          </p:cNvSpPr>
          <p:nvPr>
            <p:ph type="title"/>
          </p:nvPr>
        </p:nvSpPr>
        <p:spPr/>
        <p:txBody>
          <a:bodyPr/>
          <a:lstStyle/>
          <a:p>
            <a:r>
              <a:rPr lang="ja-JP" altLang="en-US"/>
              <a:t>風向風速と風の</a:t>
            </a:r>
            <a:r>
              <a:rPr lang="en-US" altLang="ja-JP" dirty="0"/>
              <a:t>UV</a:t>
            </a:r>
            <a:r>
              <a:rPr lang="ja-JP" altLang="en-US"/>
              <a:t>成分</a:t>
            </a:r>
          </a:p>
        </p:txBody>
      </p:sp>
      <p:sp>
        <p:nvSpPr>
          <p:cNvPr id="5" name="テキスト プレースホルダー 4">
            <a:extLst>
              <a:ext uri="{FF2B5EF4-FFF2-40B4-BE49-F238E27FC236}">
                <a16:creationId xmlns:a16="http://schemas.microsoft.com/office/drawing/2014/main" id="{20D1DC2A-F685-874B-BE1E-B9729D298BF1}"/>
              </a:ext>
            </a:extLst>
          </p:cNvPr>
          <p:cNvSpPr>
            <a:spLocks noGrp="1"/>
          </p:cNvSpPr>
          <p:nvPr>
            <p:ph type="body" idx="1"/>
          </p:nvPr>
        </p:nvSpPr>
        <p:spPr>
          <a:xfrm>
            <a:off x="392113" y="559300"/>
            <a:ext cx="9062950" cy="4160810"/>
          </a:xfrm>
        </p:spPr>
        <p:txBody>
          <a:bodyPr/>
          <a:lstStyle/>
          <a:p>
            <a:pPr marL="76200" indent="0">
              <a:spcAft>
                <a:spcPts val="1000"/>
              </a:spcAft>
              <a:buNone/>
            </a:pPr>
            <a:r>
              <a:rPr lang="ja-JP" altLang="en-US" sz="1800" u="sng"/>
              <a:t>風は風向風速で表す場合と、</a:t>
            </a:r>
            <a:r>
              <a:rPr lang="en-US" altLang="ja-JP" sz="1800" u="sng" dirty="0"/>
              <a:t>UV</a:t>
            </a:r>
            <a:r>
              <a:rPr lang="ja-JP" altLang="en-US" sz="1800" u="sng"/>
              <a:t>成分（東西成分・南北成分）で表す場合があります</a:t>
            </a:r>
            <a:endParaRPr lang="en-US" altLang="ja-JP" sz="1800" u="sng" dirty="0"/>
          </a:p>
          <a:p>
            <a:pPr lvl="1"/>
            <a:r>
              <a:rPr lang="ja-JP" altLang="en-US" sz="1600"/>
              <a:t>観測では風向風速を測る</a:t>
            </a:r>
            <a:endParaRPr lang="en-US" altLang="ja-JP" sz="1600" dirty="0"/>
          </a:p>
          <a:p>
            <a:pPr lvl="1"/>
            <a:r>
              <a:rPr lang="ja-JP" altLang="en-US" sz="1600"/>
              <a:t>数値予報では</a:t>
            </a:r>
            <a:r>
              <a:rPr lang="en-US" altLang="ja-JP" sz="1600" dirty="0"/>
              <a:t>UV</a:t>
            </a:r>
            <a:r>
              <a:rPr lang="ja-JP" altLang="en-US" sz="1600"/>
              <a:t>成分で計算する</a:t>
            </a:r>
            <a:endParaRPr lang="en-US" altLang="ja-JP" sz="1600" dirty="0"/>
          </a:p>
          <a:p>
            <a:pPr lvl="1"/>
            <a:r>
              <a:rPr lang="ja-JP" altLang="en-US" sz="1600"/>
              <a:t>風向は風が吹いてくる方向で表します</a:t>
            </a:r>
            <a:endParaRPr lang="en-US" altLang="ja-JP" sz="1600" dirty="0"/>
          </a:p>
          <a:p>
            <a:pPr lvl="2">
              <a:buSzPct val="100000"/>
              <a:buFont typeface="システムフォント（レギュラー）"/>
              <a:buChar char="→"/>
            </a:pPr>
            <a:r>
              <a:rPr lang="ja-JP" altLang="en-US" sz="1400">
                <a:solidFill>
                  <a:schemeClr val="tx1">
                    <a:lumMod val="50000"/>
                    <a:lumOff val="50000"/>
                  </a:schemeClr>
                </a:solidFill>
              </a:rPr>
              <a:t>南西風は風が南西から北東に向かって吹く風</a:t>
            </a:r>
            <a:endParaRPr lang="en-US" altLang="ja-JP" sz="1400" dirty="0">
              <a:solidFill>
                <a:schemeClr val="tx1">
                  <a:lumMod val="50000"/>
                  <a:lumOff val="50000"/>
                </a:schemeClr>
              </a:solidFill>
            </a:endParaRPr>
          </a:p>
          <a:p>
            <a:pPr lvl="2">
              <a:buSzPct val="100000"/>
              <a:buFont typeface="システムフォント（レギュラー）"/>
              <a:buChar char="→"/>
            </a:pPr>
            <a:r>
              <a:rPr lang="en-US" altLang="ja-JP" sz="1400" dirty="0">
                <a:solidFill>
                  <a:schemeClr val="tx1">
                    <a:lumMod val="50000"/>
                    <a:lumOff val="50000"/>
                  </a:schemeClr>
                </a:solidFill>
              </a:rPr>
              <a:t>U</a:t>
            </a:r>
            <a:r>
              <a:rPr lang="ja-JP" altLang="en-US" sz="1400">
                <a:solidFill>
                  <a:schemeClr val="tx1">
                    <a:lumMod val="50000"/>
                    <a:lumOff val="50000"/>
                  </a:schemeClr>
                </a:solidFill>
              </a:rPr>
              <a:t>成分は西風、</a:t>
            </a:r>
            <a:r>
              <a:rPr lang="en-US" altLang="ja-JP" sz="1400" dirty="0">
                <a:solidFill>
                  <a:schemeClr val="tx1">
                    <a:lumMod val="50000"/>
                    <a:lumOff val="50000"/>
                  </a:schemeClr>
                </a:solidFill>
              </a:rPr>
              <a:t>V</a:t>
            </a:r>
            <a:r>
              <a:rPr lang="ja-JP" altLang="en-US" sz="1400">
                <a:solidFill>
                  <a:schemeClr val="tx1">
                    <a:lumMod val="50000"/>
                    <a:lumOff val="50000"/>
                  </a:schemeClr>
                </a:solidFill>
              </a:rPr>
              <a:t>成分は南風を正に取る</a:t>
            </a:r>
            <a:endParaRPr lang="en-US" altLang="ja-JP" sz="1400" dirty="0">
              <a:solidFill>
                <a:schemeClr val="tx1">
                  <a:lumMod val="50000"/>
                  <a:lumOff val="50000"/>
                </a:schemeClr>
              </a:solidFill>
            </a:endParaRPr>
          </a:p>
          <a:p>
            <a:pPr lvl="1"/>
            <a:r>
              <a:rPr lang="ja-JP" altLang="en-US" sz="1600"/>
              <a:t>風向は北を</a:t>
            </a:r>
            <a:r>
              <a:rPr lang="en-US" altLang="ja-JP" sz="1600" dirty="0"/>
              <a:t>360</a:t>
            </a:r>
            <a:r>
              <a:rPr lang="ja-JP" altLang="en-US" sz="1600"/>
              <a:t>度、南を</a:t>
            </a:r>
            <a:r>
              <a:rPr lang="en-US" altLang="ja-JP" sz="1600" dirty="0"/>
              <a:t>180</a:t>
            </a:r>
            <a:r>
              <a:rPr lang="ja-JP" altLang="en-US" sz="1600"/>
              <a:t>度に取る</a:t>
            </a:r>
            <a:endParaRPr lang="en-US" altLang="ja-JP" sz="1600" dirty="0"/>
          </a:p>
          <a:p>
            <a:pPr marL="76200" indent="0">
              <a:buNone/>
            </a:pPr>
            <a:endParaRPr lang="en-US" altLang="ja-JP" sz="1600" dirty="0"/>
          </a:p>
        </p:txBody>
      </p:sp>
      <p:grpSp>
        <p:nvGrpSpPr>
          <p:cNvPr id="52" name="グループ化 51">
            <a:extLst>
              <a:ext uri="{FF2B5EF4-FFF2-40B4-BE49-F238E27FC236}">
                <a16:creationId xmlns:a16="http://schemas.microsoft.com/office/drawing/2014/main" id="{BA432467-2B83-3D49-BEE3-4BB82E04D87F}"/>
              </a:ext>
            </a:extLst>
          </p:cNvPr>
          <p:cNvGrpSpPr/>
          <p:nvPr/>
        </p:nvGrpSpPr>
        <p:grpSpPr>
          <a:xfrm>
            <a:off x="4685471" y="3331823"/>
            <a:ext cx="4091919" cy="2898917"/>
            <a:chOff x="5368507" y="3331823"/>
            <a:chExt cx="4091919" cy="2898917"/>
          </a:xfrm>
        </p:grpSpPr>
        <p:pic>
          <p:nvPicPr>
            <p:cNvPr id="9" name="図 8">
              <a:extLst>
                <a:ext uri="{FF2B5EF4-FFF2-40B4-BE49-F238E27FC236}">
                  <a16:creationId xmlns:a16="http://schemas.microsoft.com/office/drawing/2014/main" id="{7BB60D43-447D-7D4F-A3EB-F9744A9B453F}"/>
                </a:ext>
              </a:extLst>
            </p:cNvPr>
            <p:cNvPicPr>
              <a:picLocks noChangeAspect="1"/>
            </p:cNvPicPr>
            <p:nvPr/>
          </p:nvPicPr>
          <p:blipFill>
            <a:blip r:embed="rId3"/>
            <a:stretch>
              <a:fillRect/>
            </a:stretch>
          </p:blipFill>
          <p:spPr>
            <a:xfrm>
              <a:off x="5731099" y="3733180"/>
              <a:ext cx="3236340" cy="2097628"/>
            </a:xfrm>
            <a:prstGeom prst="rect">
              <a:avLst/>
            </a:prstGeom>
          </p:spPr>
        </p:pic>
        <p:sp>
          <p:nvSpPr>
            <p:cNvPr id="41" name="テキスト プレースホルダー 2">
              <a:extLst>
                <a:ext uri="{FF2B5EF4-FFF2-40B4-BE49-F238E27FC236}">
                  <a16:creationId xmlns:a16="http://schemas.microsoft.com/office/drawing/2014/main" id="{37B8748A-1A4B-5548-8AE4-B677BCE9AE3A}"/>
                </a:ext>
              </a:extLst>
            </p:cNvPr>
            <p:cNvSpPr txBox="1">
              <a:spLocks/>
            </p:cNvSpPr>
            <p:nvPr/>
          </p:nvSpPr>
          <p:spPr>
            <a:xfrm>
              <a:off x="5368507" y="5691286"/>
              <a:ext cx="1565006"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kern="0"/>
                <a:t>矢羽は風向側</a:t>
              </a:r>
              <a:endParaRPr kumimoji="1" lang="en-US" altLang="ja-JP" sz="1600" kern="0" dirty="0"/>
            </a:p>
          </p:txBody>
        </p:sp>
        <p:sp>
          <p:nvSpPr>
            <p:cNvPr id="42" name="テキスト プレースホルダー 2">
              <a:extLst>
                <a:ext uri="{FF2B5EF4-FFF2-40B4-BE49-F238E27FC236}">
                  <a16:creationId xmlns:a16="http://schemas.microsoft.com/office/drawing/2014/main" id="{8FE6B549-BA1D-EC49-93CF-4C52C17D9022}"/>
                </a:ext>
              </a:extLst>
            </p:cNvPr>
            <p:cNvSpPr txBox="1">
              <a:spLocks/>
            </p:cNvSpPr>
            <p:nvPr/>
          </p:nvSpPr>
          <p:spPr>
            <a:xfrm>
              <a:off x="7863410" y="3331823"/>
              <a:ext cx="1565006"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kern="0"/>
                <a:t>風ベクトルは向かう方向</a:t>
              </a:r>
              <a:endParaRPr kumimoji="1" lang="en-US" altLang="ja-JP" sz="1600" kern="0" dirty="0"/>
            </a:p>
          </p:txBody>
        </p:sp>
        <p:sp>
          <p:nvSpPr>
            <p:cNvPr id="43" name="テキスト プレースホルダー 2">
              <a:extLst>
                <a:ext uri="{FF2B5EF4-FFF2-40B4-BE49-F238E27FC236}">
                  <a16:creationId xmlns:a16="http://schemas.microsoft.com/office/drawing/2014/main" id="{74262BDF-CE85-6A42-83BA-46CCFCF0B1B8}"/>
                </a:ext>
              </a:extLst>
            </p:cNvPr>
            <p:cNvSpPr txBox="1">
              <a:spLocks/>
            </p:cNvSpPr>
            <p:nvPr/>
          </p:nvSpPr>
          <p:spPr>
            <a:xfrm>
              <a:off x="8060339" y="4956507"/>
              <a:ext cx="1400087"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algn="ctr" defTabSz="914400">
                <a:spcBef>
                  <a:spcPts val="0"/>
                </a:spcBef>
                <a:buFont typeface="Arial"/>
                <a:buNone/>
              </a:pPr>
              <a:r>
                <a:rPr kumimoji="1" lang="en-US" altLang="ja-JP" sz="1600" kern="0" dirty="0"/>
                <a:t>U</a:t>
              </a:r>
              <a:r>
                <a:rPr kumimoji="1" lang="ja-JP" altLang="en-US" sz="1600" kern="0"/>
                <a:t>成分</a:t>
              </a:r>
              <a:endParaRPr kumimoji="1" lang="en-US" altLang="ja-JP" sz="1600" kern="0" dirty="0"/>
            </a:p>
            <a:p>
              <a:pPr marL="76200" indent="0" algn="ctr" defTabSz="914400">
                <a:spcBef>
                  <a:spcPts val="0"/>
                </a:spcBef>
                <a:buFont typeface="Arial"/>
                <a:buNone/>
              </a:pPr>
              <a:r>
                <a:rPr kumimoji="1" lang="ja-JP" altLang="en-US" sz="1600" kern="0"/>
                <a:t>（東西風）</a:t>
              </a:r>
              <a:endParaRPr kumimoji="1" lang="en-US" altLang="ja-JP" sz="1600" kern="0" dirty="0"/>
            </a:p>
          </p:txBody>
        </p:sp>
        <p:sp>
          <p:nvSpPr>
            <p:cNvPr id="44" name="テキスト プレースホルダー 2">
              <a:extLst>
                <a:ext uri="{FF2B5EF4-FFF2-40B4-BE49-F238E27FC236}">
                  <a16:creationId xmlns:a16="http://schemas.microsoft.com/office/drawing/2014/main" id="{0F1606B6-5D31-B742-88CC-25E8F8B2E33E}"/>
                </a:ext>
              </a:extLst>
            </p:cNvPr>
            <p:cNvSpPr txBox="1">
              <a:spLocks/>
            </p:cNvSpPr>
            <p:nvPr/>
          </p:nvSpPr>
          <p:spPr>
            <a:xfrm>
              <a:off x="6151010" y="3601550"/>
              <a:ext cx="1400087"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algn="ctr" defTabSz="914400">
                <a:spcBef>
                  <a:spcPts val="0"/>
                </a:spcBef>
                <a:buFont typeface="Arial"/>
                <a:buNone/>
              </a:pPr>
              <a:r>
                <a:rPr kumimoji="1" lang="en-US" altLang="ja-JP" sz="1600" kern="0" dirty="0"/>
                <a:t>V</a:t>
              </a:r>
              <a:r>
                <a:rPr kumimoji="1" lang="ja-JP" altLang="en-US" sz="1600" kern="0"/>
                <a:t>成分</a:t>
              </a:r>
              <a:endParaRPr kumimoji="1" lang="en-US" altLang="ja-JP" sz="1600" kern="0" dirty="0"/>
            </a:p>
            <a:p>
              <a:pPr marL="76200" indent="0" algn="ctr" defTabSz="914400">
                <a:spcBef>
                  <a:spcPts val="0"/>
                </a:spcBef>
                <a:buFont typeface="Arial"/>
                <a:buNone/>
              </a:pPr>
              <a:r>
                <a:rPr kumimoji="1" lang="ja-JP" altLang="en-US" sz="1600" kern="0"/>
                <a:t>（南北風）</a:t>
              </a:r>
              <a:endParaRPr kumimoji="1" lang="en-US" altLang="ja-JP" sz="1600" kern="0" dirty="0"/>
            </a:p>
          </p:txBody>
        </p:sp>
        <p:sp>
          <p:nvSpPr>
            <p:cNvPr id="45" name="テキスト プレースホルダー 2">
              <a:extLst>
                <a:ext uri="{FF2B5EF4-FFF2-40B4-BE49-F238E27FC236}">
                  <a16:creationId xmlns:a16="http://schemas.microsoft.com/office/drawing/2014/main" id="{27C46BDA-E959-C048-8AE7-9CDF2B971FE2}"/>
                </a:ext>
              </a:extLst>
            </p:cNvPr>
            <p:cNvSpPr txBox="1">
              <a:spLocks/>
            </p:cNvSpPr>
            <p:nvPr/>
          </p:nvSpPr>
          <p:spPr>
            <a:xfrm>
              <a:off x="7086523" y="4901276"/>
              <a:ext cx="931435"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kern="0"/>
                <a:t>風向</a:t>
              </a:r>
              <a:endParaRPr kumimoji="1" lang="en-US" altLang="ja-JP" sz="1600" kern="0" dirty="0"/>
            </a:p>
          </p:txBody>
        </p:sp>
        <p:sp>
          <p:nvSpPr>
            <p:cNvPr id="46" name="テキスト プレースホルダー 2">
              <a:extLst>
                <a:ext uri="{FF2B5EF4-FFF2-40B4-BE49-F238E27FC236}">
                  <a16:creationId xmlns:a16="http://schemas.microsoft.com/office/drawing/2014/main" id="{17635497-8E5C-2A41-954F-88F5CFA1C4C6}"/>
                </a:ext>
              </a:extLst>
            </p:cNvPr>
            <p:cNvSpPr txBox="1">
              <a:spLocks/>
            </p:cNvSpPr>
            <p:nvPr/>
          </p:nvSpPr>
          <p:spPr>
            <a:xfrm>
              <a:off x="5666825" y="4626939"/>
              <a:ext cx="730145"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kern="0"/>
                <a:t>風速</a:t>
              </a:r>
              <a:endParaRPr kumimoji="1" lang="en-US" altLang="ja-JP" sz="1600" kern="0" dirty="0"/>
            </a:p>
          </p:txBody>
        </p:sp>
        <p:sp>
          <p:nvSpPr>
            <p:cNvPr id="47" name="テキスト プレースホルダー 2">
              <a:extLst>
                <a:ext uri="{FF2B5EF4-FFF2-40B4-BE49-F238E27FC236}">
                  <a16:creationId xmlns:a16="http://schemas.microsoft.com/office/drawing/2014/main" id="{11ED53C8-C744-764F-A7ED-C76ECA776759}"/>
                </a:ext>
              </a:extLst>
            </p:cNvPr>
            <p:cNvSpPr txBox="1">
              <a:spLocks/>
            </p:cNvSpPr>
            <p:nvPr/>
          </p:nvSpPr>
          <p:spPr>
            <a:xfrm>
              <a:off x="7918791" y="4292817"/>
              <a:ext cx="730145"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kern="0"/>
                <a:t>風速</a:t>
              </a:r>
              <a:endParaRPr kumimoji="1" lang="en-US" altLang="ja-JP" sz="1600" kern="0" dirty="0"/>
            </a:p>
          </p:txBody>
        </p:sp>
        <p:sp>
          <p:nvSpPr>
            <p:cNvPr id="48" name="テキスト プレースホルダー 2">
              <a:extLst>
                <a:ext uri="{FF2B5EF4-FFF2-40B4-BE49-F238E27FC236}">
                  <a16:creationId xmlns:a16="http://schemas.microsoft.com/office/drawing/2014/main" id="{437892CA-142D-5F4E-8B11-0E4354D4810A}"/>
                </a:ext>
              </a:extLst>
            </p:cNvPr>
            <p:cNvSpPr txBox="1">
              <a:spLocks/>
            </p:cNvSpPr>
            <p:nvPr/>
          </p:nvSpPr>
          <p:spPr>
            <a:xfrm>
              <a:off x="7289920" y="5606323"/>
              <a:ext cx="1741793"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u="sng" kern="0"/>
                <a:t>南西風の模式図</a:t>
              </a:r>
              <a:endParaRPr kumimoji="1" lang="en-US" altLang="ja-JP" sz="1600" u="sng" kern="0" dirty="0"/>
            </a:p>
          </p:txBody>
        </p:sp>
      </p:grpSp>
      <p:grpSp>
        <p:nvGrpSpPr>
          <p:cNvPr id="53" name="グループ化 52">
            <a:extLst>
              <a:ext uri="{FF2B5EF4-FFF2-40B4-BE49-F238E27FC236}">
                <a16:creationId xmlns:a16="http://schemas.microsoft.com/office/drawing/2014/main" id="{A0994614-F6AE-AA4F-808B-6C41A3FAF593}"/>
              </a:ext>
            </a:extLst>
          </p:cNvPr>
          <p:cNvGrpSpPr/>
          <p:nvPr/>
        </p:nvGrpSpPr>
        <p:grpSpPr>
          <a:xfrm>
            <a:off x="1588245" y="3716419"/>
            <a:ext cx="2290324" cy="2514321"/>
            <a:chOff x="1201767" y="3716419"/>
            <a:chExt cx="2290324" cy="2514321"/>
          </a:xfrm>
        </p:grpSpPr>
        <p:pic>
          <p:nvPicPr>
            <p:cNvPr id="15" name="図 14">
              <a:extLst>
                <a:ext uri="{FF2B5EF4-FFF2-40B4-BE49-F238E27FC236}">
                  <a16:creationId xmlns:a16="http://schemas.microsoft.com/office/drawing/2014/main" id="{E452B644-1B0B-4541-9CAD-80725AC8BCA4}"/>
                </a:ext>
              </a:extLst>
            </p:cNvPr>
            <p:cNvPicPr>
              <a:picLocks noChangeAspect="1"/>
            </p:cNvPicPr>
            <p:nvPr/>
          </p:nvPicPr>
          <p:blipFill rotWithShape="1">
            <a:blip r:embed="rId4"/>
            <a:srcRect t="1482"/>
            <a:stretch/>
          </p:blipFill>
          <p:spPr>
            <a:xfrm>
              <a:off x="1680918" y="3962273"/>
              <a:ext cx="1421240" cy="1484020"/>
            </a:xfrm>
            <a:prstGeom prst="rect">
              <a:avLst/>
            </a:prstGeom>
          </p:spPr>
        </p:pic>
        <p:pic>
          <p:nvPicPr>
            <p:cNvPr id="20" name="図 19">
              <a:extLst>
                <a:ext uri="{FF2B5EF4-FFF2-40B4-BE49-F238E27FC236}">
                  <a16:creationId xmlns:a16="http://schemas.microsoft.com/office/drawing/2014/main" id="{1A73666A-5F14-7246-9888-4F519689EC09}"/>
                </a:ext>
              </a:extLst>
            </p:cNvPr>
            <p:cNvPicPr>
              <a:picLocks noChangeAspect="1"/>
            </p:cNvPicPr>
            <p:nvPr/>
          </p:nvPicPr>
          <p:blipFill>
            <a:blip r:embed="rId5"/>
            <a:stretch>
              <a:fillRect/>
            </a:stretch>
          </p:blipFill>
          <p:spPr>
            <a:xfrm>
              <a:off x="2075808" y="3716420"/>
              <a:ext cx="172800" cy="252553"/>
            </a:xfrm>
            <a:prstGeom prst="rect">
              <a:avLst/>
            </a:prstGeom>
          </p:spPr>
        </p:pic>
        <p:pic>
          <p:nvPicPr>
            <p:cNvPr id="22" name="図 21">
              <a:extLst>
                <a:ext uri="{FF2B5EF4-FFF2-40B4-BE49-F238E27FC236}">
                  <a16:creationId xmlns:a16="http://schemas.microsoft.com/office/drawing/2014/main" id="{49590F7A-7C99-0B43-81C0-ABC661AA260C}"/>
                </a:ext>
              </a:extLst>
            </p:cNvPr>
            <p:cNvPicPr>
              <a:picLocks noChangeAspect="1"/>
            </p:cNvPicPr>
            <p:nvPr/>
          </p:nvPicPr>
          <p:blipFill>
            <a:blip r:embed="rId6"/>
            <a:stretch>
              <a:fillRect/>
            </a:stretch>
          </p:blipFill>
          <p:spPr>
            <a:xfrm>
              <a:off x="2280118" y="3716420"/>
              <a:ext cx="172800" cy="252554"/>
            </a:xfrm>
            <a:prstGeom prst="rect">
              <a:avLst/>
            </a:prstGeom>
          </p:spPr>
        </p:pic>
        <p:pic>
          <p:nvPicPr>
            <p:cNvPr id="24" name="図 23">
              <a:extLst>
                <a:ext uri="{FF2B5EF4-FFF2-40B4-BE49-F238E27FC236}">
                  <a16:creationId xmlns:a16="http://schemas.microsoft.com/office/drawing/2014/main" id="{CAD311D9-1EE9-604B-A341-1378E07F834C}"/>
                </a:ext>
              </a:extLst>
            </p:cNvPr>
            <p:cNvPicPr>
              <a:picLocks noChangeAspect="1"/>
            </p:cNvPicPr>
            <p:nvPr/>
          </p:nvPicPr>
          <p:blipFill>
            <a:blip r:embed="rId7"/>
            <a:stretch>
              <a:fillRect/>
            </a:stretch>
          </p:blipFill>
          <p:spPr>
            <a:xfrm>
              <a:off x="2484427" y="3716419"/>
              <a:ext cx="172800" cy="252554"/>
            </a:xfrm>
            <a:prstGeom prst="rect">
              <a:avLst/>
            </a:prstGeom>
          </p:spPr>
        </p:pic>
        <p:pic>
          <p:nvPicPr>
            <p:cNvPr id="25" name="図 24">
              <a:extLst>
                <a:ext uri="{FF2B5EF4-FFF2-40B4-BE49-F238E27FC236}">
                  <a16:creationId xmlns:a16="http://schemas.microsoft.com/office/drawing/2014/main" id="{8CA27838-A203-664D-879A-BBB92C10DA0E}"/>
                </a:ext>
              </a:extLst>
            </p:cNvPr>
            <p:cNvPicPr>
              <a:picLocks noChangeAspect="1"/>
            </p:cNvPicPr>
            <p:nvPr/>
          </p:nvPicPr>
          <p:blipFill>
            <a:blip r:embed="rId7"/>
            <a:stretch>
              <a:fillRect/>
            </a:stretch>
          </p:blipFill>
          <p:spPr>
            <a:xfrm>
              <a:off x="2484427" y="5497863"/>
              <a:ext cx="172800" cy="252554"/>
            </a:xfrm>
            <a:prstGeom prst="rect">
              <a:avLst/>
            </a:prstGeom>
          </p:spPr>
        </p:pic>
        <p:pic>
          <p:nvPicPr>
            <p:cNvPr id="27" name="図 26">
              <a:extLst>
                <a:ext uri="{FF2B5EF4-FFF2-40B4-BE49-F238E27FC236}">
                  <a16:creationId xmlns:a16="http://schemas.microsoft.com/office/drawing/2014/main" id="{08C00CE8-EA63-8E4D-A93A-52D34446B627}"/>
                </a:ext>
              </a:extLst>
            </p:cNvPr>
            <p:cNvPicPr>
              <a:picLocks noChangeAspect="1"/>
            </p:cNvPicPr>
            <p:nvPr/>
          </p:nvPicPr>
          <p:blipFill>
            <a:blip r:embed="rId8"/>
            <a:stretch>
              <a:fillRect/>
            </a:stretch>
          </p:blipFill>
          <p:spPr>
            <a:xfrm>
              <a:off x="2075808" y="5497863"/>
              <a:ext cx="172800" cy="252554"/>
            </a:xfrm>
            <a:prstGeom prst="rect">
              <a:avLst/>
            </a:prstGeom>
          </p:spPr>
        </p:pic>
        <p:pic>
          <p:nvPicPr>
            <p:cNvPr id="29" name="図 28">
              <a:extLst>
                <a:ext uri="{FF2B5EF4-FFF2-40B4-BE49-F238E27FC236}">
                  <a16:creationId xmlns:a16="http://schemas.microsoft.com/office/drawing/2014/main" id="{BFE8322F-C022-5649-ACC9-8E7695057E89}"/>
                </a:ext>
              </a:extLst>
            </p:cNvPr>
            <p:cNvPicPr>
              <a:picLocks noChangeAspect="1"/>
            </p:cNvPicPr>
            <p:nvPr/>
          </p:nvPicPr>
          <p:blipFill>
            <a:blip r:embed="rId9"/>
            <a:stretch>
              <a:fillRect/>
            </a:stretch>
          </p:blipFill>
          <p:spPr>
            <a:xfrm>
              <a:off x="2280118" y="5497863"/>
              <a:ext cx="172800" cy="252554"/>
            </a:xfrm>
            <a:prstGeom prst="rect">
              <a:avLst/>
            </a:prstGeom>
          </p:spPr>
        </p:pic>
        <p:pic>
          <p:nvPicPr>
            <p:cNvPr id="32" name="図 31">
              <a:extLst>
                <a:ext uri="{FF2B5EF4-FFF2-40B4-BE49-F238E27FC236}">
                  <a16:creationId xmlns:a16="http://schemas.microsoft.com/office/drawing/2014/main" id="{3BC94335-8A18-6E43-9AB0-4516637DD17C}"/>
                </a:ext>
              </a:extLst>
            </p:cNvPr>
            <p:cNvPicPr>
              <a:picLocks noChangeAspect="1"/>
            </p:cNvPicPr>
            <p:nvPr/>
          </p:nvPicPr>
          <p:blipFill>
            <a:blip r:embed="rId7"/>
            <a:stretch>
              <a:fillRect/>
            </a:stretch>
          </p:blipFill>
          <p:spPr>
            <a:xfrm>
              <a:off x="3319291" y="4723052"/>
              <a:ext cx="172800" cy="252554"/>
            </a:xfrm>
            <a:prstGeom prst="rect">
              <a:avLst/>
            </a:prstGeom>
          </p:spPr>
        </p:pic>
        <p:pic>
          <p:nvPicPr>
            <p:cNvPr id="34" name="図 33">
              <a:extLst>
                <a:ext uri="{FF2B5EF4-FFF2-40B4-BE49-F238E27FC236}">
                  <a16:creationId xmlns:a16="http://schemas.microsoft.com/office/drawing/2014/main" id="{0E8B7795-AE15-AF40-BD65-3993B262F50F}"/>
                </a:ext>
              </a:extLst>
            </p:cNvPr>
            <p:cNvPicPr>
              <a:picLocks noChangeAspect="1"/>
            </p:cNvPicPr>
            <p:nvPr/>
          </p:nvPicPr>
          <p:blipFill>
            <a:blip r:embed="rId10"/>
            <a:stretch>
              <a:fillRect/>
            </a:stretch>
          </p:blipFill>
          <p:spPr>
            <a:xfrm>
              <a:off x="3125001" y="4723052"/>
              <a:ext cx="172800" cy="252554"/>
            </a:xfrm>
            <a:prstGeom prst="rect">
              <a:avLst/>
            </a:prstGeom>
          </p:spPr>
        </p:pic>
        <p:pic>
          <p:nvPicPr>
            <p:cNvPr id="35" name="図 34">
              <a:extLst>
                <a:ext uri="{FF2B5EF4-FFF2-40B4-BE49-F238E27FC236}">
                  <a16:creationId xmlns:a16="http://schemas.microsoft.com/office/drawing/2014/main" id="{58196A7C-5CA9-FC4A-AD73-41C0D8ED6BBE}"/>
                </a:ext>
              </a:extLst>
            </p:cNvPr>
            <p:cNvPicPr>
              <a:picLocks noChangeAspect="1"/>
            </p:cNvPicPr>
            <p:nvPr/>
          </p:nvPicPr>
          <p:blipFill>
            <a:blip r:embed="rId7"/>
            <a:stretch>
              <a:fillRect/>
            </a:stretch>
          </p:blipFill>
          <p:spPr>
            <a:xfrm>
              <a:off x="1553846" y="4705600"/>
              <a:ext cx="172800" cy="252554"/>
            </a:xfrm>
            <a:prstGeom prst="rect">
              <a:avLst/>
            </a:prstGeom>
          </p:spPr>
        </p:pic>
        <p:pic>
          <p:nvPicPr>
            <p:cNvPr id="37" name="図 36">
              <a:extLst>
                <a:ext uri="{FF2B5EF4-FFF2-40B4-BE49-F238E27FC236}">
                  <a16:creationId xmlns:a16="http://schemas.microsoft.com/office/drawing/2014/main" id="{69DA0016-E270-7E45-A394-C9594063F9F3}"/>
                </a:ext>
              </a:extLst>
            </p:cNvPr>
            <p:cNvPicPr>
              <a:picLocks noChangeAspect="1"/>
            </p:cNvPicPr>
            <p:nvPr/>
          </p:nvPicPr>
          <p:blipFill>
            <a:blip r:embed="rId11"/>
            <a:stretch>
              <a:fillRect/>
            </a:stretch>
          </p:blipFill>
          <p:spPr>
            <a:xfrm>
              <a:off x="1201767" y="4704283"/>
              <a:ext cx="172801" cy="252555"/>
            </a:xfrm>
            <a:prstGeom prst="rect">
              <a:avLst/>
            </a:prstGeom>
          </p:spPr>
        </p:pic>
        <p:pic>
          <p:nvPicPr>
            <p:cNvPr id="39" name="図 38">
              <a:extLst>
                <a:ext uri="{FF2B5EF4-FFF2-40B4-BE49-F238E27FC236}">
                  <a16:creationId xmlns:a16="http://schemas.microsoft.com/office/drawing/2014/main" id="{56FFF3FC-D782-6C43-A79D-0067F71D4E64}"/>
                </a:ext>
              </a:extLst>
            </p:cNvPr>
            <p:cNvPicPr>
              <a:picLocks noChangeAspect="1"/>
            </p:cNvPicPr>
            <p:nvPr/>
          </p:nvPicPr>
          <p:blipFill>
            <a:blip r:embed="rId12"/>
            <a:stretch>
              <a:fillRect/>
            </a:stretch>
          </p:blipFill>
          <p:spPr>
            <a:xfrm>
              <a:off x="1359555" y="4705600"/>
              <a:ext cx="172801" cy="252555"/>
            </a:xfrm>
            <a:prstGeom prst="rect">
              <a:avLst/>
            </a:prstGeom>
          </p:spPr>
        </p:pic>
        <p:sp>
          <p:nvSpPr>
            <p:cNvPr id="49" name="テキスト プレースホルダー 2">
              <a:extLst>
                <a:ext uri="{FF2B5EF4-FFF2-40B4-BE49-F238E27FC236}">
                  <a16:creationId xmlns:a16="http://schemas.microsoft.com/office/drawing/2014/main" id="{408B4436-7BDA-AB4F-872F-B8A342BC93DE}"/>
                </a:ext>
              </a:extLst>
            </p:cNvPr>
            <p:cNvSpPr txBox="1">
              <a:spLocks/>
            </p:cNvSpPr>
            <p:nvPr/>
          </p:nvSpPr>
          <p:spPr>
            <a:xfrm>
              <a:off x="1699930" y="5691286"/>
              <a:ext cx="1741793"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u="sng" kern="0"/>
                <a:t>風向と角度</a:t>
              </a:r>
              <a:endParaRPr kumimoji="1" lang="en-US" altLang="ja-JP" sz="1600" u="sng" kern="0" dirty="0"/>
            </a:p>
          </p:txBody>
        </p:sp>
      </p:grpSp>
    </p:spTree>
    <p:extLst>
      <p:ext uri="{BB962C8B-B14F-4D97-AF65-F5344CB8AC3E}">
        <p14:creationId xmlns:p14="http://schemas.microsoft.com/office/powerpoint/2010/main" val="4082878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984773-AFA9-4F47-9849-879BFAF16FCE}"/>
              </a:ext>
            </a:extLst>
          </p:cNvPr>
          <p:cNvSpPr>
            <a:spLocks noGrp="1"/>
          </p:cNvSpPr>
          <p:nvPr>
            <p:ph type="title"/>
          </p:nvPr>
        </p:nvSpPr>
        <p:spPr/>
        <p:txBody>
          <a:bodyPr/>
          <a:lstStyle/>
          <a:p>
            <a:r>
              <a:rPr kumimoji="1" lang="ja-JP" altLang="en-US"/>
              <a:t>大気現象の水平・鉛直スケールと鉛直</a:t>
            </a:r>
            <a:r>
              <a:rPr kumimoji="1" lang="en-US" altLang="ja-JP" dirty="0"/>
              <a:t>P</a:t>
            </a:r>
            <a:r>
              <a:rPr kumimoji="1" lang="ja-JP" altLang="en-US"/>
              <a:t>速度</a:t>
            </a:r>
          </a:p>
        </p:txBody>
      </p:sp>
      <p:sp>
        <p:nvSpPr>
          <p:cNvPr id="3" name="テキスト プレースホルダー 2">
            <a:extLst>
              <a:ext uri="{FF2B5EF4-FFF2-40B4-BE49-F238E27FC236}">
                <a16:creationId xmlns:a16="http://schemas.microsoft.com/office/drawing/2014/main" id="{F8E90EE7-8BBD-DF49-B818-231B03ED9053}"/>
              </a:ext>
            </a:extLst>
          </p:cNvPr>
          <p:cNvSpPr>
            <a:spLocks noGrp="1"/>
          </p:cNvSpPr>
          <p:nvPr>
            <p:ph type="body" idx="1"/>
          </p:nvPr>
        </p:nvSpPr>
        <p:spPr>
          <a:xfrm>
            <a:off x="392113" y="537290"/>
            <a:ext cx="9062950" cy="4160810"/>
          </a:xfrm>
        </p:spPr>
        <p:txBody>
          <a:bodyPr/>
          <a:lstStyle/>
          <a:p>
            <a:pPr marL="76200" indent="0">
              <a:spcAft>
                <a:spcPts val="1000"/>
              </a:spcAft>
              <a:buNone/>
            </a:pPr>
            <a:r>
              <a:rPr kumimoji="1" lang="ja-JP" altLang="en-US" sz="1800" u="sng"/>
              <a:t>温帯低気圧など総観規模な気象現象は、とても平べったい</a:t>
            </a:r>
            <a:endParaRPr kumimoji="1" lang="en-US" altLang="ja-JP" sz="1600" u="sng" dirty="0"/>
          </a:p>
          <a:p>
            <a:pPr lvl="1"/>
            <a:r>
              <a:rPr kumimoji="1" lang="ja-JP" altLang="en-US" sz="1600"/>
              <a:t>水平スケール</a:t>
            </a:r>
            <a:r>
              <a:rPr kumimoji="1" lang="en-US" altLang="ja-JP" sz="1600" dirty="0"/>
              <a:t>2000km</a:t>
            </a:r>
            <a:r>
              <a:rPr kumimoji="1" lang="ja-JP" altLang="en-US" sz="1600"/>
              <a:t>に対し、鉛直スケール</a:t>
            </a:r>
            <a:r>
              <a:rPr kumimoji="1" lang="en-US" altLang="ja-JP" sz="1600" dirty="0"/>
              <a:t>10km</a:t>
            </a:r>
            <a:r>
              <a:rPr kumimoji="1" lang="ja-JP" altLang="en-US" sz="1600"/>
              <a:t>ほど</a:t>
            </a:r>
            <a:endParaRPr kumimoji="1" lang="en-US" altLang="ja-JP" sz="1600" dirty="0"/>
          </a:p>
          <a:p>
            <a:pPr lvl="2">
              <a:spcAft>
                <a:spcPts val="1000"/>
              </a:spcAft>
              <a:buSzPct val="100000"/>
              <a:buFont typeface="システムフォント（レギュラー）"/>
              <a:buChar char="→"/>
            </a:pPr>
            <a:r>
              <a:rPr kumimoji="1" lang="ja-JP" altLang="en-US" sz="1400">
                <a:solidFill>
                  <a:schemeClr val="tx1">
                    <a:lumMod val="50000"/>
                    <a:lumOff val="50000"/>
                  </a:schemeClr>
                </a:solidFill>
              </a:rPr>
              <a:t>鉛直断面のアスペクト比がレコードと同じくらい</a:t>
            </a:r>
            <a:endParaRPr kumimoji="1" lang="en-US" altLang="ja-JP" sz="1400" dirty="0">
              <a:solidFill>
                <a:schemeClr val="tx1">
                  <a:lumMod val="50000"/>
                  <a:lumOff val="50000"/>
                </a:schemeClr>
              </a:solidFill>
            </a:endParaRPr>
          </a:p>
          <a:p>
            <a:pPr lvl="1"/>
            <a:r>
              <a:rPr kumimoji="1" lang="ja-JP" altLang="en-US" sz="1600"/>
              <a:t>水平方向に吹く風に比べ、鉛直方向の風の速さはとても小さい</a:t>
            </a:r>
            <a:endParaRPr kumimoji="1" lang="en-US" altLang="ja-JP" sz="1600" dirty="0"/>
          </a:p>
          <a:p>
            <a:pPr lvl="2">
              <a:buSzPct val="100000"/>
              <a:buFont typeface="システムフォント（レギュラー）"/>
              <a:buChar char="→"/>
            </a:pPr>
            <a:r>
              <a:rPr kumimoji="1" lang="ja-JP" altLang="en-US" sz="1400">
                <a:solidFill>
                  <a:schemeClr val="tx1">
                    <a:lumMod val="50000"/>
                    <a:lumOff val="50000"/>
                  </a:schemeClr>
                </a:solidFill>
              </a:rPr>
              <a:t>水平風は</a:t>
            </a:r>
            <a:r>
              <a:rPr kumimoji="1" lang="en-US" altLang="ja-JP" sz="1400" dirty="0">
                <a:solidFill>
                  <a:schemeClr val="tx1">
                    <a:lumMod val="50000"/>
                    <a:lumOff val="50000"/>
                  </a:schemeClr>
                </a:solidFill>
              </a:rPr>
              <a:t>10〜20m/s</a:t>
            </a:r>
            <a:r>
              <a:rPr kumimoji="1" lang="ja-JP" altLang="en-US" sz="1400">
                <a:solidFill>
                  <a:schemeClr val="tx1">
                    <a:lumMod val="50000"/>
                    <a:lumOff val="50000"/>
                  </a:schemeClr>
                </a:solidFill>
              </a:rPr>
              <a:t>ほどに対し、鉛直流は</a:t>
            </a:r>
            <a:r>
              <a:rPr kumimoji="1" lang="en-US" altLang="ja-JP" sz="1400" dirty="0">
                <a:solidFill>
                  <a:schemeClr val="tx1">
                    <a:lumMod val="50000"/>
                    <a:lumOff val="50000"/>
                  </a:schemeClr>
                </a:solidFill>
              </a:rPr>
              <a:t>0.01〜0.1m/s</a:t>
            </a:r>
            <a:r>
              <a:rPr kumimoji="1" lang="ja-JP" altLang="en-US" sz="1400">
                <a:solidFill>
                  <a:schemeClr val="tx1">
                    <a:lumMod val="50000"/>
                    <a:lumOff val="50000"/>
                  </a:schemeClr>
                </a:solidFill>
              </a:rPr>
              <a:t>程度</a:t>
            </a:r>
            <a:endParaRPr kumimoji="1" lang="en-US" altLang="ja-JP" sz="1400" dirty="0">
              <a:solidFill>
                <a:schemeClr val="tx1">
                  <a:lumMod val="50000"/>
                  <a:lumOff val="50000"/>
                </a:schemeClr>
              </a:solidFill>
            </a:endParaRPr>
          </a:p>
          <a:p>
            <a:pPr lvl="2">
              <a:spcAft>
                <a:spcPts val="1000"/>
              </a:spcAft>
              <a:buSzPct val="100000"/>
              <a:buFont typeface="システムフォント（レギュラー）"/>
              <a:buChar char="→"/>
            </a:pPr>
            <a:r>
              <a:rPr kumimoji="1" lang="ja-JP" altLang="en-US" sz="1400">
                <a:solidFill>
                  <a:schemeClr val="tx1">
                    <a:lumMod val="50000"/>
                    <a:lumOff val="50000"/>
                  </a:schemeClr>
                </a:solidFill>
              </a:rPr>
              <a:t>ただし積乱雲を発生させる対流は水平風と同程度の速度になる</a:t>
            </a:r>
            <a:endParaRPr kumimoji="1" lang="en-US" altLang="ja-JP" sz="1400" dirty="0">
              <a:solidFill>
                <a:schemeClr val="tx1">
                  <a:lumMod val="50000"/>
                  <a:lumOff val="50000"/>
                </a:schemeClr>
              </a:solidFill>
            </a:endParaRPr>
          </a:p>
          <a:p>
            <a:pPr lvl="1"/>
            <a:r>
              <a:rPr kumimoji="1" lang="ja-JP" altLang="en-US" sz="1600"/>
              <a:t>数値予報モデルデータ（</a:t>
            </a:r>
            <a:r>
              <a:rPr kumimoji="1" lang="en-US" altLang="ja-JP" sz="1600" dirty="0"/>
              <a:t>GSM</a:t>
            </a:r>
            <a:r>
              <a:rPr kumimoji="1" lang="ja-JP" altLang="en-US" sz="1600"/>
              <a:t>・</a:t>
            </a:r>
            <a:r>
              <a:rPr kumimoji="1" lang="en-US" altLang="ja-JP" sz="1600" dirty="0"/>
              <a:t>MSM</a:t>
            </a:r>
            <a:r>
              <a:rPr kumimoji="1" lang="ja-JP" altLang="en-US" sz="1600"/>
              <a:t>・</a:t>
            </a:r>
            <a:r>
              <a:rPr kumimoji="1" lang="en-US" altLang="ja-JP" sz="1600" dirty="0"/>
              <a:t>LFM</a:t>
            </a:r>
            <a:r>
              <a:rPr kumimoji="1" lang="ja-JP" altLang="en-US" sz="1600"/>
              <a:t>など）では鉛直流は鉛直</a:t>
            </a:r>
            <a:r>
              <a:rPr kumimoji="1" lang="en-US" altLang="ja-JP" sz="1600" dirty="0"/>
              <a:t>P</a:t>
            </a:r>
            <a:r>
              <a:rPr kumimoji="1" lang="ja-JP" altLang="en-US" sz="1600"/>
              <a:t>速度で持つ</a:t>
            </a:r>
            <a:endParaRPr kumimoji="1" lang="en-US" altLang="ja-JP" sz="1600" dirty="0"/>
          </a:p>
          <a:p>
            <a:pPr lvl="2">
              <a:buSzPct val="100000"/>
              <a:buFont typeface="システムフォント（レギュラー）"/>
              <a:buChar char="→"/>
            </a:pPr>
            <a:r>
              <a:rPr kumimoji="1" lang="ja-JP" altLang="en-US" sz="1400">
                <a:solidFill>
                  <a:schemeClr val="tx1">
                    <a:lumMod val="50000"/>
                    <a:lumOff val="50000"/>
                  </a:schemeClr>
                </a:solidFill>
              </a:rPr>
              <a:t>鉛直</a:t>
            </a:r>
            <a:r>
              <a:rPr kumimoji="1" lang="en-US" altLang="ja-JP" sz="1400" dirty="0">
                <a:solidFill>
                  <a:schemeClr val="tx1">
                    <a:lumMod val="50000"/>
                    <a:lumOff val="50000"/>
                  </a:schemeClr>
                </a:solidFill>
              </a:rPr>
              <a:t>P</a:t>
            </a:r>
            <a:r>
              <a:rPr kumimoji="1" lang="ja-JP" altLang="en-US" sz="1400">
                <a:solidFill>
                  <a:schemeClr val="tx1">
                    <a:lumMod val="50000"/>
                    <a:lumOff val="50000"/>
                  </a:schemeClr>
                </a:solidFill>
              </a:rPr>
              <a:t>速度では気圧の時間変化で鉛直流を表したもので、マイナスが上昇流</a:t>
            </a:r>
            <a:endParaRPr kumimoji="1" lang="en-US" altLang="ja-JP" sz="1400" dirty="0">
              <a:solidFill>
                <a:schemeClr val="tx1">
                  <a:lumMod val="50000"/>
                  <a:lumOff val="50000"/>
                </a:schemeClr>
              </a:solidFill>
            </a:endParaRPr>
          </a:p>
          <a:p>
            <a:pPr lvl="2">
              <a:buSzPct val="100000"/>
              <a:buFont typeface="システムフォント（レギュラー）"/>
              <a:buChar char="→"/>
            </a:pPr>
            <a:r>
              <a:rPr kumimoji="1" lang="ja-JP" altLang="en-US" sz="1400">
                <a:solidFill>
                  <a:schemeClr val="tx1">
                    <a:lumMod val="50000"/>
                    <a:lumOff val="50000"/>
                  </a:schemeClr>
                </a:solidFill>
              </a:rPr>
              <a:t>気象では慣例的に鉛直軸を気圧で取る</a:t>
            </a:r>
            <a:endParaRPr kumimoji="1" lang="en-US" altLang="ja-JP" sz="1400" dirty="0">
              <a:solidFill>
                <a:schemeClr val="tx1">
                  <a:lumMod val="50000"/>
                  <a:lumOff val="50000"/>
                </a:schemeClr>
              </a:solidFill>
            </a:endParaRPr>
          </a:p>
          <a:p>
            <a:pPr marL="76200" indent="0">
              <a:buNone/>
            </a:pPr>
            <a:endParaRPr kumimoji="1" lang="ja-JP" altLang="en-US" sz="1600"/>
          </a:p>
        </p:txBody>
      </p:sp>
      <p:grpSp>
        <p:nvGrpSpPr>
          <p:cNvPr id="14" name="グループ化 13">
            <a:extLst>
              <a:ext uri="{FF2B5EF4-FFF2-40B4-BE49-F238E27FC236}">
                <a16:creationId xmlns:a16="http://schemas.microsoft.com/office/drawing/2014/main" id="{A007A939-029A-3643-BB72-448D189AE60D}"/>
              </a:ext>
            </a:extLst>
          </p:cNvPr>
          <p:cNvGrpSpPr/>
          <p:nvPr/>
        </p:nvGrpSpPr>
        <p:grpSpPr>
          <a:xfrm>
            <a:off x="1429557" y="4323537"/>
            <a:ext cx="6634117" cy="1997173"/>
            <a:chOff x="1429557" y="4323537"/>
            <a:chExt cx="6634117" cy="1997173"/>
          </a:xfrm>
        </p:grpSpPr>
        <p:pic>
          <p:nvPicPr>
            <p:cNvPr id="5" name="図 4">
              <a:extLst>
                <a:ext uri="{FF2B5EF4-FFF2-40B4-BE49-F238E27FC236}">
                  <a16:creationId xmlns:a16="http://schemas.microsoft.com/office/drawing/2014/main" id="{D2872CE4-DC4D-854B-A63F-3B0BC6B3B360}"/>
                </a:ext>
              </a:extLst>
            </p:cNvPr>
            <p:cNvPicPr>
              <a:picLocks noChangeAspect="1"/>
            </p:cNvPicPr>
            <p:nvPr/>
          </p:nvPicPr>
          <p:blipFill>
            <a:blip r:embed="rId3"/>
            <a:stretch>
              <a:fillRect/>
            </a:stretch>
          </p:blipFill>
          <p:spPr>
            <a:xfrm>
              <a:off x="6452988" y="4470230"/>
              <a:ext cx="1610686" cy="1610686"/>
            </a:xfrm>
            <a:prstGeom prst="rect">
              <a:avLst/>
            </a:prstGeom>
          </p:spPr>
        </p:pic>
        <p:pic>
          <p:nvPicPr>
            <p:cNvPr id="6" name="図 5">
              <a:extLst>
                <a:ext uri="{FF2B5EF4-FFF2-40B4-BE49-F238E27FC236}">
                  <a16:creationId xmlns:a16="http://schemas.microsoft.com/office/drawing/2014/main" id="{1952094B-5A1E-9243-A515-82E5C849B7F0}"/>
                </a:ext>
              </a:extLst>
            </p:cNvPr>
            <p:cNvPicPr>
              <a:picLocks noChangeAspect="1"/>
            </p:cNvPicPr>
            <p:nvPr/>
          </p:nvPicPr>
          <p:blipFill>
            <a:blip r:embed="rId4"/>
            <a:stretch>
              <a:fillRect/>
            </a:stretch>
          </p:blipFill>
          <p:spPr>
            <a:xfrm>
              <a:off x="1429557" y="4323537"/>
              <a:ext cx="2833853" cy="1610544"/>
            </a:xfrm>
            <a:prstGeom prst="rect">
              <a:avLst/>
            </a:prstGeom>
          </p:spPr>
        </p:pic>
        <p:sp>
          <p:nvSpPr>
            <p:cNvPr id="10" name="テキスト プレースホルダー 2">
              <a:extLst>
                <a:ext uri="{FF2B5EF4-FFF2-40B4-BE49-F238E27FC236}">
                  <a16:creationId xmlns:a16="http://schemas.microsoft.com/office/drawing/2014/main" id="{B61FAA85-03A4-4D4E-9669-3ABDB101E649}"/>
                </a:ext>
              </a:extLst>
            </p:cNvPr>
            <p:cNvSpPr txBox="1">
              <a:spLocks/>
            </p:cNvSpPr>
            <p:nvPr/>
          </p:nvSpPr>
          <p:spPr>
            <a:xfrm>
              <a:off x="4593747" y="5781256"/>
              <a:ext cx="1610687" cy="53945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buFont typeface="Arial"/>
                <a:buNone/>
              </a:pPr>
              <a:r>
                <a:rPr kumimoji="1" lang="ja-JP" altLang="en-US" sz="1600" u="sng" kern="0"/>
                <a:t>断面の縦横比</a:t>
              </a:r>
              <a:endParaRPr kumimoji="1" lang="en-US" altLang="ja-JP" sz="1600" u="sng" kern="0" dirty="0"/>
            </a:p>
          </p:txBody>
        </p:sp>
        <p:pic>
          <p:nvPicPr>
            <p:cNvPr id="13" name="図 12">
              <a:extLst>
                <a:ext uri="{FF2B5EF4-FFF2-40B4-BE49-F238E27FC236}">
                  <a16:creationId xmlns:a16="http://schemas.microsoft.com/office/drawing/2014/main" id="{CEF18B64-382F-8D4F-BF8F-DF6601E3228A}"/>
                </a:ext>
              </a:extLst>
            </p:cNvPr>
            <p:cNvPicPr>
              <a:picLocks noChangeAspect="1"/>
            </p:cNvPicPr>
            <p:nvPr/>
          </p:nvPicPr>
          <p:blipFill>
            <a:blip r:embed="rId5"/>
            <a:stretch>
              <a:fillRect/>
            </a:stretch>
          </p:blipFill>
          <p:spPr>
            <a:xfrm>
              <a:off x="4979658" y="4881100"/>
              <a:ext cx="800255" cy="800255"/>
            </a:xfrm>
            <a:prstGeom prst="rect">
              <a:avLst/>
            </a:prstGeom>
          </p:spPr>
        </p:pic>
      </p:grpSp>
    </p:spTree>
    <p:extLst>
      <p:ext uri="{BB962C8B-B14F-4D97-AF65-F5344CB8AC3E}">
        <p14:creationId xmlns:p14="http://schemas.microsoft.com/office/powerpoint/2010/main" val="2442945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0F475F-9E95-7E44-B286-92DE63FBF814}"/>
              </a:ext>
            </a:extLst>
          </p:cNvPr>
          <p:cNvSpPr>
            <a:spLocks noGrp="1"/>
          </p:cNvSpPr>
          <p:nvPr>
            <p:ph type="title"/>
          </p:nvPr>
        </p:nvSpPr>
        <p:spPr/>
        <p:txBody>
          <a:bodyPr/>
          <a:lstStyle/>
          <a:p>
            <a:r>
              <a:rPr kumimoji="1" lang="ja-JP" altLang="en-US"/>
              <a:t>大気中の水分量を表す気象要素</a:t>
            </a:r>
          </a:p>
        </p:txBody>
      </p:sp>
      <p:sp>
        <p:nvSpPr>
          <p:cNvPr id="3" name="テキスト プレースホルダー 2">
            <a:extLst>
              <a:ext uri="{FF2B5EF4-FFF2-40B4-BE49-F238E27FC236}">
                <a16:creationId xmlns:a16="http://schemas.microsoft.com/office/drawing/2014/main" id="{86F428A2-1D29-6345-A6A7-42AFF22E1955}"/>
              </a:ext>
            </a:extLst>
          </p:cNvPr>
          <p:cNvSpPr>
            <a:spLocks noGrp="1"/>
          </p:cNvSpPr>
          <p:nvPr>
            <p:ph type="body" idx="1"/>
          </p:nvPr>
        </p:nvSpPr>
        <p:spPr>
          <a:xfrm>
            <a:off x="839972" y="436696"/>
            <a:ext cx="8070111" cy="1292088"/>
          </a:xfrm>
        </p:spPr>
        <p:txBody>
          <a:bodyPr/>
          <a:lstStyle/>
          <a:p>
            <a:pPr marL="76200" indent="0">
              <a:spcAft>
                <a:spcPts val="1000"/>
              </a:spcAft>
              <a:buNone/>
            </a:pPr>
            <a:r>
              <a:rPr kumimoji="1" lang="ja-JP" altLang="en-US" sz="1800" u="sng"/>
              <a:t>大気中の水分量を表す気象要素は色々あります</a:t>
            </a:r>
            <a:endParaRPr kumimoji="1" lang="en-US" altLang="ja-JP" sz="1800" u="sng" dirty="0"/>
          </a:p>
          <a:p>
            <a:r>
              <a:rPr kumimoji="1" lang="ja-JP" altLang="en-US" sz="1600"/>
              <a:t>気象データには、相対湿度か露点温度が含まれていることが多い</a:t>
            </a:r>
            <a:endParaRPr kumimoji="1" lang="en-US" altLang="ja-JP" sz="1600" dirty="0"/>
          </a:p>
          <a:p>
            <a:r>
              <a:rPr kumimoji="1" lang="ja-JP" altLang="en-US" sz="1600"/>
              <a:t>相対湿度か露点温度があれば、気温と合わせて他の気象要素を計算できる</a:t>
            </a:r>
            <a:endParaRPr kumimoji="1" lang="en-US" altLang="ja-JP" sz="1600" dirty="0"/>
          </a:p>
        </p:txBody>
      </p:sp>
      <p:graphicFrame>
        <p:nvGraphicFramePr>
          <p:cNvPr id="4" name="Google Shape;571;p48">
            <a:extLst>
              <a:ext uri="{FF2B5EF4-FFF2-40B4-BE49-F238E27FC236}">
                <a16:creationId xmlns:a16="http://schemas.microsoft.com/office/drawing/2014/main" id="{F0AB5C1D-200D-684E-BF80-1E6D78F27B98}"/>
              </a:ext>
            </a:extLst>
          </p:cNvPr>
          <p:cNvGraphicFramePr/>
          <p:nvPr>
            <p:extLst>
              <p:ext uri="{D42A27DB-BD31-4B8C-83A1-F6EECF244321}">
                <p14:modId xmlns:p14="http://schemas.microsoft.com/office/powerpoint/2010/main" val="608716453"/>
              </p:ext>
            </p:extLst>
          </p:nvPr>
        </p:nvGraphicFramePr>
        <p:xfrm>
          <a:off x="759499" y="1871664"/>
          <a:ext cx="8150582" cy="3519544"/>
        </p:xfrm>
        <a:graphic>
          <a:graphicData uri="http://schemas.openxmlformats.org/drawingml/2006/table">
            <a:tbl>
              <a:tblPr>
                <a:noFill/>
              </a:tblPr>
              <a:tblGrid>
                <a:gridCol w="1388275">
                  <a:extLst>
                    <a:ext uri="{9D8B030D-6E8A-4147-A177-3AD203B41FA5}">
                      <a16:colId xmlns:a16="http://schemas.microsoft.com/office/drawing/2014/main" val="20000"/>
                    </a:ext>
                  </a:extLst>
                </a:gridCol>
                <a:gridCol w="5730949">
                  <a:extLst>
                    <a:ext uri="{9D8B030D-6E8A-4147-A177-3AD203B41FA5}">
                      <a16:colId xmlns:a16="http://schemas.microsoft.com/office/drawing/2014/main" val="20001"/>
                    </a:ext>
                  </a:extLst>
                </a:gridCol>
                <a:gridCol w="1031358">
                  <a:extLst>
                    <a:ext uri="{9D8B030D-6E8A-4147-A177-3AD203B41FA5}">
                      <a16:colId xmlns:a16="http://schemas.microsoft.com/office/drawing/2014/main" val="20002"/>
                    </a:ext>
                  </a:extLst>
                </a:gridCol>
              </a:tblGrid>
              <a:tr h="439943">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気象要素</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説明</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tc>
                  <a:txBody>
                    <a:bodyPr/>
                    <a:lstStyle/>
                    <a:p>
                      <a:pPr marL="0" lvl="0" indent="0" algn="ctr" rtl="0">
                        <a:spcBef>
                          <a:spcPts val="0"/>
                        </a:spcBef>
                        <a:spcAft>
                          <a:spcPts val="0"/>
                        </a:spcAft>
                        <a:buNone/>
                      </a:pPr>
                      <a:r>
                        <a:rPr lang="ja-JP" altLang="en-US">
                          <a:solidFill>
                            <a:schemeClr val="tx2">
                              <a:lumMod val="50000"/>
                            </a:schemeClr>
                          </a:solidFill>
                          <a:latin typeface="Calibri"/>
                          <a:ea typeface="Calibri"/>
                          <a:cs typeface="Calibri"/>
                          <a:sym typeface="Calibri"/>
                        </a:rPr>
                        <a:t>単位</a:t>
                      </a:r>
                      <a:endParaRPr dirty="0">
                        <a:solidFill>
                          <a:schemeClr val="tx2">
                            <a:lumMod val="50000"/>
                          </a:schemeClr>
                        </a:solidFill>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相対湿度</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tLang="en-US">
                          <a:latin typeface="Calibri"/>
                          <a:ea typeface="Calibri"/>
                          <a:cs typeface="Calibri"/>
                          <a:sym typeface="Calibri"/>
                        </a:rPr>
                        <a:t>飽和水蒸気量</a:t>
                      </a:r>
                      <a:r>
                        <a:rPr lang="en-US" altLang="ja-JP" dirty="0">
                          <a:latin typeface="Calibri"/>
                          <a:ea typeface="Calibri"/>
                          <a:cs typeface="Calibri"/>
                          <a:sym typeface="Calibri"/>
                        </a:rPr>
                        <a:t>(</a:t>
                      </a:r>
                      <a:r>
                        <a:rPr lang="ja-JP" altLang="en-US">
                          <a:latin typeface="Calibri"/>
                          <a:ea typeface="Calibri"/>
                          <a:cs typeface="Calibri"/>
                          <a:sym typeface="Calibri"/>
                        </a:rPr>
                        <a:t>圧</a:t>
                      </a:r>
                      <a:r>
                        <a:rPr lang="en-US" altLang="ja-JP" dirty="0">
                          <a:latin typeface="Calibri"/>
                          <a:ea typeface="Calibri"/>
                          <a:cs typeface="Calibri"/>
                          <a:sym typeface="Calibri"/>
                        </a:rPr>
                        <a:t>)</a:t>
                      </a:r>
                      <a:r>
                        <a:rPr lang="ja-JP" altLang="en-US">
                          <a:latin typeface="Calibri"/>
                          <a:ea typeface="Calibri"/>
                          <a:cs typeface="Calibri"/>
                          <a:sym typeface="Calibri"/>
                        </a:rPr>
                        <a:t>に対する大気中の水蒸気量</a:t>
                      </a:r>
                      <a:r>
                        <a:rPr lang="en-US" altLang="ja-JP" dirty="0">
                          <a:latin typeface="Calibri"/>
                          <a:ea typeface="Calibri"/>
                          <a:cs typeface="Calibri"/>
                          <a:sym typeface="Calibri"/>
                        </a:rPr>
                        <a:t>(</a:t>
                      </a:r>
                      <a:r>
                        <a:rPr lang="ja-JP" altLang="en-US">
                          <a:latin typeface="Calibri"/>
                          <a:ea typeface="Calibri"/>
                          <a:cs typeface="Calibri"/>
                          <a:sym typeface="Calibri"/>
                        </a:rPr>
                        <a:t>圧</a:t>
                      </a:r>
                      <a:r>
                        <a:rPr lang="en-US" altLang="ja-JP" dirty="0">
                          <a:latin typeface="Calibri"/>
                          <a:ea typeface="Calibri"/>
                          <a:cs typeface="Calibri"/>
                          <a:sym typeface="Calibri"/>
                        </a:rPr>
                        <a:t>)</a:t>
                      </a:r>
                      <a:r>
                        <a:rPr lang="ja-JP" altLang="en-US">
                          <a:latin typeface="Calibri"/>
                          <a:ea typeface="Calibri"/>
                          <a:cs typeface="Calibri"/>
                          <a:sym typeface="Calibri"/>
                        </a:rPr>
                        <a:t>の割合</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露点温度</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tLang="en-US">
                          <a:latin typeface="Calibri"/>
                          <a:ea typeface="Calibri"/>
                          <a:cs typeface="Calibri"/>
                          <a:sym typeface="Calibri"/>
                        </a:rPr>
                        <a:t>気温を低下させて飽和に達するときの温度</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C</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439943">
                <a:tc>
                  <a:txBody>
                    <a:bodyPr/>
                    <a:lstStyle/>
                    <a:p>
                      <a:pPr marL="0" lvl="0" indent="0" algn="ctr" rtl="0">
                        <a:spcBef>
                          <a:spcPts val="0"/>
                        </a:spcBef>
                        <a:spcAft>
                          <a:spcPts val="0"/>
                        </a:spcAft>
                        <a:buNone/>
                      </a:pPr>
                      <a:r>
                        <a:rPr lang="ja-JP" altLang="en-US">
                          <a:latin typeface="Calibri"/>
                          <a:ea typeface="Calibri"/>
                          <a:cs typeface="Calibri"/>
                          <a:sym typeface="Calibri"/>
                        </a:rPr>
                        <a:t>湿数</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tLang="en-US">
                          <a:latin typeface="Calibri"/>
                          <a:ea typeface="Calibri"/>
                          <a:cs typeface="Calibri"/>
                          <a:sym typeface="Calibri"/>
                        </a:rPr>
                        <a:t>気温と露点温度の差</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C</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439943">
                <a:tc>
                  <a:txBody>
                    <a:bodyPr/>
                    <a:lstStyle/>
                    <a:p>
                      <a:pPr marL="0" lvl="0" indent="0" algn="ctr" rtl="0">
                        <a:spcBef>
                          <a:spcPts val="0"/>
                        </a:spcBef>
                        <a:spcAft>
                          <a:spcPts val="0"/>
                        </a:spcAft>
                        <a:buClr>
                          <a:schemeClr val="dk1"/>
                        </a:buClr>
                        <a:buSzPts val="1100"/>
                        <a:buFont typeface="Arial"/>
                        <a:buNone/>
                      </a:pPr>
                      <a:r>
                        <a:rPr lang="ja-JP" altLang="en-US">
                          <a:latin typeface="Calibri"/>
                          <a:ea typeface="Calibri"/>
                          <a:cs typeface="Calibri"/>
                          <a:sym typeface="Calibri"/>
                        </a:rPr>
                        <a:t>水蒸気圧</a:t>
                      </a:r>
                      <a:endParaRPr dirty="0">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大気中の水蒸気の分圧</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err="1">
                          <a:solidFill>
                            <a:schemeClr val="dk1"/>
                          </a:solidFill>
                          <a:latin typeface="Calibri"/>
                          <a:ea typeface="Calibri"/>
                          <a:cs typeface="Calibri"/>
                          <a:sym typeface="Calibri"/>
                        </a:rPr>
                        <a:t>hPa</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r h="439943">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混合比</a:t>
                      </a:r>
                      <a:endParaRPr dirty="0">
                        <a:solidFill>
                          <a:schemeClr val="dk1"/>
                        </a:solidFill>
                        <a:latin typeface="Calibri"/>
                        <a:ea typeface="Calibri"/>
                        <a:cs typeface="Calibri"/>
                        <a:sym typeface="Calibri"/>
                      </a:endParaRPr>
                    </a:p>
                  </a:txBody>
                  <a:tcPr marL="91425" marR="91425" marT="91425" marB="914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a:solidFill>
                            <a:schemeClr val="dk1"/>
                          </a:solidFill>
                          <a:latin typeface="Calibri"/>
                          <a:ea typeface="Calibri"/>
                          <a:cs typeface="Calibri"/>
                          <a:sym typeface="Calibri"/>
                        </a:rPr>
                        <a:t>大気中の水蒸気の質量と乾燥空気の質量の比</a:t>
                      </a: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g/g</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5"/>
                  </a:ext>
                </a:extLst>
              </a:tr>
              <a:tr h="439943">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比湿</a:t>
                      </a:r>
                      <a:endParaRPr dirty="0">
                        <a:solidFill>
                          <a:schemeClr val="dk1"/>
                        </a:solidFill>
                        <a:latin typeface="Calibri"/>
                        <a:ea typeface="Calibri"/>
                        <a:cs typeface="Calibri"/>
                        <a:sym typeface="Calibri"/>
                      </a:endParaRPr>
                    </a:p>
                  </a:txBody>
                  <a:tcPr marL="91425" marR="91425" marT="91425" marB="914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a:solidFill>
                            <a:schemeClr val="dk1"/>
                          </a:solidFill>
                          <a:latin typeface="Calibri"/>
                          <a:ea typeface="Calibri"/>
                          <a:cs typeface="Calibri"/>
                          <a:sym typeface="Calibri"/>
                        </a:rPr>
                        <a:t>大気中の水蒸気の質量と湿潤空気の質量の比</a:t>
                      </a: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g/g</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2564002301"/>
                  </a:ext>
                </a:extLst>
              </a:tr>
              <a:tr h="439943">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絶対湿度</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ja-JP" altLang="en-US">
                          <a:solidFill>
                            <a:schemeClr val="dk1"/>
                          </a:solidFill>
                          <a:latin typeface="Calibri"/>
                          <a:ea typeface="Calibri"/>
                          <a:cs typeface="Calibri"/>
                          <a:sym typeface="Calibri"/>
                        </a:rPr>
                        <a:t>単位体積あたりの水蒸気量（水蒸気密度）</a:t>
                      </a:r>
                      <a:endParaRPr dirty="0">
                        <a:solidFill>
                          <a:schemeClr val="dk1"/>
                        </a:solidFill>
                        <a:latin typeface="Calibri"/>
                        <a:ea typeface="Calibri"/>
                        <a:cs typeface="Calibri"/>
                        <a:sym typeface="Calibri"/>
                      </a:endParaRPr>
                    </a:p>
                  </a:txBody>
                  <a:tcPr marL="91425" marR="91425" marT="91425" marB="91425" anchor="ctr"/>
                </a:tc>
                <a:tc>
                  <a:txBody>
                    <a:bodyPr/>
                    <a:lstStyle/>
                    <a:p>
                      <a:pPr marL="0" lvl="0" indent="0" algn="ctr" rtl="0">
                        <a:spcBef>
                          <a:spcPts val="0"/>
                        </a:spcBef>
                        <a:spcAft>
                          <a:spcPts val="0"/>
                        </a:spcAft>
                        <a:buNone/>
                      </a:pPr>
                      <a:r>
                        <a:rPr lang="en-US" dirty="0">
                          <a:latin typeface="Calibri"/>
                          <a:ea typeface="Calibri"/>
                          <a:cs typeface="Calibri"/>
                          <a:sym typeface="Calibri"/>
                        </a:rPr>
                        <a:t>g/</a:t>
                      </a:r>
                      <a:r>
                        <a:rPr lang="ja-JP" altLang="ja-JP" dirty="0">
                          <a:solidFill>
                            <a:schemeClr val="dk1"/>
                          </a:solidFill>
                          <a:latin typeface="Calibri"/>
                          <a:ea typeface="Calibri"/>
                          <a:cs typeface="Calibri"/>
                          <a:sym typeface="Calibri"/>
                        </a:rPr>
                        <a:t>m</a:t>
                      </a:r>
                      <a:r>
                        <a:rPr lang="en-US" altLang="ja-JP" baseline="30000" dirty="0">
                          <a:solidFill>
                            <a:schemeClr val="dk1"/>
                          </a:solidFill>
                          <a:latin typeface="Calibri"/>
                          <a:ea typeface="Calibri"/>
                          <a:cs typeface="Calibri"/>
                          <a:sym typeface="Calibri"/>
                        </a:rPr>
                        <a:t>3</a:t>
                      </a:r>
                      <a:endParaRPr dirty="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6"/>
                  </a:ext>
                </a:extLst>
              </a:tr>
            </a:tbl>
          </a:graphicData>
        </a:graphic>
      </p:graphicFrame>
      <p:sp>
        <p:nvSpPr>
          <p:cNvPr id="5" name="テキスト プレースホルダー 2">
            <a:extLst>
              <a:ext uri="{FF2B5EF4-FFF2-40B4-BE49-F238E27FC236}">
                <a16:creationId xmlns:a16="http://schemas.microsoft.com/office/drawing/2014/main" id="{E70B5BE1-E849-4E44-9E52-8ABB2CE8563A}"/>
              </a:ext>
            </a:extLst>
          </p:cNvPr>
          <p:cNvSpPr txBox="1">
            <a:spLocks/>
          </p:cNvSpPr>
          <p:nvPr/>
        </p:nvSpPr>
        <p:spPr>
          <a:xfrm>
            <a:off x="759499" y="5348344"/>
            <a:ext cx="8150583" cy="109652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defTabSz="914400">
              <a:buSzPct val="120000"/>
              <a:buFont typeface="Wingdings" pitchFamily="2" charset="2"/>
              <a:buChar char="ü"/>
            </a:pPr>
            <a:r>
              <a:rPr kumimoji="1" lang="ja-JP" altLang="en-US" sz="1600" kern="0">
                <a:solidFill>
                  <a:srgbClr val="002060"/>
                </a:solidFill>
              </a:rPr>
              <a:t>同じ相対湿度でも気温が高いほど空気中の水蒸気量は多くなります</a:t>
            </a:r>
            <a:endParaRPr kumimoji="1" lang="en-US" altLang="ja-JP" sz="1600" kern="0" dirty="0">
              <a:solidFill>
                <a:srgbClr val="002060"/>
              </a:solidFill>
            </a:endParaRPr>
          </a:p>
          <a:p>
            <a:pPr defTabSz="914400">
              <a:buSzPct val="120000"/>
              <a:buFont typeface="Wingdings" pitchFamily="2" charset="2"/>
              <a:buChar char="ü"/>
            </a:pPr>
            <a:r>
              <a:rPr kumimoji="1" lang="ja-JP" altLang="en-US" sz="1600" kern="0">
                <a:solidFill>
                  <a:srgbClr val="002060"/>
                </a:solidFill>
              </a:rPr>
              <a:t>利用目的によって使い分けが必要です</a:t>
            </a:r>
            <a:endParaRPr kumimoji="1" lang="en-US" altLang="ja-JP" sz="1600" kern="0" dirty="0">
              <a:solidFill>
                <a:srgbClr val="002060"/>
              </a:solidFill>
            </a:endParaRPr>
          </a:p>
        </p:txBody>
      </p:sp>
      <p:sp>
        <p:nvSpPr>
          <p:cNvPr id="7" name="テキスト プレースホルダー 2">
            <a:extLst>
              <a:ext uri="{FF2B5EF4-FFF2-40B4-BE49-F238E27FC236}">
                <a16:creationId xmlns:a16="http://schemas.microsoft.com/office/drawing/2014/main" id="{C0BDAF71-428E-244C-9043-B02038B6AE85}"/>
              </a:ext>
            </a:extLst>
          </p:cNvPr>
          <p:cNvSpPr txBox="1">
            <a:spLocks/>
          </p:cNvSpPr>
          <p:nvPr/>
        </p:nvSpPr>
        <p:spPr>
          <a:xfrm>
            <a:off x="901054" y="6242823"/>
            <a:ext cx="7783888" cy="56045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1pPr>
            <a:lvl2pPr marL="914400" marR="0" lvl="1" indent="-381000" algn="l" rtl="0">
              <a:lnSpc>
                <a:spcPct val="90000"/>
              </a:lnSpc>
              <a:spcBef>
                <a:spcPts val="1000"/>
              </a:spcBef>
              <a:spcAft>
                <a:spcPts val="0"/>
              </a:spcAft>
              <a:buClr>
                <a:srgbClr val="434343"/>
              </a:buClr>
              <a:buSzPts val="2400"/>
              <a:buFont typeface="Arial"/>
              <a:buChar char="•"/>
              <a:defRPr sz="2400" b="0" i="0" u="none" strike="noStrike" cap="none">
                <a:solidFill>
                  <a:srgbClr val="434343"/>
                </a:solidFill>
                <a:latin typeface="Arial"/>
                <a:ea typeface="Arial"/>
                <a:cs typeface="Arial"/>
                <a:sym typeface="Arial"/>
              </a:defRPr>
            </a:lvl2pPr>
            <a:lvl3pPr marL="1371600" marR="0" lvl="2" indent="-355600" algn="l" rtl="0">
              <a:lnSpc>
                <a:spcPct val="90000"/>
              </a:lnSpc>
              <a:spcBef>
                <a:spcPts val="1000"/>
              </a:spcBef>
              <a:spcAft>
                <a:spcPts val="0"/>
              </a:spcAft>
              <a:buClr>
                <a:srgbClr val="434343"/>
              </a:buClr>
              <a:buSzPts val="2000"/>
              <a:buFont typeface="Arial"/>
              <a:buChar char="•"/>
              <a:defRPr sz="2000" b="0" i="0" u="none" strike="noStrike" cap="none">
                <a:solidFill>
                  <a:srgbClr val="434343"/>
                </a:solidFill>
                <a:latin typeface="Arial"/>
                <a:ea typeface="Arial"/>
                <a:cs typeface="Arial"/>
                <a:sym typeface="Arial"/>
              </a:defRPr>
            </a:lvl3pPr>
            <a:lvl4pPr marL="1828800" marR="0" lvl="3"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4pPr>
            <a:lvl5pPr marL="2286000" marR="0" lvl="4"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5pPr>
            <a:lvl6pPr marL="2743200" marR="0" lvl="5"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6pPr>
            <a:lvl7pPr marL="3200400" marR="0" lvl="6"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7pPr>
            <a:lvl8pPr marL="3657600" marR="0" lvl="7" indent="-342900" algn="l" rtl="0">
              <a:lnSpc>
                <a:spcPct val="90000"/>
              </a:lnSpc>
              <a:spcBef>
                <a:spcPts val="1000"/>
              </a:spcBef>
              <a:spcAft>
                <a:spcPts val="0"/>
              </a:spcAft>
              <a:buClr>
                <a:srgbClr val="434343"/>
              </a:buClr>
              <a:buSzPts val="1800"/>
              <a:buFont typeface="Arial"/>
              <a:buChar char="•"/>
              <a:defRPr sz="1800" b="0" i="0" u="none" strike="noStrike" cap="none">
                <a:solidFill>
                  <a:srgbClr val="434343"/>
                </a:solidFill>
                <a:latin typeface="Arial"/>
                <a:ea typeface="Arial"/>
                <a:cs typeface="Arial"/>
                <a:sym typeface="Arial"/>
              </a:defRPr>
            </a:lvl8pPr>
            <a:lvl9pPr marL="4114800" marR="0" lvl="8" indent="-342900" algn="l" rtl="0">
              <a:lnSpc>
                <a:spcPct val="90000"/>
              </a:lnSpc>
              <a:spcBef>
                <a:spcPts val="1000"/>
              </a:spcBef>
              <a:spcAft>
                <a:spcPts val="1000"/>
              </a:spcAft>
              <a:buClr>
                <a:srgbClr val="434343"/>
              </a:buClr>
              <a:buSzPts val="1800"/>
              <a:buFont typeface="Arial"/>
              <a:buChar char="•"/>
              <a:defRPr sz="1800" b="0" i="0" u="none" strike="noStrike" cap="none">
                <a:solidFill>
                  <a:srgbClr val="434343"/>
                </a:solidFill>
                <a:latin typeface="Arial"/>
                <a:ea typeface="Arial"/>
                <a:cs typeface="Arial"/>
                <a:sym typeface="Arial"/>
              </a:defRPr>
            </a:lvl9pPr>
          </a:lstStyle>
          <a:p>
            <a:pPr marL="76200" indent="0" defTabSz="914400">
              <a:lnSpc>
                <a:spcPct val="100000"/>
              </a:lnSpc>
              <a:spcBef>
                <a:spcPts val="400"/>
              </a:spcBef>
              <a:buNone/>
            </a:pPr>
            <a:r>
              <a:rPr kumimoji="1" lang="en-US" altLang="ja-JP" sz="1200" kern="0" dirty="0"/>
              <a:t>※ </a:t>
            </a:r>
            <a:r>
              <a:rPr kumimoji="1" lang="ja-JP" altLang="en-US" sz="1200" kern="0"/>
              <a:t>混合比と比湿の計算には気圧も使います</a:t>
            </a:r>
          </a:p>
        </p:txBody>
      </p:sp>
    </p:spTree>
    <p:extLst>
      <p:ext uri="{BB962C8B-B14F-4D97-AF65-F5344CB8AC3E}">
        <p14:creationId xmlns:p14="http://schemas.microsoft.com/office/powerpoint/2010/main" val="3941657796"/>
      </p:ext>
    </p:extLst>
  </p:cSld>
  <p:clrMapOvr>
    <a:masterClrMapping/>
  </p:clrMapOvr>
</p:sld>
</file>

<file path=ppt/theme/theme1.xml><?xml version="1.0" encoding="utf-8"?>
<a:theme xmlns:a="http://schemas.openxmlformats.org/drawingml/2006/main" name="DM_master">
  <a:themeElements>
    <a:clrScheme name="Office テーマ">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レトロスペクト</Template>
  <TotalTime>0</TotalTime>
  <Words>3741</Words>
  <Application>Microsoft Office PowerPoint</Application>
  <PresentationFormat>A4 210 x 297 mm</PresentationFormat>
  <Paragraphs>636</Paragraphs>
  <Slides>46</Slides>
  <Notes>46</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46</vt:i4>
      </vt:variant>
    </vt:vector>
  </HeadingPairs>
  <TitlesOfParts>
    <vt:vector size="61" baseType="lpstr">
      <vt:lpstr>HGP創英角ｺﾞｼｯｸUB</vt:lpstr>
      <vt:lpstr>HGP創英角ﾎﾟｯﾌﾟ体</vt:lpstr>
      <vt:lpstr>Hiragino Kaku Gothic Pro W3</vt:lpstr>
      <vt:lpstr>Meiryo UI</vt:lpstr>
      <vt:lpstr>ＭＳ Ｐゴシック</vt:lpstr>
      <vt:lpstr>システムフォント（レギュラー）</vt:lpstr>
      <vt:lpstr>Meiryo</vt:lpstr>
      <vt:lpstr>Meiryo</vt:lpstr>
      <vt:lpstr>Yu Gothic</vt:lpstr>
      <vt:lpstr>Arial</vt:lpstr>
      <vt:lpstr>Calibri</vt:lpstr>
      <vt:lpstr>Cambria Math</vt:lpstr>
      <vt:lpstr>Segoe UI</vt:lpstr>
      <vt:lpstr>Wingdings</vt:lpstr>
      <vt:lpstr>DM_master</vt:lpstr>
      <vt:lpstr>PowerPoint プレゼンテーション</vt:lpstr>
      <vt:lpstr>PowerPoint プレゼンテーション</vt:lpstr>
      <vt:lpstr>気象現象の時間スケール・空間スケール</vt:lpstr>
      <vt:lpstr>PowerPoint プレゼンテーション</vt:lpstr>
      <vt:lpstr>海面気圧・現地気圧と海面更正</vt:lpstr>
      <vt:lpstr>ジオポテンシャル高度と等圧面</vt:lpstr>
      <vt:lpstr>風向風速と風のUV成分</vt:lpstr>
      <vt:lpstr>大気現象の水平・鉛直スケールと鉛直P速度</vt:lpstr>
      <vt:lpstr>大気中の水分量を表す気象要素</vt:lpstr>
      <vt:lpstr>気象要素の単位</vt:lpstr>
      <vt:lpstr>PowerPoint プレゼンテーション</vt:lpstr>
      <vt:lpstr>気象・地震・火山・海洋の観測</vt:lpstr>
      <vt:lpstr>主な気象観測の種類と観測カバーする高度</vt:lpstr>
      <vt:lpstr>主な気象観測の観測項目</vt:lpstr>
      <vt:lpstr>地域気象観測システム（アメダス）</vt:lpstr>
      <vt:lpstr>地上気象観測</vt:lpstr>
      <vt:lpstr>主な観測要素データの観測仕様</vt:lpstr>
      <vt:lpstr>観測要素まとめ</vt:lpstr>
      <vt:lpstr>気象衛星雲画像の主な３種</vt:lpstr>
      <vt:lpstr>気象衛星による電磁波の観測で分かること</vt:lpstr>
      <vt:lpstr>気象衛星の観測バンド（チャンネル）</vt:lpstr>
      <vt:lpstr>気象レーダーによる雨雲の観測</vt:lpstr>
      <vt:lpstr>気象レーダー観測を利用したプロダクトの例</vt:lpstr>
      <vt:lpstr>ウィンドプロファイラによる上空の風の観測</vt:lpstr>
      <vt:lpstr>ウィンドプロファイラの観測原理</vt:lpstr>
      <vt:lpstr>高層気象観測</vt:lpstr>
      <vt:lpstr>GPSゾンデによる高層気象観測</vt:lpstr>
      <vt:lpstr>PowerPoint プレゼンテーション</vt:lpstr>
      <vt:lpstr>数値予報とは</vt:lpstr>
      <vt:lpstr>数値予報データの活用例</vt:lpstr>
      <vt:lpstr>数値予報の種類</vt:lpstr>
      <vt:lpstr>数値予報の種類</vt:lpstr>
      <vt:lpstr>数値予報の種類</vt:lpstr>
      <vt:lpstr>アンサンブル予報：予測の信頼度を把握するために</vt:lpstr>
      <vt:lpstr>アンサンブル予報：どのように使われているか？</vt:lpstr>
      <vt:lpstr>降水確率予報</vt:lpstr>
      <vt:lpstr>ガイダンス</vt:lpstr>
      <vt:lpstr>ガイダンス</vt:lpstr>
      <vt:lpstr>ガイダンス</vt:lpstr>
      <vt:lpstr>ガイダンス</vt:lpstr>
      <vt:lpstr>精度評価指標</vt:lpstr>
      <vt:lpstr>精度評価指標</vt:lpstr>
      <vt:lpstr>PowerPoint プレゼンテーション</vt:lpstr>
      <vt:lpstr>気象予報の不確実性と限界</vt:lpstr>
      <vt:lpstr>気象予報の不確実性と限界</vt:lpstr>
      <vt:lpstr>気象予報の不確実性と限界</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2021-02-01T12:31:18Z</dcterms:created>
  <dcterms:modified xsi:type="dcterms:W3CDTF">2021-02-01T12:46:28Z</dcterms:modified>
</cp:coreProperties>
</file>