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4"/>
  </p:sldMasterIdLst>
  <p:notesMasterIdLst>
    <p:notesMasterId r:id="rId62"/>
  </p:notesMasterIdLst>
  <p:handoutMasterIdLst>
    <p:handoutMasterId r:id="rId63"/>
  </p:handoutMasterIdLst>
  <p:sldIdLst>
    <p:sldId id="1738" r:id="rId5"/>
    <p:sldId id="1737" r:id="rId6"/>
    <p:sldId id="1729" r:id="rId7"/>
    <p:sldId id="1655" r:id="rId8"/>
    <p:sldId id="1747" r:id="rId9"/>
    <p:sldId id="1748" r:id="rId10"/>
    <p:sldId id="1750" r:id="rId11"/>
    <p:sldId id="1754" r:id="rId12"/>
    <p:sldId id="1705" r:id="rId13"/>
    <p:sldId id="1619" r:id="rId14"/>
    <p:sldId id="1712" r:id="rId15"/>
    <p:sldId id="1622" r:id="rId16"/>
    <p:sldId id="1733" r:id="rId17"/>
    <p:sldId id="1727" r:id="rId18"/>
    <p:sldId id="1728" r:id="rId19"/>
    <p:sldId id="1682" r:id="rId20"/>
    <p:sldId id="1689" r:id="rId21"/>
    <p:sldId id="1698" r:id="rId22"/>
    <p:sldId id="1697" r:id="rId23"/>
    <p:sldId id="1638" r:id="rId24"/>
    <p:sldId id="1639" r:id="rId25"/>
    <p:sldId id="1751" r:id="rId26"/>
    <p:sldId id="1696" r:id="rId27"/>
    <p:sldId id="1707" r:id="rId28"/>
    <p:sldId id="1739" r:id="rId29"/>
    <p:sldId id="1756" r:id="rId30"/>
    <p:sldId id="1676" r:id="rId31"/>
    <p:sldId id="1688" r:id="rId32"/>
    <p:sldId id="640" r:id="rId33"/>
    <p:sldId id="1694" r:id="rId34"/>
    <p:sldId id="1679" r:id="rId35"/>
    <p:sldId id="1710" r:id="rId36"/>
    <p:sldId id="1709" r:id="rId37"/>
    <p:sldId id="1684" r:id="rId38"/>
    <p:sldId id="1652" r:id="rId39"/>
    <p:sldId id="1625" r:id="rId40"/>
    <p:sldId id="1521" r:id="rId41"/>
    <p:sldId id="1605" r:id="rId42"/>
    <p:sldId id="1606" r:id="rId43"/>
    <p:sldId id="1526" r:id="rId44"/>
    <p:sldId id="1534" r:id="rId45"/>
    <p:sldId id="1640" r:id="rId46"/>
    <p:sldId id="1720" r:id="rId47"/>
    <p:sldId id="1716" r:id="rId48"/>
    <p:sldId id="1725" r:id="rId49"/>
    <p:sldId id="1726" r:id="rId50"/>
    <p:sldId id="1628" r:id="rId51"/>
    <p:sldId id="1658" r:id="rId52"/>
    <p:sldId id="1746" r:id="rId53"/>
    <p:sldId id="1736" r:id="rId54"/>
    <p:sldId id="1571" r:id="rId55"/>
    <p:sldId id="1644" r:id="rId56"/>
    <p:sldId id="1653" r:id="rId57"/>
    <p:sldId id="1470" r:id="rId58"/>
    <p:sldId id="1574" r:id="rId59"/>
    <p:sldId id="1651" r:id="rId60"/>
    <p:sldId id="1708" r:id="rId61"/>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C302E0D3-6641-491F-90E0-78022343BFB6}">
          <p14:sldIdLst>
            <p14:sldId id="1738"/>
          </p14:sldIdLst>
        </p14:section>
        <p14:section name="目次" id="{64EEF7FA-0E8E-494B-9321-B0F0175113DF}">
          <p14:sldIdLst>
            <p14:sldId id="1737"/>
          </p14:sldIdLst>
        </p14:section>
        <p14:section name="はじめに" id="{5B2EBCA0-14F7-4C31-AD6E-EFD840C213E3}">
          <p14:sldIdLst>
            <p14:sldId id="1729"/>
            <p14:sldId id="1655"/>
            <p14:sldId id="1747"/>
            <p14:sldId id="1748"/>
            <p14:sldId id="1750"/>
            <p14:sldId id="1754"/>
            <p14:sldId id="1705"/>
            <p14:sldId id="1619"/>
            <p14:sldId id="1712"/>
          </p14:sldIdLst>
        </p14:section>
        <p14:section name="気象情報について" id="{5ED09509-4B01-4285-ABFC-CFAE008470C4}">
          <p14:sldIdLst>
            <p14:sldId id="1622"/>
            <p14:sldId id="1733"/>
            <p14:sldId id="1727"/>
            <p14:sldId id="1728"/>
            <p14:sldId id="1682"/>
            <p14:sldId id="1689"/>
            <p14:sldId id="1698"/>
            <p14:sldId id="1697"/>
            <p14:sldId id="1638"/>
            <p14:sldId id="1639"/>
            <p14:sldId id="1751"/>
            <p14:sldId id="1696"/>
            <p14:sldId id="1707"/>
            <p14:sldId id="1739"/>
            <p14:sldId id="1756"/>
            <p14:sldId id="1676"/>
            <p14:sldId id="1688"/>
            <p14:sldId id="640"/>
            <p14:sldId id="1694"/>
            <p14:sldId id="1679"/>
            <p14:sldId id="1710"/>
            <p14:sldId id="1709"/>
            <p14:sldId id="1684"/>
            <p14:sldId id="1652"/>
          </p14:sldIdLst>
        </p14:section>
        <p14:section name="気象情報の発表体系と連係" id="{909FFB8A-1152-4D08-8394-BDF9AA966B01}">
          <p14:sldIdLst>
            <p14:sldId id="1625"/>
            <p14:sldId id="1521"/>
            <p14:sldId id="1605"/>
            <p14:sldId id="1606"/>
            <p14:sldId id="1526"/>
            <p14:sldId id="1534"/>
            <p14:sldId id="1640"/>
            <p14:sldId id="1720"/>
            <p14:sldId id="1716"/>
            <p14:sldId id="1725"/>
            <p14:sldId id="1726"/>
          </p14:sldIdLst>
        </p14:section>
        <p14:section name="気象情報の利活用" id="{FA2F5C45-0799-4B06-9A84-7D208F350BC7}">
          <p14:sldIdLst>
            <p14:sldId id="1628"/>
            <p14:sldId id="1658"/>
            <p14:sldId id="1746"/>
            <p14:sldId id="1736"/>
            <p14:sldId id="1571"/>
            <p14:sldId id="1644"/>
            <p14:sldId id="1653"/>
            <p14:sldId id="1470"/>
            <p14:sldId id="1574"/>
          </p14:sldIdLst>
        </p14:section>
        <p14:section name="リンク集" id="{37240239-2D26-4E0D-A82D-5BFFA6598DE5}">
          <p14:sldIdLst>
            <p14:sldId id="1651"/>
            <p14:sldId id="170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13"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800"/>
    <a:srgbClr val="F2E700"/>
    <a:srgbClr val="0000FF"/>
    <a:srgbClr val="AA00AA"/>
    <a:srgbClr val="FFFFFF"/>
    <a:srgbClr val="0C000C"/>
    <a:srgbClr val="EFE736"/>
    <a:srgbClr val="C83826"/>
    <a:srgbClr val="CC3399"/>
    <a:srgbClr val="FC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027018-8311-65A4-B9C6-7F0CE44CBDF0}" v="95" dt="2023-03-09T07:31:49.845"/>
    <p1510:client id="{76AF1CD9-3D31-97F2-A1FC-DC777421B089}" v="19" dt="2023-03-09T07:35:29.314"/>
    <p1510:client id="{E92FFE73-9F33-A412-7DF0-BDA9C31B7114}" v="32" dt="2022-09-26T05:46:33.74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淡色スタイル 1 - アクセント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中間スタイル 3 - アクセント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51" autoAdjust="0"/>
    <p:restoredTop sz="82072" autoAdjust="0"/>
  </p:normalViewPr>
  <p:slideViewPr>
    <p:cSldViewPr snapToGrid="0" showGuides="1">
      <p:cViewPr varScale="1">
        <p:scale>
          <a:sx n="94" d="100"/>
          <a:sy n="94" d="100"/>
        </p:scale>
        <p:origin x="2268" y="84"/>
      </p:cViewPr>
      <p:guideLst>
        <p:guide orient="horz" pos="2160"/>
        <p:guide pos="2880"/>
      </p:guideLst>
    </p:cSldViewPr>
  </p:slideViewPr>
  <p:outlineViewPr>
    <p:cViewPr>
      <p:scale>
        <a:sx n="33" d="100"/>
        <a:sy n="33" d="100"/>
      </p:scale>
      <p:origin x="0" y="-4890"/>
    </p:cViewPr>
  </p:outlineViewPr>
  <p:notesTextViewPr>
    <p:cViewPr>
      <p:scale>
        <a:sx n="100" d="100"/>
        <a:sy n="100" d="100"/>
      </p:scale>
      <p:origin x="0" y="0"/>
    </p:cViewPr>
  </p:notesTextViewPr>
  <p:sorterViewPr>
    <p:cViewPr>
      <p:scale>
        <a:sx n="100" d="100"/>
        <a:sy n="100" d="100"/>
      </p:scale>
      <p:origin x="0" y="-5466"/>
    </p:cViewPr>
  </p:sorterViewPr>
  <p:notesViewPr>
    <p:cSldViewPr snapToGrid="0" showGuides="1">
      <p:cViewPr varScale="1">
        <p:scale>
          <a:sx n="81" d="100"/>
          <a:sy n="81" d="100"/>
        </p:scale>
        <p:origin x="4008" y="102"/>
      </p:cViewPr>
      <p:guideLst>
        <p:guide orient="horz" pos="3113"/>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17F1715-977B-EF76-F23D-AE5138B8D83B}"/>
              </a:ext>
            </a:extLst>
          </p:cNvPr>
          <p:cNvSpPr>
            <a:spLocks noGrp="1"/>
          </p:cNvSpPr>
          <p:nvPr>
            <p:ph type="hdr" sz="quarter"/>
          </p:nvPr>
        </p:nvSpPr>
        <p:spPr>
          <a:xfrm>
            <a:off x="0" y="0"/>
            <a:ext cx="2919413" cy="495300"/>
          </a:xfrm>
          <a:prstGeom prst="rect">
            <a:avLst/>
          </a:prstGeom>
        </p:spPr>
        <p:txBody>
          <a:bodyPr vert="horz" lIns="91394" tIns="45698" rIns="91394" bIns="45698"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47227717-83B5-2DA2-3EDA-EEE5F9648202}"/>
              </a:ext>
            </a:extLst>
          </p:cNvPr>
          <p:cNvSpPr>
            <a:spLocks noGrp="1"/>
          </p:cNvSpPr>
          <p:nvPr>
            <p:ph type="dt" sz="quarter" idx="1"/>
          </p:nvPr>
        </p:nvSpPr>
        <p:spPr>
          <a:xfrm>
            <a:off x="3814763" y="0"/>
            <a:ext cx="2919412" cy="495300"/>
          </a:xfrm>
          <a:prstGeom prst="rect">
            <a:avLst/>
          </a:prstGeom>
        </p:spPr>
        <p:txBody>
          <a:bodyPr vert="horz" lIns="91394" tIns="45698" rIns="91394" bIns="45698" rtlCol="0"/>
          <a:lstStyle>
            <a:lvl1pPr algn="r">
              <a:defRPr sz="1200"/>
            </a:lvl1pPr>
          </a:lstStyle>
          <a:p>
            <a:fld id="{99199487-6369-47FC-B346-92111469AC25}" type="datetimeFigureOut">
              <a:rPr kumimoji="1" lang="ja-JP" altLang="en-US" smtClean="0"/>
              <a:t>2024/3/22</a:t>
            </a:fld>
            <a:endParaRPr kumimoji="1" lang="ja-JP" altLang="en-US"/>
          </a:p>
        </p:txBody>
      </p:sp>
      <p:sp>
        <p:nvSpPr>
          <p:cNvPr id="4" name="フッター プレースホルダー 3">
            <a:extLst>
              <a:ext uri="{FF2B5EF4-FFF2-40B4-BE49-F238E27FC236}">
                <a16:creationId xmlns:a16="http://schemas.microsoft.com/office/drawing/2014/main" id="{B075ED47-F01B-206E-F5B9-2600407E27E1}"/>
              </a:ext>
            </a:extLst>
          </p:cNvPr>
          <p:cNvSpPr>
            <a:spLocks noGrp="1"/>
          </p:cNvSpPr>
          <p:nvPr>
            <p:ph type="ftr" sz="quarter" idx="2"/>
          </p:nvPr>
        </p:nvSpPr>
        <p:spPr>
          <a:xfrm>
            <a:off x="0" y="9371014"/>
            <a:ext cx="2919413" cy="495300"/>
          </a:xfrm>
          <a:prstGeom prst="rect">
            <a:avLst/>
          </a:prstGeom>
        </p:spPr>
        <p:txBody>
          <a:bodyPr vert="horz" lIns="91394" tIns="45698" rIns="91394" bIns="45698"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510CC34D-D2DA-62F4-D17D-777498DA539C}"/>
              </a:ext>
            </a:extLst>
          </p:cNvPr>
          <p:cNvSpPr>
            <a:spLocks noGrp="1"/>
          </p:cNvSpPr>
          <p:nvPr>
            <p:ph type="sldNum" sz="quarter" idx="3"/>
          </p:nvPr>
        </p:nvSpPr>
        <p:spPr>
          <a:xfrm>
            <a:off x="3814763" y="9371014"/>
            <a:ext cx="2919412" cy="495300"/>
          </a:xfrm>
          <a:prstGeom prst="rect">
            <a:avLst/>
          </a:prstGeom>
        </p:spPr>
        <p:txBody>
          <a:bodyPr vert="horz" lIns="91394" tIns="45698" rIns="91394" bIns="45698" rtlCol="0" anchor="b"/>
          <a:lstStyle>
            <a:lvl1pPr algn="r">
              <a:defRPr sz="1200"/>
            </a:lvl1pPr>
          </a:lstStyle>
          <a:p>
            <a:fld id="{CDEFA5F7-CED2-4A69-BD90-B252B8931CA2}" type="slidenum">
              <a:rPr kumimoji="1" lang="ja-JP" altLang="en-US" smtClean="0"/>
              <a:t>‹#›</a:t>
            </a:fld>
            <a:endParaRPr kumimoji="1" lang="ja-JP" altLang="en-US"/>
          </a:p>
        </p:txBody>
      </p:sp>
    </p:spTree>
    <p:extLst>
      <p:ext uri="{BB962C8B-B14F-4D97-AF65-F5344CB8AC3E}">
        <p14:creationId xmlns:p14="http://schemas.microsoft.com/office/powerpoint/2010/main" val="744979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ヘッダー プレースホルダー 7">
            <a:extLst>
              <a:ext uri="{FF2B5EF4-FFF2-40B4-BE49-F238E27FC236}">
                <a16:creationId xmlns:a16="http://schemas.microsoft.com/office/drawing/2014/main" id="{DBA8E8AE-EDCD-66AC-3246-51564584B7FD}"/>
              </a:ext>
            </a:extLst>
          </p:cNvPr>
          <p:cNvSpPr>
            <a:spLocks noGrp="1"/>
          </p:cNvSpPr>
          <p:nvPr>
            <p:ph type="hdr" sz="quarter"/>
          </p:nvPr>
        </p:nvSpPr>
        <p:spPr>
          <a:xfrm>
            <a:off x="0" y="0"/>
            <a:ext cx="2919413" cy="495300"/>
          </a:xfrm>
          <a:prstGeom prst="rect">
            <a:avLst/>
          </a:prstGeom>
        </p:spPr>
        <p:txBody>
          <a:bodyPr vert="horz" lIns="91394" tIns="45698" rIns="91394" bIns="45698" rtlCol="0"/>
          <a:lstStyle>
            <a:lvl1pPr algn="l">
              <a:defRPr sz="1200"/>
            </a:lvl1pPr>
          </a:lstStyle>
          <a:p>
            <a:endParaRPr kumimoji="1" lang="ja-JP" altLang="en-US"/>
          </a:p>
        </p:txBody>
      </p:sp>
      <p:sp>
        <p:nvSpPr>
          <p:cNvPr id="9" name="スライド イメージ プレースホルダー 8">
            <a:extLst>
              <a:ext uri="{FF2B5EF4-FFF2-40B4-BE49-F238E27FC236}">
                <a16:creationId xmlns:a16="http://schemas.microsoft.com/office/drawing/2014/main" id="{131E49BE-6B8E-8770-8286-8435FBAA6917}"/>
              </a:ext>
            </a:extLst>
          </p:cNvPr>
          <p:cNvSpPr>
            <a:spLocks noGrp="1" noRot="1" noChangeAspect="1"/>
          </p:cNvSpPr>
          <p:nvPr>
            <p:ph type="sldImg" idx="2"/>
          </p:nvPr>
        </p:nvSpPr>
        <p:spPr>
          <a:xfrm>
            <a:off x="490538" y="614363"/>
            <a:ext cx="5754687" cy="4318000"/>
          </a:xfrm>
          <a:prstGeom prst="rect">
            <a:avLst/>
          </a:prstGeom>
          <a:noFill/>
          <a:ln w="12700">
            <a:solidFill>
              <a:prstClr val="black"/>
            </a:solidFill>
          </a:ln>
        </p:spPr>
        <p:txBody>
          <a:bodyPr vert="horz" lIns="91394" tIns="45698" rIns="91394" bIns="45698" rtlCol="0" anchor="ctr"/>
          <a:lstStyle/>
          <a:p>
            <a:endParaRPr lang="ja-JP" altLang="en-US"/>
          </a:p>
        </p:txBody>
      </p:sp>
      <p:sp>
        <p:nvSpPr>
          <p:cNvPr id="10" name="フッター プレースホルダー 9">
            <a:extLst>
              <a:ext uri="{FF2B5EF4-FFF2-40B4-BE49-F238E27FC236}">
                <a16:creationId xmlns:a16="http://schemas.microsoft.com/office/drawing/2014/main" id="{9988370A-662B-FA4F-D4E8-2F205D9942FA}"/>
              </a:ext>
            </a:extLst>
          </p:cNvPr>
          <p:cNvSpPr>
            <a:spLocks noGrp="1"/>
          </p:cNvSpPr>
          <p:nvPr>
            <p:ph type="ftr" sz="quarter" idx="4"/>
          </p:nvPr>
        </p:nvSpPr>
        <p:spPr>
          <a:xfrm>
            <a:off x="0" y="9371014"/>
            <a:ext cx="2919413" cy="495300"/>
          </a:xfrm>
          <a:prstGeom prst="rect">
            <a:avLst/>
          </a:prstGeom>
        </p:spPr>
        <p:txBody>
          <a:bodyPr vert="horz" lIns="91394" tIns="45698" rIns="91394" bIns="45698" rtlCol="0" anchor="b"/>
          <a:lstStyle>
            <a:lvl1pPr algn="l">
              <a:defRPr sz="1200"/>
            </a:lvl1pPr>
          </a:lstStyle>
          <a:p>
            <a:endParaRPr kumimoji="1" lang="ja-JP" altLang="en-US"/>
          </a:p>
        </p:txBody>
      </p:sp>
      <p:sp>
        <p:nvSpPr>
          <p:cNvPr id="11" name="日付プレースホルダー 10">
            <a:extLst>
              <a:ext uri="{FF2B5EF4-FFF2-40B4-BE49-F238E27FC236}">
                <a16:creationId xmlns:a16="http://schemas.microsoft.com/office/drawing/2014/main" id="{6ECC8458-A7A5-632D-705E-84A1FDC97D0B}"/>
              </a:ext>
            </a:extLst>
          </p:cNvPr>
          <p:cNvSpPr>
            <a:spLocks noGrp="1"/>
          </p:cNvSpPr>
          <p:nvPr>
            <p:ph type="dt" idx="1"/>
          </p:nvPr>
        </p:nvSpPr>
        <p:spPr>
          <a:xfrm>
            <a:off x="3814763" y="0"/>
            <a:ext cx="2919412" cy="495300"/>
          </a:xfrm>
          <a:prstGeom prst="rect">
            <a:avLst/>
          </a:prstGeom>
        </p:spPr>
        <p:txBody>
          <a:bodyPr vert="horz" lIns="91394" tIns="45698" rIns="91394" bIns="45698" rtlCol="0"/>
          <a:lstStyle>
            <a:lvl1pPr algn="r">
              <a:defRPr sz="1200"/>
            </a:lvl1pPr>
          </a:lstStyle>
          <a:p>
            <a:fld id="{E02A82E1-7A84-438C-82C6-18BC2D94ADF9}" type="datetimeFigureOut">
              <a:rPr kumimoji="1" lang="ja-JP" altLang="en-US" smtClean="0"/>
              <a:t>2024/3/22</a:t>
            </a:fld>
            <a:endParaRPr kumimoji="1" lang="ja-JP" altLang="en-US"/>
          </a:p>
        </p:txBody>
      </p:sp>
      <p:sp>
        <p:nvSpPr>
          <p:cNvPr id="12" name="ノート プレースホルダー 11">
            <a:extLst>
              <a:ext uri="{FF2B5EF4-FFF2-40B4-BE49-F238E27FC236}">
                <a16:creationId xmlns:a16="http://schemas.microsoft.com/office/drawing/2014/main" id="{26790ABC-3506-36C8-DDF1-68809D567FB8}"/>
              </a:ext>
            </a:extLst>
          </p:cNvPr>
          <p:cNvSpPr>
            <a:spLocks noGrp="1"/>
          </p:cNvSpPr>
          <p:nvPr>
            <p:ph type="body" sz="quarter" idx="3"/>
          </p:nvPr>
        </p:nvSpPr>
        <p:spPr>
          <a:xfrm>
            <a:off x="488915" y="5084005"/>
            <a:ext cx="5760000" cy="4320000"/>
          </a:xfrm>
          <a:prstGeom prst="rect">
            <a:avLst/>
          </a:prstGeom>
        </p:spPr>
        <p:txBody>
          <a:bodyPr vert="horz" lIns="91394" tIns="45698" rIns="91394" bIns="4569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1">
            <a:extLst>
              <a:ext uri="{FF2B5EF4-FFF2-40B4-BE49-F238E27FC236}">
                <a16:creationId xmlns:a16="http://schemas.microsoft.com/office/drawing/2014/main" id="{BBF7B5BC-5E3B-07A2-6640-BF2E3AEC025A}"/>
              </a:ext>
            </a:extLst>
          </p:cNvPr>
          <p:cNvSpPr>
            <a:spLocks noGrp="1"/>
          </p:cNvSpPr>
          <p:nvPr>
            <p:ph type="sldNum" sz="quarter" idx="5"/>
          </p:nvPr>
        </p:nvSpPr>
        <p:spPr>
          <a:xfrm>
            <a:off x="3814763" y="9371014"/>
            <a:ext cx="2919412" cy="495300"/>
          </a:xfrm>
          <a:prstGeom prst="rect">
            <a:avLst/>
          </a:prstGeom>
        </p:spPr>
        <p:txBody>
          <a:bodyPr vert="horz" lIns="91394" tIns="45698" rIns="91394" bIns="45698" rtlCol="0" anchor="b"/>
          <a:lstStyle>
            <a:lvl1pPr algn="r">
              <a:defRPr sz="1200"/>
            </a:lvl1pPr>
          </a:lstStyle>
          <a:p>
            <a:fld id="{5DBCB91F-D698-4BB1-AA1E-02C582C05983}" type="slidenum">
              <a:rPr kumimoji="1" lang="ja-JP" altLang="en-US" smtClean="0"/>
              <a:t>‹#›</a:t>
            </a:fld>
            <a:endParaRPr kumimoji="1" lang="ja-JP" altLang="en-US"/>
          </a:p>
        </p:txBody>
      </p:sp>
    </p:spTree>
    <p:extLst>
      <p:ext uri="{BB962C8B-B14F-4D97-AF65-F5344CB8AC3E}">
        <p14:creationId xmlns:p14="http://schemas.microsoft.com/office/powerpoint/2010/main" val="10883671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mod="1">
    <p:ext uri="{620B2872-D7B9-4A21-9093-7833F8D536E1}">
      <p15:sldGuideLst xmlns:p15="http://schemas.microsoft.com/office/powerpoint/2012/main">
        <p15:guide id="1" orient="horz" pos="3107" userDrawn="1">
          <p15:clr>
            <a:srgbClr val="F26B43"/>
          </p15:clr>
        </p15:guide>
        <p15:guide id="2" pos="212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jma.go.jp/jma/kishou/know/kisetsu_riyou/tenkou/Average_Climate_Japan.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jma.go.jp/jma/kishou/know/kisetsu_riyou/content/index.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jma.go.jp/jma/kishou/know/kisetsu_riyou/division/kubun.html" TargetMode="External"/><Relationship Id="rId5" Type="http://schemas.openxmlformats.org/officeDocument/2006/relationships/hyperlink" Target="https://www.jma.go.jp/jma/kishou/know/kisetsu_riyou/accuracy/" TargetMode="External"/><Relationship Id="rId4" Type="http://schemas.openxmlformats.org/officeDocument/2006/relationships/hyperlink" Target="https://www.jma.go.jp/jma/kishou/know/kisetsu_riyou/index.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jma.go.jp/jma/kishou/know/kisetsu_riyou/accuracy/twowee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wbgt.env.go.j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jma.go.jp/jma/press/2308/28a/kentoukai20230828.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data.jma.go.jp/vois/data/tokyo/STOCK/kaisetsu/vol_know.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ata.jma.go.jp/cpdinfo/temp/an_jpn.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data.jma.go.jp/cpdinfo/temp/an_wld.html"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data.jma.go.jp/risk/taio_suitou.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data.jma.go.jp/risk/taio_kensho.htm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ata.jma.go.jp/cpdinfo/extreme/extreme_p.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ata.jma.go.jp/cpdinfo/extreme/extreme_p.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スライド イメージ プレースホルダー 11">
            <a:extLst>
              <a:ext uri="{FF2B5EF4-FFF2-40B4-BE49-F238E27FC236}">
                <a16:creationId xmlns:a16="http://schemas.microsoft.com/office/drawing/2014/main" id="{4F6FBA19-0E7D-C829-FE7E-86AE3E37EE90}"/>
              </a:ext>
            </a:extLst>
          </p:cNvPr>
          <p:cNvSpPr>
            <a:spLocks noGrp="1" noRot="1" noChangeAspect="1"/>
          </p:cNvSpPr>
          <p:nvPr>
            <p:ph type="sldImg"/>
          </p:nvPr>
        </p:nvSpPr>
        <p:spPr>
          <a:xfrm>
            <a:off x="488950" y="612775"/>
            <a:ext cx="5757863" cy="4319588"/>
          </a:xfrm>
        </p:spPr>
      </p:sp>
      <p:sp>
        <p:nvSpPr>
          <p:cNvPr id="13" name="ノート プレースホルダー 12">
            <a:extLst>
              <a:ext uri="{FF2B5EF4-FFF2-40B4-BE49-F238E27FC236}">
                <a16:creationId xmlns:a16="http://schemas.microsoft.com/office/drawing/2014/main" id="{22891324-10F2-E977-B2FC-7F300494BA11}"/>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891998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本手引きは全</a:t>
            </a:r>
            <a:r>
              <a:rPr lang="en-US" altLang="ja-JP" dirty="0"/>
              <a:t>3</a:t>
            </a:r>
            <a:r>
              <a:rPr lang="ja-JP" altLang="en-US" dirty="0"/>
              <a:t>章から構成されています。</a:t>
            </a:r>
            <a:endParaRPr lang="en-US" altLang="ja-JP" dirty="0"/>
          </a:p>
          <a:p>
            <a:endParaRPr lang="en-US" altLang="ja-JP" dirty="0"/>
          </a:p>
          <a:p>
            <a:r>
              <a:rPr lang="ja-JP" altLang="en-US" dirty="0"/>
              <a:t>　第</a:t>
            </a:r>
            <a:r>
              <a:rPr lang="en-US" altLang="ja-JP" dirty="0"/>
              <a:t>1</a:t>
            </a:r>
            <a:r>
              <a:rPr lang="ja-JP" altLang="en-US" dirty="0"/>
              <a:t>章では、気象庁が発表する農業と密接に関わる気象情報と気象情報へのアクセス方法について解説します。</a:t>
            </a:r>
            <a:endParaRPr lang="en-US" altLang="ja-JP" dirty="0"/>
          </a:p>
          <a:p>
            <a:endParaRPr lang="en-US" altLang="ja-JP" dirty="0"/>
          </a:p>
          <a:p>
            <a:r>
              <a:rPr lang="ja-JP" altLang="en-US" dirty="0"/>
              <a:t>　第</a:t>
            </a:r>
            <a:r>
              <a:rPr lang="en-US" altLang="ja-JP" dirty="0"/>
              <a:t>2</a:t>
            </a:r>
            <a:r>
              <a:rPr lang="ja-JP" altLang="en-US" dirty="0"/>
              <a:t>章では、農業気象災害をもたらす、高温・低温といった天候時に、どのような情報が発表されるかを解説し、事前・直前の対策へ活用していただきたいと思います。また、気象庁が発表する気象情報と農業関係機関が発表する農業技術情報の流れについて整理しました。</a:t>
            </a:r>
            <a:endParaRPr lang="en-US" altLang="ja-JP" dirty="0"/>
          </a:p>
          <a:p>
            <a:endParaRPr lang="en-US" altLang="ja-JP" dirty="0"/>
          </a:p>
          <a:p>
            <a:r>
              <a:rPr lang="ja-JP" altLang="en-US" dirty="0"/>
              <a:t>　第</a:t>
            </a:r>
            <a:r>
              <a:rPr lang="en-US" altLang="ja-JP" dirty="0"/>
              <a:t>3</a:t>
            </a:r>
            <a:r>
              <a:rPr lang="ja-JP" altLang="en-US" dirty="0"/>
              <a:t>章では、営農活動へ気象データを活用していただくため、実際の利活用事例と気象データの入手方法について解説します。</a:t>
            </a:r>
            <a:endParaRPr lang="en-US" altLang="ja-JP" dirty="0"/>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9</a:t>
            </a:fld>
            <a:endParaRPr lang="ja-JP" altLang="en-US"/>
          </a:p>
        </p:txBody>
      </p:sp>
      <p:sp>
        <p:nvSpPr>
          <p:cNvPr id="10" name="スライド イメージ プレースホルダー 9">
            <a:extLst>
              <a:ext uri="{FF2B5EF4-FFF2-40B4-BE49-F238E27FC236}">
                <a16:creationId xmlns:a16="http://schemas.microsoft.com/office/drawing/2014/main" id="{A6E6EC72-A858-756C-66F7-9B60F3ADE33C}"/>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338212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10</a:t>
            </a:fld>
            <a:endParaRPr lang="ja-JP" altLang="en-US"/>
          </a:p>
        </p:txBody>
      </p:sp>
      <p:sp>
        <p:nvSpPr>
          <p:cNvPr id="9" name="スライド イメージ プレースホルダー 8">
            <a:extLst>
              <a:ext uri="{FF2B5EF4-FFF2-40B4-BE49-F238E27FC236}">
                <a16:creationId xmlns:a16="http://schemas.microsoft.com/office/drawing/2014/main" id="{14AFC895-A48E-86F8-7E21-809DED9FA38C}"/>
              </a:ext>
            </a:extLst>
          </p:cNvPr>
          <p:cNvSpPr>
            <a:spLocks noGrp="1" noRot="1" noChangeAspect="1"/>
          </p:cNvSpPr>
          <p:nvPr>
            <p:ph type="sldImg"/>
          </p:nvPr>
        </p:nvSpPr>
        <p:spPr>
          <a:xfrm>
            <a:off x="488950" y="612775"/>
            <a:ext cx="5757863" cy="4319588"/>
          </a:xfrm>
        </p:spPr>
      </p:sp>
      <p:sp>
        <p:nvSpPr>
          <p:cNvPr id="10" name="ノート プレースホルダー 9">
            <a:extLst>
              <a:ext uri="{FF2B5EF4-FFF2-40B4-BE49-F238E27FC236}">
                <a16:creationId xmlns:a16="http://schemas.microsoft.com/office/drawing/2014/main" id="{90985EFE-1BA1-C05D-4784-48574CD214EB}"/>
              </a:ext>
            </a:extLst>
          </p:cNvPr>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05086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11</a:t>
            </a:fld>
            <a:endParaRPr lang="ja-JP" altLang="en-US"/>
          </a:p>
        </p:txBody>
      </p:sp>
      <p:sp>
        <p:nvSpPr>
          <p:cNvPr id="9" name="スライド イメージ プレースホルダー 8">
            <a:extLst>
              <a:ext uri="{FF2B5EF4-FFF2-40B4-BE49-F238E27FC236}">
                <a16:creationId xmlns:a16="http://schemas.microsoft.com/office/drawing/2014/main" id="{42B0ED31-DA81-A6CC-B008-1E9CC15F88AA}"/>
              </a:ext>
            </a:extLst>
          </p:cNvPr>
          <p:cNvSpPr>
            <a:spLocks noGrp="1" noRot="1" noChangeAspect="1"/>
          </p:cNvSpPr>
          <p:nvPr>
            <p:ph type="sldImg"/>
          </p:nvPr>
        </p:nvSpPr>
        <p:spPr>
          <a:xfrm>
            <a:off x="488950" y="612775"/>
            <a:ext cx="5757863" cy="4319588"/>
          </a:xfrm>
        </p:spPr>
      </p:sp>
      <p:sp>
        <p:nvSpPr>
          <p:cNvPr id="10" name="ノート プレースホルダー 9">
            <a:extLst>
              <a:ext uri="{FF2B5EF4-FFF2-40B4-BE49-F238E27FC236}">
                <a16:creationId xmlns:a16="http://schemas.microsoft.com/office/drawing/2014/main" id="{1422D0BE-BC5D-9E1C-0158-489132D8971B}"/>
              </a:ext>
            </a:extLst>
          </p:cNvPr>
          <p:cNvSpPr>
            <a:spLocks noGrp="1"/>
          </p:cNvSpPr>
          <p:nvPr>
            <p:ph type="body" idx="1"/>
          </p:nvPr>
        </p:nvSpPr>
        <p:spPr/>
        <p:txBody>
          <a:bodyPr/>
          <a:lstStyle/>
          <a:p>
            <a:r>
              <a:rPr kumimoji="1" lang="ja-JP" altLang="en-US" dirty="0"/>
              <a:t>　気象庁では、大雨や暴風等が予想される場合や、長期間の低温等平年から隔たりの大きな天候が予想される場合には、農業被害の軽減に資するために各種の気象情報を発表して、早めの対策を喚起しています。</a:t>
            </a:r>
            <a:endParaRPr kumimoji="1" lang="en-US" altLang="ja-JP" dirty="0"/>
          </a:p>
          <a:p>
            <a:r>
              <a:rPr lang="ja-JP" altLang="en-US" dirty="0"/>
              <a:t>　</a:t>
            </a:r>
            <a:endParaRPr lang="en-US" altLang="ja-JP" dirty="0"/>
          </a:p>
          <a:p>
            <a:r>
              <a:rPr kumimoji="1" lang="ja-JP" altLang="en-US" dirty="0"/>
              <a:t>　第１章では、これらの情報の要点について簡潔に解説しました。</a:t>
            </a:r>
            <a:endParaRPr kumimoji="1" lang="en-US" altLang="ja-JP" dirty="0"/>
          </a:p>
          <a:p>
            <a:endParaRPr kumimoji="1" lang="en-US" altLang="ja-JP" dirty="0"/>
          </a:p>
          <a:p>
            <a:r>
              <a:rPr lang="ja-JP" altLang="en-US" dirty="0"/>
              <a:t>　</a:t>
            </a:r>
            <a:r>
              <a:rPr kumimoji="1" lang="ja-JP" altLang="en-US" dirty="0"/>
              <a:t>気象庁ホームページから情報へアクセスする方法についても解説しましたので、興味を持った情報や農業に役立てられそうな情報がありましたら、気象庁ホームページで実際の情報やさらに詳細な解説をご覧ください。</a:t>
            </a:r>
          </a:p>
          <a:p>
            <a:endParaRPr kumimoji="1" lang="ja-JP" altLang="en-US" dirty="0"/>
          </a:p>
        </p:txBody>
      </p:sp>
    </p:spTree>
    <p:extLst>
      <p:ext uri="{BB962C8B-B14F-4D97-AF65-F5344CB8AC3E}">
        <p14:creationId xmlns:p14="http://schemas.microsoft.com/office/powerpoint/2010/main" val="2118372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100" dirty="0">
                <a:latin typeface="+mn-ea"/>
                <a:cs typeface="游ゴシック" panose="020B0400000000000000" pitchFamily="50" charset="-128"/>
              </a:rPr>
              <a:t>　農</a:t>
            </a:r>
            <a:r>
              <a:rPr lang="ja-JP" altLang="ja-JP" sz="1100" dirty="0">
                <a:latin typeface="+mn-ea"/>
                <a:cs typeface="游ゴシック" panose="020B0400000000000000" pitchFamily="50" charset="-128"/>
              </a:rPr>
              <a:t>作物は、適度な気温や日照、降水によって生育</a:t>
            </a:r>
            <a:r>
              <a:rPr lang="ja-JP" altLang="en-US" sz="1100" dirty="0">
                <a:latin typeface="+mn-ea"/>
                <a:cs typeface="游ゴシック" panose="020B0400000000000000" pitchFamily="50" charset="-128"/>
              </a:rPr>
              <a:t>します。一方、</a:t>
            </a:r>
            <a:r>
              <a:rPr lang="ja-JP" altLang="ja-JP" sz="1100" dirty="0">
                <a:latin typeface="+mn-ea"/>
                <a:cs typeface="游ゴシック" panose="020B0400000000000000" pitchFamily="50" charset="-128"/>
              </a:rPr>
              <a:t>生育環境の管理技術</a:t>
            </a:r>
            <a:r>
              <a:rPr lang="ja-JP" altLang="en-US" sz="1100" dirty="0">
                <a:latin typeface="+mn-ea"/>
                <a:cs typeface="游ゴシック" panose="020B0400000000000000" pitchFamily="50" charset="-128"/>
              </a:rPr>
              <a:t>も多様で、水を</a:t>
            </a:r>
            <a:r>
              <a:rPr lang="ja-JP" altLang="ja-JP" sz="1100" dirty="0">
                <a:latin typeface="+mn-ea"/>
                <a:cs typeface="游ゴシック" panose="020B0400000000000000" pitchFamily="50" charset="-128"/>
              </a:rPr>
              <a:t>制御しない乾燥農業、水を制御する灌漑農業といった露地栽培や、ハウスなどの施設栽培、最近では植物工場のようなもの</a:t>
            </a:r>
            <a:r>
              <a:rPr lang="ja-JP" altLang="en-US" sz="1100" dirty="0">
                <a:latin typeface="+mn-ea"/>
                <a:cs typeface="游ゴシック" panose="020B0400000000000000" pitchFamily="50" charset="-128"/>
              </a:rPr>
              <a:t>もあり、</a:t>
            </a:r>
            <a:r>
              <a:rPr lang="ja-JP" altLang="ja-JP" sz="1100" dirty="0">
                <a:latin typeface="+mn-ea"/>
                <a:cs typeface="游ゴシック" panose="020B0400000000000000" pitchFamily="50" charset="-128"/>
              </a:rPr>
              <a:t>農業における天気や天候の影響の受け方は</a:t>
            </a:r>
            <a:r>
              <a:rPr lang="ja-JP" altLang="en-US" sz="1100" dirty="0">
                <a:latin typeface="+mn-ea"/>
                <a:cs typeface="游ゴシック" panose="020B0400000000000000" pitchFamily="50" charset="-128"/>
              </a:rPr>
              <a:t>多岐にわたります。</a:t>
            </a:r>
            <a:endParaRPr lang="ja-JP" altLang="ja-JP" sz="1100" kern="100" dirty="0">
              <a:latin typeface="+mn-ea"/>
              <a:cs typeface="Times New Roman" panose="02020603050405020304" pitchFamily="18" charset="0"/>
            </a:endParaRPr>
          </a:p>
          <a:p>
            <a:pPr algn="l"/>
            <a:endParaRPr lang="en-US" altLang="ja-JP" sz="1100" dirty="0">
              <a:latin typeface="+mn-ea"/>
              <a:cs typeface="游ゴシック" panose="020B0400000000000000" pitchFamily="50" charset="-128"/>
            </a:endParaRPr>
          </a:p>
          <a:p>
            <a:pPr algn="l"/>
            <a:r>
              <a:rPr lang="ja-JP" altLang="en-US" sz="1100" dirty="0">
                <a:latin typeface="+mn-ea"/>
                <a:cs typeface="游ゴシック" panose="020B0400000000000000" pitchFamily="50" charset="-128"/>
              </a:rPr>
              <a:t>　農業は大雨害、風害、凍霜害など短期的な気象の影響による被害を受けるだけでなく、長期的な天候不順が要因で高温害、干害などの被害を受けることもあります。</a:t>
            </a:r>
            <a:endParaRPr lang="ja-JP" altLang="ja-JP" sz="1100" kern="100" dirty="0">
              <a:latin typeface="+mn-ea"/>
              <a:cs typeface="Times New Roman" panose="02020603050405020304" pitchFamily="18" charset="0"/>
            </a:endParaRPr>
          </a:p>
          <a:p>
            <a:pPr algn="l"/>
            <a:endParaRPr lang="en-US" altLang="ja-JP" sz="1100" dirty="0">
              <a:latin typeface="+mn-ea"/>
              <a:cs typeface="游ゴシック" panose="020B0400000000000000" pitchFamily="50" charset="-128"/>
            </a:endParaRPr>
          </a:p>
          <a:p>
            <a:pPr algn="l"/>
            <a:r>
              <a:rPr lang="ja-JP" altLang="en-US" sz="1100" dirty="0">
                <a:latin typeface="+mn-ea"/>
                <a:cs typeface="游ゴシック" panose="020B0400000000000000" pitchFamily="50" charset="-128"/>
              </a:rPr>
              <a:t>　</a:t>
            </a:r>
            <a:r>
              <a:rPr lang="ja-JP" altLang="ja-JP" sz="1100" dirty="0">
                <a:latin typeface="+mn-ea"/>
                <a:cs typeface="游ゴシック" panose="020B0400000000000000" pitchFamily="50" charset="-128"/>
              </a:rPr>
              <a:t>天気や天候は、生育を通じて適切な作業時期や、品質や収量を通じて売上に影響するほか、農業者の作業スケジュールを左右したり</a:t>
            </a:r>
            <a:r>
              <a:rPr lang="ja-JP" altLang="en-US" sz="1100" dirty="0">
                <a:latin typeface="+mn-ea"/>
                <a:cs typeface="游ゴシック" panose="020B0400000000000000" pitchFamily="50" charset="-128"/>
              </a:rPr>
              <a:t>、</a:t>
            </a:r>
            <a:r>
              <a:rPr lang="ja-JP" altLang="ja-JP" sz="1100" dirty="0">
                <a:latin typeface="+mn-ea"/>
                <a:cs typeface="游ゴシック" panose="020B0400000000000000" pitchFamily="50" charset="-128"/>
              </a:rPr>
              <a:t>安全を脅か</a:t>
            </a:r>
            <a:r>
              <a:rPr lang="ja-JP" altLang="en-US" sz="1100" dirty="0">
                <a:latin typeface="+mn-ea"/>
                <a:cs typeface="游ゴシック" panose="020B0400000000000000" pitchFamily="50" charset="-128"/>
              </a:rPr>
              <a:t>したりする</a:t>
            </a:r>
            <a:r>
              <a:rPr lang="ja-JP" altLang="ja-JP" sz="1100" dirty="0">
                <a:latin typeface="+mn-ea"/>
                <a:cs typeface="游ゴシック" panose="020B0400000000000000" pitchFamily="50" charset="-128"/>
              </a:rPr>
              <a:t>こともあれば、流通する食品への消費性向に影響することもあ</a:t>
            </a:r>
            <a:r>
              <a:rPr lang="ja-JP" altLang="en-US" sz="1100" dirty="0">
                <a:latin typeface="+mn-ea"/>
                <a:cs typeface="游ゴシック" panose="020B0400000000000000" pitchFamily="50" charset="-128"/>
              </a:rPr>
              <a:t>ります。</a:t>
            </a:r>
            <a:endParaRPr lang="en-US" altLang="ja-JP" sz="1100" dirty="0">
              <a:latin typeface="+mn-ea"/>
              <a:cs typeface="游ゴシック" panose="020B0400000000000000" pitchFamily="50" charset="-128"/>
            </a:endParaRPr>
          </a:p>
          <a:p>
            <a:pPr algn="l"/>
            <a:endParaRPr lang="ja-JP" altLang="ja-JP" sz="1100" kern="100" dirty="0">
              <a:latin typeface="+mn-ea"/>
              <a:cs typeface="Times New Roman" panose="02020603050405020304" pitchFamily="18" charset="0"/>
            </a:endParaRPr>
          </a:p>
          <a:p>
            <a:pPr algn="l"/>
            <a:r>
              <a:rPr lang="ja-JP" altLang="en-US" sz="1100" dirty="0">
                <a:latin typeface="+mn-ea"/>
                <a:cs typeface="游ゴシック" panose="020B0400000000000000" pitchFamily="50" charset="-128"/>
              </a:rPr>
              <a:t>　もちろん</a:t>
            </a:r>
            <a:r>
              <a:rPr lang="ja-JP" altLang="ja-JP" sz="1100" dirty="0">
                <a:latin typeface="+mn-ea"/>
                <a:cs typeface="游ゴシック" panose="020B0400000000000000" pitchFamily="50" charset="-128"/>
              </a:rPr>
              <a:t>天気や天候は、見通しが外れることもあ</a:t>
            </a:r>
            <a:r>
              <a:rPr lang="ja-JP" altLang="en-US" sz="1100" dirty="0">
                <a:latin typeface="+mn-ea"/>
                <a:cs typeface="游ゴシック" panose="020B0400000000000000" pitchFamily="50" charset="-128"/>
              </a:rPr>
              <a:t>りますが</a:t>
            </a:r>
            <a:r>
              <a:rPr lang="ja-JP" altLang="ja-JP" sz="1100" dirty="0">
                <a:latin typeface="+mn-ea"/>
                <a:cs typeface="游ゴシック" panose="020B0400000000000000" pitchFamily="50" charset="-128"/>
              </a:rPr>
              <a:t>、一定の精度で</a:t>
            </a:r>
            <a:r>
              <a:rPr lang="ja-JP" altLang="en-US" sz="1100" dirty="0">
                <a:latin typeface="+mn-ea"/>
                <a:cs typeface="游ゴシック" panose="020B0400000000000000" pitchFamily="50" charset="-128"/>
              </a:rPr>
              <a:t>予測することが</a:t>
            </a:r>
            <a:r>
              <a:rPr lang="ja-JP" altLang="ja-JP" sz="1100" dirty="0">
                <a:latin typeface="+mn-ea"/>
                <a:cs typeface="游ゴシック" panose="020B0400000000000000" pitchFamily="50" charset="-128"/>
              </a:rPr>
              <a:t>可能</a:t>
            </a:r>
            <a:r>
              <a:rPr lang="ja-JP" altLang="en-US" sz="1100" dirty="0">
                <a:latin typeface="+mn-ea"/>
                <a:cs typeface="游ゴシック" panose="020B0400000000000000" pitchFamily="50" charset="-128"/>
              </a:rPr>
              <a:t>で、気象庁では様々な気象情報を発表しています</a:t>
            </a:r>
            <a:r>
              <a:rPr lang="ja-JP" altLang="ja-JP" sz="1100" dirty="0">
                <a:latin typeface="+mn-ea"/>
                <a:cs typeface="游ゴシック" panose="020B0400000000000000" pitchFamily="50" charset="-128"/>
              </a:rPr>
              <a:t>。</a:t>
            </a:r>
            <a:endParaRPr lang="en-US" altLang="ja-JP" sz="1100" dirty="0">
              <a:latin typeface="+mn-ea"/>
              <a:cs typeface="游ゴシック" panose="020B0400000000000000" pitchFamily="50" charset="-128"/>
            </a:endParaRPr>
          </a:p>
          <a:p>
            <a:pPr algn="l"/>
            <a:endParaRPr lang="en-US" altLang="ja-JP" sz="1100" dirty="0">
              <a:latin typeface="+mn-ea"/>
              <a:cs typeface="游ゴシック" panose="020B0400000000000000" pitchFamily="50" charset="-128"/>
            </a:endParaRPr>
          </a:p>
          <a:p>
            <a:pPr algn="l"/>
            <a:r>
              <a:rPr lang="ja-JP" altLang="en-US" sz="1100" dirty="0">
                <a:latin typeface="+mn-ea"/>
                <a:cs typeface="游ゴシック" panose="020B0400000000000000" pitchFamily="50" charset="-128"/>
              </a:rPr>
              <a:t>　次</a:t>
            </a:r>
            <a:r>
              <a:rPr lang="ja-JP" altLang="en-US" dirty="0">
                <a:latin typeface="+mn-ea"/>
                <a:cs typeface="游ゴシック" panose="020B0400000000000000" pitchFamily="50" charset="-128"/>
              </a:rPr>
              <a:t>に</a:t>
            </a:r>
            <a:r>
              <a:rPr lang="ja-JP" altLang="en-US" sz="1100" dirty="0">
                <a:latin typeface="+mn-ea"/>
                <a:cs typeface="游ゴシック" panose="020B0400000000000000" pitchFamily="50" charset="-128"/>
              </a:rPr>
              <a:t>紹介する気象情報を活用し、</a:t>
            </a:r>
            <a:r>
              <a:rPr lang="ja-JP" altLang="ja-JP" sz="1100" dirty="0">
                <a:latin typeface="+mn-ea"/>
                <a:cs typeface="游ゴシック" panose="020B0400000000000000" pitchFamily="50" charset="-128"/>
              </a:rPr>
              <a:t>農業への好影響・悪影響を見通し、コストに見合う範囲で</a:t>
            </a:r>
            <a:r>
              <a:rPr lang="ja-JP" altLang="en-US" sz="1100" dirty="0">
                <a:latin typeface="+mn-ea"/>
                <a:cs typeface="游ゴシック" panose="020B0400000000000000" pitchFamily="50" charset="-128"/>
              </a:rPr>
              <a:t>の</a:t>
            </a:r>
            <a:r>
              <a:rPr lang="ja-JP" altLang="ja-JP" sz="1100" dirty="0">
                <a:latin typeface="+mn-ea"/>
                <a:cs typeface="游ゴシック" panose="020B0400000000000000" pitchFamily="50" charset="-128"/>
              </a:rPr>
              <a:t>適切な事前</a:t>
            </a:r>
            <a:r>
              <a:rPr lang="ja-JP" altLang="en-US" sz="1100" dirty="0">
                <a:latin typeface="+mn-ea"/>
                <a:cs typeface="游ゴシック" panose="020B0400000000000000" pitchFamily="50" charset="-128"/>
              </a:rPr>
              <a:t>・直前</a:t>
            </a:r>
            <a:r>
              <a:rPr lang="ja-JP" altLang="ja-JP" sz="1100" dirty="0">
                <a:latin typeface="+mn-ea"/>
                <a:cs typeface="游ゴシック" panose="020B0400000000000000" pitchFamily="50" charset="-128"/>
              </a:rPr>
              <a:t>対策</a:t>
            </a:r>
            <a:r>
              <a:rPr lang="ja-JP" altLang="en-US" sz="1100" dirty="0">
                <a:latin typeface="+mn-ea"/>
                <a:cs typeface="游ゴシック" panose="020B0400000000000000" pitchFamily="50" charset="-128"/>
              </a:rPr>
              <a:t>につなげていただきたいと思います</a:t>
            </a:r>
            <a:r>
              <a:rPr lang="ja-JP" altLang="ja-JP" sz="1100" dirty="0">
                <a:latin typeface="+mn-ea"/>
                <a:cs typeface="游ゴシック" panose="020B0400000000000000" pitchFamily="50" charset="-128"/>
              </a:rPr>
              <a:t>。</a:t>
            </a:r>
            <a:endParaRPr lang="ja-JP" altLang="ja-JP" sz="1100" kern="100" dirty="0">
              <a:latin typeface="+mn-ea"/>
              <a:cs typeface="Times New Roman" panose="02020603050405020304" pitchFamily="18" charset="0"/>
            </a:endParaRPr>
          </a:p>
          <a:p>
            <a:endParaRPr kumimoji="1" lang="ja-JP" altLang="en-US" dirty="0">
              <a:latin typeface="+mn-ea"/>
              <a:ea typeface="+mn-ea"/>
            </a:endParaRPr>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12</a:t>
            </a:fld>
            <a:endParaRPr kumimoji="1" lang="ja-JP" altLang="en-US"/>
          </a:p>
        </p:txBody>
      </p:sp>
    </p:spTree>
    <p:extLst>
      <p:ext uri="{BB962C8B-B14F-4D97-AF65-F5344CB8AC3E}">
        <p14:creationId xmlns:p14="http://schemas.microsoft.com/office/powerpoint/2010/main" val="2368690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13</a:t>
            </a:fld>
            <a:endParaRPr lang="ja-JP" altLang="en-US"/>
          </a:p>
        </p:txBody>
      </p:sp>
      <p:sp>
        <p:nvSpPr>
          <p:cNvPr id="6" name="スライド イメージ プレースホルダー 5">
            <a:extLst>
              <a:ext uri="{FF2B5EF4-FFF2-40B4-BE49-F238E27FC236}">
                <a16:creationId xmlns:a16="http://schemas.microsoft.com/office/drawing/2014/main" id="{DDF046EC-44FC-4ECE-9115-19169C026963}"/>
              </a:ext>
            </a:extLst>
          </p:cNvPr>
          <p:cNvSpPr>
            <a:spLocks noGrp="1" noRot="1" noChangeAspect="1"/>
          </p:cNvSpPr>
          <p:nvPr>
            <p:ph type="sldImg"/>
          </p:nvPr>
        </p:nvSpPr>
        <p:spPr>
          <a:xfrm>
            <a:off x="488950" y="612775"/>
            <a:ext cx="5757863" cy="4319588"/>
          </a:xfrm>
        </p:spPr>
      </p:sp>
      <p:sp>
        <p:nvSpPr>
          <p:cNvPr id="7" name="ノート プレースホルダー 6">
            <a:extLst>
              <a:ext uri="{FF2B5EF4-FFF2-40B4-BE49-F238E27FC236}">
                <a16:creationId xmlns:a16="http://schemas.microsoft.com/office/drawing/2014/main" id="{31A326F6-95A8-1F4A-CB2A-2FCB669E0D0E}"/>
              </a:ext>
            </a:extLst>
          </p:cNvPr>
          <p:cNvSpPr>
            <a:spLocks noGrp="1"/>
          </p:cNvSpPr>
          <p:nvPr>
            <p:ph type="body" idx="1"/>
          </p:nvPr>
        </p:nvSpPr>
        <p:spPr/>
        <p:txBody>
          <a:bodyPr/>
          <a:lstStyle/>
          <a:p>
            <a:r>
              <a:rPr kumimoji="1" lang="ja-JP" altLang="en-US" dirty="0">
                <a:latin typeface="+mn-ea"/>
              </a:rPr>
              <a:t>　気象庁は、予測精度を踏まえて</a:t>
            </a:r>
            <a:r>
              <a:rPr kumimoji="1" lang="en-US" altLang="ja-JP" dirty="0">
                <a:latin typeface="+mn-ea"/>
              </a:rPr>
              <a:t>､</a:t>
            </a:r>
            <a:r>
              <a:rPr kumimoji="1" lang="ja-JP" altLang="en-US" dirty="0">
                <a:latin typeface="+mn-ea"/>
              </a:rPr>
              <a:t>段階的に、より詳細に農業と密接に関わる様々な気象情報を発表しています。</a:t>
            </a:r>
            <a:endParaRPr kumimoji="1" lang="en-US" altLang="ja-JP" dirty="0">
              <a:latin typeface="+mn-ea"/>
            </a:endParaRPr>
          </a:p>
          <a:p>
            <a:endParaRPr lang="en-US" altLang="ja-JP" dirty="0">
              <a:latin typeface="+mn-ea"/>
            </a:endParaRPr>
          </a:p>
          <a:p>
            <a:r>
              <a:rPr kumimoji="1" lang="ja-JP" altLang="en-US" dirty="0">
                <a:latin typeface="+mn-ea"/>
              </a:rPr>
              <a:t>　数か月～数週間先を予測する長・中期的な予報や情報は、</a:t>
            </a:r>
            <a:r>
              <a:rPr lang="ja-JP" altLang="en-US" b="0" i="0" u="none" strike="noStrike" baseline="0" dirty="0">
                <a:latin typeface="+mn-ea"/>
              </a:rPr>
              <a:t>水管理・病害虫予防、農作業のスケジュール決定に活用でき、前日から数時間前に発表される短期的な予報や情報は、</a:t>
            </a:r>
            <a:r>
              <a:rPr kumimoji="1" lang="ja-JP" altLang="en-US" dirty="0">
                <a:latin typeface="+mn-ea"/>
              </a:rPr>
              <a:t>屋外で活動する機会の多い農業者の安全確保にも役立ちます。</a:t>
            </a:r>
            <a:endParaRPr kumimoji="1" lang="en-US" altLang="ja-JP" dirty="0">
              <a:latin typeface="+mn-ea"/>
            </a:endParaRPr>
          </a:p>
          <a:p>
            <a:endParaRPr lang="en-US" altLang="ja-JP" dirty="0">
              <a:latin typeface="+mn-ea"/>
            </a:endParaRPr>
          </a:p>
          <a:p>
            <a:r>
              <a:rPr kumimoji="1" lang="ja-JP" altLang="en-US" dirty="0">
                <a:latin typeface="+mn-ea"/>
              </a:rPr>
              <a:t>　さらに長期的な予測が欲しい場合には、</a:t>
            </a:r>
            <a:r>
              <a:rPr kumimoji="1" lang="ja-JP" altLang="en-US" dirty="0"/>
              <a:t>平均的な気候状態を表す平年値を利用することで、</a:t>
            </a:r>
            <a:r>
              <a:rPr lang="ja-JP" altLang="en-US" dirty="0"/>
              <a:t>どの時期にどの程度の気温や降水量になるかの見通しを立てることができます。</a:t>
            </a:r>
            <a:endParaRPr kumimoji="1" lang="en-US" altLang="ja-JP" dirty="0">
              <a:latin typeface="+mn-ea"/>
            </a:endParaRPr>
          </a:p>
          <a:p>
            <a:endParaRPr kumimoji="1" lang="en-US" altLang="ja-JP" dirty="0">
              <a:latin typeface="+mn-ea"/>
            </a:endParaRPr>
          </a:p>
          <a:p>
            <a:r>
              <a:rPr kumimoji="1" lang="ja-JP" altLang="en-US" dirty="0">
                <a:latin typeface="+mn-ea"/>
              </a:rPr>
              <a:t>　次スライド以降で紹介するこれらの情報については、いずれも気象庁ホームページで閲覧できます。</a:t>
            </a:r>
          </a:p>
        </p:txBody>
      </p:sp>
    </p:spTree>
    <p:extLst>
      <p:ext uri="{BB962C8B-B14F-4D97-AF65-F5344CB8AC3E}">
        <p14:creationId xmlns:p14="http://schemas.microsoft.com/office/powerpoint/2010/main" val="3985337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pPr defTabSz="913945">
              <a:defRPr/>
            </a:pPr>
            <a:r>
              <a:rPr kumimoji="1" lang="ja-JP" altLang="en-US" dirty="0"/>
              <a:t>　平年値はその地点や地域の平均的な気候を表します。</a:t>
            </a:r>
            <a:r>
              <a:rPr lang="ja-JP" altLang="en-US" dirty="0"/>
              <a:t>現在は</a:t>
            </a:r>
            <a:r>
              <a:rPr lang="en-US" altLang="ja-JP" dirty="0"/>
              <a:t>1991</a:t>
            </a:r>
            <a:r>
              <a:rPr lang="ja-JP" altLang="en-US" dirty="0"/>
              <a:t>年から</a:t>
            </a:r>
            <a:r>
              <a:rPr lang="en-US" altLang="ja-JP" dirty="0"/>
              <a:t>2020</a:t>
            </a:r>
            <a:r>
              <a:rPr lang="ja-JP" altLang="en-US" dirty="0"/>
              <a:t>年までの</a:t>
            </a:r>
            <a:r>
              <a:rPr lang="en-US" altLang="ja-JP" dirty="0"/>
              <a:t>30</a:t>
            </a:r>
            <a:r>
              <a:rPr lang="ja-JP" altLang="en-US" dirty="0"/>
              <a:t>年間のデータから算出された値を用いており、</a:t>
            </a:r>
            <a:r>
              <a:rPr lang="en-US" altLang="ja-JP" dirty="0"/>
              <a:t>10</a:t>
            </a:r>
            <a:r>
              <a:rPr lang="ja-JP" altLang="en-US" dirty="0"/>
              <a:t>年ごとに更新されます。</a:t>
            </a:r>
            <a:endParaRPr lang="en-US" altLang="ja-JP" dirty="0"/>
          </a:p>
          <a:p>
            <a:pPr defTabSz="913945">
              <a:defRPr/>
            </a:pPr>
            <a:endParaRPr lang="en-US" altLang="ja-JP" dirty="0"/>
          </a:p>
          <a:p>
            <a:pPr defTabSz="913945">
              <a:defRPr/>
            </a:pPr>
            <a:r>
              <a:rPr kumimoji="1" lang="ja-JP" altLang="en-US" dirty="0"/>
              <a:t>　</a:t>
            </a:r>
            <a:r>
              <a:rPr lang="ja-JP" altLang="en-US" dirty="0"/>
              <a:t>札幌と那覇を例に平年の</a:t>
            </a:r>
            <a:r>
              <a:rPr kumimoji="1" lang="ja-JP" altLang="en-US" dirty="0"/>
              <a:t>気温や降水量の季節変化を見ると、大きいな違いがあることが理解できます。これは日本列島は南北に長いため、北は亜寒帯から南は亜熱帯まで、さまざまな気候区分に属しているためです。また同じ北海道内でも、面する海の違いや地形の違いにより、地域による気候の特性が大きく異なります。このように平年値を見れば、地域毎に</a:t>
            </a:r>
            <a:r>
              <a:rPr lang="ja-JP" altLang="en-US" dirty="0"/>
              <a:t>どの時期にどの程度の気温や降水量になるかの見通しを立てることができます。 </a:t>
            </a:r>
            <a:endParaRPr kumimoji="1" lang="en-US" altLang="ja-JP" dirty="0"/>
          </a:p>
          <a:p>
            <a:pPr defTabSz="913945">
              <a:defRPr/>
            </a:pPr>
            <a:r>
              <a:rPr kumimoji="1" lang="ja-JP" altLang="en-US" dirty="0"/>
              <a:t>　</a:t>
            </a:r>
            <a:endParaRPr kumimoji="1" lang="en-US" altLang="ja-JP" dirty="0"/>
          </a:p>
          <a:p>
            <a:pPr defTabSz="913945">
              <a:defRPr/>
            </a:pPr>
            <a:r>
              <a:rPr kumimoji="1" lang="ja-JP" altLang="en-US" dirty="0"/>
              <a:t>　また、平年の天候や気象状態と大きく隔たる状況になれば、農作物の品質に影響を与えますし、時には異常気象となって農作物に大きな被害をもたらす場合があります。気象庁の発表する季節予報は、平年と比べて今後どの程度偏りのある天候が予想されるかを予報します。平年の天候を把握していると、季節予報で予測されている天候をより具体的にイメージすることができます。</a:t>
            </a:r>
            <a:endParaRPr kumimoji="1" lang="en-US" altLang="ja-JP" dirty="0"/>
          </a:p>
          <a:p>
            <a:pPr defTabSz="913945">
              <a:defRPr/>
            </a:pPr>
            <a:endParaRPr kumimoji="1" lang="en-US" altLang="ja-JP" dirty="0"/>
          </a:p>
          <a:p>
            <a:pPr defTabSz="913945">
              <a:defRPr/>
            </a:pPr>
            <a:r>
              <a:rPr kumimoji="1" lang="ja-JP" altLang="en-US" dirty="0"/>
              <a:t>　地域ごとの気候の特徴は気象庁ホームページでご覧いただけます。</a:t>
            </a:r>
            <a:endParaRPr kumimoji="1" lang="en-US" altLang="ja-JP" dirty="0"/>
          </a:p>
          <a:p>
            <a:pPr marL="164095" indent="-164095" defTabSz="913945">
              <a:buFont typeface="Wingdings" panose="05000000000000000000" pitchFamily="2" charset="2"/>
              <a:buChar char="Ø"/>
              <a:defRPr/>
            </a:pPr>
            <a:r>
              <a:rPr lang="en-US" altLang="ja-JP" sz="1000" dirty="0">
                <a:hlinkClick r:id="rId3"/>
              </a:rPr>
              <a:t>https://www.jma.go.jp/jma/kishou/know/kisetsu_riyou/tenkou/Average_Climate_Japan.html</a:t>
            </a:r>
            <a:endParaRPr lang="en-US" altLang="ja-JP" sz="1000"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14</a:t>
            </a:fld>
            <a:endParaRPr kumimoji="1" lang="ja-JP" altLang="en-US"/>
          </a:p>
        </p:txBody>
      </p:sp>
    </p:spTree>
    <p:extLst>
      <p:ext uri="{BB962C8B-B14F-4D97-AF65-F5344CB8AC3E}">
        <p14:creationId xmlns:p14="http://schemas.microsoft.com/office/powerpoint/2010/main" val="244793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r>
              <a:rPr kumimoji="1" lang="ja-JP" altLang="en-US" dirty="0"/>
              <a:t>　まず、季節予報について説明します。</a:t>
            </a:r>
            <a:endParaRPr kumimoji="1" lang="en-US" altLang="ja-JP" dirty="0"/>
          </a:p>
          <a:p>
            <a:endParaRPr kumimoji="1" lang="en-US" altLang="ja-JP" dirty="0"/>
          </a:p>
          <a:p>
            <a:r>
              <a:rPr kumimoji="1" lang="ja-JP" altLang="en-US" dirty="0"/>
              <a:t>　図は、</a:t>
            </a:r>
            <a:r>
              <a:rPr kumimoji="1" lang="en-US" altLang="ja-JP" dirty="0"/>
              <a:t>2021</a:t>
            </a:r>
            <a:r>
              <a:rPr kumimoji="1" lang="ja-JP" altLang="en-US" dirty="0"/>
              <a:t>年の東京の気温経過で、緑色の線は日平均気温の平年値、オレンジ色の細い線は日平均気温、赤色の太い線は</a:t>
            </a:r>
            <a:r>
              <a:rPr kumimoji="1" lang="en-US" altLang="ja-JP" dirty="0"/>
              <a:t>5</a:t>
            </a:r>
            <a:r>
              <a:rPr kumimoji="1" lang="ja-JP" altLang="en-US" dirty="0"/>
              <a:t>日平均気温、そして緑のハッチは平年並の範囲となります。ここで平年値は</a:t>
            </a:r>
            <a:r>
              <a:rPr kumimoji="1" lang="en-US" altLang="ja-JP" dirty="0"/>
              <a:t>1991</a:t>
            </a:r>
            <a:r>
              <a:rPr kumimoji="1" lang="ja-JP" altLang="en-US" dirty="0"/>
              <a:t>年～</a:t>
            </a:r>
            <a:r>
              <a:rPr kumimoji="1" lang="en-US" altLang="ja-JP" dirty="0"/>
              <a:t>2020</a:t>
            </a:r>
            <a:r>
              <a:rPr kumimoji="1" lang="ja-JP" altLang="en-US" dirty="0"/>
              <a:t>年の</a:t>
            </a:r>
            <a:r>
              <a:rPr kumimoji="1" lang="en-US" altLang="ja-JP" dirty="0"/>
              <a:t>30</a:t>
            </a:r>
            <a:r>
              <a:rPr kumimoji="1" lang="ja-JP" altLang="en-US" dirty="0"/>
              <a:t>年平均値で、その場所の平均的な気候を表します。</a:t>
            </a:r>
            <a:endParaRPr kumimoji="1" lang="en-US" altLang="ja-JP" dirty="0"/>
          </a:p>
          <a:p>
            <a:r>
              <a:rPr lang="ja-JP" altLang="en-US" dirty="0"/>
              <a:t>　</a:t>
            </a:r>
            <a:r>
              <a:rPr kumimoji="1" lang="ja-JP" altLang="en-US" dirty="0"/>
              <a:t>この図からまずわかることは、平年でも</a:t>
            </a:r>
            <a:r>
              <a:rPr kumimoji="1" lang="en-US" altLang="ja-JP" dirty="0"/>
              <a:t>2021</a:t>
            </a:r>
            <a:r>
              <a:rPr kumimoji="1" lang="ja-JP" altLang="en-US" dirty="0"/>
              <a:t>年でも、「冬は寒くて、夏は暑いという季節変化」が明瞭なことです。</a:t>
            </a:r>
            <a:endParaRPr kumimoji="1" lang="en-US" altLang="ja-JP" dirty="0"/>
          </a:p>
          <a:p>
            <a:endParaRPr lang="en-US" altLang="ja-JP" dirty="0"/>
          </a:p>
          <a:p>
            <a:r>
              <a:rPr lang="ja-JP" altLang="en-US" dirty="0"/>
              <a:t>　</a:t>
            </a:r>
            <a:r>
              <a:rPr kumimoji="1" lang="ja-JP" altLang="en-US" dirty="0"/>
              <a:t>この季節変化に合わせて、人々が生活し、農業などの産業が営まれています。また、図からは、気温の日々の変動に加え「平年に比べて気温が高い時期や低い時期がある」こともわかります。例えば、</a:t>
            </a:r>
            <a:r>
              <a:rPr kumimoji="1" lang="en-US" altLang="ja-JP" dirty="0"/>
              <a:t>3</a:t>
            </a:r>
            <a:r>
              <a:rPr kumimoji="1" lang="ja-JP" altLang="en-US" dirty="0"/>
              <a:t>～</a:t>
            </a:r>
            <a:r>
              <a:rPr kumimoji="1" lang="en-US" altLang="ja-JP" dirty="0"/>
              <a:t>4</a:t>
            </a:r>
            <a:r>
              <a:rPr kumimoji="1" lang="ja-JP" altLang="en-US" dirty="0"/>
              <a:t>月にかけては平年より気温が高い時期が続いていました。また、</a:t>
            </a:r>
            <a:r>
              <a:rPr kumimoji="1" lang="en-US" altLang="ja-JP" dirty="0"/>
              <a:t>7</a:t>
            </a:r>
            <a:r>
              <a:rPr kumimoji="1" lang="ja-JP" altLang="en-US" dirty="0"/>
              <a:t>月は上旬に平年より低い時期がありましたが、中旬以降に平年より高い時期があり、同じ月内で大きな変動がみられます。</a:t>
            </a:r>
            <a:endParaRPr kumimoji="1" lang="en-US" altLang="ja-JP" dirty="0"/>
          </a:p>
          <a:p>
            <a:endParaRPr kumimoji="1" lang="en-US" altLang="ja-JP" dirty="0"/>
          </a:p>
          <a:p>
            <a:r>
              <a:rPr kumimoji="1" lang="ja-JP" altLang="en-US" dirty="0"/>
              <a:t>　このような、冷夏</a:t>
            </a:r>
            <a:r>
              <a:rPr kumimoji="1" lang="en-US" altLang="ja-JP" dirty="0"/>
              <a:t>/</a:t>
            </a:r>
            <a:r>
              <a:rPr kumimoji="1" lang="ja-JP" altLang="en-US" dirty="0"/>
              <a:t>暑夏や暖冬</a:t>
            </a:r>
            <a:r>
              <a:rPr kumimoji="1" lang="en-US" altLang="ja-JP" dirty="0"/>
              <a:t>/</a:t>
            </a:r>
            <a:r>
              <a:rPr kumimoji="1" lang="ja-JP" altLang="en-US" dirty="0"/>
              <a:t>寒冬といった平年から偏った「天候」は、人々の生活や産業に影響を与え、長期間にわたって継続すると</a:t>
            </a:r>
            <a:r>
              <a:rPr lang="ja-JP" altLang="en-US" dirty="0"/>
              <a:t>冷害・長雨・干害など</a:t>
            </a:r>
            <a:r>
              <a:rPr kumimoji="1" lang="ja-JP" altLang="en-US" dirty="0"/>
              <a:t>の災害をもたらします。</a:t>
            </a:r>
            <a:endParaRPr kumimoji="1" lang="en-US" altLang="ja-JP" dirty="0"/>
          </a:p>
          <a:p>
            <a:endParaRPr lang="en-US" altLang="ja-JP" dirty="0"/>
          </a:p>
          <a:p>
            <a:r>
              <a:rPr kumimoji="1" lang="ja-JP" altLang="en-US" dirty="0"/>
              <a:t>　季節予報は、このような「天候」、すなわち、「ある地域における数日間以上の平均的な天気の状態」を対象とした予報です。日々の天気予報のようにその日の天気を予報するものではないことに留意が必要です。</a:t>
            </a:r>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15</a:t>
            </a:fld>
            <a:endParaRPr kumimoji="1" lang="ja-JP" altLang="en-US"/>
          </a:p>
        </p:txBody>
      </p:sp>
    </p:spTree>
    <p:extLst>
      <p:ext uri="{BB962C8B-B14F-4D97-AF65-F5344CB8AC3E}">
        <p14:creationId xmlns:p14="http://schemas.microsoft.com/office/powerpoint/2010/main" val="849398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r>
              <a:rPr lang="ja-JP" altLang="en-US" dirty="0"/>
              <a:t>　季節予報では、</a:t>
            </a:r>
            <a:r>
              <a:rPr lang="en-US" altLang="ja-JP" dirty="0"/>
              <a:t>1</a:t>
            </a:r>
            <a:r>
              <a:rPr lang="ja-JP" altLang="en-US" dirty="0"/>
              <a:t>か月や</a:t>
            </a:r>
            <a:r>
              <a:rPr lang="en-US" altLang="ja-JP" dirty="0"/>
              <a:t>1</a:t>
            </a:r>
            <a:r>
              <a:rPr lang="ja-JP" altLang="en-US" dirty="0"/>
              <a:t>週間などの予報期間の平均の天候（気温や降水量など）を３つの「階級」で予報します。つまり、平年よりも低く（少なく）なるのか、平年並となるのか、平年よりも高く（多く）なるのかを予報します。</a:t>
            </a:r>
            <a:endParaRPr lang="en-US" altLang="ja-JP" dirty="0"/>
          </a:p>
          <a:p>
            <a:endParaRPr lang="ja-JP" altLang="en-US" dirty="0"/>
          </a:p>
          <a:p>
            <a:pPr defTabSz="903434">
              <a:defRPr/>
            </a:pPr>
            <a:r>
              <a:rPr lang="ja-JP" altLang="en-US" dirty="0"/>
              <a:t>　この「低い（少ない）」、「平年並」、「高い（多い）」といった３つの階級は、</a:t>
            </a:r>
            <a:r>
              <a:rPr lang="en-US" altLang="ja-JP" dirty="0"/>
              <a:t>1991</a:t>
            </a:r>
            <a:r>
              <a:rPr lang="ja-JP" altLang="en-US" dirty="0"/>
              <a:t>年～</a:t>
            </a:r>
            <a:r>
              <a:rPr lang="en-US" altLang="ja-JP" dirty="0"/>
              <a:t>2020</a:t>
            </a:r>
            <a:r>
              <a:rPr lang="ja-JP" altLang="en-US" dirty="0"/>
              <a:t>年の</a:t>
            </a:r>
            <a:r>
              <a:rPr lang="en-US" altLang="ja-JP" dirty="0"/>
              <a:t>30</a:t>
            </a:r>
            <a:r>
              <a:rPr lang="ja-JP" altLang="en-US" dirty="0"/>
              <a:t>年間の値のうち、</a:t>
            </a:r>
            <a:r>
              <a:rPr lang="en-US" altLang="ja-JP" dirty="0"/>
              <a:t>11</a:t>
            </a:r>
            <a:r>
              <a:rPr lang="ja-JP" altLang="en-US" dirty="0"/>
              <a:t>番目から</a:t>
            </a:r>
            <a:r>
              <a:rPr lang="en-US" altLang="ja-JP" dirty="0"/>
              <a:t>20</a:t>
            </a:r>
            <a:r>
              <a:rPr lang="ja-JP" altLang="en-US" dirty="0"/>
              <a:t>番目までの範囲を「平年並」として、それより低ければ「低い」、高ければ「高い」と定めています。また、</a:t>
            </a:r>
            <a:r>
              <a:rPr lang="en-US" altLang="ja-JP" dirty="0"/>
              <a:t>30</a:t>
            </a:r>
            <a:r>
              <a:rPr lang="ja-JP" altLang="en-US" dirty="0"/>
              <a:t>年間の値の下位または上位</a:t>
            </a:r>
            <a:r>
              <a:rPr lang="en-US" altLang="ja-JP" dirty="0"/>
              <a:t>10</a:t>
            </a:r>
            <a:r>
              <a:rPr lang="ja-JP" altLang="en-US" dirty="0"/>
              <a:t>％に相当する場合には、「かなり低い（少ない）」「かなり高い（多い）」と表現され、</a:t>
            </a:r>
            <a:r>
              <a:rPr lang="en-US" altLang="ja-JP" dirty="0"/>
              <a:t>10</a:t>
            </a:r>
            <a:r>
              <a:rPr lang="ja-JP" altLang="en-US" dirty="0"/>
              <a:t>年に</a:t>
            </a:r>
            <a:r>
              <a:rPr lang="en-US" altLang="ja-JP" dirty="0"/>
              <a:t>1</a:t>
            </a:r>
            <a:r>
              <a:rPr lang="ja-JP" altLang="en-US" dirty="0"/>
              <a:t>回の頻度で発生します。</a:t>
            </a:r>
            <a:endParaRPr lang="en-US" altLang="ja-JP" dirty="0"/>
          </a:p>
          <a:p>
            <a:pPr defTabSz="903434">
              <a:defRPr/>
            </a:pPr>
            <a:endParaRPr lang="en-US" altLang="ja-JP" dirty="0"/>
          </a:p>
          <a:p>
            <a:pPr defTabSz="903434">
              <a:defRPr/>
            </a:pPr>
            <a:r>
              <a:rPr lang="ja-JP" altLang="en-US" dirty="0"/>
              <a:t>　このように３つの階級を定めることで、過去</a:t>
            </a:r>
            <a:r>
              <a:rPr lang="en-US" altLang="ja-JP" dirty="0"/>
              <a:t>30</a:t>
            </a:r>
            <a:r>
              <a:rPr lang="ja-JP" altLang="en-US" dirty="0"/>
              <a:t>年間の値では３つの階級それぞれの出現回数が</a:t>
            </a:r>
            <a:r>
              <a:rPr lang="en-US" altLang="ja-JP" dirty="0"/>
              <a:t>10</a:t>
            </a:r>
            <a:r>
              <a:rPr lang="ja-JP" altLang="en-US" dirty="0"/>
              <a:t>回ずつとなり、出現率が等分（</a:t>
            </a:r>
            <a:r>
              <a:rPr lang="en-US" altLang="ja-JP" dirty="0"/>
              <a:t>33</a:t>
            </a:r>
            <a:r>
              <a:rPr lang="ja-JP" altLang="en-US" dirty="0"/>
              <a:t>％ずつ）となります。これを気候的出現率といいます。ここでは、平均気温を例に「平年並」の範囲の決め方を模式的に示しています。</a:t>
            </a:r>
            <a:endParaRPr lang="en-US" altLang="ja-JP" dirty="0"/>
          </a:p>
          <a:p>
            <a:pPr defTabSz="903434">
              <a:defRPr/>
            </a:pPr>
            <a:endParaRPr lang="en-US" altLang="ja-JP" dirty="0"/>
          </a:p>
          <a:p>
            <a:pPr defTabSz="903434">
              <a:defRPr/>
            </a:pPr>
            <a:r>
              <a:rPr lang="ja-JP" altLang="en-US" dirty="0"/>
              <a:t>　「平年並」の範囲は地方や予報対象期間ごとに異なり、平年値の更新により</a:t>
            </a:r>
            <a:r>
              <a:rPr lang="en-US" altLang="ja-JP" dirty="0"/>
              <a:t>10</a:t>
            </a:r>
            <a:r>
              <a:rPr lang="ja-JP" altLang="en-US" dirty="0"/>
              <a:t>年ごとに値が更新されていきます。</a:t>
            </a:r>
            <a:endParaRPr kumimoji="1" lang="ja-JP" altLang="en-US"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16</a:t>
            </a:fld>
            <a:endParaRPr kumimoji="1" lang="ja-JP" altLang="en-US"/>
          </a:p>
        </p:txBody>
      </p:sp>
    </p:spTree>
    <p:extLst>
      <p:ext uri="{BB962C8B-B14F-4D97-AF65-F5344CB8AC3E}">
        <p14:creationId xmlns:p14="http://schemas.microsoft.com/office/powerpoint/2010/main" val="2092408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a:xfrm>
            <a:off x="488915" y="5084009"/>
            <a:ext cx="5760000" cy="4460041"/>
          </a:xfrm>
        </p:spPr>
        <p:txBody>
          <a:bodyPr/>
          <a:lstStyle/>
          <a:p>
            <a:r>
              <a:rPr lang="ja-JP" altLang="en-US" sz="1100" dirty="0"/>
              <a:t>　季節予報では、 「低い（少ない）」、「平年並」、「高い（多い）」 の</a:t>
            </a:r>
            <a:r>
              <a:rPr lang="en-US" altLang="ja-JP" sz="1100" dirty="0"/>
              <a:t>3</a:t>
            </a:r>
            <a:r>
              <a:rPr lang="ja-JP" altLang="en-US" sz="1100" dirty="0"/>
              <a:t>つの階級になる確率を予報します。過去</a:t>
            </a:r>
            <a:r>
              <a:rPr lang="en-US" altLang="ja-JP" sz="1100" dirty="0"/>
              <a:t>30</a:t>
            </a:r>
            <a:r>
              <a:rPr lang="ja-JP" altLang="en-US" sz="1100" dirty="0"/>
              <a:t>年の各階級の出現率、すなわち気候的出現率は、各階級ともに</a:t>
            </a:r>
            <a:r>
              <a:rPr lang="en-US" altLang="ja-JP" sz="1100" dirty="0"/>
              <a:t>33</a:t>
            </a:r>
            <a:r>
              <a:rPr lang="ja-JP" altLang="en-US" sz="1100" dirty="0"/>
              <a:t>％です。したがって、予報された確率がこの出現率と比較して、どのくらい大きいか小さいかを見ることが重要となります。</a:t>
            </a:r>
            <a:endParaRPr lang="en-US" altLang="ja-JP" sz="1100" dirty="0"/>
          </a:p>
          <a:p>
            <a:endParaRPr lang="en-US" altLang="ja-JP" sz="1100" dirty="0"/>
          </a:p>
          <a:p>
            <a:pPr defTabSz="913945">
              <a:defRPr/>
            </a:pPr>
            <a:r>
              <a:rPr lang="ja-JP" altLang="en-US" sz="1100" dirty="0"/>
              <a:t>　例えば、気温が「高い」階級となる確率が</a:t>
            </a:r>
            <a:r>
              <a:rPr lang="en-US" altLang="ja-JP" sz="1100" dirty="0"/>
              <a:t>60</a:t>
            </a:r>
            <a:r>
              <a:rPr lang="ja-JP" altLang="en-US" sz="1100" dirty="0"/>
              <a:t>％という予報が出たとすると、これは気候的出現率</a:t>
            </a:r>
            <a:r>
              <a:rPr lang="en-US" altLang="ja-JP" sz="1100" dirty="0"/>
              <a:t>33</a:t>
            </a:r>
            <a:r>
              <a:rPr lang="ja-JP" altLang="en-US" sz="1100" dirty="0"/>
              <a:t>％の約</a:t>
            </a:r>
            <a:r>
              <a:rPr lang="en-US" altLang="ja-JP" sz="1100" dirty="0"/>
              <a:t>2</a:t>
            </a:r>
            <a:r>
              <a:rPr lang="ja-JP" altLang="en-US" sz="1100" dirty="0"/>
              <a:t>倍となることから気温が高くなる可能性が大きい、と言えます。一方、「低い」階級となる確率が</a:t>
            </a:r>
            <a:r>
              <a:rPr lang="en-US" altLang="ja-JP" sz="1100" dirty="0"/>
              <a:t>10</a:t>
            </a:r>
            <a:r>
              <a:rPr lang="ja-JP" altLang="en-US" sz="1100" dirty="0"/>
              <a:t>％だと、気温が低くなる可能性が小さい、と言えます。</a:t>
            </a:r>
            <a:endParaRPr lang="en-US" altLang="ja-JP" sz="1100" dirty="0"/>
          </a:p>
          <a:p>
            <a:pPr defTabSz="913945">
              <a:defRPr/>
            </a:pPr>
            <a:endParaRPr lang="en-US" altLang="ja-JP" sz="1100" dirty="0"/>
          </a:p>
          <a:p>
            <a:pPr defTabSz="913945">
              <a:defRPr/>
            </a:pPr>
            <a:r>
              <a:rPr lang="ja-JP" altLang="en-US" sz="1100" dirty="0"/>
              <a:t>　</a:t>
            </a:r>
            <a:r>
              <a:rPr lang="en-US" altLang="ja-JP" sz="1100" dirty="0"/>
              <a:t>3</a:t>
            </a:r>
            <a:r>
              <a:rPr lang="ja-JP" altLang="en-US" sz="1100" dirty="0"/>
              <a:t>つしかない階級ならば、確率ではなく「高くなる」「低くなる」といった断定的な予報はできないのかと疑問に思われるかもしれません。予報技術や大気の流れの「カオス」的な性質、すなわち、予報初期における大気の状態のちょっとした違い（現在の観測網で正確に把握できない程度の違い）が将来の状態に大きな影響を与えるという性質から、季節予報では断定的な予報はできません。</a:t>
            </a:r>
            <a:endParaRPr lang="en-US" altLang="ja-JP" sz="1100" dirty="0"/>
          </a:p>
          <a:p>
            <a:pPr defTabSz="913945">
              <a:defRPr/>
            </a:pPr>
            <a:endParaRPr lang="en-US" altLang="ja-JP" sz="1100" dirty="0"/>
          </a:p>
          <a:p>
            <a:pPr defTabSz="913945">
              <a:defRPr/>
            </a:pPr>
            <a:r>
              <a:rPr kumimoji="1" lang="ja-JP" altLang="en-US" sz="1100" dirty="0"/>
              <a:t>　また季節予報の種類は</a:t>
            </a:r>
            <a:r>
              <a:rPr kumimoji="1" lang="ja-JP" altLang="en-US" sz="1100" dirty="0" smtClean="0"/>
              <a:t>表のとおり</a:t>
            </a:r>
            <a:r>
              <a:rPr kumimoji="1" lang="ja-JP" altLang="en-US" sz="1100" dirty="0"/>
              <a:t>、１か月先～</a:t>
            </a:r>
            <a:r>
              <a:rPr kumimoji="1" lang="en-US" altLang="ja-JP" sz="1100" dirty="0"/>
              <a:t>6</a:t>
            </a:r>
            <a:r>
              <a:rPr kumimoji="1" lang="ja-JP" altLang="en-US" sz="1100" dirty="0"/>
              <a:t>か月先を対象としたものがあります。</a:t>
            </a:r>
            <a:endParaRPr kumimoji="1" lang="en-US" altLang="ja-JP" sz="1100" dirty="0"/>
          </a:p>
          <a:p>
            <a:pPr defTabSz="913945">
              <a:defRPr/>
            </a:pPr>
            <a:r>
              <a:rPr kumimoji="1" lang="ja-JP" altLang="en-US" sz="1100" dirty="0"/>
              <a:t>　</a:t>
            </a:r>
            <a:r>
              <a:rPr kumimoji="1" lang="en-US" altLang="ja-JP" sz="1100" dirty="0">
                <a:hlinkClick r:id="rId3"/>
              </a:rPr>
              <a:t>https://www.jma.go.jp/jma/kishou/know/kisetsu_riyou/content/index.html</a:t>
            </a:r>
            <a:endParaRPr kumimoji="1" lang="en-US" altLang="ja-JP" sz="1100" dirty="0"/>
          </a:p>
          <a:p>
            <a:endParaRPr lang="en-US" altLang="ja-JP" sz="1100" dirty="0"/>
          </a:p>
          <a:p>
            <a:r>
              <a:rPr lang="ja-JP" altLang="en-US" sz="1100" dirty="0"/>
              <a:t>　気象庁</a:t>
            </a:r>
            <a:r>
              <a:rPr lang="en-US" altLang="ja-JP" sz="1100" dirty="0"/>
              <a:t>HP</a:t>
            </a:r>
            <a:r>
              <a:rPr lang="ja-JP" altLang="en-US" sz="1100" dirty="0"/>
              <a:t>の季節予報の解説ページでは、ここで照会した他にも季節予報に関する基本的事項を記載してありますのでご活用ください。</a:t>
            </a:r>
            <a:endParaRPr lang="en-US" altLang="ja-JP" sz="1100" dirty="0"/>
          </a:p>
          <a:p>
            <a:pPr marL="164095" indent="-164095">
              <a:buFont typeface="Wingdings" panose="05000000000000000000" pitchFamily="2" charset="2"/>
              <a:buChar char="Ø"/>
            </a:pPr>
            <a:r>
              <a:rPr lang="en-US" altLang="ja-JP" sz="1100" dirty="0">
                <a:hlinkClick r:id="rId4"/>
              </a:rPr>
              <a:t>https://www.jma.go.jp/jma/kishou/know/kisetsu_riyou/index.html</a:t>
            </a:r>
            <a:endParaRPr lang="en-US" altLang="ja-JP" sz="1100" dirty="0"/>
          </a:p>
          <a:p>
            <a:r>
              <a:rPr lang="ja-JP" altLang="en-US" sz="1100" dirty="0"/>
              <a:t>　季節予報の精度については、以下のページをご覧ください。</a:t>
            </a:r>
            <a:endParaRPr lang="en-US" altLang="ja-JP" sz="1100" dirty="0"/>
          </a:p>
          <a:p>
            <a:pPr marL="164095" indent="-164095">
              <a:buFont typeface="Wingdings" panose="05000000000000000000" pitchFamily="2" charset="2"/>
              <a:buChar char="Ø"/>
            </a:pPr>
            <a:r>
              <a:rPr lang="en-US" altLang="ja-JP" sz="1100" dirty="0">
                <a:hlinkClick r:id="rId5"/>
              </a:rPr>
              <a:t>https://www.jma.go.jp/jma/kishou/know/kisetsu_riyou/accuracy</a:t>
            </a:r>
            <a:r>
              <a:rPr lang="en-US" altLang="ja-JP" sz="1100" dirty="0" smtClean="0">
                <a:hlinkClick r:id="rId5"/>
              </a:rPr>
              <a:t>/</a:t>
            </a:r>
            <a:endParaRPr lang="en-US" altLang="ja-JP" sz="1100" dirty="0" smtClean="0"/>
          </a:p>
          <a:p>
            <a:pPr defTabSz="875175"/>
            <a:r>
              <a:rPr lang="ja-JP" altLang="en-US" sz="1100" baseline="0" dirty="0" smtClean="0"/>
              <a:t>　</a:t>
            </a:r>
            <a:r>
              <a:rPr lang="ja-JP" altLang="en-US" sz="1100" dirty="0" smtClean="0"/>
              <a:t>予報区分の一覧表</a:t>
            </a:r>
            <a:endParaRPr lang="en-US" altLang="ja-JP" sz="1100" dirty="0" smtClean="0"/>
          </a:p>
          <a:p>
            <a:pPr marL="164095" indent="-164095" defTabSz="875175">
              <a:buFont typeface="Wingdings" panose="05000000000000000000" pitchFamily="2" charset="2"/>
              <a:buChar char="Ø"/>
            </a:pPr>
            <a:r>
              <a:rPr lang="en-US" altLang="ja-JP" sz="1100" dirty="0" smtClean="0">
                <a:hlinkClick r:id="rId6"/>
              </a:rPr>
              <a:t>https://www.jma.go.jp/jma/kishou/know/kisetsu_riyou/division/kubun.html</a:t>
            </a:r>
            <a:endParaRPr lang="en-US" altLang="ja-JP" sz="1100" dirty="0" smtClean="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17</a:t>
            </a:fld>
            <a:endParaRPr kumimoji="1" lang="ja-JP" altLang="en-US" dirty="0"/>
          </a:p>
        </p:txBody>
      </p:sp>
    </p:spTree>
    <p:extLst>
      <p:ext uri="{BB962C8B-B14F-4D97-AF65-F5344CB8AC3E}">
        <p14:creationId xmlns:p14="http://schemas.microsoft.com/office/powerpoint/2010/main" val="2723861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pPr defTabSz="913945">
              <a:defRPr/>
            </a:pPr>
            <a:r>
              <a:rPr kumimoji="1" lang="ja-JP" altLang="en-US" dirty="0"/>
              <a:t>　気象庁ホームページで、季節予報へアクセスすると、地図形式で期間・要素を切り替えて最新の予報を確認できます。また、画面下に</a:t>
            </a:r>
            <a:r>
              <a:rPr kumimoji="1" lang="en-US" altLang="ja-JP" dirty="0"/>
              <a:t>1</a:t>
            </a:r>
            <a:r>
              <a:rPr kumimoji="1" lang="ja-JP" altLang="en-US" dirty="0"/>
              <a:t>か月予報、</a:t>
            </a:r>
            <a:r>
              <a:rPr kumimoji="1" lang="en-US" altLang="ja-JP" dirty="0"/>
              <a:t>3</a:t>
            </a:r>
            <a:r>
              <a:rPr kumimoji="1" lang="ja-JP" altLang="en-US" dirty="0"/>
              <a:t>か月予報、暖候期（または寒候期）予報の予報対象期間のボタンが一列に表示され、その時</a:t>
            </a:r>
            <a:r>
              <a:rPr kumimoji="1" lang="ja-JP" altLang="en-US" dirty="0" smtClean="0"/>
              <a:t>のそれぞれの最新の予報を表示</a:t>
            </a:r>
            <a:r>
              <a:rPr kumimoji="1" lang="ja-JP" altLang="en-US" dirty="0"/>
              <a:t>できます。</a:t>
            </a:r>
            <a:endParaRPr kumimoji="1" lang="en-US" altLang="ja-JP" dirty="0"/>
          </a:p>
          <a:p>
            <a:pPr defTabSz="913945">
              <a:defRPr/>
            </a:pPr>
            <a:endParaRPr kumimoji="1" lang="en-US" altLang="ja-JP" dirty="0"/>
          </a:p>
          <a:p>
            <a:pPr defTabSz="913945">
              <a:defRPr/>
            </a:pPr>
            <a:r>
              <a:rPr kumimoji="1" lang="ja-JP" altLang="en-US" dirty="0"/>
              <a:t>　地図上の地域をクリックすると、その地域で発表された予報を一覧表示できます。さらに上部にあるボタンから解説資料を表示できます。解説資料は、予想される天候のイメージや留意点を視覚的に分かりやすく示したもので、より詳細な解説を知りたい場合に活用できます。</a:t>
            </a:r>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18</a:t>
            </a:fld>
            <a:endParaRPr kumimoji="1" lang="ja-JP" altLang="en-US"/>
          </a:p>
        </p:txBody>
      </p:sp>
    </p:spTree>
    <p:extLst>
      <p:ext uri="{BB962C8B-B14F-4D97-AF65-F5344CB8AC3E}">
        <p14:creationId xmlns:p14="http://schemas.microsoft.com/office/powerpoint/2010/main" val="3826338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1</a:t>
            </a:fld>
            <a:endParaRPr kumimoji="1" lang="ja-JP" altLang="en-US"/>
          </a:p>
        </p:txBody>
      </p:sp>
    </p:spTree>
    <p:extLst>
      <p:ext uri="{BB962C8B-B14F-4D97-AF65-F5344CB8AC3E}">
        <p14:creationId xmlns:p14="http://schemas.microsoft.com/office/powerpoint/2010/main" val="871103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a:t>
            </a:r>
            <a:r>
              <a:rPr lang="en-US" altLang="ja-JP" dirty="0"/>
              <a:t>2</a:t>
            </a:r>
            <a:r>
              <a:rPr lang="ja-JP" altLang="en-US" dirty="0"/>
              <a:t>週間気温予報は、週間天気予報の先の２週間先まで（８日先から</a:t>
            </a:r>
            <a:r>
              <a:rPr lang="en-US" altLang="ja-JP" dirty="0"/>
              <a:t>12</a:t>
            </a:r>
            <a:r>
              <a:rPr lang="ja-JP" altLang="en-US" dirty="0"/>
              <a:t>日先を中心とした各日の５日間平均）について地点ごとの最高気温、最低気温と地域ごとの５日間平均気温を毎日予報します。</a:t>
            </a:r>
            <a:endParaRPr lang="en-US" altLang="ja-JP" dirty="0"/>
          </a:p>
          <a:p>
            <a:endParaRPr lang="en-US" altLang="ja-JP" dirty="0"/>
          </a:p>
          <a:p>
            <a:r>
              <a:rPr lang="ja-JP" altLang="en-US" dirty="0"/>
              <a:t>　気象庁</a:t>
            </a:r>
            <a:r>
              <a:rPr lang="en-US" altLang="ja-JP" dirty="0"/>
              <a:t>HP</a:t>
            </a:r>
            <a:r>
              <a:rPr lang="ja-JP" altLang="en-US" dirty="0"/>
              <a:t>の</a:t>
            </a:r>
            <a:r>
              <a:rPr lang="en-US" altLang="ja-JP" dirty="0"/>
              <a:t>2</a:t>
            </a:r>
            <a:r>
              <a:rPr lang="ja-JP" altLang="en-US" dirty="0"/>
              <a:t>週間気温予報の府県別のページでは</a:t>
            </a:r>
            <a:r>
              <a:rPr lang="ja-JP" altLang="en-US" dirty="0" smtClean="0"/>
              <a:t>、週間</a:t>
            </a:r>
            <a:r>
              <a:rPr lang="ja-JP" altLang="en-US" dirty="0"/>
              <a:t>天気予報を提供している地点の最高・最低気温について、過去</a:t>
            </a:r>
            <a:r>
              <a:rPr lang="en-US" altLang="ja-JP" dirty="0"/>
              <a:t>1</a:t>
            </a:r>
            <a:r>
              <a:rPr lang="ja-JP" altLang="en-US" dirty="0"/>
              <a:t>週間の経過と向こう </a:t>
            </a:r>
            <a:r>
              <a:rPr lang="en-US" altLang="ja-JP" dirty="0"/>
              <a:t>2 </a:t>
            </a:r>
            <a:r>
              <a:rPr lang="ja-JP" altLang="en-US" dirty="0"/>
              <a:t>週間の予報をまとめて表示します。また、気温が平年と比べて高いのか、 低いのかを着色した数値表示と平年からの隔たりがわかりやすいグラフ表示となっています。</a:t>
            </a:r>
            <a:endParaRPr lang="en-US" altLang="ja-JP" dirty="0"/>
          </a:p>
          <a:p>
            <a:endParaRPr lang="en-US" altLang="ja-JP" dirty="0"/>
          </a:p>
          <a:p>
            <a:r>
              <a:rPr lang="ja-JP" altLang="en-US" dirty="0"/>
              <a:t>　このように最高・最低気温を表示することにより農作物の高温や低温障害への対策に活用しやすくなっています。例えば果樹では日焼け等の高温障害、凍霜害に対するハウスの換気等の事前対策に効果的に活用できます。また、週間気温予報で提供される最高・最低気温と組み合わせて活用することで障害発生の目安にしている気温などとの比較が容易となり、早めに対策を講じることができます。</a:t>
            </a:r>
            <a:endParaRPr lang="en-US" altLang="ja-JP" dirty="0"/>
          </a:p>
          <a:p>
            <a:endParaRPr lang="en-US" altLang="ja-JP" dirty="0"/>
          </a:p>
          <a:p>
            <a:r>
              <a:rPr lang="ja-JP" altLang="en-US" dirty="0"/>
              <a:t>　また、気象庁ホームページから</a:t>
            </a:r>
            <a:r>
              <a:rPr lang="en-US" altLang="ja-JP" dirty="0"/>
              <a:t>2</a:t>
            </a:r>
            <a:r>
              <a:rPr lang="ja-JP" altLang="en-US" dirty="0"/>
              <a:t>週間気温予報の数値データ（ガイダンスデータ）が取得可能で、作物の生育予測や開花予測に活用されています。これらの活用事例については、本手引き「別冊」で紹介していますのでそちらをご覧ください。</a:t>
            </a:r>
            <a:endParaRPr lang="en-US" altLang="ja-JP" dirty="0"/>
          </a:p>
          <a:p>
            <a:endParaRPr lang="en-US" altLang="ja-JP" dirty="0"/>
          </a:p>
          <a:p>
            <a:r>
              <a:rPr lang="ja-JP" altLang="en-US" dirty="0"/>
              <a:t>　２週間気温予報の精度は以下のページをご覧ください。</a:t>
            </a:r>
            <a:endParaRPr lang="en-US" altLang="ja-JP" dirty="0"/>
          </a:p>
          <a:p>
            <a:pPr marL="164095" indent="-164095">
              <a:buFont typeface="Wingdings" panose="05000000000000000000" pitchFamily="2" charset="2"/>
              <a:buChar char="Ø"/>
            </a:pPr>
            <a:r>
              <a:rPr lang="en-US" altLang="ja-JP" dirty="0">
                <a:hlinkClick r:id="rId3"/>
              </a:rPr>
              <a:t>https://www.jma.go.jp/jma/kishou/know/kisetsu_riyou/accuracy/twoweek/</a:t>
            </a:r>
            <a:endParaRPr lang="en-US" altLang="ja-JP" dirty="0"/>
          </a:p>
          <a:p>
            <a:endParaRPr lang="en-US" altLang="ja-JP" dirty="0"/>
          </a:p>
          <a:p>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19</a:t>
            </a:fld>
            <a:endParaRPr lang="ja-JP" altLang="en-US"/>
          </a:p>
        </p:txBody>
      </p:sp>
      <p:sp>
        <p:nvSpPr>
          <p:cNvPr id="10" name="スライド イメージ プレースホルダー 9">
            <a:extLst>
              <a:ext uri="{FF2B5EF4-FFF2-40B4-BE49-F238E27FC236}">
                <a16:creationId xmlns:a16="http://schemas.microsoft.com/office/drawing/2014/main" id="{2222BAF3-38A1-6387-9284-7073854A0A38}"/>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2649672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早期天候情報は、その時期としては</a:t>
            </a:r>
            <a:r>
              <a:rPr lang="en-US" altLang="ja-JP" dirty="0"/>
              <a:t>10</a:t>
            </a:r>
            <a:r>
              <a:rPr lang="ja-JP" altLang="en-US" dirty="0"/>
              <a:t>年に</a:t>
            </a:r>
            <a:r>
              <a:rPr lang="en-US" altLang="ja-JP" dirty="0"/>
              <a:t>1</a:t>
            </a:r>
            <a:r>
              <a:rPr lang="ja-JP" altLang="en-US" dirty="0"/>
              <a:t>度程度しか起きないような著しい高温や低温、降雪量（冬季の日本海側）となる可能性が、いつもより高まっているときに、</a:t>
            </a:r>
            <a:r>
              <a:rPr lang="en-US" altLang="ja-JP" dirty="0"/>
              <a:t>6</a:t>
            </a:r>
            <a:r>
              <a:rPr lang="ja-JP" altLang="en-US" dirty="0"/>
              <a:t>日前までに注意を呼びかける情報です。</a:t>
            </a:r>
            <a:endParaRPr lang="en-US" altLang="ja-JP" dirty="0"/>
          </a:p>
          <a:p>
            <a:endParaRPr lang="en-US" altLang="ja-JP" dirty="0"/>
          </a:p>
          <a:p>
            <a:r>
              <a:rPr lang="ja-JP" altLang="en-US" dirty="0"/>
              <a:t>　</a:t>
            </a:r>
            <a:r>
              <a:rPr lang="en-US" altLang="ja-JP" dirty="0"/>
              <a:t>6</a:t>
            </a:r>
            <a:r>
              <a:rPr lang="ja-JP" altLang="en-US" dirty="0"/>
              <a:t>日先から</a:t>
            </a:r>
            <a:r>
              <a:rPr lang="en-US" altLang="ja-JP" dirty="0"/>
              <a:t>14</a:t>
            </a:r>
            <a:r>
              <a:rPr lang="ja-JP" altLang="en-US" dirty="0"/>
              <a:t>日先までの期間で、</a:t>
            </a:r>
            <a:r>
              <a:rPr lang="en-US" altLang="ja-JP" dirty="0"/>
              <a:t>5</a:t>
            </a:r>
            <a:r>
              <a:rPr lang="ja-JP" altLang="en-US" dirty="0"/>
              <a:t>日間平均気温が「かなり高い」「かなり低い」となる確率が</a:t>
            </a:r>
            <a:r>
              <a:rPr lang="en-US" altLang="ja-JP" dirty="0"/>
              <a:t>30%</a:t>
            </a:r>
            <a:r>
              <a:rPr lang="ja-JP" altLang="en-US" dirty="0"/>
              <a:t>以上、または</a:t>
            </a:r>
            <a:r>
              <a:rPr lang="en-US" altLang="ja-JP" dirty="0"/>
              <a:t>5</a:t>
            </a:r>
            <a:r>
              <a:rPr lang="ja-JP" altLang="en-US" dirty="0"/>
              <a:t>日間降雪量が「かなり多い」となる確率が</a:t>
            </a:r>
            <a:r>
              <a:rPr lang="en-US" altLang="ja-JP" dirty="0"/>
              <a:t>30%</a:t>
            </a:r>
            <a:r>
              <a:rPr lang="ja-JP" altLang="en-US" dirty="0"/>
              <a:t>以上と見込まれる場合に、情報を発表します。</a:t>
            </a:r>
            <a:endParaRPr lang="en-US" altLang="ja-JP" dirty="0"/>
          </a:p>
          <a:p>
            <a:endParaRPr lang="en-US" altLang="ja-JP" dirty="0"/>
          </a:p>
          <a:p>
            <a:r>
              <a:rPr lang="ja-JP" altLang="en-US" dirty="0"/>
              <a:t>　全国を</a:t>
            </a:r>
            <a:r>
              <a:rPr lang="en-US" altLang="ja-JP" dirty="0"/>
              <a:t>11</a:t>
            </a:r>
            <a:r>
              <a:rPr lang="ja-JP" altLang="en-US" dirty="0"/>
              <a:t>に分けた地方ごとに、月曜日（祝日などの場合は火曜日）と木曜日の</a:t>
            </a:r>
            <a:r>
              <a:rPr lang="en-US" altLang="ja-JP" dirty="0"/>
              <a:t>14</a:t>
            </a:r>
            <a:r>
              <a:rPr lang="ja-JP" altLang="en-US" dirty="0"/>
              <a:t>時</a:t>
            </a:r>
            <a:r>
              <a:rPr lang="en-US" altLang="ja-JP" dirty="0"/>
              <a:t>30</a:t>
            </a:r>
            <a:r>
              <a:rPr lang="ja-JP" altLang="en-US" dirty="0"/>
              <a:t>分頃に発表します。 </a:t>
            </a:r>
          </a:p>
          <a:p>
            <a:endParaRPr lang="en-US" altLang="ja-JP" dirty="0"/>
          </a:p>
          <a:p>
            <a:r>
              <a:rPr lang="ja-JP" altLang="en-US" dirty="0"/>
              <a:t>　先ほど見た</a:t>
            </a:r>
            <a:r>
              <a:rPr lang="en-US" altLang="ja-JP" dirty="0"/>
              <a:t>2</a:t>
            </a:r>
            <a:r>
              <a:rPr lang="ja-JP" altLang="en-US" dirty="0"/>
              <a:t>週間気温予報でも、今後</a:t>
            </a:r>
            <a:r>
              <a:rPr lang="en-US" altLang="ja-JP" dirty="0"/>
              <a:t>2</a:t>
            </a:r>
            <a:r>
              <a:rPr lang="ja-JP" altLang="en-US" dirty="0"/>
              <a:t>週間の気温の見通しとして、「かなり高い」「かなり低い」気温の予想を色で示します。 早期天候情報は、月曜日と木曜日の週</a:t>
            </a:r>
            <a:r>
              <a:rPr lang="en-US" altLang="ja-JP" dirty="0"/>
              <a:t>2</a:t>
            </a:r>
            <a:r>
              <a:rPr lang="ja-JP" altLang="en-US" dirty="0"/>
              <a:t>回の発表ですが、</a:t>
            </a:r>
            <a:r>
              <a:rPr lang="en-US" altLang="ja-JP" dirty="0"/>
              <a:t>2</a:t>
            </a:r>
            <a:r>
              <a:rPr lang="ja-JP" altLang="en-US" dirty="0"/>
              <a:t>週間気温予報は毎日発表しますので、早期天候情報が発表されたら、</a:t>
            </a:r>
            <a:r>
              <a:rPr lang="en-US" altLang="ja-JP" dirty="0"/>
              <a:t>2</a:t>
            </a:r>
            <a:r>
              <a:rPr lang="ja-JP" altLang="en-US" dirty="0"/>
              <a:t>週間気温予報を毎日チェックいただくことで、早期天候情報で発表された「かなり高い」「かなり低い」気温に関する見通しの変化を確認することができます。 </a:t>
            </a:r>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20</a:t>
            </a:fld>
            <a:endParaRPr lang="ja-JP" altLang="en-US"/>
          </a:p>
        </p:txBody>
      </p:sp>
      <p:sp>
        <p:nvSpPr>
          <p:cNvPr id="7" name="スライド イメージ プレースホルダー 6">
            <a:extLst>
              <a:ext uri="{FF2B5EF4-FFF2-40B4-BE49-F238E27FC236}">
                <a16:creationId xmlns:a16="http://schemas.microsoft.com/office/drawing/2014/main" id="{847C0E1B-C75A-AABA-34FA-9D6351B0C1E2}"/>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1292267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長雨や少雨、高温、低温など、平年から大きくかけ離れた気象状況がすでに発生し、比較的長期間続き、社会的に大きな影響が予想されるときに、注意を呼びかけたり、解説したりするために、「社会的に影響の大きい天候に関する気象情報」を発表します。これは後に出てくる気象情報の役割の一つで、「天候情報」と呼ばれることもあります。</a:t>
            </a:r>
            <a:endParaRPr lang="en-US" altLang="ja-JP" dirty="0"/>
          </a:p>
          <a:p>
            <a:endParaRPr lang="en-US" altLang="ja-JP" dirty="0"/>
          </a:p>
          <a:p>
            <a:r>
              <a:rPr lang="ja-JP" altLang="en-US" dirty="0"/>
              <a:t>　種類や発表時期、主な社会的影響は表</a:t>
            </a:r>
            <a:r>
              <a:rPr lang="ja-JP" altLang="en-US" dirty="0" smtClean="0"/>
              <a:t>のとおり</a:t>
            </a:r>
            <a:r>
              <a:rPr lang="ja-JP" altLang="en-US" dirty="0"/>
              <a:t>で、これらの現象の組み合わせで発表する場合も多くあります。具体的な情報例はここに記載したほか、第</a:t>
            </a:r>
            <a:r>
              <a:rPr lang="en-US" altLang="ja-JP" dirty="0"/>
              <a:t>2</a:t>
            </a:r>
            <a:r>
              <a:rPr lang="ja-JP" altLang="en-US" dirty="0"/>
              <a:t>章でいくつか掲載しています。</a:t>
            </a:r>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21</a:t>
            </a:fld>
            <a:endParaRPr lang="ja-JP" altLang="en-US"/>
          </a:p>
        </p:txBody>
      </p:sp>
      <p:sp>
        <p:nvSpPr>
          <p:cNvPr id="7" name="スライド イメージ プレースホルダー 6">
            <a:extLst>
              <a:ext uri="{FF2B5EF4-FFF2-40B4-BE49-F238E27FC236}">
                <a16:creationId xmlns:a16="http://schemas.microsoft.com/office/drawing/2014/main" id="{EDBDD10B-942F-CC33-6AC3-18CFE032978B}"/>
              </a:ext>
            </a:extLst>
          </p:cNvPr>
          <p:cNvSpPr>
            <a:spLocks noGrp="1" noRot="1" noChangeAspect="1"/>
          </p:cNvSpPr>
          <p:nvPr>
            <p:ph type="sldImg"/>
          </p:nvPr>
        </p:nvSpPr>
        <p:spPr/>
      </p:sp>
    </p:spTree>
    <p:extLst>
      <p:ext uri="{BB962C8B-B14F-4D97-AF65-F5344CB8AC3E}">
        <p14:creationId xmlns:p14="http://schemas.microsoft.com/office/powerpoint/2010/main" val="2719081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r>
              <a:rPr lang="ja-JP" altLang="en-US" dirty="0"/>
              <a:t>　府県天気予報は、毎日</a:t>
            </a:r>
            <a:r>
              <a:rPr lang="en-US" altLang="ja-JP" dirty="0"/>
              <a:t>5</a:t>
            </a:r>
            <a:r>
              <a:rPr lang="ja-JP" altLang="en-US" dirty="0"/>
              <a:t>時、</a:t>
            </a:r>
            <a:r>
              <a:rPr lang="en-US" altLang="ja-JP" dirty="0"/>
              <a:t>11</a:t>
            </a:r>
            <a:r>
              <a:rPr lang="ja-JP" altLang="en-US" dirty="0"/>
              <a:t>時、</a:t>
            </a:r>
            <a:r>
              <a:rPr lang="en-US" altLang="ja-JP" dirty="0"/>
              <a:t>17</a:t>
            </a:r>
            <a:r>
              <a:rPr lang="ja-JP" altLang="en-US" dirty="0"/>
              <a:t>時に発表し、天気が急変したときにも随時修正して発表します。発表内容は、今日・明日・明後日の天気と風と波、明日までの</a:t>
            </a:r>
            <a:r>
              <a:rPr lang="en-US" altLang="ja-JP" dirty="0"/>
              <a:t>6</a:t>
            </a:r>
            <a:r>
              <a:rPr lang="ja-JP" altLang="en-US" dirty="0"/>
              <a:t>時間ごとの降水確率と最高・最低気温の予想です。</a:t>
            </a:r>
            <a:endParaRPr lang="en-US" altLang="ja-JP" dirty="0"/>
          </a:p>
          <a:p>
            <a:endParaRPr lang="en-US" altLang="ja-JP" dirty="0"/>
          </a:p>
          <a:p>
            <a:r>
              <a:rPr lang="ja-JP" altLang="en-US" dirty="0"/>
              <a:t>　気象庁ホームページでは、地図表示させた場合、週間天気予報の範囲まで日付を切り替えることが可能です。また、詳しく知りたい地方を選択し一覧表示も可能となっています。</a:t>
            </a:r>
            <a:endParaRPr lang="en-US" altLang="ja-JP" dirty="0"/>
          </a:p>
          <a:p>
            <a:endParaRPr lang="en-US" altLang="ja-JP"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22</a:t>
            </a:fld>
            <a:endParaRPr kumimoji="1" lang="ja-JP" altLang="en-US"/>
          </a:p>
        </p:txBody>
      </p:sp>
    </p:spTree>
    <p:extLst>
      <p:ext uri="{BB962C8B-B14F-4D97-AF65-F5344CB8AC3E}">
        <p14:creationId xmlns:p14="http://schemas.microsoft.com/office/powerpoint/2010/main" val="2721728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r>
              <a:rPr kumimoji="1" lang="ja-JP" altLang="en-US" dirty="0"/>
              <a:t>　週間天気予報は、府県天気予報より大きなスケールの現象を対象とし、</a:t>
            </a:r>
            <a:r>
              <a:rPr kumimoji="1" lang="en-US" altLang="ja-JP" dirty="0"/>
              <a:t>7</a:t>
            </a:r>
            <a:r>
              <a:rPr kumimoji="1" lang="ja-JP" altLang="en-US" dirty="0"/>
              <a:t>日先まで</a:t>
            </a:r>
            <a:r>
              <a:rPr kumimoji="1" lang="en-US" altLang="ja-JP" dirty="0"/>
              <a:t>1</a:t>
            </a:r>
            <a:r>
              <a:rPr kumimoji="1" lang="ja-JP" altLang="en-US" dirty="0"/>
              <a:t>日単位で予報します。</a:t>
            </a:r>
            <a:endParaRPr kumimoji="1" lang="en-US" altLang="ja-JP" dirty="0"/>
          </a:p>
          <a:p>
            <a:endParaRPr lang="en-US" altLang="ja-JP" dirty="0"/>
          </a:p>
          <a:p>
            <a:r>
              <a:rPr kumimoji="1" lang="ja-JP" altLang="en-US" dirty="0"/>
              <a:t>　発表単位も府県天気予報より広い府県予報区ごとで、毎日</a:t>
            </a:r>
            <a:r>
              <a:rPr lang="en-US" altLang="ja-JP" dirty="0"/>
              <a:t>11</a:t>
            </a:r>
            <a:r>
              <a:rPr lang="ja-JP" altLang="en-US" dirty="0"/>
              <a:t>時と</a:t>
            </a:r>
            <a:r>
              <a:rPr lang="en-US" altLang="ja-JP" dirty="0"/>
              <a:t>17</a:t>
            </a:r>
            <a:r>
              <a:rPr lang="ja-JP" altLang="en-US" dirty="0"/>
              <a:t>時に発表します。発表内容は、向こう一週間の、各府県における一日ごとの天気、最高・最低気温（</a:t>
            </a:r>
            <a:r>
              <a:rPr lang="en-US" altLang="ja-JP" dirty="0"/>
              <a:t>1℃</a:t>
            </a:r>
            <a:r>
              <a:rPr lang="ja-JP" altLang="en-US" dirty="0"/>
              <a:t>単位）、降水確率（</a:t>
            </a:r>
            <a:r>
              <a:rPr lang="en-US" altLang="ja-JP" dirty="0"/>
              <a:t>10</a:t>
            </a:r>
            <a:r>
              <a:rPr lang="ja-JP" altLang="en-US" dirty="0"/>
              <a:t>％単位）、予報の信頼度、期間における降水量（</a:t>
            </a:r>
            <a:r>
              <a:rPr lang="en-US" altLang="ja-JP" dirty="0"/>
              <a:t>1㎜</a:t>
            </a:r>
            <a:r>
              <a:rPr lang="ja-JP" altLang="en-US" dirty="0"/>
              <a:t>単位）と気温の平年値（</a:t>
            </a:r>
            <a:r>
              <a:rPr lang="en-US" altLang="ja-JP" dirty="0"/>
              <a:t>0.1℃</a:t>
            </a:r>
            <a:r>
              <a:rPr lang="ja-JP" altLang="en-US" dirty="0"/>
              <a:t>単位）です。</a:t>
            </a:r>
            <a:endParaRPr lang="en-US" altLang="ja-JP" dirty="0"/>
          </a:p>
          <a:p>
            <a:endParaRPr lang="en-US" altLang="ja-JP" dirty="0"/>
          </a:p>
          <a:p>
            <a:r>
              <a:rPr lang="ja-JP" altLang="en-US" dirty="0"/>
              <a:t>　予報の信頼度とは、３日目以降の降水の有無の予報について「予報が適中しやすい」ことと「予報が変わりにくい」ことを表す情報で、Ａ、Ｂ、Ｃの</a:t>
            </a:r>
            <a:r>
              <a:rPr lang="en-US" altLang="ja-JP" dirty="0"/>
              <a:t>3</a:t>
            </a:r>
            <a:r>
              <a:rPr lang="ja-JP" altLang="en-US" dirty="0"/>
              <a:t>段階で表します。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23</a:t>
            </a:fld>
            <a:endParaRPr kumimoji="1" lang="ja-JP" altLang="en-US"/>
          </a:p>
        </p:txBody>
      </p:sp>
    </p:spTree>
    <p:extLst>
      <p:ext uri="{BB962C8B-B14F-4D97-AF65-F5344CB8AC3E}">
        <p14:creationId xmlns:p14="http://schemas.microsoft.com/office/powerpoint/2010/main" val="1299219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　本手引き「農業に役立つ気象情報の利用の手引き」の「気象情報」とは、気象庁が発表する短期から長期にわたる様々な情報（広い意味での気象情報）を指しますが、気象庁では「気象情報」という名前の情報も発表しています。</a:t>
            </a:r>
          </a:p>
          <a:p>
            <a:endParaRPr kumimoji="1" lang="ja-JP" altLang="en-US" dirty="0"/>
          </a:p>
          <a:p>
            <a:r>
              <a:rPr kumimoji="1" lang="ja-JP" altLang="en-US" dirty="0"/>
              <a:t>　気象情報は警報や注意報と一体のものとして発表され、防災上重要な役割</a:t>
            </a:r>
            <a:r>
              <a:rPr kumimoji="1" lang="ja-JP" altLang="en-US" dirty="0" smtClean="0"/>
              <a:t>を担います</a:t>
            </a:r>
            <a:r>
              <a:rPr kumimoji="1" lang="ja-JP" altLang="en-US" dirty="0"/>
              <a:t>。 ７日先程度までに災害に結びつくような激しい現象が発生する可能性のあるときは、警報や注意報に先⽴って現象を予告し、注意を呼びかけます。</a:t>
            </a:r>
            <a:endParaRPr kumimoji="1" lang="en-US" altLang="ja-JP" dirty="0"/>
          </a:p>
          <a:p>
            <a:endParaRPr kumimoji="1" lang="en-US" altLang="ja-JP" dirty="0"/>
          </a:p>
          <a:p>
            <a:r>
              <a:rPr kumimoji="1" lang="ja-JP" altLang="en-US" dirty="0"/>
              <a:t>　また、警報、注意報の発表中には、その利用価値を高め、防災対応への支援をより効果的にするため、現象の経過、予想、防災上の留意点等を気象情報で具体的にお知らせすることもあります。</a:t>
            </a:r>
            <a:endParaRPr kumimoji="1" lang="en-US" altLang="ja-JP" dirty="0"/>
          </a:p>
          <a:p>
            <a:endParaRPr kumimoji="1" lang="en-US" altLang="ja-JP" dirty="0"/>
          </a:p>
          <a:p>
            <a:r>
              <a:rPr kumimoji="1" lang="ja-JP" altLang="en-US" dirty="0"/>
              <a:t>　その他、すでに説明したように「社会的に影響の大きな天候について注意を呼びかけたり、解説したりする」役割もあります。</a:t>
            </a:r>
            <a:endParaRPr kumimoji="1" lang="en-US" altLang="ja-JP" dirty="0"/>
          </a:p>
          <a:p>
            <a:endParaRPr kumimoji="1" lang="en-US" altLang="ja-JP" dirty="0"/>
          </a:p>
          <a:p>
            <a:r>
              <a:rPr kumimoji="1" lang="ja-JP" altLang="en-US" dirty="0"/>
              <a:t>　なお、東北地方など地方単位の広範囲で影響が予想される場合には「〇〇に関する△△地方気象情報」、県単位で影響が予想される場合には「○○に関する□□県気象情報」を発表します。</a:t>
            </a:r>
            <a:endParaRPr kumimoji="1" lang="en-US" altLang="ja-JP" dirty="0"/>
          </a:p>
          <a:p>
            <a:endParaRPr kumimoji="1" lang="en-US" altLang="ja-JP" dirty="0"/>
          </a:p>
          <a:p>
            <a:r>
              <a:rPr kumimoji="1" lang="ja-JP" altLang="en-US" dirty="0"/>
              <a:t>　気象情報の具体例は第</a:t>
            </a:r>
            <a:r>
              <a:rPr kumimoji="1" lang="en-US" altLang="ja-JP" dirty="0"/>
              <a:t>2</a:t>
            </a:r>
            <a:r>
              <a:rPr kumimoji="1" lang="ja-JP" altLang="en-US" dirty="0"/>
              <a:t>章で紹介していますので、併せてご覧ください。</a:t>
            </a:r>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24</a:t>
            </a:fld>
            <a:endParaRPr kumimoji="1" lang="ja-JP" altLang="en-US"/>
          </a:p>
        </p:txBody>
      </p:sp>
    </p:spTree>
    <p:extLst>
      <p:ext uri="{BB962C8B-B14F-4D97-AF65-F5344CB8AC3E}">
        <p14:creationId xmlns:p14="http://schemas.microsoft.com/office/powerpoint/2010/main" val="3098280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早期注意情報（警報級の可能性）は、警報級の現象が</a:t>
            </a:r>
            <a:r>
              <a:rPr lang="en-US" altLang="ja-JP" dirty="0"/>
              <a:t>5</a:t>
            </a:r>
            <a:r>
              <a:rPr lang="ja-JP" altLang="en-US" dirty="0"/>
              <a:t>日先までに予想されているときには、その可能性を「早期注意情報（警報級の可能性）」として［高］、［中］の</a:t>
            </a:r>
            <a:r>
              <a:rPr lang="en-US" altLang="ja-JP" dirty="0"/>
              <a:t>2</a:t>
            </a:r>
            <a:r>
              <a:rPr lang="ja-JP" altLang="en-US" dirty="0"/>
              <a:t>段階で発表するというものです。警報級の現象は、ひとたび発生すると命に危険が及ぶなど社会的影響が大きいため、可能性が高いことを表す［高］だけでなく、可能性が高くはないが一定程度認められることを表す［中］も発表しています。［高］または［中］</a:t>
            </a:r>
            <a:r>
              <a:rPr lang="ja-JP" altLang="en-US" dirty="0" smtClean="0"/>
              <a:t>が</a:t>
            </a:r>
            <a:r>
              <a:rPr lang="ja-JP" altLang="en-US" dirty="0"/>
              <a:t>発表</a:t>
            </a:r>
            <a:r>
              <a:rPr lang="ja-JP" altLang="en-US" dirty="0" smtClean="0"/>
              <a:t>されて</a:t>
            </a:r>
            <a:r>
              <a:rPr lang="ja-JP" altLang="en-US" dirty="0"/>
              <a:t>いる場合は、最新の防災気象情報等に留意するなど、災害への心構えを高めてください。</a:t>
            </a:r>
            <a:endParaRPr lang="en-US" altLang="ja-JP" dirty="0"/>
          </a:p>
          <a:p>
            <a:endParaRPr lang="en-US" altLang="ja-JP" dirty="0"/>
          </a:p>
          <a:p>
            <a:pPr lvl="0"/>
            <a:r>
              <a:rPr lang="ja-JP" altLang="en-US" dirty="0"/>
              <a:t>　早期注意情報（警報級の可能性）のページにアクセスすると、発表されている早期注意情報が地図表示</a:t>
            </a:r>
            <a:r>
              <a:rPr lang="ja-JP" altLang="ja-JP" dirty="0"/>
              <a:t>されます</a:t>
            </a:r>
            <a:r>
              <a:rPr lang="ja-JP" altLang="en-US" dirty="0"/>
              <a:t>。選択可能な現象は「大雨」、「大雪」、「暴風（暴風雪）」、「波浪」、「高潮」の</a:t>
            </a:r>
            <a:r>
              <a:rPr lang="en-US" altLang="ja-JP" dirty="0"/>
              <a:t>5</a:t>
            </a:r>
            <a:r>
              <a:rPr lang="ja-JP" altLang="en-US" dirty="0"/>
              <a:t>つの現象です。「全て」を選択する</a:t>
            </a:r>
            <a:r>
              <a:rPr lang="ja-JP" altLang="en-US" dirty="0" smtClean="0"/>
              <a:t>と、</a:t>
            </a:r>
            <a:r>
              <a:rPr lang="en-US" altLang="ja-JP" dirty="0" smtClean="0"/>
              <a:t>5</a:t>
            </a:r>
            <a:r>
              <a:rPr lang="ja-JP" altLang="en-US" dirty="0"/>
              <a:t>現象のうち</a:t>
            </a:r>
            <a:r>
              <a:rPr lang="en-US" altLang="ja-JP" dirty="0"/>
              <a:t>1</a:t>
            </a:r>
            <a:r>
              <a:rPr lang="ja-JP" altLang="en-US" dirty="0"/>
              <a:t>現象でも［高］または［中</a:t>
            </a:r>
            <a:r>
              <a:rPr lang="ja-JP" altLang="en-US" dirty="0" smtClean="0"/>
              <a:t>］を発表している場合</a:t>
            </a:r>
            <a:r>
              <a:rPr lang="ja-JP" altLang="en-US" dirty="0"/>
              <a:t>、発表状況が地図上に表示されます。また、</a:t>
            </a:r>
            <a:r>
              <a:rPr lang="ja-JP" altLang="ja-JP" dirty="0"/>
              <a:t>地図上の任意の府県をクリックすると、その府県の早期注意情報の発表状況を表示する表形式のページにリンクします。</a:t>
            </a:r>
          </a:p>
          <a:p>
            <a:endParaRPr lang="en-US" altLang="ja-JP" dirty="0"/>
          </a:p>
          <a:p>
            <a:r>
              <a:rPr lang="ja-JP" altLang="en-US" dirty="0"/>
              <a:t>　翌日までの「早期注意情報（警報級の可能性）」は、定時</a:t>
            </a:r>
            <a:r>
              <a:rPr lang="ja-JP" altLang="en-US" dirty="0" smtClean="0"/>
              <a:t>の府県天気</a:t>
            </a:r>
            <a:r>
              <a:rPr lang="ja-JP" altLang="en-US" dirty="0"/>
              <a:t>予報の発表（毎日</a:t>
            </a:r>
            <a:r>
              <a:rPr lang="en-US" altLang="ja-JP" dirty="0"/>
              <a:t>05</a:t>
            </a:r>
            <a:r>
              <a:rPr lang="ja-JP" altLang="en-US" dirty="0"/>
              <a:t>時、</a:t>
            </a:r>
            <a:r>
              <a:rPr lang="en-US" altLang="ja-JP" dirty="0"/>
              <a:t>11</a:t>
            </a:r>
            <a:r>
              <a:rPr lang="ja-JP" altLang="en-US" dirty="0"/>
              <a:t>時、</a:t>
            </a:r>
            <a:r>
              <a:rPr lang="en-US" altLang="ja-JP" dirty="0"/>
              <a:t>17</a:t>
            </a:r>
            <a:r>
              <a:rPr lang="ja-JP" altLang="en-US" dirty="0"/>
              <a:t>時）に合わせて</a:t>
            </a:r>
            <a:r>
              <a:rPr lang="ja-JP" altLang="en-US" dirty="0" smtClean="0"/>
              <a:t>、府県天気</a:t>
            </a:r>
            <a:r>
              <a:rPr lang="ja-JP" altLang="en-US" dirty="0"/>
              <a:t>予報の対象地域と同じ発表単位（○○県南部など）で発表しています。また、</a:t>
            </a:r>
            <a:r>
              <a:rPr lang="en-US" altLang="ja-JP" dirty="0"/>
              <a:t>2</a:t>
            </a:r>
            <a:r>
              <a:rPr lang="ja-JP" altLang="en-US" dirty="0"/>
              <a:t>日先から</a:t>
            </a:r>
            <a:r>
              <a:rPr lang="en-US" altLang="ja-JP" dirty="0"/>
              <a:t>5</a:t>
            </a:r>
            <a:r>
              <a:rPr lang="ja-JP" altLang="en-US" dirty="0"/>
              <a:t>日先までの「早期注意情報（警報級の可能性）」は、週間天気予報の発表（毎日</a:t>
            </a:r>
            <a:r>
              <a:rPr lang="en-US" altLang="ja-JP" dirty="0"/>
              <a:t>11</a:t>
            </a:r>
            <a:r>
              <a:rPr lang="ja-JP" altLang="en-US" dirty="0"/>
              <a:t>時、</a:t>
            </a:r>
            <a:r>
              <a:rPr lang="en-US" altLang="ja-JP" dirty="0"/>
              <a:t>17</a:t>
            </a:r>
            <a:r>
              <a:rPr lang="ja-JP" altLang="en-US" dirty="0"/>
              <a:t>時）に合わせて、週間天気予報の対象地域と同じ発表単位（○○県など）で発表しています。</a:t>
            </a:r>
            <a:endParaRPr lang="en-US" altLang="ja-JP" dirty="0"/>
          </a:p>
          <a:p>
            <a:endParaRPr lang="en-US" altLang="ja-JP" dirty="0"/>
          </a:p>
          <a:p>
            <a:r>
              <a:rPr lang="ja-JP" altLang="en-US" dirty="0"/>
              <a:t>　早期注意情報は、雨、雪、風等を対象に発表されるため、大雨、大雪、暴風に対する事前準備に活用できます。</a:t>
            </a:r>
            <a:endParaRPr lang="en-US" altLang="ja-JP" dirty="0"/>
          </a:p>
          <a:p>
            <a:endParaRPr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25</a:t>
            </a:fld>
            <a:endParaRPr lang="ja-JP" altLang="en-US"/>
          </a:p>
        </p:txBody>
      </p:sp>
      <p:sp>
        <p:nvSpPr>
          <p:cNvPr id="6" name="スライド イメージ プレースホルダー 5">
            <a:extLst>
              <a:ext uri="{FF2B5EF4-FFF2-40B4-BE49-F238E27FC236}">
                <a16:creationId xmlns:a16="http://schemas.microsoft.com/office/drawing/2014/main" id="{4E34F193-4F92-0214-9555-3887F92F3505}"/>
              </a:ext>
            </a:extLst>
          </p:cNvPr>
          <p:cNvSpPr>
            <a:spLocks noGrp="1" noRot="1" noChangeAspect="1"/>
          </p:cNvSpPr>
          <p:nvPr>
            <p:ph type="sldImg"/>
          </p:nvPr>
        </p:nvSpPr>
        <p:spPr/>
      </p:sp>
    </p:spTree>
    <p:extLst>
      <p:ext uri="{BB962C8B-B14F-4D97-AF65-F5344CB8AC3E}">
        <p14:creationId xmlns:p14="http://schemas.microsoft.com/office/powerpoint/2010/main" val="1463362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r>
              <a:rPr kumimoji="1" lang="ja-JP" altLang="en-US" dirty="0"/>
              <a:t>　天気分布予報では、日本全国を</a:t>
            </a:r>
            <a:r>
              <a:rPr kumimoji="1" lang="en-US" altLang="ja-JP" dirty="0"/>
              <a:t>5km</a:t>
            </a:r>
            <a:r>
              <a:rPr kumimoji="1" lang="ja-JP" altLang="en-US" dirty="0"/>
              <a:t>四方のメッシュに分け、そのそれぞれについて以下の要素の明日</a:t>
            </a:r>
            <a:r>
              <a:rPr kumimoji="1" lang="en-US" altLang="ja-JP" dirty="0"/>
              <a:t>24</a:t>
            </a:r>
            <a:r>
              <a:rPr kumimoji="1" lang="ja-JP" altLang="en-US" dirty="0"/>
              <a:t>時までの予報を掲載しています。</a:t>
            </a:r>
            <a:endParaRPr kumimoji="1" lang="en-US" altLang="ja-JP" dirty="0"/>
          </a:p>
          <a:p>
            <a:r>
              <a:rPr lang="ja-JP" altLang="en-US" dirty="0"/>
              <a:t>　</a:t>
            </a:r>
            <a:r>
              <a:rPr kumimoji="1" lang="ja-JP" altLang="en-US" dirty="0"/>
              <a:t>色別で表示しているため、全国または各地域の天気、気温、降水量、降雪量の分布と変化傾向がひと目でわかります。毎日</a:t>
            </a:r>
            <a:r>
              <a:rPr kumimoji="1" lang="en-US" altLang="ja-JP" dirty="0"/>
              <a:t>5</a:t>
            </a:r>
            <a:r>
              <a:rPr kumimoji="1" lang="ja-JP" altLang="en-US" dirty="0"/>
              <a:t>時、</a:t>
            </a:r>
            <a:r>
              <a:rPr kumimoji="1" lang="en-US" altLang="ja-JP" dirty="0"/>
              <a:t>11</a:t>
            </a:r>
            <a:r>
              <a:rPr kumimoji="1" lang="ja-JP" altLang="en-US" dirty="0"/>
              <a:t>時、</a:t>
            </a:r>
            <a:r>
              <a:rPr kumimoji="1" lang="en-US" altLang="ja-JP" dirty="0"/>
              <a:t>17</a:t>
            </a:r>
            <a:r>
              <a:rPr kumimoji="1" lang="ja-JP" altLang="en-US" dirty="0"/>
              <a:t>時に発表します。</a:t>
            </a:r>
            <a:endParaRPr kumimoji="1" lang="en-US" altLang="ja-JP" dirty="0"/>
          </a:p>
          <a:p>
            <a:endParaRPr kumimoji="1" lang="ja-JP" altLang="en-US" dirty="0"/>
          </a:p>
          <a:p>
            <a:pPr marL="171365" indent="-171365">
              <a:buFont typeface="Arial" panose="020B0604020202020204" pitchFamily="34" charset="0"/>
              <a:buChar char="•"/>
            </a:pPr>
            <a:r>
              <a:rPr kumimoji="1" lang="ja-JP" altLang="en-US" dirty="0"/>
              <a:t>天気：</a:t>
            </a:r>
            <a:r>
              <a:rPr kumimoji="1" lang="en-US" altLang="ja-JP" dirty="0"/>
              <a:t>3</a:t>
            </a:r>
            <a:r>
              <a:rPr kumimoji="1" lang="ja-JP" altLang="en-US" dirty="0"/>
              <a:t>時間ごとのメッシュ内の代表的な天気を、「晴」「曇」「雨」「雨または雪」「雪」のどれかで表現します。</a:t>
            </a:r>
          </a:p>
          <a:p>
            <a:pPr marL="171365" indent="-171365">
              <a:buFont typeface="Arial" panose="020B0604020202020204" pitchFamily="34" charset="0"/>
              <a:buChar char="•"/>
            </a:pPr>
            <a:r>
              <a:rPr kumimoji="1" lang="ja-JP" altLang="en-US" dirty="0"/>
              <a:t>気温：</a:t>
            </a:r>
            <a:r>
              <a:rPr kumimoji="1" lang="en-US" altLang="ja-JP" dirty="0"/>
              <a:t>3</a:t>
            </a:r>
            <a:r>
              <a:rPr kumimoji="1" lang="ja-JP" altLang="en-US" dirty="0"/>
              <a:t>時間ごとのメッシュ内の平均気温を</a:t>
            </a:r>
            <a:r>
              <a:rPr kumimoji="1" lang="en-US" altLang="ja-JP" dirty="0"/>
              <a:t>1℃</a:t>
            </a:r>
            <a:r>
              <a:rPr kumimoji="1" lang="ja-JP" altLang="en-US" dirty="0"/>
              <a:t>単位で予報します。気象庁ホームページでは、</a:t>
            </a:r>
            <a:r>
              <a:rPr kumimoji="1" lang="en-US" altLang="ja-JP" dirty="0"/>
              <a:t>5℃</a:t>
            </a:r>
            <a:r>
              <a:rPr kumimoji="1" lang="ja-JP" altLang="en-US" dirty="0"/>
              <a:t>毎に色分けして表示しています。</a:t>
            </a:r>
          </a:p>
          <a:p>
            <a:pPr marL="171365" indent="-171365">
              <a:buFont typeface="Arial" panose="020B0604020202020204" pitchFamily="34" charset="0"/>
              <a:buChar char="•"/>
            </a:pPr>
            <a:r>
              <a:rPr kumimoji="1" lang="ja-JP" altLang="en-US" dirty="0"/>
              <a:t>降水量：メッシュ内の平均</a:t>
            </a:r>
            <a:r>
              <a:rPr kumimoji="1" lang="en-US" altLang="ja-JP" dirty="0"/>
              <a:t>3</a:t>
            </a:r>
            <a:r>
              <a:rPr kumimoji="1" lang="ja-JP" altLang="en-US" dirty="0"/>
              <a:t>時間降水量を「降水なし」「</a:t>
            </a:r>
            <a:r>
              <a:rPr kumimoji="1" lang="en-US" altLang="ja-JP" dirty="0"/>
              <a:t>1〜4mm</a:t>
            </a:r>
            <a:r>
              <a:rPr kumimoji="1" lang="ja-JP" altLang="en-US" dirty="0"/>
              <a:t>」「</a:t>
            </a:r>
            <a:r>
              <a:rPr kumimoji="1" lang="en-US" altLang="ja-JP" dirty="0"/>
              <a:t>5〜9mm</a:t>
            </a:r>
            <a:r>
              <a:rPr kumimoji="1" lang="ja-JP" altLang="en-US" dirty="0"/>
              <a:t>」「</a:t>
            </a:r>
            <a:r>
              <a:rPr kumimoji="1" lang="en-US" altLang="ja-JP" dirty="0"/>
              <a:t>10〜14mm</a:t>
            </a:r>
            <a:r>
              <a:rPr kumimoji="1" lang="ja-JP" altLang="en-US" dirty="0"/>
              <a:t>」「</a:t>
            </a:r>
            <a:r>
              <a:rPr kumimoji="1" lang="en-US" altLang="ja-JP" dirty="0"/>
              <a:t>15〜19mm</a:t>
            </a:r>
            <a:r>
              <a:rPr kumimoji="1" lang="ja-JP" altLang="en-US" dirty="0"/>
              <a:t>」「</a:t>
            </a:r>
            <a:r>
              <a:rPr kumimoji="1" lang="en-US" altLang="ja-JP" dirty="0"/>
              <a:t>20mm</a:t>
            </a:r>
            <a:r>
              <a:rPr kumimoji="1" lang="ja-JP" altLang="en-US" dirty="0"/>
              <a:t>以上」の</a:t>
            </a:r>
            <a:r>
              <a:rPr kumimoji="1" lang="en-US" altLang="ja-JP" dirty="0"/>
              <a:t>6</a:t>
            </a:r>
            <a:r>
              <a:rPr kumimoji="1" lang="ja-JP" altLang="en-US" dirty="0"/>
              <a:t>段階で表現します。</a:t>
            </a:r>
          </a:p>
          <a:p>
            <a:pPr marL="171365" indent="-171365">
              <a:buFont typeface="Arial" panose="020B0604020202020204" pitchFamily="34" charset="0"/>
              <a:buChar char="•"/>
            </a:pPr>
            <a:r>
              <a:rPr kumimoji="1" lang="ja-JP" altLang="en-US" dirty="0"/>
              <a:t>降雪量：メッシュ内の平均</a:t>
            </a:r>
            <a:r>
              <a:rPr kumimoji="1" lang="en-US" altLang="ja-JP" dirty="0"/>
              <a:t>3</a:t>
            </a:r>
            <a:r>
              <a:rPr kumimoji="1" lang="ja-JP" altLang="en-US" dirty="0"/>
              <a:t>時間降雪量を「降雪量なし」「</a:t>
            </a:r>
            <a:r>
              <a:rPr kumimoji="1" lang="en-US" altLang="ja-JP" dirty="0"/>
              <a:t>1〜2cm</a:t>
            </a:r>
            <a:r>
              <a:rPr kumimoji="1" lang="ja-JP" altLang="en-US" dirty="0"/>
              <a:t>」「</a:t>
            </a:r>
            <a:r>
              <a:rPr kumimoji="1" lang="en-US" altLang="ja-JP" dirty="0"/>
              <a:t>3〜5cm</a:t>
            </a:r>
            <a:r>
              <a:rPr kumimoji="1" lang="ja-JP" altLang="en-US" dirty="0"/>
              <a:t>」「</a:t>
            </a:r>
            <a:r>
              <a:rPr kumimoji="1" lang="en-US" altLang="ja-JP" dirty="0"/>
              <a:t>6cm</a:t>
            </a:r>
            <a:r>
              <a:rPr kumimoji="1" lang="ja-JP" altLang="en-US" dirty="0"/>
              <a:t>以上」の</a:t>
            </a:r>
            <a:r>
              <a:rPr kumimoji="1" lang="en-US" altLang="ja-JP" dirty="0"/>
              <a:t>4</a:t>
            </a:r>
            <a:r>
              <a:rPr kumimoji="1" lang="ja-JP" altLang="en-US" dirty="0"/>
              <a:t>段階で表現します。</a:t>
            </a:r>
          </a:p>
          <a:p>
            <a:pPr marL="171365" indent="-171365">
              <a:buFont typeface="Arial" panose="020B0604020202020204" pitchFamily="34" charset="0"/>
              <a:buChar char="•"/>
            </a:pPr>
            <a:r>
              <a:rPr kumimoji="1" lang="ja-JP" altLang="en-US" dirty="0"/>
              <a:t>最高気温・最低気温：メッシュ内平均の日中の最高気温と朝の最低気温を</a:t>
            </a:r>
            <a:r>
              <a:rPr kumimoji="1" lang="en-US" altLang="ja-JP" dirty="0"/>
              <a:t>1℃</a:t>
            </a:r>
            <a:r>
              <a:rPr kumimoji="1" lang="ja-JP" altLang="en-US" dirty="0"/>
              <a:t>単位で予報します。気象庁ホームページでは、</a:t>
            </a:r>
            <a:r>
              <a:rPr kumimoji="1" lang="en-US" altLang="ja-JP" dirty="0"/>
              <a:t>5℃</a:t>
            </a:r>
            <a:r>
              <a:rPr kumimoji="1" lang="ja-JP" altLang="en-US" dirty="0"/>
              <a:t>毎に色分けして表示しています。 </a:t>
            </a:r>
          </a:p>
          <a:p>
            <a:endParaRPr lang="en-US" altLang="ja-JP" dirty="0"/>
          </a:p>
          <a:p>
            <a:r>
              <a:rPr lang="ja-JP" altLang="en-US" dirty="0"/>
              <a:t>　地域時系列予報は、「府県予報区」を地域ごとに細分した「一次細分区域」単位で、天気、風、気温を明日</a:t>
            </a:r>
            <a:r>
              <a:rPr lang="en-US" altLang="ja-JP" dirty="0"/>
              <a:t>24</a:t>
            </a:r>
            <a:r>
              <a:rPr lang="ja-JP" altLang="en-US" dirty="0"/>
              <a:t>時まで図形式表示にしたものです。</a:t>
            </a: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26</a:t>
            </a:fld>
            <a:endParaRPr kumimoji="1" lang="ja-JP" altLang="en-US"/>
          </a:p>
        </p:txBody>
      </p:sp>
    </p:spTree>
    <p:extLst>
      <p:ext uri="{BB962C8B-B14F-4D97-AF65-F5344CB8AC3E}">
        <p14:creationId xmlns:p14="http://schemas.microsoft.com/office/powerpoint/2010/main" val="3402743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r>
              <a:rPr lang="ja-JP" altLang="en-US" sz="1100" dirty="0">
                <a:latin typeface="+mn-ea"/>
              </a:rPr>
              <a:t>　</a:t>
            </a:r>
            <a:r>
              <a:rPr lang="ja-JP" altLang="ja-JP" sz="1100" dirty="0">
                <a:latin typeface="+mn-ea"/>
              </a:rPr>
              <a:t>台風は、大雨や暴風、高潮などによりきわめて大きな災害をもたらすことがあります。</a:t>
            </a:r>
            <a:r>
              <a:rPr lang="ja-JP" altLang="en-US" sz="1100" dirty="0">
                <a:latin typeface="+mn-ea"/>
              </a:rPr>
              <a:t>具体的には、大雨による浸水、圃場への土砂流入や土壌・薬剤の流出、強風による施設被害、倒伏、落果、塩害をもたらすことがあります。さらに停電も発生する恐れがあります。</a:t>
            </a:r>
            <a:r>
              <a:rPr lang="ja-JP" altLang="ja-JP" sz="1100" dirty="0">
                <a:latin typeface="+mn-ea"/>
              </a:rPr>
              <a:t>台風に関する情報を確認することにより、</a:t>
            </a:r>
            <a:r>
              <a:rPr lang="ja-JP" altLang="en-US" sz="1100" dirty="0">
                <a:latin typeface="+mn-ea"/>
              </a:rPr>
              <a:t>前もっての準備や対策に役立ちます。また、</a:t>
            </a:r>
            <a:r>
              <a:rPr lang="ja-JP" altLang="ja-JP" sz="1100" dirty="0">
                <a:latin typeface="+mn-ea"/>
              </a:rPr>
              <a:t>危険な時間帯での作業を避けること</a:t>
            </a:r>
            <a:r>
              <a:rPr lang="ja-JP" altLang="en-US" sz="1100" dirty="0">
                <a:latin typeface="+mn-ea"/>
              </a:rPr>
              <a:t>により、農業者自身の身の安全を守る事も重要です。</a:t>
            </a:r>
            <a:endParaRPr lang="en-US" altLang="ja-JP" sz="1100" dirty="0">
              <a:latin typeface="+mn-ea"/>
            </a:endParaRPr>
          </a:p>
          <a:p>
            <a:pPr lvl="0"/>
            <a:endParaRPr lang="ja-JP" altLang="ja-JP" sz="1100" dirty="0">
              <a:latin typeface="+mn-ea"/>
            </a:endParaRPr>
          </a:p>
          <a:p>
            <a:pPr lvl="0"/>
            <a:r>
              <a:rPr lang="ja-JP" altLang="en-US" sz="1100" dirty="0">
                <a:latin typeface="+mn-ea"/>
              </a:rPr>
              <a:t>　台風や</a:t>
            </a:r>
            <a:r>
              <a:rPr lang="en-US" altLang="ja-JP" sz="1100" dirty="0">
                <a:latin typeface="+mn-ea"/>
              </a:rPr>
              <a:t>24</a:t>
            </a:r>
            <a:r>
              <a:rPr lang="ja-JP" altLang="en-US" sz="1100" dirty="0">
                <a:latin typeface="+mn-ea"/>
              </a:rPr>
              <a:t>時間以内に台風となると予想する熱帯低気圧については、５日先までの位置や強さなどを予報し、防災上の注意を呼びかけます。</a:t>
            </a:r>
            <a:endParaRPr lang="en-US" altLang="ja-JP" sz="1100" dirty="0">
              <a:latin typeface="+mn-ea"/>
            </a:endParaRPr>
          </a:p>
          <a:p>
            <a:pPr lvl="0"/>
            <a:endParaRPr lang="en-US" altLang="ja-JP" sz="1100" dirty="0">
              <a:latin typeface="+mn-ea"/>
            </a:endParaRPr>
          </a:p>
          <a:p>
            <a:pPr lvl="0"/>
            <a:r>
              <a:rPr lang="ja-JP" altLang="en-US" sz="1100" dirty="0">
                <a:latin typeface="+mn-ea"/>
              </a:rPr>
              <a:t>　台風の進路は、白い破線の円（予報円）で表した中に、台風の中心が入る確率が</a:t>
            </a:r>
            <a:r>
              <a:rPr lang="en-US" altLang="ja-JP" sz="1100" dirty="0">
                <a:latin typeface="+mn-ea"/>
              </a:rPr>
              <a:t>70</a:t>
            </a:r>
            <a:r>
              <a:rPr lang="ja-JP" altLang="en-US" sz="1100" dirty="0">
                <a:latin typeface="+mn-ea"/>
              </a:rPr>
              <a:t>％となっています。予報円の中心を結ぶ線も表示されますが、台風の中心がこの線を通るものではありません。</a:t>
            </a:r>
            <a:r>
              <a:rPr lang="en-US" altLang="ja-JP" sz="1100" dirty="0">
                <a:latin typeface="+mn-ea"/>
              </a:rPr>
              <a:t>25m/s</a:t>
            </a:r>
            <a:r>
              <a:rPr lang="ja-JP" altLang="en-US" sz="1100" dirty="0">
                <a:latin typeface="+mn-ea"/>
              </a:rPr>
              <a:t>以上の風の範囲を赤色の円（暴風域）として表し、赤線の囲みで、暴風域に入るおそれがある範囲（暴風警戒域）を表します。</a:t>
            </a:r>
            <a:endParaRPr lang="en-US" altLang="ja-JP" sz="1100" dirty="0">
              <a:latin typeface="+mn-ea"/>
            </a:endParaRPr>
          </a:p>
          <a:p>
            <a:pPr lvl="0"/>
            <a:r>
              <a:rPr lang="ja-JP" altLang="en-US" sz="1100" dirty="0">
                <a:latin typeface="+mn-ea"/>
              </a:rPr>
              <a:t>　暴風域については、暴風域に入る確率を、平面図と地点毎の時系列でも確認することができます。黄色の円は、実況の強風域を示しています。</a:t>
            </a:r>
            <a:endParaRPr lang="en-US" altLang="ja-JP" sz="1100" dirty="0">
              <a:latin typeface="+mn-ea"/>
            </a:endParaRPr>
          </a:p>
          <a:p>
            <a:pPr lvl="0"/>
            <a:r>
              <a:rPr lang="ja-JP" altLang="en-US" sz="1100" dirty="0">
                <a:latin typeface="+mn-ea"/>
              </a:rPr>
              <a:t>　全般台風情報では、台風の今後の見通しや防災にかかわる情報、台風の発生や上陸などの情報について発表します。</a:t>
            </a:r>
            <a:endParaRPr lang="en-US" altLang="ja-JP" sz="1100" dirty="0">
              <a:latin typeface="+mn-ea"/>
            </a:endParaRPr>
          </a:p>
          <a:p>
            <a:pPr lvl="0"/>
            <a:endParaRPr lang="en-US" altLang="ja-JP" sz="1100" dirty="0"/>
          </a:p>
          <a:p>
            <a:pPr lvl="0"/>
            <a:r>
              <a:rPr lang="ja-JP" altLang="en-US" sz="1100" dirty="0"/>
              <a:t>　「暴風域に入る確率」は、ある地域またはその一部が対象時間中に風速</a:t>
            </a:r>
            <a:r>
              <a:rPr lang="en-US" altLang="ja-JP" sz="1100" dirty="0"/>
              <a:t>25m/s</a:t>
            </a:r>
            <a:r>
              <a:rPr lang="ja-JP" altLang="en-US" sz="1100" dirty="0"/>
              <a:t>以上の暴風域内にある可能性を示す確率で、分布図と時系列グラフで発表します。分布図では、</a:t>
            </a:r>
            <a:r>
              <a:rPr lang="en-US" altLang="ja-JP" sz="1100" dirty="0"/>
              <a:t>5</a:t>
            </a:r>
            <a:r>
              <a:rPr lang="ja-JP" altLang="en-US" sz="1100" dirty="0"/>
              <a:t>日先までの暴風域に入る確率を色で表示させ、時系列グラフでは、暴風域に入る時間帯を知ることができます。台風情報にアクセスし、上部メニューバーを切り替えることにより分布図を表示できます。また、時系列グラフは、分布図上の地図で知りたい地方をクリックすると表示できます。</a:t>
            </a:r>
            <a:endParaRPr lang="en-US" altLang="ja-JP" sz="1100" dirty="0"/>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27</a:t>
            </a:fld>
            <a:endParaRPr lang="ja-JP" altLang="en-US"/>
          </a:p>
        </p:txBody>
      </p:sp>
      <p:sp>
        <p:nvSpPr>
          <p:cNvPr id="10" name="スライド イメージ プレースホルダー 9">
            <a:extLst>
              <a:ext uri="{FF2B5EF4-FFF2-40B4-BE49-F238E27FC236}">
                <a16:creationId xmlns:a16="http://schemas.microsoft.com/office/drawing/2014/main" id="{6636D7DC-A40D-B3EE-CB27-C40B86529737}"/>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229823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熱中症警戒アラートは、熱中症予防対策の一環として、環境省と気象庁が連携し、翌日または当日に高温が予想される場合に、熱中症が発生しやすい気象状況になることを伝え、熱中症への注意を呼びかける情報です。事前に飲料水や日陰の確保など、熱中症対策の準備ができます。</a:t>
            </a:r>
            <a:endParaRPr lang="en-US" altLang="ja-JP" dirty="0"/>
          </a:p>
          <a:p>
            <a:endParaRPr lang="en-US" altLang="ja-JP" dirty="0"/>
          </a:p>
          <a:p>
            <a:r>
              <a:rPr lang="ja-JP" altLang="en-US" dirty="0"/>
              <a:t>　熱中症警戒アラートは、都道府県単位で、気温・湿度・輻射熱（直射日光や地面などからの照り返し）を基に計算した「暑さ指数（</a:t>
            </a:r>
            <a:r>
              <a:rPr lang="en-US" altLang="ja-JP" dirty="0"/>
              <a:t>WBGT</a:t>
            </a:r>
            <a:r>
              <a:rPr lang="ja-JP" altLang="en-US" dirty="0"/>
              <a:t>）」を </a:t>
            </a:r>
            <a:r>
              <a:rPr lang="en-US" altLang="ja-JP" dirty="0"/>
              <a:t>33 </a:t>
            </a:r>
            <a:r>
              <a:rPr lang="ja-JP" altLang="en-US" dirty="0"/>
              <a:t>以上と予測したときに、予測対象日の前日</a:t>
            </a:r>
            <a:r>
              <a:rPr lang="en-US" altLang="ja-JP" dirty="0"/>
              <a:t>17</a:t>
            </a:r>
            <a:r>
              <a:rPr lang="ja-JP" altLang="en-US" dirty="0"/>
              <a:t>時頃又は当日</a:t>
            </a:r>
            <a:r>
              <a:rPr lang="en-US" altLang="ja-JP" dirty="0"/>
              <a:t>5</a:t>
            </a:r>
            <a:r>
              <a:rPr lang="ja-JP" altLang="en-US" dirty="0"/>
              <a:t>時頃に発表されます。</a:t>
            </a:r>
            <a:endParaRPr lang="en-US" altLang="ja-JP" dirty="0"/>
          </a:p>
          <a:p>
            <a:endParaRPr lang="en-US" altLang="ja-JP" dirty="0"/>
          </a:p>
          <a:p>
            <a:r>
              <a:rPr lang="ja-JP" altLang="en-US" dirty="0"/>
              <a:t>　気象庁ホームページでは、地図表示、表形式で発表されている都道府県を表示することができます。</a:t>
            </a:r>
            <a:endParaRPr lang="en-US" altLang="ja-JP" dirty="0"/>
          </a:p>
          <a:p>
            <a:endParaRPr lang="en-US" altLang="ja-JP" dirty="0"/>
          </a:p>
          <a:p>
            <a:pPr defTabSz="913945">
              <a:defRPr/>
            </a:pPr>
            <a:r>
              <a:rPr lang="ja-JP" altLang="en-US" dirty="0"/>
              <a:t>　なお、「暑さ指数（</a:t>
            </a:r>
            <a:r>
              <a:rPr lang="en-US" altLang="ja-JP" dirty="0"/>
              <a:t>WBGT</a:t>
            </a:r>
            <a:r>
              <a:rPr lang="ja-JP" altLang="en-US" dirty="0"/>
              <a:t>）」の実測値と予測値は環境省「熱中症予防サイト」（</a:t>
            </a:r>
            <a:r>
              <a:rPr lang="en-US" altLang="ja-JP" kern="100" dirty="0">
                <a:hlinkClick r:id="rId3"/>
              </a:rPr>
              <a:t>https://www.wbgt.env.go.jp/</a:t>
            </a:r>
            <a:r>
              <a:rPr lang="ja-JP" altLang="en-US" dirty="0"/>
              <a:t>）で公開されています。</a:t>
            </a:r>
            <a:endParaRPr lang="en-US" altLang="ja-JP" kern="100" dirty="0"/>
          </a:p>
          <a:p>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28</a:t>
            </a:fld>
            <a:endParaRPr lang="ja-JP" altLang="en-US"/>
          </a:p>
        </p:txBody>
      </p:sp>
      <p:sp>
        <p:nvSpPr>
          <p:cNvPr id="7" name="スライド イメージ プレースホルダー 6">
            <a:extLst>
              <a:ext uri="{FF2B5EF4-FFF2-40B4-BE49-F238E27FC236}">
                <a16:creationId xmlns:a16="http://schemas.microsoft.com/office/drawing/2014/main" id="{310DEE33-D80C-3593-DB66-173B90503772}"/>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160871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2</a:t>
            </a:fld>
            <a:endParaRPr lang="ja-JP" altLang="en-US"/>
          </a:p>
        </p:txBody>
      </p:sp>
      <p:sp>
        <p:nvSpPr>
          <p:cNvPr id="9" name="スライド イメージ プレースホルダー 8">
            <a:extLst>
              <a:ext uri="{FF2B5EF4-FFF2-40B4-BE49-F238E27FC236}">
                <a16:creationId xmlns:a16="http://schemas.microsoft.com/office/drawing/2014/main" id="{42B0ED31-DA81-A6CC-B008-1E9CC15F88AA}"/>
              </a:ext>
            </a:extLst>
          </p:cNvPr>
          <p:cNvSpPr>
            <a:spLocks noGrp="1" noRot="1" noChangeAspect="1"/>
          </p:cNvSpPr>
          <p:nvPr>
            <p:ph type="sldImg"/>
          </p:nvPr>
        </p:nvSpPr>
        <p:spPr>
          <a:xfrm>
            <a:off x="488950" y="612775"/>
            <a:ext cx="5757863" cy="4319588"/>
          </a:xfrm>
        </p:spPr>
      </p:sp>
      <p:sp>
        <p:nvSpPr>
          <p:cNvPr id="10" name="ノート プレースホルダー 9">
            <a:extLst>
              <a:ext uri="{FF2B5EF4-FFF2-40B4-BE49-F238E27FC236}">
                <a16:creationId xmlns:a16="http://schemas.microsoft.com/office/drawing/2014/main" id="{1422D0BE-BC5D-9E1C-0158-489132D8971B}"/>
              </a:ext>
            </a:extLst>
          </p:cNvPr>
          <p:cNvSpPr>
            <a:spLocks noGrp="1"/>
          </p:cNvSpPr>
          <p:nvPr>
            <p:ph type="body" idx="1"/>
          </p:nvPr>
        </p:nvSpPr>
        <p:spPr/>
        <p:txBody>
          <a:bodyPr/>
          <a:lstStyle/>
          <a:p>
            <a:r>
              <a:rPr kumimoji="1" lang="ja-JP" altLang="en-US" dirty="0"/>
              <a:t>　</a:t>
            </a:r>
          </a:p>
        </p:txBody>
      </p:sp>
    </p:spTree>
    <p:extLst>
      <p:ext uri="{BB962C8B-B14F-4D97-AF65-F5344CB8AC3E}">
        <p14:creationId xmlns:p14="http://schemas.microsoft.com/office/powerpoint/2010/main" val="1382394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r>
              <a:rPr lang="ja-JP" altLang="en-US" dirty="0"/>
              <a:t>　気象庁ホームページの「雨雲の動き」では、降水ナウキャストを確認できます。降水ナウキャストは、５分間の降水量と降水強度の分布を高解像度で予報するもので、５分毎に更新されます。また、同じページでは、雷の実況や竜巻の危険度、大雨による災害発生の危険度が急激に高まっている線状降水帯も合わせて表示可能となっています。線状降水帯の雨域は赤い楕円で表示されます。</a:t>
            </a:r>
            <a:endParaRPr lang="en-US" altLang="ja-JP" dirty="0"/>
          </a:p>
          <a:p>
            <a:pPr lvl="0"/>
            <a:endParaRPr lang="en-US" altLang="ja-JP" dirty="0"/>
          </a:p>
          <a:p>
            <a:r>
              <a:rPr lang="ja-JP" altLang="en-US" dirty="0"/>
              <a:t>　「今後の雨」のページでは、</a:t>
            </a:r>
            <a:r>
              <a:rPr lang="en-US" altLang="ja-JP" dirty="0"/>
              <a:t>12</a:t>
            </a:r>
            <a:r>
              <a:rPr lang="ja-JP" altLang="en-US" dirty="0"/>
              <a:t>時間前からの解析雨量と</a:t>
            </a:r>
            <a:r>
              <a:rPr lang="en-US" altLang="ja-JP" dirty="0"/>
              <a:t>15</a:t>
            </a:r>
            <a:r>
              <a:rPr lang="ja-JP" altLang="en-US" dirty="0"/>
              <a:t>時間先までの降水短時間予報を連続して確認することが可能です。</a:t>
            </a:r>
            <a:endParaRPr lang="en-US" altLang="ja-JP" dirty="0"/>
          </a:p>
          <a:p>
            <a:endParaRPr lang="en-US" altLang="ja-JP" dirty="0"/>
          </a:p>
          <a:p>
            <a:r>
              <a:rPr lang="ja-JP" altLang="en-US" dirty="0"/>
              <a:t>　解析雨量は、気象レーダーや雨量計の観測値から雨量分布を</a:t>
            </a:r>
            <a:r>
              <a:rPr lang="en-US" altLang="ja-JP" dirty="0"/>
              <a:t>1km</a:t>
            </a:r>
            <a:r>
              <a:rPr lang="ja-JP" altLang="en-US" dirty="0"/>
              <a:t>四方の細かさで解析したものです。このページでは、解析雨量を積算して算出した１、３、</a:t>
            </a:r>
            <a:r>
              <a:rPr lang="en-US" altLang="ja-JP" dirty="0"/>
              <a:t>24</a:t>
            </a:r>
            <a:r>
              <a:rPr lang="ja-JP" altLang="en-US" dirty="0"/>
              <a:t>時間降水量を確認することが可能です</a:t>
            </a:r>
            <a:r>
              <a:rPr lang="ja-JP" altLang="en-US" dirty="0" smtClean="0"/>
              <a:t>。農業</a:t>
            </a:r>
            <a:r>
              <a:rPr lang="ja-JP" altLang="en-US" dirty="0"/>
              <a:t>施設の被害防止</a:t>
            </a:r>
            <a:r>
              <a:rPr lang="ja-JP" altLang="en-US" dirty="0" smtClean="0"/>
              <a:t>や、ため池の防災などのために、実況</a:t>
            </a:r>
            <a:r>
              <a:rPr lang="ja-JP" altLang="en-US" dirty="0"/>
              <a:t>雨量データの目安と</a:t>
            </a:r>
            <a:r>
              <a:rPr lang="ja-JP" altLang="en-US" dirty="0" smtClean="0"/>
              <a:t>して活用</a:t>
            </a:r>
            <a:r>
              <a:rPr lang="ja-JP" altLang="en-US" dirty="0"/>
              <a:t>していただけます。</a:t>
            </a:r>
            <a:endParaRPr lang="en-US" altLang="ja-JP" dirty="0"/>
          </a:p>
          <a:p>
            <a:endParaRPr lang="en-US" altLang="ja-JP" dirty="0"/>
          </a:p>
          <a:p>
            <a:r>
              <a:rPr lang="ja-JP" altLang="en-US" dirty="0"/>
              <a:t>　降水短時間予報は、</a:t>
            </a:r>
            <a:r>
              <a:rPr lang="en-US" altLang="ja-JP" dirty="0"/>
              <a:t>6</a:t>
            </a:r>
            <a:r>
              <a:rPr lang="ja-JP" altLang="en-US" dirty="0"/>
              <a:t>時間先までは</a:t>
            </a:r>
            <a:r>
              <a:rPr lang="en-US" altLang="ja-JP" dirty="0"/>
              <a:t>10</a:t>
            </a:r>
            <a:r>
              <a:rPr lang="ja-JP" altLang="en-US" dirty="0"/>
              <a:t>分間隔で発表され、各</a:t>
            </a:r>
            <a:r>
              <a:rPr lang="en-US" altLang="ja-JP" dirty="0"/>
              <a:t>1</a:t>
            </a:r>
            <a:r>
              <a:rPr lang="ja-JP" altLang="en-US" dirty="0"/>
              <a:t>時間降水量を</a:t>
            </a:r>
            <a:r>
              <a:rPr lang="en-US" altLang="ja-JP" dirty="0"/>
              <a:t>1km</a:t>
            </a:r>
            <a:r>
              <a:rPr lang="ja-JP" altLang="en-US" dirty="0"/>
              <a:t>四方の細かさで予報します。</a:t>
            </a:r>
            <a:r>
              <a:rPr lang="en-US" altLang="ja-JP" dirty="0"/>
              <a:t>7</a:t>
            </a:r>
            <a:r>
              <a:rPr lang="ja-JP" altLang="en-US" dirty="0"/>
              <a:t>時間先から</a:t>
            </a:r>
            <a:r>
              <a:rPr lang="en-US" altLang="ja-JP" dirty="0"/>
              <a:t>15</a:t>
            </a:r>
            <a:r>
              <a:rPr lang="ja-JP" altLang="en-US" dirty="0"/>
              <a:t>時間先までは</a:t>
            </a:r>
            <a:r>
              <a:rPr lang="en-US" altLang="ja-JP" dirty="0"/>
              <a:t>1</a:t>
            </a:r>
            <a:r>
              <a:rPr lang="ja-JP" altLang="en-US" dirty="0"/>
              <a:t>時間間隔で発表され、各</a:t>
            </a:r>
            <a:r>
              <a:rPr lang="en-US" altLang="ja-JP" dirty="0"/>
              <a:t>1</a:t>
            </a:r>
            <a:r>
              <a:rPr lang="ja-JP" altLang="en-US" dirty="0"/>
              <a:t>時間降水量を</a:t>
            </a:r>
            <a:r>
              <a:rPr lang="en-US" altLang="ja-JP" dirty="0"/>
              <a:t>5km</a:t>
            </a:r>
            <a:r>
              <a:rPr lang="ja-JP" altLang="en-US" dirty="0"/>
              <a:t>四方の細かさで予報します</a:t>
            </a:r>
            <a:endParaRPr lang="en-US" altLang="ja-JP" dirty="0"/>
          </a:p>
          <a:p>
            <a:endParaRPr lang="en-US" altLang="ja-JP" dirty="0"/>
          </a:p>
          <a:p>
            <a:r>
              <a:rPr lang="ja-JP" altLang="en-US" dirty="0"/>
              <a:t>　「雨雲の動き」、「今後の雨」のそれぞれの特徴を踏まえご利用ください。</a:t>
            </a:r>
            <a:endParaRPr lang="en-US" altLang="ja-JP" dirty="0"/>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29</a:t>
            </a:fld>
            <a:endParaRPr lang="ja-JP" altLang="en-US"/>
          </a:p>
        </p:txBody>
      </p:sp>
      <p:sp>
        <p:nvSpPr>
          <p:cNvPr id="7" name="スライド イメージ プレースホルダー 6">
            <a:extLst>
              <a:ext uri="{FF2B5EF4-FFF2-40B4-BE49-F238E27FC236}">
                <a16:creationId xmlns:a16="http://schemas.microsoft.com/office/drawing/2014/main" id="{43BA0CBE-BC7D-20AC-5298-6C74EF9C01B9}"/>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973573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pPr defTabSz="913945">
              <a:defRPr/>
            </a:pPr>
            <a:r>
              <a:rPr kumimoji="1" lang="ja-JP" altLang="en-US" dirty="0"/>
              <a:t>　非常に激しい雨などをもたらす気象状況の時には、大気の状態が不安定であり、竜巻等の激しい突風の危険もあります。過去の竜巻の発生状況からも、日本のどこででも発生する可能性があることがわかります。</a:t>
            </a:r>
            <a:endParaRPr kumimoji="1" lang="en-US" altLang="ja-JP" dirty="0"/>
          </a:p>
          <a:p>
            <a:pPr defTabSz="913945">
              <a:defRPr/>
            </a:pPr>
            <a:endParaRPr kumimoji="1" lang="en-US" altLang="ja-JP" dirty="0"/>
          </a:p>
          <a:p>
            <a:r>
              <a:rPr kumimoji="1" lang="ja-JP" altLang="en-US" dirty="0"/>
              <a:t>　竜巻注意情報は、竜巻の目撃情報があった場合や、竜巻発生確度ナウキャストにより１時間以内に竜巻発生の可能性がある場合に発表します。なお、竜巻発生確度ナウキャストは竜巻発生の可能性がある地域を面的に確認できます。</a:t>
            </a:r>
            <a:endParaRPr kumimoji="1" lang="en-US" altLang="ja-JP" dirty="0"/>
          </a:p>
          <a:p>
            <a:pPr defTabSz="913945">
              <a:defRPr/>
            </a:pPr>
            <a:endParaRPr kumimoji="1" lang="en-US" altLang="ja-JP" dirty="0"/>
          </a:p>
          <a:p>
            <a:pPr defTabSz="913945">
              <a:defRPr/>
            </a:pPr>
            <a:r>
              <a:rPr kumimoji="1" lang="ja-JP" altLang="en-US" dirty="0"/>
              <a:t>　竜巻等の激しい突風は農業用ハウスの倒壊や破損を引き起こす恐れがあります。竜巻注意情報が発表されている場合など、身近に竜巻の危険があるときには、頑丈な建物に移動するなど、安全確保に努め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30</a:t>
            </a:fld>
            <a:endParaRPr kumimoji="1" lang="ja-JP" altLang="en-US"/>
          </a:p>
        </p:txBody>
      </p:sp>
    </p:spTree>
    <p:extLst>
      <p:ext uri="{BB962C8B-B14F-4D97-AF65-F5344CB8AC3E}">
        <p14:creationId xmlns:p14="http://schemas.microsoft.com/office/powerpoint/2010/main" val="2104596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31</a:t>
            </a:fld>
            <a:endParaRPr lang="ja-JP" altLang="en-US"/>
          </a:p>
        </p:txBody>
      </p:sp>
      <p:sp>
        <p:nvSpPr>
          <p:cNvPr id="6" name="スライド イメージ プレースホルダー 5">
            <a:extLst>
              <a:ext uri="{FF2B5EF4-FFF2-40B4-BE49-F238E27FC236}">
                <a16:creationId xmlns:a16="http://schemas.microsoft.com/office/drawing/2014/main" id="{FD699357-A6E0-FB80-8349-C7E2545B0422}"/>
              </a:ext>
            </a:extLst>
          </p:cNvPr>
          <p:cNvSpPr>
            <a:spLocks noGrp="1" noRot="1" noChangeAspect="1"/>
          </p:cNvSpPr>
          <p:nvPr>
            <p:ph type="sldImg"/>
          </p:nvPr>
        </p:nvSpPr>
        <p:spPr>
          <a:xfrm>
            <a:off x="488950" y="612775"/>
            <a:ext cx="5757863" cy="4319588"/>
          </a:xfrm>
        </p:spPr>
      </p:sp>
      <p:sp>
        <p:nvSpPr>
          <p:cNvPr id="7" name="ノート プレースホルダー 6">
            <a:extLst>
              <a:ext uri="{FF2B5EF4-FFF2-40B4-BE49-F238E27FC236}">
                <a16:creationId xmlns:a16="http://schemas.microsoft.com/office/drawing/2014/main" id="{57B80AD1-F354-D6CB-24C4-14A589964E10}"/>
              </a:ext>
            </a:extLst>
          </p:cNvPr>
          <p:cNvSpPr>
            <a:spLocks noGrp="1"/>
          </p:cNvSpPr>
          <p:nvPr>
            <p:ph type="body" idx="1"/>
          </p:nvPr>
        </p:nvSpPr>
        <p:spPr/>
        <p:txBody>
          <a:bodyPr/>
          <a:lstStyle/>
          <a:p>
            <a:r>
              <a:rPr kumimoji="1" lang="ja-JP" altLang="en-US" dirty="0"/>
              <a:t>　ここまでに紹介した気象情報へのアクセス方法についてご説明します。</a:t>
            </a:r>
            <a:endParaRPr kumimoji="1" lang="en-US" altLang="ja-JP" dirty="0"/>
          </a:p>
          <a:p>
            <a:endParaRPr kumimoji="1" lang="en-US" altLang="ja-JP" dirty="0"/>
          </a:p>
          <a:p>
            <a:r>
              <a:rPr lang="ja-JP" altLang="en-US" dirty="0"/>
              <a:t>　</a:t>
            </a:r>
            <a:r>
              <a:rPr kumimoji="1" lang="ja-JP" altLang="en-US" dirty="0"/>
              <a:t>まず、パソコンでブラウザを立ち上げていただき、</a:t>
            </a:r>
            <a:r>
              <a:rPr kumimoji="1" lang="en-US" altLang="ja-JP" dirty="0"/>
              <a:t>URL</a:t>
            </a:r>
            <a:r>
              <a:rPr kumimoji="1" lang="ja-JP" altLang="en-US" dirty="0"/>
              <a:t>を入力するか、検索ページなどを利用して、気象庁トップページを表示させてください。</a:t>
            </a:r>
            <a:endParaRPr kumimoji="1" lang="en-US" altLang="ja-JP" dirty="0"/>
          </a:p>
          <a:p>
            <a:endParaRPr lang="en-US" altLang="ja-JP" dirty="0"/>
          </a:p>
          <a:p>
            <a:r>
              <a:rPr lang="ja-JP" altLang="en-US" dirty="0"/>
              <a:t>　</a:t>
            </a:r>
            <a:r>
              <a:rPr kumimoji="1" lang="ja-JP" altLang="en-US" dirty="0"/>
              <a:t>トップページの「防災情報」をクリックしていただくと、これまでに紹介した情報の一覧が表示されますので、見たい情報をクリックしてアクセスしてください。</a:t>
            </a:r>
          </a:p>
        </p:txBody>
      </p:sp>
    </p:spTree>
    <p:extLst>
      <p:ext uri="{BB962C8B-B14F-4D97-AF65-F5344CB8AC3E}">
        <p14:creationId xmlns:p14="http://schemas.microsoft.com/office/powerpoint/2010/main" val="3745263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32</a:t>
            </a:fld>
            <a:endParaRPr lang="ja-JP" altLang="en-US"/>
          </a:p>
        </p:txBody>
      </p:sp>
      <p:sp>
        <p:nvSpPr>
          <p:cNvPr id="6" name="スライド イメージ プレースホルダー 5">
            <a:extLst>
              <a:ext uri="{FF2B5EF4-FFF2-40B4-BE49-F238E27FC236}">
                <a16:creationId xmlns:a16="http://schemas.microsoft.com/office/drawing/2014/main" id="{601B69AD-5BB6-2DF0-0048-41A4ACE0730B}"/>
              </a:ext>
            </a:extLst>
          </p:cNvPr>
          <p:cNvSpPr>
            <a:spLocks noGrp="1" noRot="1" noChangeAspect="1"/>
          </p:cNvSpPr>
          <p:nvPr>
            <p:ph type="sldImg"/>
          </p:nvPr>
        </p:nvSpPr>
        <p:spPr>
          <a:xfrm>
            <a:off x="488950" y="612775"/>
            <a:ext cx="5757863" cy="4319588"/>
          </a:xfrm>
        </p:spPr>
      </p:sp>
      <p:sp>
        <p:nvSpPr>
          <p:cNvPr id="7" name="ノート プレースホルダー 6">
            <a:extLst>
              <a:ext uri="{FF2B5EF4-FFF2-40B4-BE49-F238E27FC236}">
                <a16:creationId xmlns:a16="http://schemas.microsoft.com/office/drawing/2014/main" id="{A313691A-71FC-FBC4-E1F4-BC4D3B469465}"/>
              </a:ext>
            </a:extLst>
          </p:cNvPr>
          <p:cNvSpPr>
            <a:spLocks noGrp="1"/>
          </p:cNvSpPr>
          <p:nvPr>
            <p:ph type="body" idx="1"/>
          </p:nvPr>
        </p:nvSpPr>
        <p:spPr/>
        <p:txBody>
          <a:bodyPr/>
          <a:lstStyle/>
          <a:p>
            <a:r>
              <a:rPr kumimoji="1" lang="ja-JP" altLang="en-US" dirty="0"/>
              <a:t>　スマートフォンやタブレットでは、モバイルサイトが表示され、</a:t>
            </a:r>
            <a:r>
              <a:rPr kumimoji="1" lang="en-US" altLang="ja-JP" dirty="0"/>
              <a:t>PC</a:t>
            </a:r>
            <a:r>
              <a:rPr kumimoji="1" lang="ja-JP" altLang="en-US" dirty="0"/>
              <a:t>サイトと表示画面は少し異なりますが、同様にアクセスすることが可能です。</a:t>
            </a:r>
          </a:p>
        </p:txBody>
      </p:sp>
    </p:spTree>
    <p:extLst>
      <p:ext uri="{BB962C8B-B14F-4D97-AF65-F5344CB8AC3E}">
        <p14:creationId xmlns:p14="http://schemas.microsoft.com/office/powerpoint/2010/main" val="1112956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r>
              <a:rPr kumimoji="1" lang="ja-JP" altLang="en-US" dirty="0"/>
              <a:t>　気象情報を一度表示させた後は、気象庁ホームページのトップへ戻らなくても、上部のメニューバーをクリック</a:t>
            </a:r>
            <a:r>
              <a:rPr kumimoji="1" lang="en-US" altLang="ja-JP" dirty="0"/>
              <a:t>/</a:t>
            </a:r>
            <a:r>
              <a:rPr kumimoji="1" lang="ja-JP" altLang="en-US" dirty="0"/>
              <a:t>タップし、他の知りたい情報のページを表示させることができます。</a:t>
            </a:r>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33</a:t>
            </a:fld>
            <a:endParaRPr kumimoji="1" lang="ja-JP" altLang="en-US"/>
          </a:p>
        </p:txBody>
      </p:sp>
    </p:spTree>
    <p:extLst>
      <p:ext uri="{BB962C8B-B14F-4D97-AF65-F5344CB8AC3E}">
        <p14:creationId xmlns:p14="http://schemas.microsoft.com/office/powerpoint/2010/main" val="791414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pPr defTabSz="913945">
              <a:defRPr/>
            </a:pPr>
            <a:r>
              <a:rPr kumimoji="1" lang="ja-JP" altLang="en-US" dirty="0"/>
              <a:t>　本手引きでは各気象情報について簡潔に説明しました。情報内容についてさらに詳しく知りたい場合は、①</a:t>
            </a:r>
            <a:r>
              <a:rPr lang="ja-JP" altLang="en-US" dirty="0"/>
              <a:t>気象庁トップページから「知識・解説」を選択し、②知りたい情報へアクセスしてください。</a:t>
            </a:r>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34</a:t>
            </a:fld>
            <a:endParaRPr kumimoji="1" lang="ja-JP" altLang="en-US"/>
          </a:p>
        </p:txBody>
      </p:sp>
    </p:spTree>
    <p:extLst>
      <p:ext uri="{BB962C8B-B14F-4D97-AF65-F5344CB8AC3E}">
        <p14:creationId xmlns:p14="http://schemas.microsoft.com/office/powerpoint/2010/main" val="533260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35</a:t>
            </a:fld>
            <a:endParaRPr lang="ja-JP" altLang="en-US"/>
          </a:p>
        </p:txBody>
      </p:sp>
      <p:sp>
        <p:nvSpPr>
          <p:cNvPr id="6" name="スライド イメージ プレースホルダー 5">
            <a:extLst>
              <a:ext uri="{FF2B5EF4-FFF2-40B4-BE49-F238E27FC236}">
                <a16:creationId xmlns:a16="http://schemas.microsoft.com/office/drawing/2014/main" id="{F82133EB-3969-29C3-57E5-942A1E9214F6}"/>
              </a:ext>
            </a:extLst>
          </p:cNvPr>
          <p:cNvSpPr>
            <a:spLocks noGrp="1" noRot="1" noChangeAspect="1"/>
          </p:cNvSpPr>
          <p:nvPr>
            <p:ph type="sldImg"/>
          </p:nvPr>
        </p:nvSpPr>
        <p:spPr>
          <a:xfrm>
            <a:off x="488950" y="612775"/>
            <a:ext cx="5757863" cy="4319588"/>
          </a:xfrm>
        </p:spPr>
      </p:sp>
      <p:sp>
        <p:nvSpPr>
          <p:cNvPr id="7" name="ノート プレースホルダー 6">
            <a:extLst>
              <a:ext uri="{FF2B5EF4-FFF2-40B4-BE49-F238E27FC236}">
                <a16:creationId xmlns:a16="http://schemas.microsoft.com/office/drawing/2014/main" id="{3C1B2847-7644-CB63-8EE7-040C1F12344B}"/>
              </a:ext>
            </a:extLst>
          </p:cNvPr>
          <p:cNvSpPr>
            <a:spLocks noGrp="1"/>
          </p:cNvSpPr>
          <p:nvPr>
            <p:ph type="body" idx="1"/>
          </p:nvPr>
        </p:nvSpPr>
        <p:spPr/>
        <p:txBody>
          <a:bodyPr/>
          <a:lstStyle/>
          <a:p>
            <a:r>
              <a:rPr lang="ja-JP" altLang="en-US" dirty="0"/>
              <a:t>　農業気象災害の防止・軽減に向けて、異常気象に対する事前対策と被害発生後の速やかな応急対策を行うため、気象庁や気象台が発表する気象情報と、農業関係機関が発表する農業技術情報を連係することが重要です。 </a:t>
            </a:r>
            <a:endParaRPr lang="en-US" altLang="ja-JP" dirty="0"/>
          </a:p>
          <a:p>
            <a:endParaRPr kumimoji="1" lang="en-US" altLang="ja-JP" dirty="0"/>
          </a:p>
          <a:p>
            <a:r>
              <a:rPr lang="ja-JP" altLang="en-US" dirty="0"/>
              <a:t>　第</a:t>
            </a:r>
            <a:r>
              <a:rPr lang="en-US" altLang="ja-JP" dirty="0"/>
              <a:t>2</a:t>
            </a:r>
            <a:r>
              <a:rPr lang="ja-JP" altLang="en-US" dirty="0"/>
              <a:t>章では、農業気象災害をもたらす、高温・低温といった天候時に、どのような気象情報が発表されるか気象要因ごとに解説し、気象情報が農業技術情報に活用されている例をご紹介します。</a:t>
            </a:r>
            <a:endParaRPr lang="en-US" altLang="ja-JP" dirty="0"/>
          </a:p>
        </p:txBody>
      </p:sp>
    </p:spTree>
    <p:extLst>
      <p:ext uri="{BB962C8B-B14F-4D97-AF65-F5344CB8AC3E}">
        <p14:creationId xmlns:p14="http://schemas.microsoft.com/office/powerpoint/2010/main" val="3533694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低温に関する気象情報は、２週間先や１週間先を対象とした情報や、翌日・当日を対象とした情報を順次発表し、農作物の管理のための注意喚起を主な目的としています。</a:t>
            </a:r>
            <a:endParaRPr lang="en-US" altLang="ja-JP" dirty="0"/>
          </a:p>
          <a:p>
            <a:endParaRPr lang="en-US" altLang="ja-JP" dirty="0"/>
          </a:p>
          <a:p>
            <a:r>
              <a:rPr lang="ja-JP" altLang="en-US" dirty="0"/>
              <a:t>　「低温に関する早期天候情報」は、気温が平年に比べてかなり低い確率が</a:t>
            </a:r>
            <a:r>
              <a:rPr lang="en-US" altLang="ja-JP" dirty="0"/>
              <a:t>30</a:t>
            </a:r>
            <a:r>
              <a:rPr lang="ja-JP" altLang="en-US" dirty="0"/>
              <a:t>％以上と予想されるときに発表します。また、毎日発表される「２週間気温予報」でも２週間先の低温の程度や時期を確認できます。</a:t>
            </a:r>
            <a:endParaRPr lang="en-US" altLang="ja-JP" dirty="0"/>
          </a:p>
          <a:p>
            <a:endParaRPr lang="en-US" altLang="ja-JP" dirty="0"/>
          </a:p>
          <a:p>
            <a:r>
              <a:rPr lang="ja-JP" altLang="en-US" dirty="0"/>
              <a:t>　数日先（</a:t>
            </a:r>
            <a:r>
              <a:rPr lang="en-US" altLang="ja-JP" dirty="0"/>
              <a:t>7</a:t>
            </a:r>
            <a:r>
              <a:rPr lang="ja-JP" altLang="en-US" dirty="0"/>
              <a:t>日先</a:t>
            </a:r>
            <a:r>
              <a:rPr lang="ja-JP" altLang="en-US" dirty="0" smtClean="0"/>
              <a:t>程度まで）</a:t>
            </a:r>
            <a:r>
              <a:rPr lang="ja-JP" altLang="en-US" dirty="0"/>
              <a:t>に顕著な低温が数日間にわたり予想される場合には「低温に関する気象情報」を発表し注意を呼びかけます。これらの情報は、“事前の対策”の判断に活用できます。</a:t>
            </a:r>
            <a:endParaRPr lang="en-US" altLang="ja-JP" dirty="0"/>
          </a:p>
          <a:p>
            <a:endParaRPr lang="en-US" altLang="ja-JP" dirty="0"/>
          </a:p>
          <a:p>
            <a:r>
              <a:rPr lang="ja-JP" altLang="en-US" dirty="0"/>
              <a:t>　翌日や当日に顕著な低温が予想される場合には「低温注意報」、晩霜により被害が発生するおそれがある場合には「霜注意報」を発表し注意を促します。”直前の対策”に活用ください。</a:t>
            </a:r>
            <a:endParaRPr lang="en-US" altLang="ja-JP" dirty="0"/>
          </a:p>
          <a:p>
            <a:endParaRPr lang="en-US" altLang="ja-JP" dirty="0"/>
          </a:p>
          <a:p>
            <a:r>
              <a:rPr lang="ja-JP" altLang="en-US" dirty="0"/>
              <a:t>　その他、既に</a:t>
            </a:r>
            <a:r>
              <a:rPr lang="ja-JP" altLang="en-US" dirty="0" smtClean="0"/>
              <a:t>低温の</a:t>
            </a:r>
            <a:r>
              <a:rPr lang="ja-JP" altLang="en-US" dirty="0"/>
              <a:t>被害や影響が生じており、今後も</a:t>
            </a:r>
            <a:r>
              <a:rPr lang="ja-JP" altLang="en-US" dirty="0" smtClean="0"/>
              <a:t>低温が</a:t>
            </a:r>
            <a:r>
              <a:rPr lang="ja-JP" altLang="en-US" dirty="0"/>
              <a:t>続く予想があるなど</a:t>
            </a:r>
            <a:r>
              <a:rPr lang="ja-JP" altLang="en-US" dirty="0" smtClean="0"/>
              <a:t>、社会的</a:t>
            </a:r>
            <a:r>
              <a:rPr lang="ja-JP" altLang="en-US" dirty="0"/>
              <a:t>に大きな影響が生じると思われる場合は、「長期間の</a:t>
            </a:r>
            <a:r>
              <a:rPr lang="ja-JP" altLang="en-US" dirty="0" smtClean="0"/>
              <a:t>低温（日照不足、長雨）に</a:t>
            </a:r>
            <a:r>
              <a:rPr lang="ja-JP" altLang="en-US" dirty="0"/>
              <a:t>関する気象情報</a:t>
            </a:r>
            <a:r>
              <a:rPr lang="ja-JP" altLang="en-US" dirty="0" smtClean="0"/>
              <a:t>」</a:t>
            </a:r>
            <a:r>
              <a:rPr lang="en-US" altLang="ja-JP" dirty="0" smtClean="0"/>
              <a:t>【</a:t>
            </a:r>
            <a:r>
              <a:rPr lang="ja-JP" altLang="en-US" dirty="0" smtClean="0"/>
              <a:t>天候情報</a:t>
            </a:r>
            <a:r>
              <a:rPr lang="en-US" altLang="ja-JP" dirty="0" smtClean="0"/>
              <a:t>】</a:t>
            </a:r>
            <a:r>
              <a:rPr lang="ja-JP" altLang="en-US" dirty="0" smtClean="0"/>
              <a:t>を</a:t>
            </a:r>
            <a:r>
              <a:rPr lang="ja-JP" altLang="en-US" dirty="0"/>
              <a:t>発表し、いっそうの注意を促します。このような時は、天候不順と</a:t>
            </a:r>
            <a:r>
              <a:rPr lang="ja-JP" altLang="en-US" dirty="0" smtClean="0"/>
              <a:t>なり、低温に加えて長期的</a:t>
            </a:r>
            <a:r>
              <a:rPr lang="ja-JP" altLang="en-US" dirty="0"/>
              <a:t>に日照</a:t>
            </a:r>
            <a:r>
              <a:rPr lang="ja-JP" altLang="en-US" dirty="0" smtClean="0"/>
              <a:t>不足や長雨に</a:t>
            </a:r>
            <a:r>
              <a:rPr lang="ja-JP" altLang="en-US" dirty="0"/>
              <a:t>なることも多く</a:t>
            </a:r>
            <a:r>
              <a:rPr lang="ja-JP" altLang="en-US" dirty="0" smtClean="0"/>
              <a:t>、スライドの右下の例は「</a:t>
            </a:r>
            <a:r>
              <a:rPr lang="ja-JP" altLang="en-US" dirty="0"/>
              <a:t>日照不足と低温に関する気象情報</a:t>
            </a:r>
            <a:r>
              <a:rPr lang="ja-JP" altLang="en-US" dirty="0" smtClean="0"/>
              <a:t>」です。</a:t>
            </a:r>
            <a:endParaRPr lang="en-US" altLang="ja-JP" dirty="0"/>
          </a:p>
          <a:p>
            <a:endParaRPr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36</a:t>
            </a:fld>
            <a:endParaRPr lang="ja-JP" altLang="en-US"/>
          </a:p>
        </p:txBody>
      </p:sp>
      <p:sp>
        <p:nvSpPr>
          <p:cNvPr id="7" name="スライド イメージ プレースホルダー 6">
            <a:extLst>
              <a:ext uri="{FF2B5EF4-FFF2-40B4-BE49-F238E27FC236}">
                <a16:creationId xmlns:a16="http://schemas.microsoft.com/office/drawing/2014/main" id="{0E4987ED-4A36-B8FE-6156-D402D0421678}"/>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2302460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37</a:t>
            </a:fld>
            <a:endParaRPr lang="ja-JP" altLang="en-US"/>
          </a:p>
        </p:txBody>
      </p:sp>
      <p:sp>
        <p:nvSpPr>
          <p:cNvPr id="6" name="スライド イメージ プレースホルダー 5">
            <a:extLst>
              <a:ext uri="{FF2B5EF4-FFF2-40B4-BE49-F238E27FC236}">
                <a16:creationId xmlns:a16="http://schemas.microsoft.com/office/drawing/2014/main" id="{A9862EA4-0042-0F7D-2895-6A5AC33EA6A3}"/>
              </a:ext>
            </a:extLst>
          </p:cNvPr>
          <p:cNvSpPr>
            <a:spLocks noGrp="1" noRot="1" noChangeAspect="1"/>
          </p:cNvSpPr>
          <p:nvPr>
            <p:ph type="sldImg"/>
          </p:nvPr>
        </p:nvSpPr>
        <p:spPr>
          <a:xfrm>
            <a:off x="488950" y="612775"/>
            <a:ext cx="5757863" cy="4319588"/>
          </a:xfrm>
        </p:spPr>
      </p:sp>
      <p:sp>
        <p:nvSpPr>
          <p:cNvPr id="7" name="ノート プレースホルダー 6">
            <a:extLst>
              <a:ext uri="{FF2B5EF4-FFF2-40B4-BE49-F238E27FC236}">
                <a16:creationId xmlns:a16="http://schemas.microsoft.com/office/drawing/2014/main" id="{29E8CA67-046E-E6C6-DBD8-22FD61E252F1}"/>
              </a:ext>
            </a:extLst>
          </p:cNvPr>
          <p:cNvSpPr>
            <a:spLocks noGrp="1"/>
          </p:cNvSpPr>
          <p:nvPr>
            <p:ph type="body" idx="1"/>
          </p:nvPr>
        </p:nvSpPr>
        <p:spPr/>
        <p:txBody>
          <a:bodyPr/>
          <a:lstStyle/>
          <a:p>
            <a:pPr defTabSz="913945">
              <a:defRPr/>
            </a:pPr>
            <a:r>
              <a:rPr lang="ja-JP" altLang="en-US" dirty="0"/>
              <a:t>　高温に関する気象情報は、農作物や家畜の管理、熱中症対策などのための注意喚起を目的として、２週間先や１週間先を対象とした情報や、翌日・当日を対象とした情報を順次発表します。</a:t>
            </a:r>
            <a:endParaRPr lang="en-US" altLang="ja-JP" dirty="0"/>
          </a:p>
          <a:p>
            <a:pPr defTabSz="913945">
              <a:defRPr/>
            </a:pPr>
            <a:endParaRPr lang="en-US" altLang="ja-JP" dirty="0"/>
          </a:p>
          <a:p>
            <a:pPr defTabSz="913945">
              <a:defRPr/>
            </a:pPr>
            <a:r>
              <a:rPr lang="ja-JP" altLang="en-US" dirty="0"/>
              <a:t>　「高温に関する早期天候情報」は、気温が平年に比べてかなり高い確率が</a:t>
            </a:r>
            <a:r>
              <a:rPr lang="en-US" altLang="ja-JP" dirty="0"/>
              <a:t>30</a:t>
            </a:r>
            <a:r>
              <a:rPr lang="ja-JP" altLang="en-US" dirty="0"/>
              <a:t>％以上と予想されるときに発表します。また、毎日発表される「２週間気温予報」でも２週間先の高温の程度や時期を確認できます。</a:t>
            </a:r>
            <a:endParaRPr lang="en-US" altLang="ja-JP" dirty="0"/>
          </a:p>
          <a:p>
            <a:endParaRPr lang="en-US" altLang="ja-JP" dirty="0"/>
          </a:p>
          <a:p>
            <a:r>
              <a:rPr lang="ja-JP" altLang="en-US" dirty="0"/>
              <a:t>　「</a:t>
            </a:r>
            <a:r>
              <a:rPr lang="ja-JP" altLang="en-US" dirty="0" smtClean="0"/>
              <a:t>高温に</a:t>
            </a:r>
            <a:r>
              <a:rPr lang="ja-JP" altLang="en-US" dirty="0"/>
              <a:t>関する気象情報」は、数日程度にわたり高い</a:t>
            </a:r>
            <a:r>
              <a:rPr lang="ja-JP" altLang="en-US" dirty="0" smtClean="0"/>
              <a:t>気温が</a:t>
            </a:r>
            <a:r>
              <a:rPr lang="ja-JP" altLang="en-US" dirty="0"/>
              <a:t>予想される場合に発表します。</a:t>
            </a:r>
            <a:endParaRPr lang="en-US" altLang="ja-JP" dirty="0"/>
          </a:p>
          <a:p>
            <a:endParaRPr lang="en-US" altLang="ja-JP" dirty="0"/>
          </a:p>
          <a:p>
            <a:r>
              <a:rPr lang="ja-JP" altLang="en-US" dirty="0"/>
              <a:t>　「熱中症警戒アラート」は、県内のどこかの地点で暑さ指数（</a:t>
            </a:r>
            <a:r>
              <a:rPr lang="en-US" altLang="ja-JP" dirty="0"/>
              <a:t>WBGT</a:t>
            </a:r>
            <a:r>
              <a:rPr lang="ja-JP" altLang="en-US" dirty="0"/>
              <a:t>）が</a:t>
            </a:r>
            <a:r>
              <a:rPr lang="en-US" altLang="ja-JP" dirty="0"/>
              <a:t>33</a:t>
            </a:r>
            <a:r>
              <a:rPr lang="ja-JP" altLang="en-US" dirty="0"/>
              <a:t>以上となることが予想される日の前日から当日にかけて、熱中症への注意を呼びかけます。</a:t>
            </a:r>
            <a:endParaRPr lang="en-US" altLang="ja-JP" dirty="0"/>
          </a:p>
          <a:p>
            <a:endParaRPr lang="en-US" altLang="ja-JP" dirty="0"/>
          </a:p>
          <a:p>
            <a:r>
              <a:rPr lang="ja-JP" altLang="en-US" dirty="0" smtClean="0"/>
              <a:t>　「長期間の高温（少雨）に関する気象情報」</a:t>
            </a:r>
            <a:r>
              <a:rPr lang="en-US" altLang="ja-JP" dirty="0" smtClean="0"/>
              <a:t>【</a:t>
            </a:r>
            <a:r>
              <a:rPr lang="ja-JP" altLang="en-US" dirty="0" smtClean="0"/>
              <a:t>天候情報</a:t>
            </a:r>
            <a:r>
              <a:rPr lang="en-US" altLang="ja-JP" dirty="0" smtClean="0"/>
              <a:t>】</a:t>
            </a:r>
            <a:r>
              <a:rPr lang="ja-JP" altLang="en-US" dirty="0" smtClean="0"/>
              <a:t>は、勢力の強い高気圧や暖気の流入により、高温や少雨が比較的長期間続き、農水産・畜産や健康管理など、社会的に大きな影響が予想される場合に発表します。</a:t>
            </a:r>
            <a:endParaRPr lang="en-US" altLang="ja-JP" dirty="0"/>
          </a:p>
        </p:txBody>
      </p:sp>
    </p:spTree>
    <p:extLst>
      <p:ext uri="{BB962C8B-B14F-4D97-AF65-F5344CB8AC3E}">
        <p14:creationId xmlns:p14="http://schemas.microsoft.com/office/powerpoint/2010/main" val="8682468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38</a:t>
            </a:fld>
            <a:endParaRPr lang="ja-JP" altLang="en-US"/>
          </a:p>
        </p:txBody>
      </p:sp>
      <p:sp>
        <p:nvSpPr>
          <p:cNvPr id="6" name="スライド イメージ プレースホルダー 5">
            <a:extLst>
              <a:ext uri="{FF2B5EF4-FFF2-40B4-BE49-F238E27FC236}">
                <a16:creationId xmlns:a16="http://schemas.microsoft.com/office/drawing/2014/main" id="{6F4D1603-4834-92EA-2DE1-5577DD3CD6D7}"/>
              </a:ext>
            </a:extLst>
          </p:cNvPr>
          <p:cNvSpPr>
            <a:spLocks noGrp="1" noRot="1" noChangeAspect="1"/>
          </p:cNvSpPr>
          <p:nvPr>
            <p:ph type="sldImg"/>
          </p:nvPr>
        </p:nvSpPr>
        <p:spPr>
          <a:xfrm>
            <a:off x="488950" y="612775"/>
            <a:ext cx="5757863" cy="4319588"/>
          </a:xfrm>
        </p:spPr>
      </p:sp>
      <p:sp>
        <p:nvSpPr>
          <p:cNvPr id="7" name="ノート プレースホルダー 6">
            <a:extLst>
              <a:ext uri="{FF2B5EF4-FFF2-40B4-BE49-F238E27FC236}">
                <a16:creationId xmlns:a16="http://schemas.microsoft.com/office/drawing/2014/main" id="{D80220AC-75E0-D9CF-FD09-F3C975FDDBFF}"/>
              </a:ext>
            </a:extLst>
          </p:cNvPr>
          <p:cNvSpPr>
            <a:spLocks noGrp="1"/>
          </p:cNvSpPr>
          <p:nvPr>
            <p:ph type="body" idx="1"/>
          </p:nvPr>
        </p:nvSpPr>
        <p:spPr/>
        <p:txBody>
          <a:bodyPr/>
          <a:lstStyle/>
          <a:p>
            <a:r>
              <a:rPr kumimoji="1" lang="ja-JP" altLang="en-US" dirty="0"/>
              <a:t>　冬の大雪に関する気象情報は、農作物の管理や雪に対する備えの注意喚起を目的として</a:t>
            </a:r>
            <a:r>
              <a:rPr kumimoji="1" lang="ja-JP" altLang="en-US" dirty="0" smtClean="0"/>
              <a:t>、２週間先や１週間先を対象とした情報や、翌日・当日を対象とした情報を順次発表します。</a:t>
            </a:r>
            <a:endParaRPr kumimoji="1" lang="en-US" altLang="ja-JP" dirty="0"/>
          </a:p>
          <a:p>
            <a:endParaRPr kumimoji="1" lang="en-US" altLang="ja-JP" dirty="0"/>
          </a:p>
          <a:p>
            <a:r>
              <a:rPr lang="ja-JP" altLang="en-US" dirty="0"/>
              <a:t>　</a:t>
            </a:r>
            <a:r>
              <a:rPr kumimoji="1" lang="ja-JP" altLang="en-US" dirty="0"/>
              <a:t>「大雪に関する早期天候情報」は、日本海側で降雪量が平年に比べてかなり多い確率が</a:t>
            </a:r>
            <a:r>
              <a:rPr kumimoji="1" lang="en-US" altLang="ja-JP" dirty="0"/>
              <a:t>30</a:t>
            </a:r>
            <a:r>
              <a:rPr kumimoji="1" lang="ja-JP" altLang="en-US" dirty="0"/>
              <a:t>％以上と予想されるときに発表します。</a:t>
            </a:r>
            <a:endParaRPr kumimoji="1" lang="en-US" altLang="ja-JP" dirty="0"/>
          </a:p>
          <a:p>
            <a:endParaRPr lang="en-US" altLang="ja-JP" dirty="0"/>
          </a:p>
          <a:p>
            <a:r>
              <a:rPr lang="ja-JP" altLang="en-US" dirty="0"/>
              <a:t>　</a:t>
            </a:r>
            <a:r>
              <a:rPr kumimoji="1" lang="ja-JP" altLang="en-US" dirty="0"/>
              <a:t>数日先までに大雪が予想され、注意を喚起する必要がある場合は「大雪に関する気象情報」、「早期注意情報（警報級の可能性）」などを発表します。</a:t>
            </a:r>
            <a:endParaRPr kumimoji="1" lang="en-US" altLang="ja-JP" dirty="0"/>
          </a:p>
          <a:p>
            <a:endParaRPr lang="en-US" altLang="ja-JP" dirty="0"/>
          </a:p>
          <a:p>
            <a:r>
              <a:rPr lang="ja-JP" altLang="en-US" dirty="0"/>
              <a:t>　</a:t>
            </a:r>
            <a:r>
              <a:rPr kumimoji="1" lang="ja-JP" altLang="en-US" dirty="0"/>
              <a:t>「大雪警報・注意報」は、雪害などへの “直前の対策”に活用できます。</a:t>
            </a:r>
            <a:endParaRPr kumimoji="1" lang="en-US" altLang="ja-JP" dirty="0"/>
          </a:p>
          <a:p>
            <a:endParaRPr kumimoji="1" lang="en-US" altLang="ja-JP" dirty="0"/>
          </a:p>
          <a:p>
            <a:r>
              <a:rPr kumimoji="1" lang="ja-JP" altLang="en-US" dirty="0"/>
              <a:t>　「長期間</a:t>
            </a:r>
            <a:r>
              <a:rPr kumimoji="1" lang="ja-JP" altLang="en-US" dirty="0" smtClean="0"/>
              <a:t>の大雪（低温）に</a:t>
            </a:r>
            <a:r>
              <a:rPr kumimoji="1" lang="ja-JP" altLang="en-US" dirty="0"/>
              <a:t>関する気象情報</a:t>
            </a:r>
            <a:r>
              <a:rPr kumimoji="1" lang="ja-JP" altLang="en-US" dirty="0" smtClean="0"/>
              <a:t>」</a:t>
            </a:r>
            <a:r>
              <a:rPr kumimoji="1" lang="en-US" altLang="ja-JP" dirty="0" smtClean="0"/>
              <a:t>【</a:t>
            </a:r>
            <a:r>
              <a:rPr kumimoji="1" lang="ja-JP" altLang="en-US" dirty="0" smtClean="0"/>
              <a:t>天候情報</a:t>
            </a:r>
            <a:r>
              <a:rPr kumimoji="1" lang="en-US" altLang="ja-JP" dirty="0" smtClean="0"/>
              <a:t>】</a:t>
            </a:r>
            <a:r>
              <a:rPr kumimoji="1" lang="ja-JP" altLang="en-US" dirty="0" smtClean="0"/>
              <a:t>は</a:t>
            </a:r>
            <a:r>
              <a:rPr kumimoji="1" lang="ja-JP" altLang="en-US" dirty="0"/>
              <a:t>、冬型の気圧配置や強い寒気の流入、発達した低気圧により</a:t>
            </a:r>
            <a:r>
              <a:rPr kumimoji="1" lang="ja-JP" altLang="en-US" dirty="0" smtClean="0"/>
              <a:t>、大雪や低温が</a:t>
            </a:r>
            <a:r>
              <a:rPr kumimoji="1" lang="ja-JP" altLang="en-US" dirty="0"/>
              <a:t>比較的長期にわたって続き、農作物の管理や交通機関、健康管理など、社会的に大きな影響が予想される場合に発表します。</a:t>
            </a:r>
          </a:p>
        </p:txBody>
      </p:sp>
    </p:spTree>
    <p:extLst>
      <p:ext uri="{BB962C8B-B14F-4D97-AF65-F5344CB8AC3E}">
        <p14:creationId xmlns:p14="http://schemas.microsoft.com/office/powerpoint/2010/main" val="593432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pPr defTabSz="913945">
              <a:defRPr/>
            </a:pPr>
            <a:r>
              <a:rPr kumimoji="1" lang="ja-JP" altLang="en-US" dirty="0"/>
              <a:t>　近年、豪雨や記録的高温などの顕著現象が相次いで発生しています。</a:t>
            </a:r>
            <a:endParaRPr kumimoji="1" lang="en-US" altLang="ja-JP" dirty="0"/>
          </a:p>
          <a:p>
            <a:pPr defTabSz="913945">
              <a:defRPr/>
            </a:pPr>
            <a:endParaRPr lang="en-US" altLang="ja-JP" dirty="0"/>
          </a:p>
          <a:p>
            <a:pPr defTabSz="913945">
              <a:defRPr/>
            </a:pPr>
            <a:r>
              <a:rPr kumimoji="1" lang="ja-JP" altLang="en-US" dirty="0"/>
              <a:t>　気象庁では、社会経済に大きな影響を与える異常気象が発生した場合に、大学・研究機関等の専門家の協力を得て、異常気象に関する最新の科学的知見に基づく分析検討を行い、その発生要因等に関する見解を迅速に公表しています。</a:t>
            </a:r>
            <a:endParaRPr kumimoji="1" lang="en-US" altLang="ja-JP" dirty="0"/>
          </a:p>
          <a:p>
            <a:pPr defTabSz="913945">
              <a:defRPr/>
            </a:pPr>
            <a:endParaRPr kumimoji="1" lang="en-US" altLang="ja-JP" dirty="0"/>
          </a:p>
          <a:p>
            <a:pPr defTabSz="913945">
              <a:defRPr/>
            </a:pPr>
            <a:r>
              <a:rPr lang="ja-JP" altLang="en-US" dirty="0"/>
              <a:t>　</a:t>
            </a:r>
            <a:r>
              <a:rPr kumimoji="1" lang="ja-JP" altLang="en-US" dirty="0"/>
              <a:t>ここで例に挙げた、令和</a:t>
            </a:r>
            <a:r>
              <a:rPr kumimoji="1" lang="en-US" altLang="ja-JP" dirty="0"/>
              <a:t>5</a:t>
            </a:r>
            <a:r>
              <a:rPr kumimoji="1" lang="ja-JP" altLang="en-US" dirty="0"/>
              <a:t>年</a:t>
            </a:r>
            <a:r>
              <a:rPr kumimoji="1" lang="en-US" altLang="ja-JP" dirty="0"/>
              <a:t>7</a:t>
            </a:r>
            <a:r>
              <a:rPr kumimoji="1" lang="ja-JP" altLang="en-US" dirty="0"/>
              <a:t>月後半の顕著な高温をもたらした要因は、</a:t>
            </a:r>
            <a:r>
              <a:rPr lang="ja-JP" altLang="en-US" dirty="0"/>
              <a:t>本州付近への太平洋高気圧の張り出しが記録的に強まったことが主要因と考えられます。また、</a:t>
            </a:r>
            <a:r>
              <a:rPr lang="en-US" altLang="ja-JP" dirty="0"/>
              <a:t>8</a:t>
            </a:r>
            <a:r>
              <a:rPr lang="ja-JP" altLang="en-US" dirty="0"/>
              <a:t>月前半の日本海側を中心とした記録的な高温は、南寄りの暖かく湿った空気が日本付近に流れ込み続け、それにフェーン現象の影響も加わったことが要因と考えられます。令和</a:t>
            </a:r>
            <a:r>
              <a:rPr lang="en-US" altLang="ja-JP" dirty="0"/>
              <a:t>5</a:t>
            </a:r>
            <a:r>
              <a:rPr lang="ja-JP" altLang="en-US" dirty="0"/>
              <a:t>年の</a:t>
            </a:r>
            <a:r>
              <a:rPr lang="ja-JP" altLang="en-US" b="0" i="0" dirty="0">
                <a:solidFill>
                  <a:srgbClr val="333333"/>
                </a:solidFill>
                <a:effectLst/>
                <a:latin typeface="+mn-ea"/>
              </a:rPr>
              <a:t>夏の顕著な高温には、上記の要因に加え、持続的な温暖化傾向に伴う全球的な高温傾向の影響が加わったと考えられます</a:t>
            </a:r>
            <a:r>
              <a:rPr lang="ja-JP" altLang="en-US" b="0" i="0" dirty="0">
                <a:solidFill>
                  <a:srgbClr val="333333"/>
                </a:solidFill>
                <a:effectLst/>
                <a:latin typeface="Meiryo" panose="020B0604030504040204" pitchFamily="50" charset="-128"/>
                <a:ea typeface="Meiryo" panose="020B0604030504040204" pitchFamily="50" charset="-128"/>
              </a:rPr>
              <a:t>。</a:t>
            </a:r>
            <a:endParaRPr lang="en-US" altLang="ja-JP" dirty="0"/>
          </a:p>
          <a:p>
            <a:pPr defTabSz="913945">
              <a:defRPr/>
            </a:pPr>
            <a:endParaRPr kumimoji="1" lang="en-US" altLang="ja-JP" dirty="0"/>
          </a:p>
          <a:p>
            <a:pPr defTabSz="913945">
              <a:defRPr/>
            </a:pPr>
            <a:r>
              <a:rPr kumimoji="1" lang="ja-JP" altLang="en-US" dirty="0"/>
              <a:t>　このように頻発化する顕著現象の背景として、地球温暖化の影響</a:t>
            </a:r>
            <a:r>
              <a:rPr kumimoji="1" lang="ja-JP" altLang="en-US" dirty="0">
                <a:latin typeface="+mn-ea"/>
              </a:rPr>
              <a:t>も寄与していることがしばしば指摘されています。</a:t>
            </a:r>
            <a:endParaRPr kumimoji="1" lang="en-US" altLang="ja-JP" dirty="0">
              <a:latin typeface="+mn-ea"/>
            </a:endParaRPr>
          </a:p>
          <a:p>
            <a:pPr defTabSz="913945">
              <a:defRPr/>
            </a:pPr>
            <a:endParaRPr lang="en-US" altLang="ja-JP" dirty="0">
              <a:solidFill>
                <a:srgbClr val="000000"/>
              </a:solidFill>
              <a:effectLst/>
              <a:latin typeface="+mn-ea"/>
              <a:cs typeface="Calibri" panose="020F0502020204030204" pitchFamily="34" charset="0"/>
            </a:endParaRPr>
          </a:p>
          <a:p>
            <a:pPr defTabSz="913945">
              <a:defRPr/>
            </a:pPr>
            <a:r>
              <a:rPr lang="ja-JP" altLang="en-US" dirty="0">
                <a:solidFill>
                  <a:srgbClr val="000000"/>
                </a:solidFill>
                <a:effectLst/>
                <a:latin typeface="+mn-ea"/>
                <a:cs typeface="Calibri" panose="020F0502020204030204" pitchFamily="34" charset="0"/>
              </a:rPr>
              <a:t>（出典）気象庁 報道発表資料 「令和</a:t>
            </a:r>
            <a:r>
              <a:rPr lang="en-US" altLang="ja-JP" dirty="0">
                <a:solidFill>
                  <a:srgbClr val="000000"/>
                </a:solidFill>
                <a:effectLst/>
                <a:latin typeface="+mn-ea"/>
                <a:cs typeface="Calibri" panose="020F0502020204030204" pitchFamily="34" charset="0"/>
              </a:rPr>
              <a:t>5</a:t>
            </a:r>
            <a:r>
              <a:rPr lang="ja-JP" altLang="en-US" dirty="0">
                <a:solidFill>
                  <a:srgbClr val="000000"/>
                </a:solidFill>
                <a:effectLst/>
                <a:latin typeface="+mn-ea"/>
                <a:cs typeface="Calibri" panose="020F0502020204030204" pitchFamily="34" charset="0"/>
              </a:rPr>
              <a:t>年梅雨期の大雨事例と</a:t>
            </a:r>
            <a:r>
              <a:rPr lang="en-US" altLang="ja-JP" dirty="0">
                <a:solidFill>
                  <a:srgbClr val="000000"/>
                </a:solidFill>
                <a:effectLst/>
                <a:latin typeface="+mn-ea"/>
                <a:cs typeface="Calibri" panose="020F0502020204030204" pitchFamily="34" charset="0"/>
              </a:rPr>
              <a:t>7</a:t>
            </a:r>
            <a:r>
              <a:rPr lang="ja-JP" altLang="en-US" dirty="0">
                <a:solidFill>
                  <a:srgbClr val="000000"/>
                </a:solidFill>
                <a:effectLst/>
                <a:latin typeface="+mn-ea"/>
                <a:cs typeface="Calibri" panose="020F0502020204030204" pitchFamily="34" charset="0"/>
              </a:rPr>
              <a:t>月後半以降の顕著な高温の特徴と要因について」（</a:t>
            </a:r>
            <a:r>
              <a:rPr lang="ja-JP" altLang="en-US" sz="1100" dirty="0"/>
              <a:t>令和</a:t>
            </a:r>
            <a:r>
              <a:rPr lang="en-US" altLang="ja-JP" sz="1100" dirty="0"/>
              <a:t>5</a:t>
            </a:r>
            <a:r>
              <a:rPr lang="ja-JP" altLang="en-US" sz="1100" dirty="0"/>
              <a:t>年</a:t>
            </a:r>
            <a:r>
              <a:rPr lang="en-US" altLang="ja-JP" sz="1100" dirty="0"/>
              <a:t>8</a:t>
            </a:r>
            <a:r>
              <a:rPr lang="ja-JP" altLang="en-US" sz="1100" dirty="0"/>
              <a:t>月</a:t>
            </a:r>
            <a:r>
              <a:rPr lang="en-US" altLang="ja-JP" sz="1100" dirty="0"/>
              <a:t>28</a:t>
            </a:r>
            <a:r>
              <a:rPr lang="ja-JP" altLang="en-US" sz="1100" dirty="0"/>
              <a:t>日</a:t>
            </a:r>
            <a:r>
              <a:rPr lang="ja-JP" altLang="en-US" dirty="0">
                <a:solidFill>
                  <a:srgbClr val="000000"/>
                </a:solidFill>
                <a:effectLst/>
                <a:latin typeface="+mn-ea"/>
                <a:cs typeface="Calibri" panose="020F0502020204030204" pitchFamily="34" charset="0"/>
              </a:rPr>
              <a:t>）</a:t>
            </a:r>
            <a:endParaRPr lang="en-US" altLang="ja-JP" dirty="0">
              <a:solidFill>
                <a:srgbClr val="000000"/>
              </a:solidFill>
              <a:effectLst/>
              <a:latin typeface="+mn-ea"/>
              <a:cs typeface="Calibri" panose="020F0502020204030204" pitchFamily="34" charset="0"/>
            </a:endParaRPr>
          </a:p>
          <a:p>
            <a:pPr marL="164095" indent="-164095" defTabSz="913945">
              <a:buFont typeface="Wingdings" panose="05000000000000000000" pitchFamily="2" charset="2"/>
              <a:buChar char="Ø"/>
              <a:defRPr/>
            </a:pPr>
            <a:r>
              <a:rPr kumimoji="1" lang="en-US" altLang="ja-JP" dirty="0">
                <a:hlinkClick r:id="rId3"/>
              </a:rPr>
              <a:t>https://www.jma.go.jp/jma/press/2308/28a/kentoukai20230828.html</a:t>
            </a:r>
            <a:endParaRPr kumimoji="1" lang="en-US" altLang="ja-JP" dirty="0"/>
          </a:p>
          <a:p>
            <a:pPr defTabSz="913945">
              <a:defRPr/>
            </a:pPr>
            <a:endParaRPr kumimoji="1" lang="en-US" altLang="ja-JP"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3</a:t>
            </a:fld>
            <a:endParaRPr kumimoji="1" lang="ja-JP" altLang="en-US"/>
          </a:p>
        </p:txBody>
      </p:sp>
    </p:spTree>
    <p:extLst>
      <p:ext uri="{BB962C8B-B14F-4D97-AF65-F5344CB8AC3E}">
        <p14:creationId xmlns:p14="http://schemas.microsoft.com/office/powerpoint/2010/main" val="2364111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積乱雲が非常に発達すると、激しい雷雨やひょう、突風、竜巻が発生します。ひょうは、積乱雲から降る固い氷塊です。地上に達したときに直径５ミリ以上のものがひょう、それより小さいものがあられです。</a:t>
            </a:r>
            <a:endParaRPr lang="en-US" altLang="ja-JP" dirty="0"/>
          </a:p>
          <a:p>
            <a:endParaRPr lang="en-US" altLang="ja-JP" dirty="0"/>
          </a:p>
          <a:p>
            <a:r>
              <a:rPr lang="ja-JP" altLang="en-US" dirty="0"/>
              <a:t>　ひょう・雷・突風に関する気象情報は、農作物の管理等の注意喚起を目的として、</a:t>
            </a:r>
            <a:r>
              <a:rPr lang="ja-JP" altLang="en-US" dirty="0" smtClean="0"/>
              <a:t>２日先から</a:t>
            </a:r>
            <a:r>
              <a:rPr lang="ja-JP" altLang="en-US" dirty="0"/>
              <a:t>当日を対象に、降ひょうや落雷、激しい突風のおそれがある場合に発表します。「雷注意報」は翌日、当日を対象に発表します。</a:t>
            </a:r>
            <a:endParaRPr lang="en-US" altLang="ja-JP" dirty="0"/>
          </a:p>
          <a:p>
            <a:endParaRPr lang="en-US" altLang="ja-JP" dirty="0"/>
          </a:p>
          <a:p>
            <a:r>
              <a:rPr lang="ja-JP" altLang="en-US" dirty="0"/>
              <a:t>　また、天気予報で「雷を伴う」「大気の状態が不安定」「竜巻などの激しい突風」などの言葉が使われていたら、 天気の急変に備える必要があります。</a:t>
            </a:r>
            <a:endParaRPr lang="en-US" altLang="ja-JP" dirty="0"/>
          </a:p>
          <a:p>
            <a:r>
              <a:rPr lang="ja-JP" altLang="en-US" dirty="0"/>
              <a:t>「竜巻注意情報」は、竜巻発生確度ナウキャストで発生確度２が現れた地域に発表しているほか、目撃情報が得られて竜巻等が発生するおそれが高まったと判断した場合にも発表しており、有効期間は発表から約</a:t>
            </a:r>
            <a:r>
              <a:rPr lang="en-US" altLang="ja-JP" dirty="0"/>
              <a:t>1</a:t>
            </a:r>
            <a:r>
              <a:rPr lang="ja-JP" altLang="en-US" dirty="0"/>
              <a:t>時間です。</a:t>
            </a:r>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39</a:t>
            </a:fld>
            <a:endParaRPr lang="ja-JP" altLang="en-US"/>
          </a:p>
        </p:txBody>
      </p:sp>
      <p:sp>
        <p:nvSpPr>
          <p:cNvPr id="7" name="スライド イメージ プレースホルダー 6">
            <a:extLst>
              <a:ext uri="{FF2B5EF4-FFF2-40B4-BE49-F238E27FC236}">
                <a16:creationId xmlns:a16="http://schemas.microsoft.com/office/drawing/2014/main" id="{94C818F3-57AE-E231-747E-A2063397880E}"/>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39351344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40</a:t>
            </a:fld>
            <a:endParaRPr lang="ja-JP" altLang="en-US"/>
          </a:p>
        </p:txBody>
      </p:sp>
      <p:sp>
        <p:nvSpPr>
          <p:cNvPr id="6" name="スライド イメージ プレースホルダー 5">
            <a:extLst>
              <a:ext uri="{FF2B5EF4-FFF2-40B4-BE49-F238E27FC236}">
                <a16:creationId xmlns:a16="http://schemas.microsoft.com/office/drawing/2014/main" id="{9F0D7C7E-68F4-CF65-DEEF-42B5399C4494}"/>
              </a:ext>
            </a:extLst>
          </p:cNvPr>
          <p:cNvSpPr>
            <a:spLocks noGrp="1" noRot="1" noChangeAspect="1"/>
          </p:cNvSpPr>
          <p:nvPr>
            <p:ph type="sldImg"/>
          </p:nvPr>
        </p:nvSpPr>
        <p:spPr>
          <a:xfrm>
            <a:off x="488950" y="612775"/>
            <a:ext cx="5757863" cy="4319588"/>
          </a:xfrm>
        </p:spPr>
      </p:sp>
      <p:sp>
        <p:nvSpPr>
          <p:cNvPr id="7" name="ノート プレースホルダー 6">
            <a:extLst>
              <a:ext uri="{FF2B5EF4-FFF2-40B4-BE49-F238E27FC236}">
                <a16:creationId xmlns:a16="http://schemas.microsoft.com/office/drawing/2014/main" id="{25326BDB-3BAB-5D99-F46B-8DD0EFB609A3}"/>
              </a:ext>
            </a:extLst>
          </p:cNvPr>
          <p:cNvSpPr>
            <a:spLocks noGrp="1"/>
          </p:cNvSpPr>
          <p:nvPr>
            <p:ph type="body" idx="1"/>
          </p:nvPr>
        </p:nvSpPr>
        <p:spPr/>
        <p:txBody>
          <a:bodyPr/>
          <a:lstStyle/>
          <a:p>
            <a:r>
              <a:rPr kumimoji="1" lang="ja-JP" altLang="en-US" dirty="0"/>
              <a:t>　農業災害を引き起こす天候には、他にも長雨・日照不足や強風・暴風</a:t>
            </a:r>
            <a:r>
              <a:rPr kumimoji="1" lang="ja-JP" altLang="en-US" dirty="0" smtClean="0"/>
              <a:t>など、さまざま</a:t>
            </a:r>
            <a:r>
              <a:rPr kumimoji="1" lang="ja-JP" altLang="en-US" dirty="0"/>
              <a:t>なものがあります。</a:t>
            </a:r>
            <a:endParaRPr kumimoji="1" lang="en-US" altLang="ja-JP" dirty="0"/>
          </a:p>
          <a:p>
            <a:endParaRPr kumimoji="1" lang="en-US" altLang="ja-JP" dirty="0"/>
          </a:p>
          <a:p>
            <a:r>
              <a:rPr lang="ja-JP" altLang="en-US" dirty="0"/>
              <a:t>　</a:t>
            </a:r>
            <a:r>
              <a:rPr kumimoji="1" lang="ja-JP" altLang="en-US" dirty="0"/>
              <a:t>これらの天候について、</a:t>
            </a:r>
            <a:r>
              <a:rPr kumimoji="1" lang="en-US" altLang="ja-JP" dirty="0"/>
              <a:t>2</a:t>
            </a:r>
            <a:r>
              <a:rPr kumimoji="1" lang="ja-JP" altLang="en-US" dirty="0"/>
              <a:t>週間前から</a:t>
            </a:r>
            <a:r>
              <a:rPr kumimoji="1" lang="en-US" altLang="ja-JP" dirty="0"/>
              <a:t>6</a:t>
            </a:r>
            <a:r>
              <a:rPr kumimoji="1" lang="ja-JP" altLang="en-US" dirty="0"/>
              <a:t>日前にかけてや数日前の事前の対策、前日から当時にかけての直前対策にご利用いただける情報を一覧にまとめました。　</a:t>
            </a:r>
            <a:endParaRPr kumimoji="1" lang="en-US" altLang="ja-JP" dirty="0"/>
          </a:p>
          <a:p>
            <a:endParaRPr kumimoji="1" lang="en-US" altLang="ja-JP" dirty="0"/>
          </a:p>
          <a:p>
            <a:r>
              <a:rPr kumimoji="1" lang="ja-JP" altLang="en-US" dirty="0"/>
              <a:t>　降灰予報、噴火警報・予報については、以下の気象庁ホームページ「気象庁が発表する火山に関する情報や資料の解説」で詳しく解説しています。</a:t>
            </a:r>
            <a:endParaRPr kumimoji="1" lang="en-US" altLang="ja-JP" dirty="0"/>
          </a:p>
          <a:p>
            <a:pPr marL="164095" indent="-164095">
              <a:buFont typeface="Wingdings" panose="05000000000000000000" pitchFamily="2" charset="2"/>
              <a:buChar char="Ø"/>
            </a:pPr>
            <a:r>
              <a:rPr kumimoji="1" lang="en-US" altLang="ja-JP" dirty="0">
                <a:hlinkClick r:id="rId3"/>
              </a:rPr>
              <a:t>https://www.data.jma.go.jp/vois/data/tokyo/STOCK/kaisetsu/vol_know.html</a:t>
            </a:r>
            <a:endParaRPr kumimoji="1" lang="en-US" altLang="ja-JP" dirty="0"/>
          </a:p>
        </p:txBody>
      </p:sp>
    </p:spTree>
    <p:extLst>
      <p:ext uri="{BB962C8B-B14F-4D97-AF65-F5344CB8AC3E}">
        <p14:creationId xmlns:p14="http://schemas.microsoft.com/office/powerpoint/2010/main" val="26082953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5DBCB91F-D698-4BB1-AA1E-02C582C05983}" type="slidenum">
              <a:rPr lang="ja-JP" altLang="en-US" smtClean="0"/>
              <a:pPr/>
              <a:t>41</a:t>
            </a:fld>
            <a:endParaRPr lang="ja-JP" altLang="en-US"/>
          </a:p>
        </p:txBody>
      </p:sp>
      <p:sp>
        <p:nvSpPr>
          <p:cNvPr id="6" name="スライド イメージ プレースホルダー 5">
            <a:extLst>
              <a:ext uri="{FF2B5EF4-FFF2-40B4-BE49-F238E27FC236}">
                <a16:creationId xmlns:a16="http://schemas.microsoft.com/office/drawing/2014/main" id="{BE75D723-DB04-ECB0-8BCA-71EBD889114D}"/>
              </a:ext>
            </a:extLst>
          </p:cNvPr>
          <p:cNvSpPr>
            <a:spLocks noGrp="1" noRot="1" noChangeAspect="1"/>
          </p:cNvSpPr>
          <p:nvPr>
            <p:ph type="sldImg"/>
          </p:nvPr>
        </p:nvSpPr>
        <p:spPr>
          <a:xfrm>
            <a:off x="488950" y="612775"/>
            <a:ext cx="5757863" cy="4319588"/>
          </a:xfrm>
        </p:spPr>
      </p:sp>
      <p:sp>
        <p:nvSpPr>
          <p:cNvPr id="7" name="ノート プレースホルダー 6">
            <a:extLst>
              <a:ext uri="{FF2B5EF4-FFF2-40B4-BE49-F238E27FC236}">
                <a16:creationId xmlns:a16="http://schemas.microsoft.com/office/drawing/2014/main" id="{007B0F04-D11D-71FC-2419-62319EB7904A}"/>
              </a:ext>
            </a:extLst>
          </p:cNvPr>
          <p:cNvSpPr>
            <a:spLocks noGrp="1"/>
          </p:cNvSpPr>
          <p:nvPr>
            <p:ph type="body" idx="1"/>
          </p:nvPr>
        </p:nvSpPr>
        <p:spPr/>
        <p:txBody>
          <a:bodyPr/>
          <a:lstStyle/>
          <a:p>
            <a:pPr defTabSz="913945">
              <a:defRPr/>
            </a:pPr>
            <a:r>
              <a:rPr kumimoji="1" lang="ja-JP" altLang="en-US" dirty="0"/>
              <a:t>　気象庁ホームページでは、農業に役立つ気象情報をまとめた「農業気象」（ポータルサイト）のページを平成</a:t>
            </a:r>
            <a:r>
              <a:rPr kumimoji="1" lang="en-US" altLang="ja-JP" dirty="0"/>
              <a:t>27</a:t>
            </a:r>
            <a:r>
              <a:rPr kumimoji="1" lang="ja-JP" altLang="en-US" dirty="0"/>
              <a:t>年</a:t>
            </a:r>
            <a:r>
              <a:rPr kumimoji="1" lang="en-US" altLang="ja-JP" dirty="0"/>
              <a:t>7</a:t>
            </a:r>
            <a:r>
              <a:rPr kumimoji="1" lang="ja-JP" altLang="en-US" dirty="0"/>
              <a:t>月から掲載し、現在も内容の充実を図っています。</a:t>
            </a:r>
            <a:endParaRPr kumimoji="1" lang="en-US" altLang="ja-JP" dirty="0"/>
          </a:p>
          <a:p>
            <a:pPr defTabSz="913945">
              <a:defRPr/>
            </a:pPr>
            <a:endParaRPr kumimoji="1" lang="en-US" altLang="ja-JP" dirty="0"/>
          </a:p>
          <a:p>
            <a:pPr defTabSz="913945">
              <a:defRPr/>
            </a:pPr>
            <a:r>
              <a:rPr lang="ja-JP" altLang="en-US" dirty="0"/>
              <a:t>　</a:t>
            </a:r>
            <a:r>
              <a:rPr kumimoji="1" lang="ja-JP" altLang="en-US" dirty="0"/>
              <a:t>農業と気象の関係の特性をふまえ、①「営農活動に役立つ気象情報」を気象要素に集約した内容</a:t>
            </a:r>
            <a:r>
              <a:rPr kumimoji="1" lang="ja-JP" altLang="en-US" dirty="0" smtClean="0"/>
              <a:t>と、②</a:t>
            </a:r>
            <a:r>
              <a:rPr kumimoji="1" lang="ja-JP" altLang="en-US" dirty="0"/>
              <a:t>「屋外活動において身を守るための知識や気象情報」をテーマごとに集約した内容を分けて掲載しています。</a:t>
            </a:r>
            <a:endParaRPr kumimoji="1" lang="en-US" altLang="ja-JP" dirty="0"/>
          </a:p>
          <a:p>
            <a:pPr defTabSz="913945">
              <a:defRPr/>
            </a:pPr>
            <a:endParaRPr kumimoji="1" lang="en-US" altLang="ja-JP" dirty="0"/>
          </a:p>
          <a:p>
            <a:r>
              <a:rPr lang="ja-JP" altLang="en-US" dirty="0"/>
              <a:t>　例えばページ内の「高温」の項目ボタンをクリックすると、</a:t>
            </a:r>
            <a:r>
              <a:rPr lang="ja-JP" altLang="en-US" dirty="0" smtClean="0"/>
              <a:t>過去のデータ</a:t>
            </a:r>
            <a:r>
              <a:rPr lang="ja-JP" altLang="en-US" dirty="0"/>
              <a:t>から発表中の季節予報までの気象情報の案内が一覧表示されます。また、情報の解説ページへもすぐに到達できるようになっています。</a:t>
            </a:r>
            <a:endParaRPr kumimoji="1" lang="ja-JP" altLang="en-US" dirty="0"/>
          </a:p>
        </p:txBody>
      </p:sp>
    </p:spTree>
    <p:extLst>
      <p:ext uri="{BB962C8B-B14F-4D97-AF65-F5344CB8AC3E}">
        <p14:creationId xmlns:p14="http://schemas.microsoft.com/office/powerpoint/2010/main" val="12629461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pPr defTabSz="913945">
              <a:defRPr/>
            </a:pPr>
            <a:r>
              <a:rPr lang="ja-JP" altLang="en-US" kern="100" dirty="0">
                <a:effectLst/>
                <a:latin typeface="+mn-ea"/>
                <a:cs typeface="Times New Roman" panose="02020603050405020304" pitchFamily="18" charset="0"/>
              </a:rPr>
              <a:t>　次に、</a:t>
            </a:r>
            <a:r>
              <a:rPr lang="ja-JP" altLang="ja-JP" kern="100" dirty="0">
                <a:effectLst/>
                <a:latin typeface="+mn-ea"/>
                <a:cs typeface="Times New Roman" panose="02020603050405020304" pitchFamily="18" charset="0"/>
              </a:rPr>
              <a:t>気象情報と農業技術情報の連係について、過去の農業気象災害時の事例を取り上げて、当時の気象変化と情報を時系列により整理します。整理を行うことで、どのタイミングでどんな情報の連係が必要とされたのかを振り返ることができます</a:t>
            </a:r>
            <a:r>
              <a:rPr lang="ja-JP" altLang="en-US" kern="100" dirty="0">
                <a:effectLst/>
                <a:latin typeface="+mn-ea"/>
                <a:cs typeface="Times New Roman" panose="02020603050405020304" pitchFamily="18" charset="0"/>
              </a:rPr>
              <a:t>。</a:t>
            </a:r>
            <a:endParaRPr lang="en-US" altLang="ja-JP" kern="100" dirty="0">
              <a:effectLst/>
              <a:latin typeface="+mn-ea"/>
              <a:cs typeface="Times New Roman" panose="02020603050405020304" pitchFamily="18" charset="0"/>
            </a:endParaRPr>
          </a:p>
          <a:p>
            <a:pPr defTabSz="913945">
              <a:defRPr/>
            </a:pPr>
            <a:endParaRPr lang="en-US" altLang="ja-JP" kern="100" dirty="0">
              <a:latin typeface="+mn-ea"/>
              <a:cs typeface="Times New Roman" panose="02020603050405020304" pitchFamily="18" charset="0"/>
            </a:endParaRPr>
          </a:p>
          <a:p>
            <a:pPr defTabSz="913945">
              <a:defRPr/>
            </a:pPr>
            <a:r>
              <a:rPr lang="ja-JP" altLang="en-US" kern="100" dirty="0">
                <a:effectLst/>
                <a:latin typeface="+mn-ea"/>
                <a:cs typeface="Times New Roman" panose="02020603050405020304" pitchFamily="18" charset="0"/>
              </a:rPr>
              <a:t>　なお、</a:t>
            </a:r>
            <a:r>
              <a:rPr lang="ja-JP" altLang="ja-JP" kern="100" dirty="0">
                <a:effectLst/>
                <a:latin typeface="+mn-ea"/>
                <a:cs typeface="Times New Roman" panose="02020603050405020304" pitchFamily="18" charset="0"/>
              </a:rPr>
              <a:t>異常天候早期警戒情報は現在「早期天候情報」に名称変更しています</a:t>
            </a:r>
            <a:r>
              <a:rPr lang="ja-JP" altLang="en-US" kern="100" dirty="0">
                <a:effectLst/>
                <a:latin typeface="+mn-ea"/>
                <a:cs typeface="Times New Roman" panose="02020603050405020304" pitchFamily="18" charset="0"/>
              </a:rPr>
              <a:t>が、ここでは当時の情報名で記載しています。</a:t>
            </a:r>
            <a:endParaRPr lang="ja-JP" altLang="ja-JP" kern="100" dirty="0">
              <a:effectLst/>
              <a:latin typeface="+mn-ea"/>
              <a:cs typeface="Times New Roman" panose="02020603050405020304" pitchFamily="18" charset="0"/>
            </a:endParaRPr>
          </a:p>
          <a:p>
            <a:endParaRPr kumimoji="1" lang="en-US" altLang="ja-JP" dirty="0">
              <a:latin typeface="+mn-ea"/>
            </a:endParaRPr>
          </a:p>
          <a:p>
            <a:r>
              <a:rPr kumimoji="1" lang="ja-JP" altLang="en-US" dirty="0">
                <a:latin typeface="+mn-ea"/>
              </a:rPr>
              <a:t>　長野県では、平成</a:t>
            </a:r>
            <a:r>
              <a:rPr kumimoji="1" lang="en-US" altLang="ja-JP" dirty="0">
                <a:latin typeface="+mn-ea"/>
              </a:rPr>
              <a:t>25</a:t>
            </a:r>
            <a:r>
              <a:rPr kumimoji="1" lang="ja-JP" altLang="en-US" dirty="0">
                <a:latin typeface="+mn-ea"/>
              </a:rPr>
              <a:t>年は、</a:t>
            </a:r>
            <a:r>
              <a:rPr kumimoji="1" lang="en-US" altLang="ja-JP" dirty="0">
                <a:latin typeface="+mn-ea"/>
              </a:rPr>
              <a:t>3</a:t>
            </a:r>
            <a:r>
              <a:rPr kumimoji="1" lang="ja-JP" altLang="en-US" dirty="0">
                <a:latin typeface="+mn-ea"/>
              </a:rPr>
              <a:t>月の気温がかなり高く、作物の生育が早くなっていたところへ、</a:t>
            </a:r>
            <a:r>
              <a:rPr kumimoji="1" lang="en-US" altLang="ja-JP" dirty="0">
                <a:latin typeface="+mn-ea"/>
              </a:rPr>
              <a:t>4</a:t>
            </a:r>
            <a:r>
              <a:rPr kumimoji="1" lang="ja-JP" altLang="en-US" dirty="0">
                <a:latin typeface="+mn-ea"/>
              </a:rPr>
              <a:t>月中旬から</a:t>
            </a:r>
            <a:r>
              <a:rPr kumimoji="1" lang="en-US" altLang="ja-JP" dirty="0">
                <a:latin typeface="+mn-ea"/>
              </a:rPr>
              <a:t>5</a:t>
            </a:r>
            <a:r>
              <a:rPr kumimoji="1" lang="ja-JP" altLang="en-US" dirty="0">
                <a:latin typeface="+mn-ea"/>
              </a:rPr>
              <a:t>月上旬にかけて断続的に寒気が南下して極端な低温となり、大規模な凍霜害が発生しました。</a:t>
            </a:r>
            <a:endParaRPr kumimoji="1" lang="en-US" altLang="ja-JP" dirty="0">
              <a:latin typeface="+mn-ea"/>
            </a:endParaRPr>
          </a:p>
          <a:p>
            <a:endParaRPr lang="en-US" altLang="ja-JP" dirty="0">
              <a:latin typeface="+mn-ea"/>
            </a:endParaRPr>
          </a:p>
          <a:p>
            <a:r>
              <a:rPr kumimoji="1" lang="ja-JP" altLang="en-US" dirty="0">
                <a:latin typeface="+mn-ea"/>
              </a:rPr>
              <a:t>　このときの長野市における気象の推移と気象情報の発表状況を見ると、極端な低温となる１週間程度前の４月</a:t>
            </a:r>
            <a:r>
              <a:rPr kumimoji="1" lang="en-US" altLang="ja-JP" dirty="0">
                <a:latin typeface="+mn-ea"/>
              </a:rPr>
              <a:t>12</a:t>
            </a:r>
            <a:r>
              <a:rPr kumimoji="1" lang="ja-JP" altLang="en-US" dirty="0">
                <a:latin typeface="+mn-ea"/>
              </a:rPr>
              <a:t>日に、低温に関する異常天候早期警戒情報を発表し、警戒を促しました。その後、実際に低温が発生すると、</a:t>
            </a:r>
            <a:r>
              <a:rPr kumimoji="1" lang="en-US" altLang="ja-JP" dirty="0">
                <a:latin typeface="+mn-ea"/>
              </a:rPr>
              <a:t>4</a:t>
            </a:r>
            <a:r>
              <a:rPr kumimoji="1" lang="ja-JP" altLang="en-US" dirty="0">
                <a:latin typeface="+mn-ea"/>
              </a:rPr>
              <a:t>月</a:t>
            </a:r>
            <a:r>
              <a:rPr kumimoji="1" lang="en-US" altLang="ja-JP" dirty="0">
                <a:latin typeface="+mn-ea"/>
              </a:rPr>
              <a:t>30</a:t>
            </a:r>
            <a:r>
              <a:rPr kumimoji="1" lang="ja-JP" altLang="en-US" dirty="0">
                <a:latin typeface="+mn-ea"/>
              </a:rPr>
              <a:t>日に長期間の低温に関する長野県気象情報を発表しました。</a:t>
            </a:r>
            <a:endParaRPr kumimoji="1" lang="en-US" altLang="ja-JP" dirty="0">
              <a:latin typeface="+mn-ea"/>
            </a:endParaRPr>
          </a:p>
          <a:p>
            <a:endParaRPr kumimoji="1" lang="en-US" altLang="ja-JP" dirty="0">
              <a:latin typeface="+mn-ea"/>
            </a:endParaRPr>
          </a:p>
          <a:p>
            <a:pPr defTabSz="913945">
              <a:defRPr/>
            </a:pPr>
            <a:r>
              <a:rPr lang="ja-JP" altLang="en-US" dirty="0"/>
              <a:t>（図に関する補足）7日間平均気温は、日付が平均を求めた期間の初日のため、日最低気温が顕著に低くなる時期より先に低い期間が現れています。</a:t>
            </a:r>
            <a:endParaRPr lang="en-US" altLang="ja-JP" dirty="0"/>
          </a:p>
          <a:p>
            <a:endParaRPr kumimoji="1" lang="en-US" altLang="ja-JP" dirty="0">
              <a:latin typeface="+mn-ea"/>
            </a:endParaRPr>
          </a:p>
          <a:p>
            <a:pPr defTabSz="913945">
              <a:defRPr/>
            </a:pPr>
            <a:r>
              <a:rPr lang="ja-JP" altLang="en-US" kern="100" dirty="0">
                <a:effectLst/>
                <a:latin typeface="+mn-ea"/>
                <a:cs typeface="Times New Roman" panose="02020603050405020304" pitchFamily="18" charset="0"/>
              </a:rPr>
              <a:t>　</a:t>
            </a:r>
            <a:endParaRPr kumimoji="1" lang="en-US" altLang="ja-JP" dirty="0">
              <a:latin typeface="+mn-ea"/>
            </a:endParaRPr>
          </a:p>
          <a:p>
            <a:endParaRPr kumimoji="1" lang="en-US" altLang="ja-JP" dirty="0">
              <a:latin typeface="+mn-ea"/>
            </a:endParaRPr>
          </a:p>
          <a:p>
            <a:endParaRPr kumimoji="1" lang="ja-JP" altLang="en-US" dirty="0">
              <a:latin typeface="+mn-ea"/>
            </a:endParaRPr>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42</a:t>
            </a:fld>
            <a:endParaRPr kumimoji="1" lang="ja-JP" altLang="en-US"/>
          </a:p>
        </p:txBody>
      </p:sp>
    </p:spTree>
    <p:extLst>
      <p:ext uri="{BB962C8B-B14F-4D97-AF65-F5344CB8AC3E}">
        <p14:creationId xmlns:p14="http://schemas.microsoft.com/office/powerpoint/2010/main" val="1066034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pPr defTabSz="913945">
              <a:defRPr/>
            </a:pPr>
            <a:r>
              <a:rPr lang="ja-JP" altLang="en-US" kern="100" dirty="0">
                <a:latin typeface="+mn-ea"/>
                <a:cs typeface="Times New Roman" panose="02020603050405020304" pitchFamily="18" charset="0"/>
              </a:rPr>
              <a:t>　次に、</a:t>
            </a:r>
            <a:r>
              <a:rPr lang="ja-JP" altLang="ja-JP" kern="100" dirty="0">
                <a:latin typeface="+mn-ea"/>
                <a:cs typeface="Times New Roman" panose="02020603050405020304" pitchFamily="18" charset="0"/>
              </a:rPr>
              <a:t>気象台等が発表した気象情報と</a:t>
            </a:r>
            <a:r>
              <a:rPr lang="ja-JP" altLang="en-US" kern="100" dirty="0">
                <a:latin typeface="+mn-ea"/>
                <a:cs typeface="Times New Roman" panose="02020603050405020304" pitchFamily="18" charset="0"/>
              </a:rPr>
              <a:t>ともに、</a:t>
            </a:r>
            <a:r>
              <a:rPr lang="ja-JP" altLang="ja-JP" kern="100" dirty="0">
                <a:latin typeface="+mn-ea"/>
                <a:cs typeface="Times New Roman" panose="02020603050405020304" pitchFamily="18" charset="0"/>
              </a:rPr>
              <a:t>長野県が発出した技術情報、農業者への技術支援の経過</a:t>
            </a:r>
            <a:r>
              <a:rPr lang="ja-JP" altLang="en-US" kern="100" dirty="0">
                <a:latin typeface="+mn-ea"/>
                <a:cs typeface="Times New Roman" panose="02020603050405020304" pitchFamily="18" charset="0"/>
              </a:rPr>
              <a:t>を見たいと思います。</a:t>
            </a:r>
            <a:endParaRPr lang="en-US" altLang="ja-JP" kern="100" dirty="0">
              <a:latin typeface="+mn-ea"/>
              <a:cs typeface="Times New Roman" panose="02020603050405020304" pitchFamily="18" charset="0"/>
            </a:endParaRPr>
          </a:p>
          <a:p>
            <a:pPr defTabSz="913945">
              <a:defRPr/>
            </a:pPr>
            <a:endParaRPr lang="en-US" altLang="ja-JP" kern="100" dirty="0">
              <a:latin typeface="+mn-ea"/>
              <a:cs typeface="Times New Roman" panose="02020603050405020304" pitchFamily="18" charset="0"/>
            </a:endParaRPr>
          </a:p>
          <a:p>
            <a:pPr marL="171365" indent="-171365" defTabSz="913945">
              <a:buFont typeface="Arial" panose="020B0604020202020204" pitchFamily="34" charset="0"/>
              <a:buChar char="•"/>
              <a:defRPr/>
            </a:pPr>
            <a:r>
              <a:rPr kumimoji="1" lang="en-US" altLang="ja-JP" dirty="0">
                <a:latin typeface="+mn-ea"/>
              </a:rPr>
              <a:t>4</a:t>
            </a:r>
            <a:r>
              <a:rPr kumimoji="1" lang="ja-JP" altLang="en-US" dirty="0">
                <a:latin typeface="+mn-ea"/>
              </a:rPr>
              <a:t>月</a:t>
            </a:r>
            <a:r>
              <a:rPr kumimoji="1" lang="en-US" altLang="ja-JP" dirty="0">
                <a:latin typeface="+mn-ea"/>
              </a:rPr>
              <a:t>10</a:t>
            </a:r>
            <a:r>
              <a:rPr kumimoji="1" lang="ja-JP" altLang="en-US" dirty="0">
                <a:latin typeface="+mn-ea"/>
              </a:rPr>
              <a:t>日　長野県では、気象情報等を参考に、毎年この時期に発表する「低温・凍霜害・降雪に備えた技術対策」を発出しました。</a:t>
            </a:r>
          </a:p>
          <a:p>
            <a:pPr marL="171365" indent="-171365">
              <a:buFont typeface="Arial" panose="020B0604020202020204" pitchFamily="34" charset="0"/>
              <a:buChar char="•"/>
            </a:pPr>
            <a:r>
              <a:rPr kumimoji="1" lang="en-US" altLang="ja-JP" dirty="0">
                <a:latin typeface="+mn-ea"/>
              </a:rPr>
              <a:t>13</a:t>
            </a:r>
            <a:r>
              <a:rPr kumimoji="1" lang="ja-JP" altLang="en-US" dirty="0">
                <a:latin typeface="+mn-ea"/>
              </a:rPr>
              <a:t>日　長野県では、凍霜害の発生を受け、生育状況と「低温に関する異常天候早期警戒情報」を参考に「晩霜害に係る技術対策及び今後の経過観察」を発出し、晩霜害に対する農作物への対応と今後に起こりうる顕著な低温に対する注意喚起を行いました。</a:t>
            </a:r>
          </a:p>
          <a:p>
            <a:pPr marL="171365" indent="-171365">
              <a:buFont typeface="Arial" panose="020B0604020202020204" pitchFamily="34" charset="0"/>
              <a:buChar char="•"/>
            </a:pPr>
            <a:r>
              <a:rPr kumimoji="1" lang="en-US" altLang="ja-JP" dirty="0">
                <a:latin typeface="+mn-ea"/>
              </a:rPr>
              <a:t>22</a:t>
            </a:r>
            <a:r>
              <a:rPr kumimoji="1" lang="ja-JP" altLang="en-US" dirty="0">
                <a:latin typeface="+mn-ea"/>
              </a:rPr>
              <a:t>日と</a:t>
            </a:r>
            <a:r>
              <a:rPr kumimoji="1" lang="en-US" altLang="ja-JP" dirty="0">
                <a:latin typeface="+mn-ea"/>
              </a:rPr>
              <a:t>26</a:t>
            </a:r>
            <a:r>
              <a:rPr kumimoji="1" lang="ja-JP" altLang="en-US" dirty="0">
                <a:latin typeface="+mn-ea"/>
              </a:rPr>
              <a:t>日　長野県では凍霜害に係る応急技術対策を発出しました。</a:t>
            </a:r>
          </a:p>
          <a:p>
            <a:pPr marL="171365" indent="-171365">
              <a:buFont typeface="Arial" panose="020B0604020202020204" pitchFamily="34" charset="0"/>
              <a:buChar char="•"/>
            </a:pPr>
            <a:r>
              <a:rPr kumimoji="1" lang="en-US" altLang="ja-JP" dirty="0">
                <a:latin typeface="+mn-ea"/>
              </a:rPr>
              <a:t>30</a:t>
            </a:r>
            <a:r>
              <a:rPr kumimoji="1" lang="ja-JP" altLang="en-US" dirty="0">
                <a:latin typeface="+mn-ea"/>
              </a:rPr>
              <a:t>日　気象台が今後の低温に対する農作物の管理等への注意喚起も含め、長期間の低温に関する長野県気象情報を発表しました。</a:t>
            </a:r>
          </a:p>
          <a:p>
            <a:endParaRPr kumimoji="1" lang="ja-JP" altLang="en-US" dirty="0">
              <a:latin typeface="+mn-ea"/>
            </a:endParaRPr>
          </a:p>
          <a:p>
            <a:r>
              <a:rPr kumimoji="1" lang="ja-JP" altLang="en-US" dirty="0">
                <a:latin typeface="+mn-ea"/>
              </a:rPr>
              <a:t>また、低温の間、県農業改良普及センターは</a:t>
            </a:r>
            <a:r>
              <a:rPr kumimoji="1" lang="en-US" altLang="ja-JP" dirty="0">
                <a:latin typeface="+mn-ea"/>
              </a:rPr>
              <a:t>JA</a:t>
            </a:r>
            <a:r>
              <a:rPr kumimoji="1" lang="ja-JP" altLang="en-US" dirty="0">
                <a:latin typeface="+mn-ea"/>
              </a:rPr>
              <a:t>等と連携して、農業者に対して技術情報に基づいた農業技術指導を行いました。</a:t>
            </a:r>
            <a:endParaRPr kumimoji="1" lang="en-US" altLang="ja-JP" dirty="0">
              <a:latin typeface="+mn-ea"/>
            </a:endParaRPr>
          </a:p>
          <a:p>
            <a:endParaRPr kumimoji="1" lang="en-US" altLang="ja-JP" dirty="0">
              <a:latin typeface="+mn-ea"/>
            </a:endParaRPr>
          </a:p>
          <a:p>
            <a:r>
              <a:rPr kumimoji="1" lang="ja-JP" altLang="en-US" dirty="0">
                <a:latin typeface="+mn-ea"/>
              </a:rPr>
              <a:t>出典：長野県農業気象災害速報「平成</a:t>
            </a:r>
            <a:r>
              <a:rPr kumimoji="1" lang="en-US" altLang="ja-JP" dirty="0">
                <a:latin typeface="+mn-ea"/>
              </a:rPr>
              <a:t>25</a:t>
            </a:r>
            <a:r>
              <a:rPr kumimoji="1" lang="ja-JP" altLang="en-US" dirty="0">
                <a:latin typeface="+mn-ea"/>
              </a:rPr>
              <a:t>年</a:t>
            </a:r>
            <a:r>
              <a:rPr kumimoji="1" lang="en-US" altLang="ja-JP" dirty="0">
                <a:latin typeface="+mn-ea"/>
              </a:rPr>
              <a:t>4</a:t>
            </a:r>
            <a:r>
              <a:rPr kumimoji="1" lang="ja-JP" altLang="en-US" dirty="0">
                <a:latin typeface="+mn-ea"/>
              </a:rPr>
              <a:t>月中旬から</a:t>
            </a:r>
            <a:r>
              <a:rPr kumimoji="1" lang="en-US" altLang="ja-JP" dirty="0">
                <a:latin typeface="+mn-ea"/>
              </a:rPr>
              <a:t>5</a:t>
            </a:r>
            <a:r>
              <a:rPr kumimoji="1" lang="ja-JP" altLang="en-US" dirty="0">
                <a:latin typeface="+mn-ea"/>
              </a:rPr>
              <a:t>月上旬の低温による農作物被害」（平成</a:t>
            </a:r>
            <a:r>
              <a:rPr kumimoji="1" lang="en-US" altLang="ja-JP" dirty="0">
                <a:latin typeface="+mn-ea"/>
              </a:rPr>
              <a:t>25</a:t>
            </a:r>
            <a:r>
              <a:rPr kumimoji="1" lang="ja-JP" altLang="en-US" dirty="0">
                <a:latin typeface="+mn-ea"/>
              </a:rPr>
              <a:t>年</a:t>
            </a:r>
            <a:r>
              <a:rPr kumimoji="1" lang="en-US" altLang="ja-JP" dirty="0">
                <a:latin typeface="+mn-ea"/>
              </a:rPr>
              <a:t>7</a:t>
            </a:r>
            <a:r>
              <a:rPr kumimoji="1" lang="ja-JP" altLang="en-US" dirty="0">
                <a:latin typeface="+mn-ea"/>
              </a:rPr>
              <a:t>月</a:t>
            </a:r>
            <a:r>
              <a:rPr kumimoji="1" lang="en-US" altLang="ja-JP" dirty="0">
                <a:latin typeface="+mn-ea"/>
              </a:rPr>
              <a:t>19</a:t>
            </a:r>
            <a:r>
              <a:rPr kumimoji="1" lang="ja-JP" altLang="en-US" dirty="0">
                <a:latin typeface="+mn-ea"/>
              </a:rPr>
              <a:t>日）</a:t>
            </a:r>
          </a:p>
          <a:p>
            <a:endParaRPr kumimoji="1" lang="ja-JP" altLang="en-US" dirty="0">
              <a:latin typeface="+mn-ea"/>
            </a:endParaRPr>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43</a:t>
            </a:fld>
            <a:endParaRPr kumimoji="1" lang="ja-JP" altLang="en-US"/>
          </a:p>
        </p:txBody>
      </p:sp>
    </p:spTree>
    <p:extLst>
      <p:ext uri="{BB962C8B-B14F-4D97-AF65-F5344CB8AC3E}">
        <p14:creationId xmlns:p14="http://schemas.microsoft.com/office/powerpoint/2010/main" val="19541200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pPr defTabSz="913945">
              <a:defRPr/>
            </a:pPr>
            <a:r>
              <a:rPr kumimoji="1" lang="ja-JP" altLang="en-US" dirty="0"/>
              <a:t>　山梨県では、平成</a:t>
            </a:r>
            <a:r>
              <a:rPr kumimoji="1" lang="en-US" altLang="ja-JP" dirty="0"/>
              <a:t>27</a:t>
            </a:r>
            <a:r>
              <a:rPr kumimoji="1" lang="ja-JP" altLang="en-US" dirty="0"/>
              <a:t>年</a:t>
            </a:r>
            <a:r>
              <a:rPr kumimoji="1" lang="en-US" altLang="ja-JP" dirty="0"/>
              <a:t>4</a:t>
            </a:r>
            <a:r>
              <a:rPr kumimoji="1" lang="ja-JP" altLang="en-US" dirty="0"/>
              <a:t>月下旬から</a:t>
            </a:r>
            <a:r>
              <a:rPr kumimoji="1" lang="en-US" altLang="ja-JP" dirty="0"/>
              <a:t>5</a:t>
            </a:r>
            <a:r>
              <a:rPr kumimoji="1" lang="ja-JP" altLang="en-US" dirty="0"/>
              <a:t>月上旬にかけては、高気圧に覆われる日が多く、強い日射の影響を受けて、各地で顕著な高温と少雨になりました。</a:t>
            </a:r>
            <a:endParaRPr kumimoji="1" lang="en-US" altLang="ja-JP" dirty="0"/>
          </a:p>
          <a:p>
            <a:pPr defTabSz="913945">
              <a:defRPr/>
            </a:pPr>
            <a:endParaRPr lang="en-US" altLang="ja-JP" dirty="0"/>
          </a:p>
          <a:p>
            <a:pPr defTabSz="913945">
              <a:defRPr/>
            </a:pPr>
            <a:r>
              <a:rPr kumimoji="1" lang="ja-JP" altLang="en-US" dirty="0"/>
              <a:t>　このときの甲府市における気象の推移と気象情報の発表状況をみると、気象庁から高温に関する異常天候早期警戒情報が、</a:t>
            </a:r>
            <a:r>
              <a:rPr kumimoji="1" lang="en-US" altLang="ja-JP" dirty="0"/>
              <a:t>4</a:t>
            </a:r>
            <a:r>
              <a:rPr kumimoji="1" lang="ja-JP" altLang="en-US" dirty="0"/>
              <a:t>月</a:t>
            </a:r>
            <a:r>
              <a:rPr kumimoji="1" lang="en-US" altLang="ja-JP" dirty="0"/>
              <a:t>23</a:t>
            </a:r>
            <a:r>
              <a:rPr kumimoji="1" lang="ja-JP" altLang="en-US" dirty="0"/>
              <a:t>日と</a:t>
            </a:r>
            <a:r>
              <a:rPr kumimoji="1" lang="en-US" altLang="ja-JP" dirty="0"/>
              <a:t>27</a:t>
            </a:r>
            <a:r>
              <a:rPr kumimoji="1" lang="ja-JP" altLang="en-US" dirty="0"/>
              <a:t>日に発表されています。</a:t>
            </a:r>
            <a:endParaRPr kumimoji="1" lang="en-US" altLang="ja-JP" dirty="0"/>
          </a:p>
          <a:p>
            <a:pPr defTabSz="913945">
              <a:defRPr/>
            </a:pPr>
            <a:endParaRPr kumimoji="1" lang="en-US" altLang="ja-JP" dirty="0"/>
          </a:p>
          <a:p>
            <a:pPr defTabSz="913945">
              <a:defRPr/>
            </a:pPr>
            <a:r>
              <a:rPr lang="ja-JP" altLang="en-US" dirty="0" smtClean="0"/>
              <a:t>（</a:t>
            </a:r>
            <a:r>
              <a:rPr lang="ja-JP" altLang="en-US" dirty="0"/>
              <a:t>図に関する補足）7日間平均気温は、日付が平均を求めた期間の初日のため、日平均気温が顕著に高くなる時期より先に高い期間が現れています。</a:t>
            </a:r>
          </a:p>
          <a:p>
            <a:pPr defTabSz="913945">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44</a:t>
            </a:fld>
            <a:endParaRPr kumimoji="1" lang="ja-JP" altLang="en-US"/>
          </a:p>
        </p:txBody>
      </p:sp>
    </p:spTree>
    <p:extLst>
      <p:ext uri="{BB962C8B-B14F-4D97-AF65-F5344CB8AC3E}">
        <p14:creationId xmlns:p14="http://schemas.microsoft.com/office/powerpoint/2010/main" val="4025541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pPr defTabSz="913945">
              <a:defRPr/>
            </a:pPr>
            <a:r>
              <a:rPr lang="ja-JP" altLang="en-US" kern="100" dirty="0">
                <a:latin typeface="+mn-ea"/>
                <a:cs typeface="Times New Roman" panose="02020603050405020304" pitchFamily="18" charset="0"/>
              </a:rPr>
              <a:t>　次に、</a:t>
            </a:r>
            <a:r>
              <a:rPr lang="ja-JP" altLang="ja-JP" kern="100" dirty="0">
                <a:latin typeface="+mn-ea"/>
                <a:cs typeface="Times New Roman" panose="02020603050405020304" pitchFamily="18" charset="0"/>
              </a:rPr>
              <a:t>気象台等が発表した気象情報と</a:t>
            </a:r>
            <a:r>
              <a:rPr lang="ja-JP" altLang="en-US" kern="100" dirty="0">
                <a:latin typeface="+mn-ea"/>
                <a:cs typeface="Times New Roman" panose="02020603050405020304" pitchFamily="18" charset="0"/>
              </a:rPr>
              <a:t>ともに、山梨</a:t>
            </a:r>
            <a:r>
              <a:rPr lang="ja-JP" altLang="ja-JP" kern="100" dirty="0">
                <a:latin typeface="+mn-ea"/>
                <a:cs typeface="Times New Roman" panose="02020603050405020304" pitchFamily="18" charset="0"/>
              </a:rPr>
              <a:t>県が発出した技術情報、農業者への技術支援の経過</a:t>
            </a:r>
            <a:r>
              <a:rPr lang="ja-JP" altLang="en-US" kern="100" dirty="0">
                <a:latin typeface="+mn-ea"/>
                <a:cs typeface="Times New Roman" panose="02020603050405020304" pitchFamily="18" charset="0"/>
              </a:rPr>
              <a:t>は表のとおりです。</a:t>
            </a:r>
            <a:endParaRPr lang="en-US" altLang="ja-JP" kern="100" dirty="0">
              <a:latin typeface="+mn-ea"/>
              <a:cs typeface="Times New Roman" panose="02020603050405020304" pitchFamily="18" charset="0"/>
            </a:endParaRPr>
          </a:p>
          <a:p>
            <a:pPr defTabSz="913945">
              <a:defRPr/>
            </a:pPr>
            <a:endParaRPr lang="en-US" altLang="ja-JP" kern="100" dirty="0">
              <a:latin typeface="+mn-ea"/>
              <a:cs typeface="Times New Roman" panose="02020603050405020304" pitchFamily="18" charset="0"/>
            </a:endParaRPr>
          </a:p>
          <a:p>
            <a:pPr defTabSz="913945">
              <a:defRPr/>
            </a:pPr>
            <a:r>
              <a:rPr lang="ja-JP" altLang="en-US" kern="100" dirty="0">
                <a:latin typeface="+mn-ea"/>
                <a:cs typeface="Times New Roman" panose="02020603050405020304" pitchFamily="18" charset="0"/>
              </a:rPr>
              <a:t>　このとき、山梨県では技術対策資料として、少雨・高温に対する農作物の管理として、圃場の乾燥を防止する対策やブドウのジベレリン処理効果の低下を防ぐ対策などについてまとめ、通知しました。これらの情報は、ホームページ等による周知や、</a:t>
            </a:r>
            <a:r>
              <a:rPr lang="en-US" altLang="ja-JP" kern="100" dirty="0">
                <a:latin typeface="+mn-ea"/>
                <a:cs typeface="Times New Roman" panose="02020603050405020304" pitchFamily="18" charset="0"/>
              </a:rPr>
              <a:t>FAX</a:t>
            </a:r>
            <a:r>
              <a:rPr lang="ja-JP" altLang="en-US" kern="100" dirty="0">
                <a:latin typeface="+mn-ea"/>
                <a:cs typeface="Times New Roman" panose="02020603050405020304" pitchFamily="18" charset="0"/>
              </a:rPr>
              <a:t>やメールなどにより地域普及センターへ伝えられ、センターから市町村の</a:t>
            </a:r>
            <a:r>
              <a:rPr lang="en-US" altLang="ja-JP" kern="100" dirty="0">
                <a:latin typeface="+mn-ea"/>
                <a:cs typeface="Times New Roman" panose="02020603050405020304" pitchFamily="18" charset="0"/>
              </a:rPr>
              <a:t>JA</a:t>
            </a:r>
            <a:r>
              <a:rPr lang="ja-JP" altLang="en-US" kern="100" dirty="0">
                <a:latin typeface="+mn-ea"/>
                <a:cs typeface="Times New Roman" panose="02020603050405020304" pitchFamily="18" charset="0"/>
              </a:rPr>
              <a:t>等などの関係機関を通じて農家へ伝えられました。</a:t>
            </a:r>
          </a:p>
          <a:p>
            <a:pPr defTabSz="913945">
              <a:defRPr/>
            </a:pPr>
            <a:endParaRPr lang="ja-JP" altLang="en-US" kern="100" dirty="0">
              <a:latin typeface="+mn-ea"/>
              <a:cs typeface="Times New Roman" panose="02020603050405020304" pitchFamily="18" charset="0"/>
            </a:endParaRPr>
          </a:p>
          <a:p>
            <a:pPr defTabSz="913945">
              <a:defRPr/>
            </a:pPr>
            <a:r>
              <a:rPr lang="ja-JP" altLang="en-US" kern="100" dirty="0">
                <a:latin typeface="+mn-ea"/>
                <a:cs typeface="Times New Roman" panose="02020603050405020304" pitchFamily="18" charset="0"/>
              </a:rPr>
              <a:t>出典：山梨県提供資料</a:t>
            </a:r>
            <a:endParaRPr lang="en-US" altLang="ja-JP" kern="100" dirty="0">
              <a:latin typeface="+mn-ea"/>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45</a:t>
            </a:fld>
            <a:endParaRPr kumimoji="1" lang="ja-JP" altLang="en-US"/>
          </a:p>
        </p:txBody>
      </p:sp>
    </p:spTree>
    <p:extLst>
      <p:ext uri="{BB962C8B-B14F-4D97-AF65-F5344CB8AC3E}">
        <p14:creationId xmlns:p14="http://schemas.microsoft.com/office/powerpoint/2010/main" val="6203876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46</a:t>
            </a:fld>
            <a:endParaRPr lang="ja-JP" altLang="en-US"/>
          </a:p>
        </p:txBody>
      </p:sp>
      <p:sp>
        <p:nvSpPr>
          <p:cNvPr id="6" name="スライド イメージ プレースホルダー 5">
            <a:extLst>
              <a:ext uri="{FF2B5EF4-FFF2-40B4-BE49-F238E27FC236}">
                <a16:creationId xmlns:a16="http://schemas.microsoft.com/office/drawing/2014/main" id="{62BE1A22-91D3-AE37-05E4-767F9280C653}"/>
              </a:ext>
            </a:extLst>
          </p:cNvPr>
          <p:cNvSpPr>
            <a:spLocks noGrp="1" noRot="1" noChangeAspect="1"/>
          </p:cNvSpPr>
          <p:nvPr>
            <p:ph type="sldImg"/>
          </p:nvPr>
        </p:nvSpPr>
        <p:spPr>
          <a:xfrm>
            <a:off x="488950" y="612775"/>
            <a:ext cx="5757863" cy="4319588"/>
          </a:xfrm>
        </p:spPr>
      </p:sp>
      <p:sp>
        <p:nvSpPr>
          <p:cNvPr id="7" name="ノート プレースホルダー 6">
            <a:extLst>
              <a:ext uri="{FF2B5EF4-FFF2-40B4-BE49-F238E27FC236}">
                <a16:creationId xmlns:a16="http://schemas.microsoft.com/office/drawing/2014/main" id="{42F7BD4A-CFED-8870-C8F2-35F2DA2725DC}"/>
              </a:ext>
            </a:extLst>
          </p:cNvPr>
          <p:cNvSpPr>
            <a:spLocks noGrp="1"/>
          </p:cNvSpPr>
          <p:nvPr>
            <p:ph type="body" idx="1"/>
          </p:nvPr>
        </p:nvSpPr>
        <p:spPr/>
        <p:txBody>
          <a:bodyPr/>
          <a:lstStyle/>
          <a:p>
            <a:r>
              <a:rPr kumimoji="1" lang="ja-JP" altLang="en-US" dirty="0"/>
              <a:t>　農業へ影響を及ぼす昨今の極端な高温などの気候リスクを認識し、気候の影響を過去の気象データなどを用いて定量的に評価し、</a:t>
            </a:r>
            <a:r>
              <a:rPr kumimoji="1" lang="en-US" altLang="ja-JP" dirty="0"/>
              <a:t>2</a:t>
            </a:r>
            <a:r>
              <a:rPr kumimoji="1" lang="ja-JP" altLang="en-US" dirty="0"/>
              <a:t>週間気温予報データなどの気象情報を用いて適切に対応することで、気候による悪い影響を軽減し、良い影響を利用すること（気候リスク管理）ができます。</a:t>
            </a:r>
            <a:endParaRPr kumimoji="1" lang="en-US" altLang="ja-JP" dirty="0"/>
          </a:p>
          <a:p>
            <a:endParaRPr lang="en-US" altLang="ja-JP" dirty="0"/>
          </a:p>
          <a:p>
            <a:r>
              <a:rPr kumimoji="1" lang="ja-JP" altLang="en-US" dirty="0"/>
              <a:t>　第</a:t>
            </a:r>
            <a:r>
              <a:rPr kumimoji="1" lang="en-US" altLang="ja-JP" dirty="0"/>
              <a:t>3</a:t>
            </a:r>
            <a:r>
              <a:rPr kumimoji="1" lang="ja-JP" altLang="en-US" dirty="0"/>
              <a:t>章では、気候リスク管理を行うために気象予測データを活用した実際の事例や気象データの入手方法を紹介します。より詳細な内容は本手引きの別冊をご覧ください。</a:t>
            </a:r>
          </a:p>
          <a:p>
            <a:endParaRPr kumimoji="1" lang="ja-JP" altLang="en-US" dirty="0"/>
          </a:p>
        </p:txBody>
      </p:sp>
    </p:spTree>
    <p:extLst>
      <p:ext uri="{BB962C8B-B14F-4D97-AF65-F5344CB8AC3E}">
        <p14:creationId xmlns:p14="http://schemas.microsoft.com/office/powerpoint/2010/main" val="2260415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3" y="590550"/>
            <a:ext cx="5551487" cy="416401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3617F24F-670C-40F7-AD9F-223EA85139BD}" type="slidenum">
              <a:rPr kumimoji="1" lang="ja-JP" altLang="en-US" smtClean="0"/>
              <a:t>47</a:t>
            </a:fld>
            <a:endParaRPr kumimoji="1" lang="ja-JP" altLang="en-US"/>
          </a:p>
        </p:txBody>
      </p:sp>
    </p:spTree>
    <p:extLst>
      <p:ext uri="{BB962C8B-B14F-4D97-AF65-F5344CB8AC3E}">
        <p14:creationId xmlns:p14="http://schemas.microsoft.com/office/powerpoint/2010/main" val="39694595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7513" y="590550"/>
            <a:ext cx="5551487" cy="4164013"/>
          </a:xfrm>
        </p:spPr>
      </p:sp>
      <p:sp>
        <p:nvSpPr>
          <p:cNvPr id="3" name="ノート プレースホルダー 2"/>
          <p:cNvSpPr>
            <a:spLocks noGrp="1"/>
          </p:cNvSpPr>
          <p:nvPr>
            <p:ph type="body" idx="1"/>
          </p:nvPr>
        </p:nvSpPr>
        <p:spPr/>
        <p:txBody>
          <a:bodyPr/>
          <a:lstStyle/>
          <a:p>
            <a:r>
              <a:rPr kumimoji="1" lang="ja-JP" altLang="en-US" dirty="0"/>
              <a:t>　もう少し具体的にイメージを持っていただくため、気象データの活用方法について具体例とともに説明します。</a:t>
            </a:r>
            <a:endParaRPr kumimoji="1" lang="en-US" altLang="ja-JP" dirty="0"/>
          </a:p>
          <a:p>
            <a:endParaRPr kumimoji="1" lang="en-US" altLang="ja-JP" dirty="0"/>
          </a:p>
          <a:p>
            <a:r>
              <a:rPr kumimoji="1" lang="ja-JP" altLang="en-US" dirty="0"/>
              <a:t>　それぞれの業務で用いる蓄積したデータと、過去の気象データを使って、どういう気候のときに、どのような影響があるかを評価することができます。</a:t>
            </a:r>
            <a:r>
              <a:rPr lang="ja-JP" altLang="en-US" dirty="0"/>
              <a:t>農業の場合、農業研究機関等で、どのような条件の下でイネに高温障害が起きる可能性があるのかを、</a:t>
            </a:r>
            <a:r>
              <a:rPr kumimoji="1" lang="ja-JP" altLang="en-US" dirty="0"/>
              <a:t>経験と勘に頼るのではなく、定量的に評価しています。</a:t>
            </a:r>
            <a:endParaRPr kumimoji="1" lang="en-US" altLang="ja-JP" dirty="0"/>
          </a:p>
          <a:p>
            <a:endParaRPr kumimoji="1" lang="en-US" altLang="ja-JP" dirty="0"/>
          </a:p>
          <a:p>
            <a:r>
              <a:rPr kumimoji="1" lang="ja-JP" altLang="en-US" dirty="0"/>
              <a:t>　このように、影響を与える気候の基準を定量的に把握することで</a:t>
            </a:r>
            <a:r>
              <a:rPr kumimoji="1" lang="ja-JP" altLang="en-US" dirty="0" smtClean="0"/>
              <a:t>、現在</a:t>
            </a:r>
            <a:r>
              <a:rPr kumimoji="1" lang="ja-JP" altLang="en-US" dirty="0"/>
              <a:t>の気温が危険な状況に近づいている場合や</a:t>
            </a:r>
            <a:r>
              <a:rPr kumimoji="1" lang="ja-JP" altLang="en-US" dirty="0" smtClean="0"/>
              <a:t>、影響</a:t>
            </a:r>
            <a:r>
              <a:rPr kumimoji="1" lang="ja-JP" altLang="en-US" dirty="0"/>
              <a:t>を</a:t>
            </a:r>
            <a:r>
              <a:rPr kumimoji="1" lang="ja-JP" altLang="en-US" dirty="0" smtClean="0"/>
              <a:t>与えるような気温</a:t>
            </a:r>
            <a:r>
              <a:rPr kumimoji="1" lang="ja-JP" altLang="en-US" dirty="0"/>
              <a:t>が予想されている場合</a:t>
            </a:r>
            <a:r>
              <a:rPr kumimoji="1" lang="ja-JP" altLang="en-US" dirty="0" smtClean="0"/>
              <a:t>に、何ら</a:t>
            </a:r>
            <a:r>
              <a:rPr kumimoji="1" lang="ja-JP" altLang="en-US" dirty="0"/>
              <a:t>かの対策を行う判断に利用できます。</a:t>
            </a:r>
          </a:p>
        </p:txBody>
      </p:sp>
      <p:sp>
        <p:nvSpPr>
          <p:cNvPr id="4" name="スライド番号プレースホルダー 3"/>
          <p:cNvSpPr>
            <a:spLocks noGrp="1"/>
          </p:cNvSpPr>
          <p:nvPr>
            <p:ph type="sldNum" sz="quarter" idx="5"/>
          </p:nvPr>
        </p:nvSpPr>
        <p:spPr/>
        <p:txBody>
          <a:bodyPr/>
          <a:lstStyle/>
          <a:p>
            <a:fld id="{3617F24F-670C-40F7-AD9F-223EA85139BD}" type="slidenum">
              <a:rPr kumimoji="1" lang="ja-JP" altLang="en-US" smtClean="0"/>
              <a:t>48</a:t>
            </a:fld>
            <a:endParaRPr kumimoji="1" lang="ja-JP" altLang="en-US"/>
          </a:p>
        </p:txBody>
      </p:sp>
    </p:spTree>
    <p:extLst>
      <p:ext uri="{BB962C8B-B14F-4D97-AF65-F5344CB8AC3E}">
        <p14:creationId xmlns:p14="http://schemas.microsoft.com/office/powerpoint/2010/main" val="3102969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pPr defTabSz="913945">
              <a:defRPr/>
            </a:pPr>
            <a:r>
              <a:rPr lang="ja-JP" altLang="en-US" dirty="0"/>
              <a:t>　実際、日本の年平均気温は、様々な変動を繰り返しながら上昇しており、長期的には</a:t>
            </a:r>
            <a:r>
              <a:rPr lang="en-US" altLang="ja-JP" dirty="0"/>
              <a:t>100</a:t>
            </a:r>
            <a:r>
              <a:rPr lang="ja-JP" altLang="en-US" dirty="0"/>
              <a:t>年あたり</a:t>
            </a:r>
            <a:r>
              <a:rPr lang="en-US" altLang="ja-JP" dirty="0"/>
              <a:t>1.35℃</a:t>
            </a:r>
            <a:r>
              <a:rPr lang="ja-JP" altLang="en-US" dirty="0"/>
              <a:t>の割合で上昇しています。特に</a:t>
            </a:r>
            <a:r>
              <a:rPr lang="en-US" altLang="ja-JP" dirty="0"/>
              <a:t>1990</a:t>
            </a:r>
            <a:r>
              <a:rPr lang="ja-JP" altLang="en-US" dirty="0"/>
              <a:t>年代以降、高温となる年が頻出しています。これに伴い、</a:t>
            </a:r>
            <a:r>
              <a:rPr kumimoji="1" lang="ja-JP" altLang="en-US" dirty="0"/>
              <a:t>猛暑日、真夏日、夏日、熱帯夜も長期的に増加し、冬日、真冬日は長期的に減少しています。なお、</a:t>
            </a:r>
            <a:r>
              <a:rPr lang="ja-JP" altLang="en-US" dirty="0"/>
              <a:t>世界の平均気温は、</a:t>
            </a:r>
            <a:r>
              <a:rPr lang="en-US" altLang="ja-JP" dirty="0"/>
              <a:t>100</a:t>
            </a:r>
            <a:r>
              <a:rPr lang="ja-JP" altLang="en-US" dirty="0"/>
              <a:t>年あたり</a:t>
            </a:r>
            <a:r>
              <a:rPr lang="en-US" altLang="ja-JP" dirty="0"/>
              <a:t>0.76℃</a:t>
            </a:r>
            <a:r>
              <a:rPr lang="ja-JP" altLang="en-US" dirty="0"/>
              <a:t>の割合で上昇しています。</a:t>
            </a:r>
            <a:endParaRPr lang="en-US" altLang="ja-JP" dirty="0"/>
          </a:p>
          <a:p>
            <a:pPr defTabSz="913945">
              <a:defRPr/>
            </a:pPr>
            <a:endParaRPr lang="en-US" altLang="ja-JP" dirty="0"/>
          </a:p>
          <a:p>
            <a:pPr defTabSz="913945">
              <a:defRPr/>
            </a:pPr>
            <a:r>
              <a:rPr lang="ja-JP" altLang="en-US" dirty="0"/>
              <a:t>　昨今の極端な高温は、農作物の収穫適期、開花期、防除適期の変化といった影響をもたらし、今後も懸念されます。</a:t>
            </a:r>
            <a:endParaRPr lang="en-US" altLang="ja-JP" dirty="0"/>
          </a:p>
          <a:p>
            <a:pPr defTabSz="913945">
              <a:defRPr/>
            </a:pPr>
            <a:endParaRPr lang="en-US" altLang="ja-JP" dirty="0"/>
          </a:p>
          <a:p>
            <a:r>
              <a:rPr kumimoji="1" lang="ja-JP" altLang="en-US" dirty="0"/>
              <a:t>（参考）日本の年平均気温偏差を求める際に用いた地点は、</a:t>
            </a:r>
            <a:r>
              <a:rPr kumimoji="1" lang="en-US" altLang="ja-JP" dirty="0"/>
              <a:t>15</a:t>
            </a:r>
            <a:r>
              <a:rPr kumimoji="1" lang="ja-JP" altLang="en-US" dirty="0"/>
              <a:t>地点（網走、根室、寿都、山形、石巻、伏木、飯田、銚子、境、浜田、彦根、宮崎、多度津、名瀬、石垣島）です。これらの地点は、長期間にわたって観測を継続している気象観測所の中から、都市化による影響が比較的小さく、また、特定の地域に偏らないように選定されました。 </a:t>
            </a:r>
            <a:endParaRPr kumimoji="1" lang="en-US" altLang="ja-JP" dirty="0"/>
          </a:p>
          <a:p>
            <a:endParaRPr lang="en-US" altLang="ja-JP" dirty="0"/>
          </a:p>
          <a:p>
            <a:r>
              <a:rPr lang="ja-JP" altLang="en-US" dirty="0"/>
              <a:t>　さらに詳しい説明は、以下のページをご覧ください。</a:t>
            </a:r>
            <a:endParaRPr lang="en-US" altLang="ja-JP" dirty="0"/>
          </a:p>
          <a:p>
            <a:pPr marL="164095" indent="-164095" defTabSz="913945">
              <a:buFont typeface="Wingdings" panose="05000000000000000000" pitchFamily="2" charset="2"/>
              <a:buChar char="Ø"/>
              <a:defRPr/>
            </a:pPr>
            <a:r>
              <a:rPr lang="en-US" altLang="ja-JP" dirty="0">
                <a:hlinkClick r:id="rId3"/>
              </a:rPr>
              <a:t>https://www.data.jma.go.jp/cpdinfo/temp/an_jpn.html</a:t>
            </a:r>
            <a:r>
              <a:rPr lang="ja-JP" altLang="en-US" dirty="0"/>
              <a:t>（日本の年平均気温）</a:t>
            </a:r>
            <a:endParaRPr lang="en-US" altLang="ja-JP" dirty="0"/>
          </a:p>
          <a:p>
            <a:pPr marL="164095" indent="-164095" defTabSz="913945">
              <a:buFont typeface="Wingdings" panose="05000000000000000000" pitchFamily="2" charset="2"/>
              <a:buChar char="Ø"/>
              <a:defRPr/>
            </a:pPr>
            <a:r>
              <a:rPr lang="en-US" altLang="ja-JP" dirty="0">
                <a:hlinkClick r:id="rId4"/>
              </a:rPr>
              <a:t>https://www.data.jma.go.jp/cpdinfo/temp/an_wld.html</a:t>
            </a:r>
            <a:r>
              <a:rPr lang="ja-JP" altLang="en-US" dirty="0"/>
              <a:t>（世界の年平均気温）</a:t>
            </a:r>
            <a:endParaRPr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4</a:t>
            </a:fld>
            <a:endParaRPr kumimoji="1" lang="ja-JP" altLang="en-US"/>
          </a:p>
        </p:txBody>
      </p:sp>
    </p:spTree>
    <p:extLst>
      <p:ext uri="{BB962C8B-B14F-4D97-AF65-F5344CB8AC3E}">
        <p14:creationId xmlns:p14="http://schemas.microsoft.com/office/powerpoint/2010/main" val="28710124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次に、少し高度な気象データの活用方法をご紹介します。</a:t>
            </a:r>
            <a:endParaRPr lang="en-US" altLang="ja-JP" dirty="0"/>
          </a:p>
          <a:p>
            <a:endParaRPr lang="en-US" altLang="ja-JP" dirty="0"/>
          </a:p>
          <a:p>
            <a:r>
              <a:rPr lang="ja-JP" altLang="en-US" dirty="0"/>
              <a:t>　生育予測モデルに入力する将来の気温の値を平年値の代わりに気温予測値に置き換えて計算することにより、生育の進度がどの程度平年から隔たりそうか、客観的に評価することができます。これにより、作物の開花日や収穫適期などをより精度よく予測でき、防除、機材等の事前準備に役立てることができます。</a:t>
            </a:r>
            <a:endParaRPr lang="en-US" altLang="ja-JP" dirty="0"/>
          </a:p>
          <a:p>
            <a:endParaRPr lang="en-US" altLang="ja-JP" dirty="0"/>
          </a:p>
          <a:p>
            <a:r>
              <a:rPr lang="ja-JP" altLang="en-US" dirty="0"/>
              <a:t>　その他、農作物の生育予測には有効積算温度による手法もよく使われており、温度によって変化の</a:t>
            </a:r>
            <a:r>
              <a:rPr lang="ja-JP" altLang="en-US" dirty="0" smtClean="0"/>
              <a:t>程度を予測</a:t>
            </a:r>
            <a:r>
              <a:rPr lang="ja-JP" altLang="en-US" dirty="0"/>
              <a:t>できる事例での利用が想定されます。特に、これまで平年値のみで気温を積算している場合は、予測値を利用することにより、予測される適期が改善されることがあります。</a:t>
            </a:r>
            <a:endParaRPr lang="en-US" altLang="ja-JP" dirty="0"/>
          </a:p>
        </p:txBody>
      </p:sp>
      <p:sp>
        <p:nvSpPr>
          <p:cNvPr id="4" name="スライド番号プレースホルダー 3"/>
          <p:cNvSpPr>
            <a:spLocks noGrp="1"/>
          </p:cNvSpPr>
          <p:nvPr>
            <p:ph type="sldNum" sz="quarter" idx="5"/>
          </p:nvPr>
        </p:nvSpPr>
        <p:spPr/>
        <p:txBody>
          <a:bodyPr/>
          <a:lstStyle/>
          <a:p>
            <a:fld id="{3617F24F-670C-40F7-AD9F-223EA85139BD}" type="slidenum">
              <a:rPr lang="ja-JP" altLang="en-US" smtClean="0"/>
              <a:pPr/>
              <a:t>49</a:t>
            </a:fld>
            <a:endParaRPr lang="ja-JP" altLang="en-US"/>
          </a:p>
        </p:txBody>
      </p:sp>
      <p:sp>
        <p:nvSpPr>
          <p:cNvPr id="7" name="スライド イメージ プレースホルダー 6">
            <a:extLst>
              <a:ext uri="{FF2B5EF4-FFF2-40B4-BE49-F238E27FC236}">
                <a16:creationId xmlns:a16="http://schemas.microsoft.com/office/drawing/2014/main" id="{D835F676-A80C-CF8C-2275-45C2AE75AB54}"/>
              </a:ext>
            </a:extLst>
          </p:cNvPr>
          <p:cNvSpPr>
            <a:spLocks noGrp="1" noRot="1" noChangeAspect="1"/>
          </p:cNvSpPr>
          <p:nvPr>
            <p:ph type="sldImg"/>
          </p:nvPr>
        </p:nvSpPr>
        <p:spPr/>
      </p:sp>
    </p:spTree>
    <p:extLst>
      <p:ext uri="{BB962C8B-B14F-4D97-AF65-F5344CB8AC3E}">
        <p14:creationId xmlns:p14="http://schemas.microsoft.com/office/powerpoint/2010/main" val="26755079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r>
              <a:rPr lang="ja-JP" altLang="en-US" dirty="0"/>
              <a:t>　都道府県が作成する営農支援情報などで気温予測データの活用が進んでいます。</a:t>
            </a:r>
            <a:endParaRPr lang="en-US" altLang="ja-JP" dirty="0"/>
          </a:p>
          <a:p>
            <a:pPr lvl="0"/>
            <a:endParaRPr lang="en-US" altLang="ja-JP" dirty="0"/>
          </a:p>
          <a:p>
            <a:pPr lvl="0"/>
            <a:r>
              <a:rPr lang="ja-JP" altLang="en-US" dirty="0"/>
              <a:t>　農業における活用事例として、冷害・高温障害対策のため、極端な天候を監視し、農作物の発育に危険な気温（閾値）に対する早期の備えのために利用されています。</a:t>
            </a:r>
            <a:endParaRPr lang="en-US" altLang="ja-JP" dirty="0"/>
          </a:p>
          <a:p>
            <a:pPr lvl="0"/>
            <a:endParaRPr lang="en-US" altLang="ja-JP" dirty="0"/>
          </a:p>
          <a:p>
            <a:pPr lvl="0"/>
            <a:r>
              <a:rPr lang="ja-JP" altLang="en-US" dirty="0"/>
              <a:t>　また、最近では、農作物発育予測モデルを活用した水稲の収穫適期予測や、果樹等の開花日予測、病害虫に対する防除適期の予測に利用されています。</a:t>
            </a:r>
            <a:endParaRPr lang="en-US" altLang="ja-JP" dirty="0"/>
          </a:p>
          <a:p>
            <a:pPr lvl="0"/>
            <a:endParaRPr lang="en-US" altLang="ja-JP" dirty="0"/>
          </a:p>
          <a:p>
            <a:pPr lvl="0"/>
            <a:r>
              <a:rPr lang="ja-JP" altLang="en-US" dirty="0"/>
              <a:t>　これらは、従来、農作物発育予測や病害虫発生予測のモデル式の入力データとして、気象の実況値と平年値が用いられてきましたが、予測期間に用いる平年値を気温予測データに置きかえた活用となります。</a:t>
            </a:r>
            <a:endParaRPr lang="en-US" altLang="ja-JP" dirty="0"/>
          </a:p>
          <a:p>
            <a:pPr lvl="0"/>
            <a:endParaRPr lang="en-US" altLang="ja-JP" dirty="0"/>
          </a:p>
          <a:p>
            <a:pPr lvl="0"/>
            <a:r>
              <a:rPr lang="ja-JP" altLang="en-US" dirty="0"/>
              <a:t>　次スライド以降では、具体的な情報を個別</a:t>
            </a:r>
            <a:r>
              <a:rPr lang="ja-JP" altLang="en-US" dirty="0" smtClean="0"/>
              <a:t>にご覧いただけます</a:t>
            </a:r>
            <a:r>
              <a:rPr lang="ja-JP" altLang="en-US" dirty="0"/>
              <a:t>。</a:t>
            </a:r>
          </a:p>
          <a:p>
            <a:endParaRPr lang="ja-JP" altLang="en-US" dirty="0"/>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50</a:t>
            </a:fld>
            <a:endParaRPr lang="ja-JP" altLang="en-US"/>
          </a:p>
        </p:txBody>
      </p:sp>
      <p:sp>
        <p:nvSpPr>
          <p:cNvPr id="10" name="スライド イメージ プレースホルダー 9">
            <a:extLst>
              <a:ext uri="{FF2B5EF4-FFF2-40B4-BE49-F238E27FC236}">
                <a16:creationId xmlns:a16="http://schemas.microsoft.com/office/drawing/2014/main" id="{3A71F6FB-02A6-3075-93D5-2F072839B5A4}"/>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695714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488915" y="5084004"/>
            <a:ext cx="5760000" cy="4546883"/>
          </a:xfrm>
        </p:spPr>
        <p:txBody>
          <a:bodyPr/>
          <a:lstStyle/>
          <a:p>
            <a:r>
              <a:rPr lang="ja-JP" altLang="en-US" dirty="0"/>
              <a:t>　東北地方の水稲の冷害・高温障害の被害軽減に活用できる</a:t>
            </a:r>
            <a:r>
              <a:rPr lang="en-US" altLang="ja-JP" dirty="0"/>
              <a:t>2</a:t>
            </a:r>
            <a:r>
              <a:rPr lang="ja-JP" altLang="en-US" dirty="0"/>
              <a:t>週間先の予測情報作成の取り組みを紹介します。東北は水稲の大産地であり、日本の水稲生産の約</a:t>
            </a:r>
            <a:r>
              <a:rPr lang="en-US" altLang="ja-JP" dirty="0"/>
              <a:t>3</a:t>
            </a:r>
            <a:r>
              <a:rPr lang="ja-JP" altLang="en-US" dirty="0"/>
              <a:t>割を担っています。東北では、従来から、やませによる冷害が知られており、近年では、顕著な高温による品質低下が問題としてあげられています。</a:t>
            </a:r>
            <a:endParaRPr lang="en-US" altLang="ja-JP" dirty="0"/>
          </a:p>
          <a:p>
            <a:r>
              <a:rPr lang="ja-JP" altLang="en-US" dirty="0"/>
              <a:t>　対策として、冷害には水を多く入れる</a:t>
            </a:r>
            <a:r>
              <a:rPr lang="ja-JP" altLang="en-US" dirty="0" smtClean="0"/>
              <a:t>ことで</a:t>
            </a:r>
            <a:r>
              <a:rPr lang="ja-JP" altLang="en-US" dirty="0"/>
              <a:t>暖かさを保つ深水管理、高温にはかけ流し灌漑などがありますが、いずれも一定期間の準備が必要となります。これまでの研究により、水稲の発育時期により影響の目安となる気温がわかってきていますので、事前対策のためには、このような気温になる日を予測する必要があります。</a:t>
            </a:r>
            <a:endParaRPr lang="en-US" altLang="ja-JP" dirty="0"/>
          </a:p>
          <a:p>
            <a:endParaRPr lang="en-US" altLang="ja-JP" dirty="0"/>
          </a:p>
          <a:p>
            <a:r>
              <a:rPr lang="ja-JP" altLang="en-US" dirty="0"/>
              <a:t>　そこで、気象庁と東北農業研究センターは共同で、２週目までの気象予測を用いた情報提供の検討を行いました。空間的にきめ細かく、かつ定量的な気温の予測情報を作成するために、 東北農研が作成した東北地方の</a:t>
            </a:r>
            <a:r>
              <a:rPr lang="en-US" altLang="ja-JP" dirty="0"/>
              <a:t>1km</a:t>
            </a:r>
            <a:r>
              <a:rPr lang="ja-JP" altLang="en-US" dirty="0"/>
              <a:t>メッシュ平年値と、気象庁が作成している</a:t>
            </a:r>
            <a:r>
              <a:rPr lang="en-US" altLang="ja-JP" dirty="0"/>
              <a:t>2</a:t>
            </a:r>
            <a:r>
              <a:rPr lang="ja-JP" altLang="en-US" dirty="0"/>
              <a:t>週目までの気温の予測値を用いて、</a:t>
            </a:r>
            <a:r>
              <a:rPr lang="en-US" altLang="ja-JP" dirty="0"/>
              <a:t>1km</a:t>
            </a:r>
            <a:r>
              <a:rPr lang="ja-JP" altLang="en-US" dirty="0"/>
              <a:t>メッシュの気温予測値を作成しました。</a:t>
            </a:r>
            <a:endParaRPr lang="en-US" altLang="ja-JP" dirty="0"/>
          </a:p>
          <a:p>
            <a:pPr lvl="0"/>
            <a:endParaRPr lang="en-US" altLang="ja-JP" dirty="0"/>
          </a:p>
          <a:p>
            <a:pPr lvl="0"/>
            <a:r>
              <a:rPr lang="ja-JP" altLang="en-US" dirty="0"/>
              <a:t>　東北農業研究センターは、岩手県立大学と共同で「</a:t>
            </a:r>
            <a:r>
              <a:rPr lang="en-US" altLang="ja-JP" dirty="0"/>
              <a:t>Google Map</a:t>
            </a:r>
            <a:r>
              <a:rPr lang="ja-JP" altLang="en-US" dirty="0"/>
              <a:t>による気象予測データを利用した農作物警戒情報」を運営しており、</a:t>
            </a:r>
            <a:r>
              <a:rPr lang="en-US" altLang="ja-JP" dirty="0"/>
              <a:t>1</a:t>
            </a:r>
            <a:r>
              <a:rPr lang="ja-JP" altLang="en-US" dirty="0"/>
              <a:t>週間先までの</a:t>
            </a:r>
            <a:r>
              <a:rPr lang="en-US" altLang="ja-JP" dirty="0"/>
              <a:t>1km</a:t>
            </a:r>
            <a:r>
              <a:rPr lang="ja-JP" altLang="en-US" dirty="0"/>
              <a:t>スケールの農作物警戒情報を提供しています。 そこで、</a:t>
            </a:r>
            <a:r>
              <a:rPr lang="en-US" altLang="ja-JP" dirty="0"/>
              <a:t>2</a:t>
            </a:r>
            <a:r>
              <a:rPr lang="ja-JP" altLang="en-US" dirty="0"/>
              <a:t>週間先の予測についても、</a:t>
            </a:r>
            <a:r>
              <a:rPr lang="en-US" altLang="ja-JP" dirty="0"/>
              <a:t>1km</a:t>
            </a:r>
            <a:r>
              <a:rPr lang="ja-JP" altLang="en-US" dirty="0"/>
              <a:t>スケールの農作物警戒情報を試作し、提供しました。 利用者アンケートから、</a:t>
            </a:r>
            <a:r>
              <a:rPr lang="en-US" altLang="ja-JP" dirty="0"/>
              <a:t>2</a:t>
            </a:r>
            <a:r>
              <a:rPr lang="ja-JP" altLang="en-US" dirty="0"/>
              <a:t>週間先の予測情報の継続が望まれる声が聞かれるなど、その有効性が確認されました。</a:t>
            </a:r>
            <a:endParaRPr lang="en-US" altLang="ja-JP" dirty="0"/>
          </a:p>
          <a:p>
            <a:pPr lvl="0"/>
            <a:endParaRPr lang="en-US" altLang="ja-JP" dirty="0"/>
          </a:p>
          <a:p>
            <a:pPr lvl="0"/>
            <a:r>
              <a:rPr lang="ja-JP" altLang="en-US" dirty="0"/>
              <a:t>参考ページ：</a:t>
            </a:r>
            <a:r>
              <a:rPr lang="en-US" altLang="ja-JP" dirty="0">
                <a:hlinkClick r:id="rId3"/>
              </a:rPr>
              <a:t>https://www.data.jma.go.jp/risk/taio_suitou.html</a:t>
            </a:r>
            <a:endParaRPr lang="en-US" altLang="ja-JP" dirty="0"/>
          </a:p>
          <a:p>
            <a:pPr lvl="0"/>
            <a:endParaRPr lang="en-US" altLang="ja-JP" dirty="0"/>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51</a:t>
            </a:fld>
            <a:endParaRPr lang="ja-JP" altLang="en-US"/>
          </a:p>
        </p:txBody>
      </p:sp>
      <p:sp>
        <p:nvSpPr>
          <p:cNvPr id="7" name="スライド イメージ プレースホルダー 6">
            <a:extLst>
              <a:ext uri="{FF2B5EF4-FFF2-40B4-BE49-F238E27FC236}">
                <a16:creationId xmlns:a16="http://schemas.microsoft.com/office/drawing/2014/main" id="{47DE9B0E-654B-97E2-AD02-36FB900E87CC}"/>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1036352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水稲の刈り取り適期予測は、刈り遅れによる品質低下の防止や、乾燥調製施設の稼動準備等への利用のため、多くの農業機関で実施されています。水稲栽培では、出穂後の日平均気温の合計（積算気温）が一定の基準に達する時期が、刈り取り適期の目安となります。 </a:t>
            </a:r>
            <a:endParaRPr lang="en-US" altLang="ja-JP" dirty="0"/>
          </a:p>
          <a:p>
            <a:r>
              <a:rPr lang="ja-JP" altLang="en-US" dirty="0"/>
              <a:t>　表</a:t>
            </a:r>
            <a:r>
              <a:rPr lang="en-US" altLang="ja-JP" dirty="0"/>
              <a:t>1</a:t>
            </a:r>
            <a:r>
              <a:rPr lang="ja-JP" altLang="en-US" dirty="0"/>
              <a:t>は、水稲の品種と刈り取り適期となる出穂期からの積算気温の関係で、山形県農業総合研究センターによる調査で使われたものです。</a:t>
            </a:r>
            <a:endParaRPr lang="en-US" altLang="ja-JP" dirty="0"/>
          </a:p>
          <a:p>
            <a:endParaRPr lang="en-US" altLang="ja-JP" dirty="0"/>
          </a:p>
          <a:p>
            <a:pPr lvl="0"/>
            <a:r>
              <a:rPr lang="ja-JP" altLang="en-US" dirty="0"/>
              <a:t>　山形県農業総合研究センターによる、予測手法の改善に関わる調査について紹介します。従来、刈り取り適期の予測は、平年値を用いて行われてきましたが、今回の調査では、平年値の代わりに気象庁の１か月先までの気温予測値を利用し、どの程度刈り取り適期の予測精度が向上するのか検証を行いました。</a:t>
            </a:r>
            <a:endParaRPr lang="en-US" altLang="ja-JP" dirty="0"/>
          </a:p>
          <a:p>
            <a:pPr lvl="0"/>
            <a:r>
              <a:rPr lang="ja-JP" altLang="en-US" dirty="0"/>
              <a:t>　その結果、従来の平年値のみを利用する手法よりも、気温予測データを用いる新たな手法の方が、実用上有効であることが確認されました。</a:t>
            </a:r>
            <a:endParaRPr lang="en-US" altLang="ja-JP" dirty="0"/>
          </a:p>
          <a:p>
            <a:pPr lvl="0"/>
            <a:r>
              <a:rPr lang="ja-JP" altLang="en-US" dirty="0"/>
              <a:t>　</a:t>
            </a:r>
            <a:endParaRPr lang="en-US" altLang="ja-JP" dirty="0"/>
          </a:p>
          <a:p>
            <a:pPr lvl="0"/>
            <a:r>
              <a:rPr lang="ja-JP" altLang="en-US" dirty="0"/>
              <a:t>参考ページ：</a:t>
            </a:r>
            <a:r>
              <a:rPr lang="en-US" altLang="ja-JP" dirty="0">
                <a:hlinkClick r:id="rId3"/>
              </a:rPr>
              <a:t>https://www.data.jma.go.jp/risk/taio_kensho.html</a:t>
            </a:r>
            <a:endParaRPr lang="en-US" altLang="ja-JP" dirty="0"/>
          </a:p>
          <a:p>
            <a:pPr lvl="0"/>
            <a:r>
              <a:rPr lang="ja-JP" altLang="en-US" dirty="0"/>
              <a:t>参考文献：横山克至 2014：東北の農業気象, 58, 1-6.</a:t>
            </a:r>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52</a:t>
            </a:fld>
            <a:endParaRPr lang="ja-JP" altLang="en-US"/>
          </a:p>
        </p:txBody>
      </p:sp>
      <p:sp>
        <p:nvSpPr>
          <p:cNvPr id="7" name="スライド イメージ プレースホルダー 6">
            <a:extLst>
              <a:ext uri="{FF2B5EF4-FFF2-40B4-BE49-F238E27FC236}">
                <a16:creationId xmlns:a16="http://schemas.microsoft.com/office/drawing/2014/main" id="{FF67A247-5496-5E22-9B0D-8A711396E5A6}"/>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1220528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ja-JP" altLang="en-US" dirty="0"/>
              <a:t>　改善された予測手法を用いた実際の農業気象情報での活用例です。山形県では、「おきたま米作り情報」の中で活用されました。実況・予測値データから作成した、銘柄ごとの刈り取り時期の目安を示しています。</a:t>
            </a:r>
            <a:endParaRPr lang="en-US" altLang="ja-JP" dirty="0"/>
          </a:p>
          <a:p>
            <a:endParaRPr lang="en-US" altLang="ja-JP" dirty="0"/>
          </a:p>
          <a:p>
            <a:r>
              <a:rPr lang="ja-JP" altLang="en-US" dirty="0"/>
              <a:t>　この他の利活用事例につきましては、本手引きの別冊で紹介していますので、そちらもあわせてご覧ください。</a:t>
            </a:r>
            <a:endParaRPr lang="en-US" altLang="ja-JP" dirty="0"/>
          </a:p>
          <a:p>
            <a:endParaRPr lang="ja-JP" altLang="en-US" dirty="0"/>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53</a:t>
            </a:fld>
            <a:endParaRPr lang="ja-JP" altLang="en-US"/>
          </a:p>
        </p:txBody>
      </p:sp>
      <p:sp>
        <p:nvSpPr>
          <p:cNvPr id="7" name="スライド イメージ プレースホルダー 6">
            <a:extLst>
              <a:ext uri="{FF2B5EF4-FFF2-40B4-BE49-F238E27FC236}">
                <a16:creationId xmlns:a16="http://schemas.microsoft.com/office/drawing/2014/main" id="{BEFC2D1F-B593-6C62-B602-B04D873EEEFD}"/>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22818222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r>
              <a:rPr lang="ja-JP" altLang="en-US" dirty="0"/>
              <a:t>　気象庁では、季節予報をはじめとする気候情報の有効な活用方法の検討を進めています。 この取り組みのひとつとして、気温予測情報を利活用する「気候リスク管理」技術を普及させるための取り組みを推進しています。</a:t>
            </a:r>
            <a:endParaRPr lang="en-US" altLang="ja-JP" dirty="0"/>
          </a:p>
          <a:p>
            <a:pPr lvl="0"/>
            <a:endParaRPr lang="en-US" altLang="ja-JP" dirty="0"/>
          </a:p>
          <a:p>
            <a:pPr lvl="0"/>
            <a:r>
              <a:rPr lang="ja-JP" altLang="en-US" dirty="0"/>
              <a:t>　気象庁ホームページの「気象情報を活用して気候の影響を軽減してみませんか？」 ページでは、気温予測情報を活用するためのツール、実例などを紹介しています。観測値や統計値などの過去の気象データを取得するページへのリンク、気温予測値を取得するページへのリンク、農研機構など様々な団体と共同で調査した気候リスク管理の報告ページへのリンク、気候リスクの評価や気候リスクへの対応の実例ページへのリンクがあります。</a:t>
            </a:r>
            <a:endParaRPr lang="en-US" altLang="ja-JP" dirty="0"/>
          </a:p>
          <a:p>
            <a:pPr lvl="0"/>
            <a:endParaRPr lang="en-US" altLang="ja-JP" dirty="0"/>
          </a:p>
          <a:p>
            <a:pPr lvl="0"/>
            <a:r>
              <a:rPr lang="ja-JP" altLang="en-US" dirty="0"/>
              <a:t>　本ページの内容の詳細やデータの取得方法については、本手引きの別冊に詳しく記載しましたのでそちらを参照してください。</a:t>
            </a:r>
          </a:p>
        </p:txBody>
      </p:sp>
      <p:sp>
        <p:nvSpPr>
          <p:cNvPr id="4" name="スライド番号プレースホルダー 3"/>
          <p:cNvSpPr>
            <a:spLocks noGrp="1"/>
          </p:cNvSpPr>
          <p:nvPr>
            <p:ph type="sldNum" sz="quarter" idx="5"/>
          </p:nvPr>
        </p:nvSpPr>
        <p:spPr/>
        <p:txBody>
          <a:bodyPr/>
          <a:lstStyle/>
          <a:p>
            <a:fld id="{981C6E68-323E-4B7F-BAAC-CC0F1FE3A822}" type="slidenum">
              <a:rPr lang="ja-JP" altLang="en-US" smtClean="0"/>
              <a:pPr/>
              <a:t>54</a:t>
            </a:fld>
            <a:endParaRPr lang="ja-JP" altLang="en-US"/>
          </a:p>
        </p:txBody>
      </p:sp>
      <p:sp>
        <p:nvSpPr>
          <p:cNvPr id="7" name="スライド イメージ プレースホルダー 6">
            <a:extLst>
              <a:ext uri="{FF2B5EF4-FFF2-40B4-BE49-F238E27FC236}">
                <a16:creationId xmlns:a16="http://schemas.microsoft.com/office/drawing/2014/main" id="{D62F5B94-DD87-F417-56BD-3CF4353C7C1A}"/>
              </a:ext>
            </a:extLst>
          </p:cNvPr>
          <p:cNvSpPr>
            <a:spLocks noGrp="1" noRot="1" noChangeAspect="1"/>
          </p:cNvSpPr>
          <p:nvPr>
            <p:ph type="sldImg"/>
          </p:nvPr>
        </p:nvSpPr>
        <p:spPr>
          <a:xfrm>
            <a:off x="488950" y="612775"/>
            <a:ext cx="5757863" cy="4319588"/>
          </a:xfrm>
        </p:spPr>
      </p:sp>
    </p:spTree>
    <p:extLst>
      <p:ext uri="{BB962C8B-B14F-4D97-AF65-F5344CB8AC3E}">
        <p14:creationId xmlns:p14="http://schemas.microsoft.com/office/powerpoint/2010/main" val="12465950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r>
              <a:rPr kumimoji="1" lang="ja-JP" altLang="en-US" dirty="0"/>
              <a:t>　本手引きでは割愛しましたが、各地方の気候については、「日本の気候」をご覧ください。</a:t>
            </a:r>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55</a:t>
            </a:fld>
            <a:endParaRPr kumimoji="1" lang="ja-JP" altLang="en-US"/>
          </a:p>
        </p:txBody>
      </p:sp>
    </p:spTree>
    <p:extLst>
      <p:ext uri="{BB962C8B-B14F-4D97-AF65-F5344CB8AC3E}">
        <p14:creationId xmlns:p14="http://schemas.microsoft.com/office/powerpoint/2010/main" val="5077986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56</a:t>
            </a:fld>
            <a:endParaRPr kumimoji="1" lang="ja-JP" altLang="en-US"/>
          </a:p>
        </p:txBody>
      </p:sp>
    </p:spTree>
    <p:extLst>
      <p:ext uri="{BB962C8B-B14F-4D97-AF65-F5344CB8AC3E}">
        <p14:creationId xmlns:p14="http://schemas.microsoft.com/office/powerpoint/2010/main" val="2192507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pPr defTabSz="913945">
              <a:defRPr/>
            </a:pPr>
            <a:r>
              <a:rPr lang="ja-JP" altLang="en-US" dirty="0">
                <a:ea typeface="游ゴシック"/>
              </a:rPr>
              <a:t>　昨今の極端な高温は、農作物の収穫適期、開花期、防除適期の変化といった影響をもたらし、今後も懸念されます。</a:t>
            </a:r>
            <a:endParaRPr lang="en-US" altLang="ja-JP" dirty="0">
              <a:ea typeface="游ゴシック"/>
            </a:endParaRPr>
          </a:p>
          <a:p>
            <a:pPr defTabSz="913945">
              <a:defRPr/>
            </a:pPr>
            <a:endParaRPr lang="en-US" altLang="ja-JP" dirty="0">
              <a:ea typeface="游ゴシック" panose="020B0400000000000000" pitchFamily="34" charset="-128"/>
            </a:endParaRPr>
          </a:p>
          <a:p>
            <a:r>
              <a:rPr lang="en-US" dirty="0"/>
              <a:t>※ </a:t>
            </a:r>
            <a:r>
              <a:rPr lang="en-US" dirty="0" err="1"/>
              <a:t>網走、根室、寿都、山形、石巻、伏木、銚子、境、浜田、彦根、多度津、名瀬、石垣島</a:t>
            </a:r>
            <a:endParaRPr lang="en-US" dirty="0">
              <a:ea typeface="游ゴシック"/>
            </a:endParaRPr>
          </a:p>
          <a:p>
            <a:r>
              <a:rPr lang="en-US" dirty="0"/>
              <a:t>（都市化の影響が比較的小さいとみられる15地点中の2地点（飯田、宮崎）は、観測場所の移転に伴う影響を除去することが困難なため、比較対象から除いている。）</a:t>
            </a:r>
            <a:endParaRPr lang="en-US" dirty="0">
              <a:ea typeface="游ゴシック"/>
            </a:endParaRPr>
          </a:p>
          <a:p>
            <a:endParaRPr lang="en-US" altLang="ja-JP" dirty="0">
              <a:ea typeface="游ゴシック"/>
            </a:endParaRPr>
          </a:p>
          <a:p>
            <a:r>
              <a:rPr lang="ja-JP" altLang="en-US" dirty="0"/>
              <a:t>　さらに詳しい説明は、以下のページをご覧ください。</a:t>
            </a:r>
            <a:endParaRPr lang="en-US" altLang="ja-JP" dirty="0"/>
          </a:p>
          <a:p>
            <a:pPr marL="164095" indent="-164095" defTabSz="913945">
              <a:buFont typeface="Wingdings" panose="05000000000000000000" pitchFamily="2" charset="2"/>
              <a:buChar char="Ø"/>
              <a:defRPr/>
            </a:pPr>
            <a:r>
              <a:rPr lang="en-US" altLang="ja-JP" dirty="0">
                <a:hlinkClick r:id="rId3"/>
              </a:rPr>
              <a:t>https://www.data.jma.go.jp/cpdinfo/extreme/extreme_p.html</a:t>
            </a:r>
            <a:endParaRPr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5</a:t>
            </a:fld>
            <a:endParaRPr kumimoji="1" lang="ja-JP" altLang="en-US"/>
          </a:p>
        </p:txBody>
      </p:sp>
    </p:spTree>
    <p:extLst>
      <p:ext uri="{BB962C8B-B14F-4D97-AF65-F5344CB8AC3E}">
        <p14:creationId xmlns:p14="http://schemas.microsoft.com/office/powerpoint/2010/main" val="185516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mn-ea"/>
              </a:rPr>
              <a:t>　気候変動に伴い、大雨の年間発生回数は増加しており、より強度の強い雨ほど頻度の増加率が大きくなっています。</a:t>
            </a:r>
            <a:r>
              <a:rPr lang="ja-JP" altLang="en-US" dirty="0"/>
              <a:t>全国のアメダスによる観測値を</a:t>
            </a:r>
            <a:r>
              <a:rPr lang="en-US" altLang="ja-JP" dirty="0"/>
              <a:t>1,300</a:t>
            </a:r>
            <a:r>
              <a:rPr lang="ja-JP" altLang="en-US" dirty="0"/>
              <a:t>地点あたりに換算した値で見ると、</a:t>
            </a:r>
            <a:r>
              <a:rPr lang="en-US" altLang="ja-JP" dirty="0">
                <a:latin typeface="+mn-ea"/>
              </a:rPr>
              <a:t>1 </a:t>
            </a:r>
            <a:r>
              <a:rPr lang="ja-JP" altLang="en-US" dirty="0">
                <a:latin typeface="+mn-ea"/>
              </a:rPr>
              <a:t>時間 </a:t>
            </a:r>
            <a:r>
              <a:rPr lang="en-US" altLang="ja-JP" dirty="0">
                <a:latin typeface="+mn-ea"/>
              </a:rPr>
              <a:t>80 </a:t>
            </a:r>
            <a:r>
              <a:rPr lang="ja-JP" altLang="en-US" dirty="0">
                <a:latin typeface="+mn-ea"/>
              </a:rPr>
              <a:t>ミリ以上、</a:t>
            </a:r>
            <a:r>
              <a:rPr lang="en-US" altLang="ja-JP" dirty="0">
                <a:latin typeface="+mn-ea"/>
              </a:rPr>
              <a:t>3 </a:t>
            </a:r>
            <a:r>
              <a:rPr lang="ja-JP" altLang="en-US" dirty="0">
                <a:latin typeface="+mn-ea"/>
              </a:rPr>
              <a:t>時間 </a:t>
            </a:r>
            <a:r>
              <a:rPr lang="en-US" altLang="ja-JP" dirty="0">
                <a:latin typeface="+mn-ea"/>
              </a:rPr>
              <a:t>150 </a:t>
            </a:r>
            <a:r>
              <a:rPr lang="ja-JP" altLang="en-US" dirty="0">
                <a:latin typeface="+mn-ea"/>
              </a:rPr>
              <a:t>ミリ以上、日降水量 </a:t>
            </a:r>
            <a:r>
              <a:rPr lang="en-US" altLang="ja-JP" dirty="0">
                <a:latin typeface="+mn-ea"/>
              </a:rPr>
              <a:t>300 </a:t>
            </a:r>
            <a:r>
              <a:rPr lang="ja-JP" altLang="en-US" dirty="0">
                <a:latin typeface="+mn-ea"/>
              </a:rPr>
              <a:t>ミリ以上といった大雨では、</a:t>
            </a:r>
            <a:r>
              <a:rPr lang="en-US" altLang="ja-JP" dirty="0">
                <a:latin typeface="+mn-ea"/>
              </a:rPr>
              <a:t>1980 </a:t>
            </a:r>
            <a:r>
              <a:rPr lang="ja-JP" altLang="en-US" dirty="0">
                <a:latin typeface="+mn-ea"/>
              </a:rPr>
              <a:t>年頃と比較して、最近の </a:t>
            </a:r>
            <a:r>
              <a:rPr lang="en-US" altLang="ja-JP" dirty="0">
                <a:latin typeface="+mn-ea"/>
              </a:rPr>
              <a:t>10 </a:t>
            </a:r>
            <a:r>
              <a:rPr lang="ja-JP" altLang="en-US" dirty="0">
                <a:latin typeface="+mn-ea"/>
              </a:rPr>
              <a:t>年間はおおむね２倍程度に発生頻度が増加しています。</a:t>
            </a:r>
            <a:endParaRPr lang="en-US" altLang="ja-JP" dirty="0">
              <a:latin typeface="+mn-ea"/>
            </a:endParaRPr>
          </a:p>
          <a:p>
            <a:endParaRPr lang="en-US" altLang="ja-JP" dirty="0">
              <a:latin typeface="+mn-ea"/>
            </a:endParaRPr>
          </a:p>
          <a:p>
            <a:r>
              <a:rPr lang="ja-JP" altLang="en-US" dirty="0">
                <a:latin typeface="+mn-lt"/>
                <a:ea typeface="游ゴシック"/>
              </a:rPr>
              <a:t>　例として日降水量300ミリ以上の年間発生回数の経年変化を見ると以下</a:t>
            </a:r>
            <a:r>
              <a:rPr lang="ja-JP" altLang="en-US" dirty="0" smtClean="0">
                <a:latin typeface="+mn-lt"/>
                <a:ea typeface="游ゴシック"/>
              </a:rPr>
              <a:t>のとおり</a:t>
            </a:r>
            <a:r>
              <a:rPr lang="ja-JP" altLang="en-US" dirty="0">
                <a:latin typeface="+mn-lt"/>
                <a:ea typeface="游ゴシック"/>
              </a:rPr>
              <a:t>となっています。</a:t>
            </a:r>
            <a:endParaRPr lang="en-US" altLang="ja-JP" dirty="0">
              <a:latin typeface="+mn-lt"/>
              <a:ea typeface="游ゴシック"/>
            </a:endParaRPr>
          </a:p>
          <a:p>
            <a:pPr marL="273496" indent="-273496">
              <a:buFont typeface="Arial" panose="020B0604020202020204" pitchFamily="34" charset="0"/>
              <a:buChar char="•"/>
            </a:pPr>
            <a:r>
              <a:rPr lang="ja-JP" altLang="en-US" dirty="0">
                <a:latin typeface="+mn-lt"/>
                <a:ea typeface="游ゴシック"/>
              </a:rPr>
              <a:t>統計期間</a:t>
            </a:r>
            <a:r>
              <a:rPr lang="en-US" altLang="ja-JP" dirty="0">
                <a:latin typeface="+mn-lt"/>
                <a:ea typeface="游ゴシック"/>
              </a:rPr>
              <a:t>1976</a:t>
            </a:r>
            <a:r>
              <a:rPr lang="ja-JP" altLang="en-US" dirty="0">
                <a:latin typeface="+mn-lt"/>
                <a:ea typeface="游ゴシック"/>
              </a:rPr>
              <a:t>～</a:t>
            </a:r>
            <a:r>
              <a:rPr lang="en-US" altLang="ja-JP" dirty="0">
                <a:latin typeface="+mn-lt"/>
                <a:ea typeface="游ゴシック"/>
              </a:rPr>
              <a:t>2023</a:t>
            </a:r>
            <a:r>
              <a:rPr lang="ja-JP" altLang="en-US" dirty="0">
                <a:latin typeface="+mn-lt"/>
                <a:ea typeface="游ゴシック"/>
              </a:rPr>
              <a:t>年で</a:t>
            </a:r>
            <a:r>
              <a:rPr lang="en-US" altLang="ja-JP" dirty="0">
                <a:latin typeface="+mn-lt"/>
                <a:ea typeface="游ゴシック"/>
              </a:rPr>
              <a:t>10</a:t>
            </a:r>
            <a:r>
              <a:rPr lang="ja-JP" altLang="en-US" dirty="0">
                <a:latin typeface="+mn-lt"/>
                <a:ea typeface="游ゴシック"/>
              </a:rPr>
              <a:t>年あたり</a:t>
            </a:r>
            <a:r>
              <a:rPr lang="en-US" altLang="ja-JP" dirty="0">
                <a:latin typeface="+mn-lt"/>
                <a:ea typeface="游ゴシック"/>
              </a:rPr>
              <a:t>8</a:t>
            </a:r>
            <a:r>
              <a:rPr lang="en-US" altLang="ja-JP" dirty="0">
                <a:ea typeface="游ゴシック"/>
              </a:rPr>
              <a:t>.3</a:t>
            </a:r>
            <a:r>
              <a:rPr lang="ja-JP" altLang="en-US" dirty="0">
                <a:latin typeface="+mn-lt"/>
                <a:ea typeface="游ゴシック"/>
              </a:rPr>
              <a:t>回の増加、信頼水準</a:t>
            </a:r>
            <a:r>
              <a:rPr lang="en-US" altLang="ja-JP" dirty="0">
                <a:latin typeface="+mn-lt"/>
                <a:ea typeface="游ゴシック"/>
              </a:rPr>
              <a:t>99</a:t>
            </a:r>
            <a:r>
              <a:rPr lang="ja-JP" altLang="en-US" dirty="0">
                <a:latin typeface="+mn-lt"/>
                <a:ea typeface="游ゴシック"/>
              </a:rPr>
              <a:t>％で統計的に有意。</a:t>
            </a:r>
          </a:p>
          <a:p>
            <a:pPr marL="273496" indent="-273496">
              <a:buFont typeface="Arial" panose="020B0604020202020204" pitchFamily="34" charset="0"/>
              <a:buChar char="•"/>
            </a:pPr>
            <a:r>
              <a:rPr lang="ja-JP" altLang="en-US" dirty="0">
                <a:latin typeface="+mn-lt"/>
                <a:ea typeface="游ゴシック"/>
              </a:rPr>
              <a:t>最近</a:t>
            </a:r>
            <a:r>
              <a:rPr lang="en-US" altLang="ja-JP" dirty="0">
                <a:latin typeface="+mn-lt"/>
                <a:ea typeface="游ゴシック"/>
              </a:rPr>
              <a:t>10</a:t>
            </a:r>
            <a:r>
              <a:rPr lang="ja-JP" altLang="en-US" dirty="0">
                <a:latin typeface="+mn-lt"/>
                <a:ea typeface="游ゴシック"/>
              </a:rPr>
              <a:t>年間（</a:t>
            </a:r>
            <a:r>
              <a:rPr lang="en-US" altLang="ja-JP" dirty="0">
                <a:latin typeface="+mn-lt"/>
                <a:ea typeface="游ゴシック"/>
              </a:rPr>
              <a:t>2014</a:t>
            </a:r>
            <a:r>
              <a:rPr lang="ja-JP" altLang="en-US" dirty="0">
                <a:latin typeface="+mn-lt"/>
                <a:ea typeface="游ゴシック"/>
              </a:rPr>
              <a:t>～</a:t>
            </a:r>
            <a:r>
              <a:rPr lang="en-US" altLang="ja-JP" dirty="0">
                <a:latin typeface="+mn-lt"/>
                <a:ea typeface="游ゴシック"/>
              </a:rPr>
              <a:t>2023</a:t>
            </a:r>
            <a:r>
              <a:rPr lang="ja-JP" altLang="en-US" dirty="0">
                <a:latin typeface="+mn-lt"/>
                <a:ea typeface="游ゴシック"/>
              </a:rPr>
              <a:t>年）の平均年間発生回数（約5</a:t>
            </a:r>
            <a:r>
              <a:rPr lang="en-US" altLang="ja-JP" dirty="0">
                <a:latin typeface="+mn-lt"/>
                <a:ea typeface="游ゴシック"/>
              </a:rPr>
              <a:t>7</a:t>
            </a:r>
            <a:r>
              <a:rPr lang="ja-JP" altLang="en-US" dirty="0">
                <a:latin typeface="+mn-lt"/>
                <a:ea typeface="游ゴシック"/>
              </a:rPr>
              <a:t>回）は、統計期間の最初の</a:t>
            </a:r>
            <a:r>
              <a:rPr lang="en-US" altLang="ja-JP" dirty="0">
                <a:latin typeface="+mn-lt"/>
                <a:ea typeface="游ゴシック"/>
              </a:rPr>
              <a:t>10</a:t>
            </a:r>
            <a:r>
              <a:rPr lang="ja-JP" altLang="en-US" dirty="0">
                <a:latin typeface="+mn-lt"/>
                <a:ea typeface="游ゴシック"/>
              </a:rPr>
              <a:t>年間（</a:t>
            </a:r>
            <a:r>
              <a:rPr lang="en-US" altLang="ja-JP" dirty="0">
                <a:latin typeface="+mn-lt"/>
                <a:ea typeface="游ゴシック"/>
              </a:rPr>
              <a:t>1976</a:t>
            </a:r>
            <a:r>
              <a:rPr lang="ja-JP" altLang="en-US" dirty="0">
                <a:latin typeface="+mn-lt"/>
                <a:ea typeface="游ゴシック"/>
              </a:rPr>
              <a:t>～</a:t>
            </a:r>
            <a:r>
              <a:rPr lang="en-US" altLang="ja-JP" dirty="0">
                <a:latin typeface="+mn-lt"/>
                <a:ea typeface="游ゴシック"/>
              </a:rPr>
              <a:t>1985</a:t>
            </a:r>
            <a:r>
              <a:rPr lang="ja-JP" altLang="en-US" dirty="0">
                <a:latin typeface="+mn-lt"/>
                <a:ea typeface="游ゴシック"/>
              </a:rPr>
              <a:t>年）の平均年間発生回数（約28回）と比べて約</a:t>
            </a:r>
            <a:r>
              <a:rPr lang="en-US" altLang="ja-JP" dirty="0">
                <a:ea typeface="游ゴシック"/>
              </a:rPr>
              <a:t>2</a:t>
            </a:r>
            <a:r>
              <a:rPr lang="en-US" altLang="ja-JP" dirty="0">
                <a:latin typeface="+mn-lt"/>
                <a:ea typeface="游ゴシック"/>
              </a:rPr>
              <a:t>.1</a:t>
            </a:r>
            <a:r>
              <a:rPr lang="ja-JP" altLang="en-US" dirty="0">
                <a:latin typeface="+mn-lt"/>
                <a:ea typeface="游ゴシック"/>
              </a:rPr>
              <a:t>倍に増加しています。</a:t>
            </a:r>
            <a:endParaRPr lang="en-US" altLang="ja-JP" dirty="0">
              <a:latin typeface="+mn-lt"/>
              <a:ea typeface="游ゴシック"/>
            </a:endParaRPr>
          </a:p>
          <a:p>
            <a:endParaRPr lang="en-US" altLang="ja-JP" dirty="0">
              <a:latin typeface="+mn-ea"/>
            </a:endParaRPr>
          </a:p>
          <a:p>
            <a:r>
              <a:rPr lang="ja-JP" altLang="en-US" dirty="0">
                <a:latin typeface="+mn-ea"/>
              </a:rPr>
              <a:t>　大雨の発生頻度が増加することにより農業の分野においても、農作物の浸水害や農耕地の土砂災害などの気象災害のリスクが高まることが想定されます。</a:t>
            </a:r>
            <a:endParaRPr lang="en-US" altLang="ja-JP" dirty="0">
              <a:latin typeface="+mn-ea"/>
            </a:endParaRPr>
          </a:p>
          <a:p>
            <a:endParaRPr lang="en-US" altLang="ja-JP" dirty="0">
              <a:latin typeface="+mn-ea"/>
            </a:endParaRPr>
          </a:p>
          <a:p>
            <a:r>
              <a:rPr lang="ja-JP" altLang="en-US" dirty="0">
                <a:solidFill>
                  <a:srgbClr val="000000"/>
                </a:solidFill>
                <a:effectLst/>
                <a:latin typeface="+mn-ea"/>
                <a:cs typeface="Calibri" panose="020F0502020204030204" pitchFamily="34" charset="0"/>
              </a:rPr>
              <a:t>　さらに詳しく知りたい場合は、気象庁ホームページ「大雨や猛暑日など（極端現象）のこれまでの変化」をご覧ください。</a:t>
            </a:r>
          </a:p>
          <a:p>
            <a:pPr marL="164095" indent="-164095">
              <a:buFont typeface="Wingdings" panose="05000000000000000000" pitchFamily="2" charset="2"/>
              <a:buChar char="Ø"/>
            </a:pPr>
            <a:r>
              <a:rPr lang="en-US" altLang="ja-JP" dirty="0">
                <a:solidFill>
                  <a:srgbClr val="000000"/>
                </a:solidFill>
                <a:effectLst/>
                <a:latin typeface="+mn-ea"/>
                <a:cs typeface="Calibri" panose="020F0502020204030204" pitchFamily="34" charset="0"/>
                <a:hlinkClick r:id="rId3"/>
              </a:rPr>
              <a:t>https://www.data.jma.go.jp/cpdinfo/extreme/extreme_p.html</a:t>
            </a:r>
            <a:endParaRPr lang="en-US" altLang="ja-JP" dirty="0">
              <a:latin typeface="+mn-ea"/>
              <a:cs typeface="+mn-lt"/>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5DBCB91F-D698-4BB1-AA1E-02C582C05983}" type="slidenum">
              <a:rPr kumimoji="1" lang="ja-JP" altLang="en-US" smtClean="0"/>
              <a:t>6</a:t>
            </a:fld>
            <a:endParaRPr kumimoji="1" lang="ja-JP" altLang="en-US"/>
          </a:p>
        </p:txBody>
      </p:sp>
    </p:spTree>
    <p:extLst>
      <p:ext uri="{BB962C8B-B14F-4D97-AF65-F5344CB8AC3E}">
        <p14:creationId xmlns:p14="http://schemas.microsoft.com/office/powerpoint/2010/main" val="333490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r>
              <a:rPr lang="ja-JP" altLang="en-US" dirty="0">
                <a:latin typeface="+mn-ea"/>
              </a:rPr>
              <a:t>　気候変動の進行により顕著現象がさらに頻発することが懸念されていることから、様々な気象リスクの回避・軽減に貢献するため、気象庁では、社会的に影響の大きい顕著現象を考慮したシームレスな気象情報を提供しています。</a:t>
            </a:r>
            <a:endParaRPr lang="en-US" altLang="ja-JP" dirty="0">
              <a:latin typeface="+mn-ea"/>
            </a:endParaRPr>
          </a:p>
          <a:p>
            <a:endParaRPr lang="en-US" altLang="ja-JP" dirty="0">
              <a:latin typeface="+mn-ea"/>
            </a:endParaRPr>
          </a:p>
          <a:p>
            <a:r>
              <a:rPr lang="ja-JP" altLang="en-US" dirty="0">
                <a:latin typeface="+mn-ea"/>
              </a:rPr>
              <a:t>　農業と密接に関わる気象情報も、予測精度を踏まえて</a:t>
            </a:r>
            <a:r>
              <a:rPr lang="en-US" altLang="ja-JP" dirty="0">
                <a:latin typeface="+mn-ea"/>
              </a:rPr>
              <a:t>､</a:t>
            </a:r>
            <a:r>
              <a:rPr lang="ja-JP" altLang="en-US" dirty="0">
                <a:latin typeface="+mn-ea"/>
              </a:rPr>
              <a:t>段階的に、より詳細に発表されています。例えば、寒候期予報や暖候期予報のよう</a:t>
            </a:r>
            <a:r>
              <a:rPr lang="ja-JP" altLang="en-US" dirty="0" smtClean="0">
                <a:latin typeface="+mn-ea"/>
              </a:rPr>
              <a:t>な</a:t>
            </a:r>
            <a:r>
              <a:rPr lang="ja-JP" altLang="en-US" dirty="0">
                <a:latin typeface="+mn-ea"/>
              </a:rPr>
              <a:t>、</a:t>
            </a:r>
            <a:r>
              <a:rPr lang="ja-JP" altLang="en-US" dirty="0" smtClean="0">
                <a:latin typeface="+mn-ea"/>
              </a:rPr>
              <a:t>６か月</a:t>
            </a:r>
            <a:r>
              <a:rPr lang="ja-JP" altLang="en-US" dirty="0">
                <a:latin typeface="+mn-ea"/>
              </a:rPr>
              <a:t>予報や３か月予報といった長期間にわたる予報は、</a:t>
            </a:r>
            <a:r>
              <a:rPr kumimoji="1" lang="ja-JP" altLang="en-US" dirty="0">
                <a:solidFill>
                  <a:schemeClr val="tx1"/>
                </a:solidFill>
              </a:rPr>
              <a:t>作付け品種の決定や播種の時期の調整</a:t>
            </a:r>
            <a:r>
              <a:rPr kumimoji="1" lang="ja-JP" altLang="en-US" dirty="0" smtClean="0">
                <a:solidFill>
                  <a:schemeClr val="tx1"/>
                </a:solidFill>
              </a:rPr>
              <a:t>など、</a:t>
            </a:r>
            <a:r>
              <a:rPr lang="ja-JP" altLang="en-US" dirty="0" smtClean="0">
                <a:solidFill>
                  <a:schemeClr val="tx1"/>
                </a:solidFill>
              </a:rPr>
              <a:t>農作業</a:t>
            </a:r>
            <a:r>
              <a:rPr lang="ja-JP" altLang="en-US" dirty="0">
                <a:solidFill>
                  <a:schemeClr val="tx1"/>
                </a:solidFill>
              </a:rPr>
              <a:t>スケジュールの決定に活用できます。</a:t>
            </a:r>
            <a:r>
              <a:rPr lang="ja-JP" altLang="en-US" dirty="0"/>
              <a:t>１か月予報や、２週間気温予報を活用すれば、高温や低温となる予想を定量的</a:t>
            </a:r>
            <a:r>
              <a:rPr lang="ja-JP" altLang="en-US" dirty="0" smtClean="0"/>
              <a:t>に、より</a:t>
            </a:r>
            <a:r>
              <a:rPr lang="ja-JP" altLang="en-US" dirty="0"/>
              <a:t>精度よく知ることができ、水</a:t>
            </a:r>
            <a:r>
              <a:rPr lang="ja-JP" altLang="en-US" dirty="0">
                <a:latin typeface="+mn-ea"/>
              </a:rPr>
              <a:t>管理・病害虫予防といった事前対策に活用できます。</a:t>
            </a:r>
            <a:r>
              <a:rPr lang="ja-JP" altLang="en-US" dirty="0" smtClean="0">
                <a:latin typeface="+mn-ea"/>
              </a:rPr>
              <a:t>さらに、直前</a:t>
            </a:r>
            <a:r>
              <a:rPr lang="ja-JP" altLang="en-US" dirty="0">
                <a:latin typeface="+mn-ea"/>
              </a:rPr>
              <a:t>になると、日々の農作業の他、台風やひょうに対する施設点検や防風施設の整備と</a:t>
            </a:r>
            <a:r>
              <a:rPr lang="ja-JP" altLang="en-US" dirty="0" smtClean="0">
                <a:latin typeface="+mn-ea"/>
              </a:rPr>
              <a:t>いった、直前</a:t>
            </a:r>
            <a:r>
              <a:rPr lang="ja-JP" altLang="en-US" dirty="0">
                <a:latin typeface="+mn-ea"/>
              </a:rPr>
              <a:t>の対策に活用できる情報もあります。</a:t>
            </a:r>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7</a:t>
            </a:fld>
            <a:endParaRPr kumimoji="1" lang="ja-JP" altLang="en-US"/>
          </a:p>
        </p:txBody>
      </p:sp>
    </p:spTree>
    <p:extLst>
      <p:ext uri="{BB962C8B-B14F-4D97-AF65-F5344CB8AC3E}">
        <p14:creationId xmlns:p14="http://schemas.microsoft.com/office/powerpoint/2010/main" val="2952994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88950" y="612775"/>
            <a:ext cx="5757863" cy="43195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DBCB91F-D698-4BB1-AA1E-02C582C05983}" type="slidenum">
              <a:rPr kumimoji="1" lang="ja-JP" altLang="en-US" smtClean="0"/>
              <a:t>8</a:t>
            </a:fld>
            <a:endParaRPr kumimoji="1" lang="ja-JP" altLang="en-US"/>
          </a:p>
        </p:txBody>
      </p:sp>
    </p:spTree>
    <p:extLst>
      <p:ext uri="{BB962C8B-B14F-4D97-AF65-F5344CB8AC3E}">
        <p14:creationId xmlns:p14="http://schemas.microsoft.com/office/powerpoint/2010/main" val="1821732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592AAA-7C0E-3C06-7961-28D4650326B7}"/>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BD24EC51-FE82-323B-1213-5E40796C881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00964CA-5AA6-F4F8-01AC-79327F690268}"/>
              </a:ext>
            </a:extLst>
          </p:cNvPr>
          <p:cNvSpPr>
            <a:spLocks noGrp="1"/>
          </p:cNvSpPr>
          <p:nvPr>
            <p:ph type="dt" sz="half" idx="10"/>
          </p:nvPr>
        </p:nvSpPr>
        <p:spPr/>
        <p:txBody>
          <a:bodyPr/>
          <a:lstStyle/>
          <a:p>
            <a:fld id="{F6AD7EAC-33F0-4A46-A0A7-26EA573B0BDE}" type="datetime1">
              <a:rPr kumimoji="1" lang="ja-JP" altLang="en-US" smtClean="0"/>
              <a:t>2024/3/22</a:t>
            </a:fld>
            <a:endParaRPr kumimoji="1" lang="ja-JP" altLang="en-US"/>
          </a:p>
        </p:txBody>
      </p:sp>
      <p:sp>
        <p:nvSpPr>
          <p:cNvPr id="5" name="フッター プレースホルダー 4">
            <a:extLst>
              <a:ext uri="{FF2B5EF4-FFF2-40B4-BE49-F238E27FC236}">
                <a16:creationId xmlns:a16="http://schemas.microsoft.com/office/drawing/2014/main" id="{20F56213-F650-07AA-03F1-B1BC6FF892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4191768-FA3E-BCD3-CC80-89599E25FCE9}"/>
              </a:ext>
            </a:extLst>
          </p:cNvPr>
          <p:cNvSpPr>
            <a:spLocks noGrp="1"/>
          </p:cNvSpPr>
          <p:nvPr>
            <p:ph type="sldNum" sz="quarter" idx="12"/>
          </p:nvPr>
        </p:nvSpPr>
        <p:spPr/>
        <p:txBody>
          <a:bodyPr/>
          <a:lstStyle/>
          <a:p>
            <a:fld id="{5F9F9204-6EDA-41A6-81B7-5E8491083ADF}" type="slidenum">
              <a:rPr kumimoji="1" lang="ja-JP" altLang="en-US" smtClean="0"/>
              <a:t>‹#›</a:t>
            </a:fld>
            <a:endParaRPr kumimoji="1" lang="ja-JP" altLang="en-US"/>
          </a:p>
        </p:txBody>
      </p:sp>
    </p:spTree>
    <p:extLst>
      <p:ext uri="{BB962C8B-B14F-4D97-AF65-F5344CB8AC3E}">
        <p14:creationId xmlns:p14="http://schemas.microsoft.com/office/powerpoint/2010/main" val="594713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EA5E9E-CE23-F13D-7487-093025F186D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F7F2E53-0EB3-E34D-89C7-C27D97181B6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95E7032-4FFF-B4FB-E34C-AA1517853F83}"/>
              </a:ext>
            </a:extLst>
          </p:cNvPr>
          <p:cNvSpPr>
            <a:spLocks noGrp="1"/>
          </p:cNvSpPr>
          <p:nvPr>
            <p:ph type="dt" sz="half" idx="10"/>
          </p:nvPr>
        </p:nvSpPr>
        <p:spPr/>
        <p:txBody>
          <a:bodyPr/>
          <a:lstStyle/>
          <a:p>
            <a:fld id="{BDF6AC25-DDC2-4978-A26F-75FC5EB0ED94}" type="datetime1">
              <a:rPr kumimoji="1" lang="ja-JP" altLang="en-US" smtClean="0"/>
              <a:t>2024/3/22</a:t>
            </a:fld>
            <a:endParaRPr kumimoji="1" lang="ja-JP" altLang="en-US"/>
          </a:p>
        </p:txBody>
      </p:sp>
      <p:sp>
        <p:nvSpPr>
          <p:cNvPr id="5" name="フッター プレースホルダー 4">
            <a:extLst>
              <a:ext uri="{FF2B5EF4-FFF2-40B4-BE49-F238E27FC236}">
                <a16:creationId xmlns:a16="http://schemas.microsoft.com/office/drawing/2014/main" id="{FE089649-4C21-10FC-47D6-EAEDB2E1603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4C6EDB-66FA-4368-2BA4-835B0933E33E}"/>
              </a:ext>
            </a:extLst>
          </p:cNvPr>
          <p:cNvSpPr>
            <a:spLocks noGrp="1"/>
          </p:cNvSpPr>
          <p:nvPr>
            <p:ph type="sldNum" sz="quarter" idx="12"/>
          </p:nvPr>
        </p:nvSpPr>
        <p:spPr/>
        <p:txBody>
          <a:bodyPr/>
          <a:lstStyle/>
          <a:p>
            <a:fld id="{5F9F9204-6EDA-41A6-81B7-5E8491083ADF}" type="slidenum">
              <a:rPr kumimoji="1" lang="ja-JP" altLang="en-US" smtClean="0"/>
              <a:t>‹#›</a:t>
            </a:fld>
            <a:endParaRPr kumimoji="1" lang="ja-JP" altLang="en-US"/>
          </a:p>
        </p:txBody>
      </p:sp>
    </p:spTree>
    <p:extLst>
      <p:ext uri="{BB962C8B-B14F-4D97-AF65-F5344CB8AC3E}">
        <p14:creationId xmlns:p14="http://schemas.microsoft.com/office/powerpoint/2010/main" val="2037952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1E0A5FB-2404-C379-9477-E90D8F300F39}"/>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03F4AC3-377E-A987-F2FE-AB376C34A197}"/>
              </a:ext>
            </a:extLst>
          </p:cNvPr>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F26D0B0-C10F-0EE2-A9B2-7C3C453CBB8A}"/>
              </a:ext>
            </a:extLst>
          </p:cNvPr>
          <p:cNvSpPr>
            <a:spLocks noGrp="1"/>
          </p:cNvSpPr>
          <p:nvPr>
            <p:ph type="dt" sz="half" idx="10"/>
          </p:nvPr>
        </p:nvSpPr>
        <p:spPr/>
        <p:txBody>
          <a:bodyPr/>
          <a:lstStyle/>
          <a:p>
            <a:fld id="{FCF7046F-9DA4-45F8-8043-6491BB64719B}" type="datetime1">
              <a:rPr kumimoji="1" lang="ja-JP" altLang="en-US" smtClean="0"/>
              <a:t>2024/3/22</a:t>
            </a:fld>
            <a:endParaRPr kumimoji="1" lang="ja-JP" altLang="en-US"/>
          </a:p>
        </p:txBody>
      </p:sp>
      <p:sp>
        <p:nvSpPr>
          <p:cNvPr id="5" name="フッター プレースホルダー 4">
            <a:extLst>
              <a:ext uri="{FF2B5EF4-FFF2-40B4-BE49-F238E27FC236}">
                <a16:creationId xmlns:a16="http://schemas.microsoft.com/office/drawing/2014/main" id="{E9024A32-5F39-8155-CC1E-DB430122643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58E5E93-647C-E327-1F5A-5CFB306F6E4A}"/>
              </a:ext>
            </a:extLst>
          </p:cNvPr>
          <p:cNvSpPr>
            <a:spLocks noGrp="1"/>
          </p:cNvSpPr>
          <p:nvPr>
            <p:ph type="sldNum" sz="quarter" idx="12"/>
          </p:nvPr>
        </p:nvSpPr>
        <p:spPr/>
        <p:txBody>
          <a:bodyPr/>
          <a:lstStyle/>
          <a:p>
            <a:fld id="{5F9F9204-6EDA-41A6-81B7-5E8491083ADF}" type="slidenum">
              <a:rPr kumimoji="1" lang="ja-JP" altLang="en-US" smtClean="0"/>
              <a:t>‹#›</a:t>
            </a:fld>
            <a:endParaRPr kumimoji="1" lang="ja-JP" altLang="en-US"/>
          </a:p>
        </p:txBody>
      </p:sp>
    </p:spTree>
    <p:extLst>
      <p:ext uri="{BB962C8B-B14F-4D97-AF65-F5344CB8AC3E}">
        <p14:creationId xmlns:p14="http://schemas.microsoft.com/office/powerpoint/2010/main" val="35145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C00B0C-7248-CCA9-D8F4-F99A4208AF95}"/>
              </a:ext>
            </a:extLst>
          </p:cNvPr>
          <p:cNvSpPr>
            <a:spLocks noGrp="1"/>
          </p:cNvSpPr>
          <p:nvPr>
            <p:ph type="title"/>
          </p:nvPr>
        </p:nvSpPr>
        <p:spPr>
          <a:xfrm>
            <a:off x="0" y="1"/>
            <a:ext cx="9144000" cy="620712"/>
          </a:xfrm>
          <a:noFill/>
        </p:spPr>
        <p:txBody>
          <a:bodyPr lIns="324000" tIns="144000">
            <a:noAutofit/>
          </a:bodyPr>
          <a:lstStyle>
            <a:lvl1pPr>
              <a:defRPr sz="2400">
                <a:solidFill>
                  <a:schemeClr val="tx1"/>
                </a:solidFill>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F4DF2DBC-48DF-4B28-E999-B6B8F52AED5C}"/>
              </a:ext>
            </a:extLst>
          </p:cNvPr>
          <p:cNvSpPr>
            <a:spLocks noGrp="1"/>
          </p:cNvSpPr>
          <p:nvPr>
            <p:ph idx="1"/>
          </p:nvPr>
        </p:nvSpPr>
        <p:spPr>
          <a:xfrm>
            <a:off x="250825" y="765180"/>
            <a:ext cx="8642350" cy="5903905"/>
          </a:xfrm>
        </p:spPr>
        <p:txBody>
          <a:bodyPr/>
          <a:lstStyle>
            <a:lvl1pPr marL="0" indent="0">
              <a:lnSpc>
                <a:spcPct val="120000"/>
              </a:lnSpc>
              <a:buNone/>
              <a:defRPr sz="2000" b="1">
                <a:solidFill>
                  <a:schemeClr val="tx2"/>
                </a:solidFill>
              </a:defRPr>
            </a:lvl1pPr>
          </a:lstStyle>
          <a:p>
            <a:pPr lvl="0"/>
            <a:r>
              <a:rPr kumimoji="1" lang="ja-JP" altLang="en-US" dirty="0"/>
              <a:t>マスター テキストの書式設定</a:t>
            </a:r>
          </a:p>
        </p:txBody>
      </p:sp>
      <p:cxnSp>
        <p:nvCxnSpPr>
          <p:cNvPr id="4" name="直線コネクタ 3">
            <a:extLst>
              <a:ext uri="{FF2B5EF4-FFF2-40B4-BE49-F238E27FC236}">
                <a16:creationId xmlns:a16="http://schemas.microsoft.com/office/drawing/2014/main" id="{743AFCFE-FD6C-8723-B926-EFDAF3026A5B}"/>
              </a:ext>
            </a:extLst>
          </p:cNvPr>
          <p:cNvCxnSpPr/>
          <p:nvPr userDrawn="1"/>
        </p:nvCxnSpPr>
        <p:spPr>
          <a:xfrm>
            <a:off x="0" y="631846"/>
            <a:ext cx="9144000" cy="0"/>
          </a:xfrm>
          <a:prstGeom prst="line">
            <a:avLst/>
          </a:prstGeom>
          <a:ln w="19050">
            <a:solidFill>
              <a:schemeClr val="tx2"/>
            </a:solidFill>
            <a:tailEnd type="none"/>
          </a:ln>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7CBDE361-4C96-2080-8259-B1051DDED1A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20948" y="50240"/>
            <a:ext cx="1373505" cy="548640"/>
          </a:xfrm>
          <a:prstGeom prst="rect">
            <a:avLst/>
          </a:prstGeom>
          <a:noFill/>
          <a:ln>
            <a:noFill/>
          </a:ln>
        </p:spPr>
      </p:pic>
      <p:sp>
        <p:nvSpPr>
          <p:cNvPr id="5" name="スライド番号プレースホルダー 5">
            <a:extLst>
              <a:ext uri="{FF2B5EF4-FFF2-40B4-BE49-F238E27FC236}">
                <a16:creationId xmlns:a16="http://schemas.microsoft.com/office/drawing/2014/main" id="{7ABB9ED9-DE3E-70CD-701C-D296991ECC32}"/>
              </a:ext>
            </a:extLst>
          </p:cNvPr>
          <p:cNvSpPr>
            <a:spLocks noGrp="1"/>
          </p:cNvSpPr>
          <p:nvPr>
            <p:ph type="sldNum" sz="quarter" idx="12"/>
          </p:nvPr>
        </p:nvSpPr>
        <p:spPr>
          <a:xfrm>
            <a:off x="7086600" y="6492875"/>
            <a:ext cx="2057400" cy="365125"/>
          </a:xfrm>
        </p:spPr>
        <p:txBody>
          <a:bodyPr anchor="b"/>
          <a:lstStyle/>
          <a:p>
            <a:fld id="{5F9F9204-6EDA-41A6-81B7-5E8491083ADF}" type="slidenum">
              <a:rPr kumimoji="1" lang="ja-JP" altLang="en-US" smtClean="0"/>
              <a:t>‹#›</a:t>
            </a:fld>
            <a:endParaRPr kumimoji="1" lang="ja-JP" altLang="en-US" dirty="0"/>
          </a:p>
        </p:txBody>
      </p:sp>
    </p:spTree>
    <p:extLst>
      <p:ext uri="{BB962C8B-B14F-4D97-AF65-F5344CB8AC3E}">
        <p14:creationId xmlns:p14="http://schemas.microsoft.com/office/powerpoint/2010/main" val="1162862844"/>
      </p:ext>
    </p:extLst>
  </p:cSld>
  <p:clrMapOvr>
    <a:masterClrMapping/>
  </p:clrMapOvr>
  <p:extLst>
    <p:ext uri="{DCECCB84-F9BA-43D5-87BE-67443E8EF086}">
      <p15:sldGuideLst xmlns:p15="http://schemas.microsoft.com/office/powerpoint/2012/main">
        <p15:guide id="1" pos="158" userDrawn="1">
          <p15:clr>
            <a:srgbClr val="FBAE40"/>
          </p15:clr>
        </p15:guide>
        <p15:guide id="2" pos="5602" userDrawn="1">
          <p15:clr>
            <a:srgbClr val="FBAE40"/>
          </p15:clr>
        </p15:guide>
        <p15:guide id="3" orient="horz" pos="482" userDrawn="1">
          <p15:clr>
            <a:srgbClr val="FBAE40"/>
          </p15:clr>
        </p15:guide>
        <p15:guide id="4" orient="horz" pos="4201" userDrawn="1">
          <p15:clr>
            <a:srgbClr val="FBAE40"/>
          </p15:clr>
        </p15:guide>
        <p15:guide id="5" orient="horz" pos="39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9F4B0E-F75A-26F4-5D7E-9B9CB795D7D2}"/>
              </a:ext>
            </a:extLst>
          </p:cNvPr>
          <p:cNvSpPr>
            <a:spLocks noGrp="1"/>
          </p:cNvSpPr>
          <p:nvPr>
            <p:ph type="title"/>
          </p:nvPr>
        </p:nvSpPr>
        <p:spPr>
          <a:xfrm>
            <a:off x="623888" y="1709740"/>
            <a:ext cx="7886700" cy="738186"/>
          </a:xfrm>
        </p:spPr>
        <p:txBody>
          <a:bodyPr anchor="t">
            <a:normAutofit/>
          </a:bodyPr>
          <a:lstStyle>
            <a:lvl1pPr>
              <a:defRPr sz="3200"/>
            </a:lvl1p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3ED5EFBD-C65F-3A0C-98CB-9348CC9D6E0E}"/>
              </a:ext>
            </a:extLst>
          </p:cNvPr>
          <p:cNvSpPr>
            <a:spLocks noGrp="1"/>
          </p:cNvSpPr>
          <p:nvPr>
            <p:ph type="body" idx="1"/>
          </p:nvPr>
        </p:nvSpPr>
        <p:spPr>
          <a:xfrm>
            <a:off x="623888" y="2447926"/>
            <a:ext cx="7886700" cy="36417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dirty="0"/>
              <a:t>マスター テキストの書式設定</a:t>
            </a:r>
          </a:p>
        </p:txBody>
      </p:sp>
      <p:sp>
        <p:nvSpPr>
          <p:cNvPr id="4" name="日付プレースホルダー 3">
            <a:extLst>
              <a:ext uri="{FF2B5EF4-FFF2-40B4-BE49-F238E27FC236}">
                <a16:creationId xmlns:a16="http://schemas.microsoft.com/office/drawing/2014/main" id="{A2D5DB0F-7E09-AFC8-894D-5F3226F2379E}"/>
              </a:ext>
            </a:extLst>
          </p:cNvPr>
          <p:cNvSpPr>
            <a:spLocks noGrp="1"/>
          </p:cNvSpPr>
          <p:nvPr>
            <p:ph type="dt" sz="half" idx="10"/>
          </p:nvPr>
        </p:nvSpPr>
        <p:spPr/>
        <p:txBody>
          <a:bodyPr/>
          <a:lstStyle/>
          <a:p>
            <a:fld id="{7295E133-668F-48F6-8B08-F2D9639EB938}" type="datetime1">
              <a:rPr kumimoji="1" lang="ja-JP" altLang="en-US" smtClean="0"/>
              <a:t>2024/3/22</a:t>
            </a:fld>
            <a:endParaRPr kumimoji="1" lang="ja-JP" altLang="en-US"/>
          </a:p>
        </p:txBody>
      </p:sp>
      <p:sp>
        <p:nvSpPr>
          <p:cNvPr id="5" name="フッター プレースホルダー 4">
            <a:extLst>
              <a:ext uri="{FF2B5EF4-FFF2-40B4-BE49-F238E27FC236}">
                <a16:creationId xmlns:a16="http://schemas.microsoft.com/office/drawing/2014/main" id="{7A1FC6E2-2A6A-391C-5EA1-9248931566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A320124-5A62-5366-7C97-89ADD8358D3E}"/>
              </a:ext>
            </a:extLst>
          </p:cNvPr>
          <p:cNvSpPr>
            <a:spLocks noGrp="1"/>
          </p:cNvSpPr>
          <p:nvPr>
            <p:ph type="sldNum" sz="quarter" idx="12"/>
          </p:nvPr>
        </p:nvSpPr>
        <p:spPr/>
        <p:txBody>
          <a:bodyPr/>
          <a:lstStyle/>
          <a:p>
            <a:fld id="{5F9F9204-6EDA-41A6-81B7-5E8491083ADF}" type="slidenum">
              <a:rPr kumimoji="1" lang="ja-JP" altLang="en-US" smtClean="0"/>
              <a:t>‹#›</a:t>
            </a:fld>
            <a:endParaRPr kumimoji="1" lang="ja-JP" altLang="en-US"/>
          </a:p>
        </p:txBody>
      </p:sp>
    </p:spTree>
    <p:extLst>
      <p:ext uri="{BB962C8B-B14F-4D97-AF65-F5344CB8AC3E}">
        <p14:creationId xmlns:p14="http://schemas.microsoft.com/office/powerpoint/2010/main" val="314253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65460-1844-8400-0DCA-EA3D433A88B6}"/>
              </a:ext>
            </a:extLst>
          </p:cNvPr>
          <p:cNvSpPr>
            <a:spLocks noGrp="1"/>
          </p:cNvSpPr>
          <p:nvPr>
            <p:ph type="title"/>
          </p:nvPr>
        </p:nvSpPr>
        <p:spPr/>
        <p:txBody>
          <a:body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D1E9BE08-6D8C-FCE6-742B-77855EB692F1}"/>
              </a:ext>
            </a:extLst>
          </p:cNvPr>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759471BB-A138-C0B8-80BB-F90940F71F21}"/>
              </a:ext>
            </a:extLst>
          </p:cNvPr>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05E80AF-F188-5593-3DA8-518A442D1154}"/>
              </a:ext>
            </a:extLst>
          </p:cNvPr>
          <p:cNvSpPr>
            <a:spLocks noGrp="1"/>
          </p:cNvSpPr>
          <p:nvPr>
            <p:ph type="dt" sz="half" idx="10"/>
          </p:nvPr>
        </p:nvSpPr>
        <p:spPr/>
        <p:txBody>
          <a:bodyPr/>
          <a:lstStyle/>
          <a:p>
            <a:fld id="{C26BD242-A3F1-4EB5-ADDE-EFED62445140}" type="datetime1">
              <a:rPr kumimoji="1" lang="ja-JP" altLang="en-US" smtClean="0"/>
              <a:t>2024/3/22</a:t>
            </a:fld>
            <a:endParaRPr kumimoji="1" lang="ja-JP" altLang="en-US"/>
          </a:p>
        </p:txBody>
      </p:sp>
      <p:sp>
        <p:nvSpPr>
          <p:cNvPr id="6" name="フッター プレースホルダー 5">
            <a:extLst>
              <a:ext uri="{FF2B5EF4-FFF2-40B4-BE49-F238E27FC236}">
                <a16:creationId xmlns:a16="http://schemas.microsoft.com/office/drawing/2014/main" id="{8DC541B1-B533-61E8-BE1A-5E804A69E8D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07F367F-4095-FFD5-4431-913201A66372}"/>
              </a:ext>
            </a:extLst>
          </p:cNvPr>
          <p:cNvSpPr>
            <a:spLocks noGrp="1"/>
          </p:cNvSpPr>
          <p:nvPr>
            <p:ph type="sldNum" sz="quarter" idx="12"/>
          </p:nvPr>
        </p:nvSpPr>
        <p:spPr/>
        <p:txBody>
          <a:bodyPr/>
          <a:lstStyle/>
          <a:p>
            <a:fld id="{5F9F9204-6EDA-41A6-81B7-5E8491083ADF}" type="slidenum">
              <a:rPr kumimoji="1" lang="ja-JP" altLang="en-US" smtClean="0"/>
              <a:t>‹#›</a:t>
            </a:fld>
            <a:endParaRPr kumimoji="1" lang="ja-JP" altLang="en-US"/>
          </a:p>
        </p:txBody>
      </p:sp>
    </p:spTree>
    <p:extLst>
      <p:ext uri="{BB962C8B-B14F-4D97-AF65-F5344CB8AC3E}">
        <p14:creationId xmlns:p14="http://schemas.microsoft.com/office/powerpoint/2010/main" val="38974731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F8677B-218E-9977-F04F-B61E81268184}"/>
              </a:ext>
            </a:extLst>
          </p:cNvPr>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AC6C7D5-53A6-ECBF-566C-94510AD312FE}"/>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40E679C-3054-9B1B-B1D5-96B3B188649E}"/>
              </a:ext>
            </a:extLst>
          </p:cNvPr>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6F4938B-8958-ACEF-58A4-FCB01C221E21}"/>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59C4401-74B2-95B8-1619-753B2188C3B5}"/>
              </a:ext>
            </a:extLst>
          </p:cNvPr>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2FB0F07-E912-8F91-1438-52872AD90645}"/>
              </a:ext>
            </a:extLst>
          </p:cNvPr>
          <p:cNvSpPr>
            <a:spLocks noGrp="1"/>
          </p:cNvSpPr>
          <p:nvPr>
            <p:ph type="dt" sz="half" idx="10"/>
          </p:nvPr>
        </p:nvSpPr>
        <p:spPr/>
        <p:txBody>
          <a:bodyPr/>
          <a:lstStyle/>
          <a:p>
            <a:fld id="{FE92A5E0-9184-408F-A16F-CCE63011BA5E}" type="datetime1">
              <a:rPr kumimoji="1" lang="ja-JP" altLang="en-US" smtClean="0"/>
              <a:t>2024/3/22</a:t>
            </a:fld>
            <a:endParaRPr kumimoji="1" lang="ja-JP" altLang="en-US"/>
          </a:p>
        </p:txBody>
      </p:sp>
      <p:sp>
        <p:nvSpPr>
          <p:cNvPr id="8" name="フッター プレースホルダー 7">
            <a:extLst>
              <a:ext uri="{FF2B5EF4-FFF2-40B4-BE49-F238E27FC236}">
                <a16:creationId xmlns:a16="http://schemas.microsoft.com/office/drawing/2014/main" id="{2B3D0825-9A1B-B60B-FEC9-50F581793A6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0FD43DC-89F4-7D4C-43A1-2180B02F8745}"/>
              </a:ext>
            </a:extLst>
          </p:cNvPr>
          <p:cNvSpPr>
            <a:spLocks noGrp="1"/>
          </p:cNvSpPr>
          <p:nvPr>
            <p:ph type="sldNum" sz="quarter" idx="12"/>
          </p:nvPr>
        </p:nvSpPr>
        <p:spPr/>
        <p:txBody>
          <a:bodyPr/>
          <a:lstStyle/>
          <a:p>
            <a:fld id="{5F9F9204-6EDA-41A6-81B7-5E8491083ADF}" type="slidenum">
              <a:rPr kumimoji="1" lang="ja-JP" altLang="en-US" smtClean="0"/>
              <a:t>‹#›</a:t>
            </a:fld>
            <a:endParaRPr kumimoji="1" lang="ja-JP" altLang="en-US"/>
          </a:p>
        </p:txBody>
      </p:sp>
    </p:spTree>
    <p:extLst>
      <p:ext uri="{BB962C8B-B14F-4D97-AF65-F5344CB8AC3E}">
        <p14:creationId xmlns:p14="http://schemas.microsoft.com/office/powerpoint/2010/main" val="1590738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9B930-99D2-CA91-9E6C-C666560B1111}"/>
              </a:ext>
            </a:extLst>
          </p:cNvPr>
          <p:cNvSpPr>
            <a:spLocks noGrp="1"/>
          </p:cNvSpPr>
          <p:nvPr>
            <p:ph type="title"/>
          </p:nvPr>
        </p:nvSpPr>
        <p:spPr/>
        <p:txBody>
          <a:bodyPr/>
          <a:lstStyle/>
          <a:p>
            <a:r>
              <a:rPr kumimoji="1" lang="ja-JP" altLang="en-US" dirty="0"/>
              <a:t>マスター タイトルの書式設定</a:t>
            </a:r>
          </a:p>
        </p:txBody>
      </p:sp>
      <p:sp>
        <p:nvSpPr>
          <p:cNvPr id="3" name="日付プレースホルダー 2">
            <a:extLst>
              <a:ext uri="{FF2B5EF4-FFF2-40B4-BE49-F238E27FC236}">
                <a16:creationId xmlns:a16="http://schemas.microsoft.com/office/drawing/2014/main" id="{4E8F3825-AB50-E451-DD14-682D48F79374}"/>
              </a:ext>
            </a:extLst>
          </p:cNvPr>
          <p:cNvSpPr>
            <a:spLocks noGrp="1"/>
          </p:cNvSpPr>
          <p:nvPr>
            <p:ph type="dt" sz="half" idx="10"/>
          </p:nvPr>
        </p:nvSpPr>
        <p:spPr/>
        <p:txBody>
          <a:bodyPr/>
          <a:lstStyle/>
          <a:p>
            <a:fld id="{7B7ACB14-B94F-46B9-905B-7E9A674A911F}" type="datetime1">
              <a:rPr kumimoji="1" lang="ja-JP" altLang="en-US" smtClean="0"/>
              <a:t>2024/3/22</a:t>
            </a:fld>
            <a:endParaRPr kumimoji="1" lang="ja-JP" altLang="en-US"/>
          </a:p>
        </p:txBody>
      </p:sp>
      <p:sp>
        <p:nvSpPr>
          <p:cNvPr id="4" name="フッター プレースホルダー 3">
            <a:extLst>
              <a:ext uri="{FF2B5EF4-FFF2-40B4-BE49-F238E27FC236}">
                <a16:creationId xmlns:a16="http://schemas.microsoft.com/office/drawing/2014/main" id="{86B791D0-AC9A-3F38-E17D-86F416087FF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BC15EF-C7A8-9149-1243-4FB44575816F}"/>
              </a:ext>
            </a:extLst>
          </p:cNvPr>
          <p:cNvSpPr txBox="1">
            <a:spLocks/>
          </p:cNvSpPr>
          <p:nvPr userDrawn="1"/>
        </p:nvSpPr>
        <p:spPr>
          <a:xfrm>
            <a:off x="7086600" y="6492875"/>
            <a:ext cx="2057400" cy="365125"/>
          </a:xfrm>
          <a:prstGeom prst="rect">
            <a:avLst/>
          </a:prstGeom>
        </p:spPr>
        <p:txBody>
          <a:bodyPr vert="horz" lIns="91440" tIns="45720" rIns="91440" bIns="45720" rtlCol="0" anchor="b"/>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F9F9204-6EDA-41A6-81B7-5E8491083ADF}" type="slidenum">
              <a:rPr lang="ja-JP" altLang="en-US" smtClean="0"/>
              <a:pPr/>
              <a:t>‹#›</a:t>
            </a:fld>
            <a:endParaRPr lang="ja-JP" altLang="en-US" dirty="0"/>
          </a:p>
        </p:txBody>
      </p:sp>
    </p:spTree>
    <p:extLst>
      <p:ext uri="{BB962C8B-B14F-4D97-AF65-F5344CB8AC3E}">
        <p14:creationId xmlns:p14="http://schemas.microsoft.com/office/powerpoint/2010/main" val="35189036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D9CD4ED-CD91-5688-19D7-3EC2B33D50EB}"/>
              </a:ext>
            </a:extLst>
          </p:cNvPr>
          <p:cNvSpPr>
            <a:spLocks noGrp="1"/>
          </p:cNvSpPr>
          <p:nvPr>
            <p:ph type="dt" sz="half" idx="10"/>
          </p:nvPr>
        </p:nvSpPr>
        <p:spPr/>
        <p:txBody>
          <a:bodyPr/>
          <a:lstStyle/>
          <a:p>
            <a:fld id="{6EEFF606-CFA7-43DE-8BCD-32A0CB388D97}" type="datetime1">
              <a:rPr kumimoji="1" lang="ja-JP" altLang="en-US" smtClean="0"/>
              <a:t>2024/3/22</a:t>
            </a:fld>
            <a:endParaRPr kumimoji="1" lang="ja-JP" altLang="en-US"/>
          </a:p>
        </p:txBody>
      </p:sp>
      <p:sp>
        <p:nvSpPr>
          <p:cNvPr id="3" name="フッター プレースホルダー 2">
            <a:extLst>
              <a:ext uri="{FF2B5EF4-FFF2-40B4-BE49-F238E27FC236}">
                <a16:creationId xmlns:a16="http://schemas.microsoft.com/office/drawing/2014/main" id="{78D66ECB-CE7F-FE8C-78C8-77522DB6F529}"/>
              </a:ext>
            </a:extLst>
          </p:cNvPr>
          <p:cNvSpPr>
            <a:spLocks noGrp="1"/>
          </p:cNvSpPr>
          <p:nvPr>
            <p:ph type="ftr" sz="quarter" idx="11"/>
          </p:nvPr>
        </p:nvSpPr>
        <p:spPr/>
        <p:txBody>
          <a:bodyPr/>
          <a:lstStyle/>
          <a:p>
            <a:endParaRPr kumimoji="1" lang="ja-JP" altLang="en-US"/>
          </a:p>
        </p:txBody>
      </p:sp>
      <p:sp>
        <p:nvSpPr>
          <p:cNvPr id="5" name="スライド番号プレースホルダー 5">
            <a:extLst>
              <a:ext uri="{FF2B5EF4-FFF2-40B4-BE49-F238E27FC236}">
                <a16:creationId xmlns:a16="http://schemas.microsoft.com/office/drawing/2014/main" id="{1CFC3B13-C6B5-791F-1607-296231700BE8}"/>
              </a:ext>
            </a:extLst>
          </p:cNvPr>
          <p:cNvSpPr txBox="1">
            <a:spLocks/>
          </p:cNvSpPr>
          <p:nvPr userDrawn="1"/>
        </p:nvSpPr>
        <p:spPr>
          <a:xfrm>
            <a:off x="7086600" y="6492875"/>
            <a:ext cx="2057400" cy="365125"/>
          </a:xfrm>
          <a:prstGeom prst="rect">
            <a:avLst/>
          </a:prstGeom>
        </p:spPr>
        <p:txBody>
          <a:bodyPr vert="horz" lIns="91440" tIns="45720" rIns="91440" bIns="45720" rtlCol="0" anchor="b"/>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F9F9204-6EDA-41A6-81B7-5E8491083ADF}" type="slidenum">
              <a:rPr lang="ja-JP" altLang="en-US" smtClean="0"/>
              <a:pPr/>
              <a:t>‹#›</a:t>
            </a:fld>
            <a:endParaRPr lang="ja-JP" altLang="en-US" dirty="0"/>
          </a:p>
        </p:txBody>
      </p:sp>
    </p:spTree>
    <p:extLst>
      <p:ext uri="{BB962C8B-B14F-4D97-AF65-F5344CB8AC3E}">
        <p14:creationId xmlns:p14="http://schemas.microsoft.com/office/powerpoint/2010/main" val="38481359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1B1B15-DB96-98BB-B585-7A3FFD41E4FA}"/>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24037D5-5397-7E5D-4EB3-3A83A500C946}"/>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F9D286B-7285-E6B7-5AAE-DFF85404F583}"/>
              </a:ext>
            </a:extLst>
          </p:cNvPr>
          <p:cNvSpPr>
            <a:spLocks noGrp="1"/>
          </p:cNvSpPr>
          <p:nvPr>
            <p:ph type="body" sz="half" idx="2"/>
          </p:nvPr>
        </p:nvSpPr>
        <p:spPr>
          <a:xfrm>
            <a:off x="629841" y="2057400"/>
            <a:ext cx="2949178" cy="3811588"/>
          </a:xfrm>
        </p:spPr>
        <p:txBody>
          <a:bodyPr/>
          <a:lstStyle>
            <a:lvl1pPr marL="0" indent="0">
              <a:lnSpc>
                <a:spcPct val="12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dirty="0"/>
              <a:t>マスター テキストの書式設定</a:t>
            </a:r>
          </a:p>
        </p:txBody>
      </p:sp>
      <p:sp>
        <p:nvSpPr>
          <p:cNvPr id="5" name="日付プレースホルダー 4">
            <a:extLst>
              <a:ext uri="{FF2B5EF4-FFF2-40B4-BE49-F238E27FC236}">
                <a16:creationId xmlns:a16="http://schemas.microsoft.com/office/drawing/2014/main" id="{58661D00-07ED-6B08-749E-C1114D48C6AF}"/>
              </a:ext>
            </a:extLst>
          </p:cNvPr>
          <p:cNvSpPr>
            <a:spLocks noGrp="1"/>
          </p:cNvSpPr>
          <p:nvPr>
            <p:ph type="dt" sz="half" idx="10"/>
          </p:nvPr>
        </p:nvSpPr>
        <p:spPr/>
        <p:txBody>
          <a:bodyPr/>
          <a:lstStyle/>
          <a:p>
            <a:fld id="{CADD6CD5-3FBC-4DB6-B3AC-40E28CED2D14}" type="datetime1">
              <a:rPr kumimoji="1" lang="ja-JP" altLang="en-US" smtClean="0"/>
              <a:t>2024/3/22</a:t>
            </a:fld>
            <a:endParaRPr kumimoji="1" lang="ja-JP" altLang="en-US"/>
          </a:p>
        </p:txBody>
      </p:sp>
      <p:sp>
        <p:nvSpPr>
          <p:cNvPr id="6" name="フッター プレースホルダー 5">
            <a:extLst>
              <a:ext uri="{FF2B5EF4-FFF2-40B4-BE49-F238E27FC236}">
                <a16:creationId xmlns:a16="http://schemas.microsoft.com/office/drawing/2014/main" id="{3D6FA251-CC6F-68D2-499C-F920EC00D57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EEA2BE4-4E92-E9B7-376C-4082F1221699}"/>
              </a:ext>
            </a:extLst>
          </p:cNvPr>
          <p:cNvSpPr>
            <a:spLocks noGrp="1"/>
          </p:cNvSpPr>
          <p:nvPr>
            <p:ph type="sldNum" sz="quarter" idx="12"/>
          </p:nvPr>
        </p:nvSpPr>
        <p:spPr/>
        <p:txBody>
          <a:bodyPr/>
          <a:lstStyle/>
          <a:p>
            <a:fld id="{5F9F9204-6EDA-41A6-81B7-5E8491083ADF}" type="slidenum">
              <a:rPr kumimoji="1" lang="ja-JP" altLang="en-US" smtClean="0"/>
              <a:t>‹#›</a:t>
            </a:fld>
            <a:endParaRPr kumimoji="1" lang="ja-JP" altLang="en-US"/>
          </a:p>
        </p:txBody>
      </p:sp>
    </p:spTree>
    <p:extLst>
      <p:ext uri="{BB962C8B-B14F-4D97-AF65-F5344CB8AC3E}">
        <p14:creationId xmlns:p14="http://schemas.microsoft.com/office/powerpoint/2010/main" val="142175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473024F-1E83-EADC-1ADB-8CFD98E9ED6A}"/>
              </a:ext>
            </a:extLst>
          </p:cNvPr>
          <p:cNvSpPr>
            <a:spLocks noGrp="1"/>
          </p:cNvSpPr>
          <p:nvPr>
            <p:ph type="title"/>
          </p:nvPr>
        </p:nvSpPr>
        <p:spPr>
          <a:xfrm>
            <a:off x="629841" y="457200"/>
            <a:ext cx="2949178"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EF8B5B6-340B-9852-C9FE-9E1BBBF7042C}"/>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F7DAE28-EEBE-C6C2-1A08-99B1EAB924B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625D6B1-9F5E-8BB7-650D-6B81194FEE32}"/>
              </a:ext>
            </a:extLst>
          </p:cNvPr>
          <p:cNvSpPr>
            <a:spLocks noGrp="1"/>
          </p:cNvSpPr>
          <p:nvPr>
            <p:ph type="dt" sz="half" idx="10"/>
          </p:nvPr>
        </p:nvSpPr>
        <p:spPr/>
        <p:txBody>
          <a:bodyPr/>
          <a:lstStyle/>
          <a:p>
            <a:fld id="{9AE47099-6C2D-407A-9EB3-251E1AEB4683}" type="datetime1">
              <a:rPr kumimoji="1" lang="ja-JP" altLang="en-US" smtClean="0"/>
              <a:t>2024/3/22</a:t>
            </a:fld>
            <a:endParaRPr kumimoji="1" lang="ja-JP" altLang="en-US"/>
          </a:p>
        </p:txBody>
      </p:sp>
      <p:sp>
        <p:nvSpPr>
          <p:cNvPr id="6" name="フッター プレースホルダー 5">
            <a:extLst>
              <a:ext uri="{FF2B5EF4-FFF2-40B4-BE49-F238E27FC236}">
                <a16:creationId xmlns:a16="http://schemas.microsoft.com/office/drawing/2014/main" id="{5E7C7862-F867-C23F-C952-D4EA85BE105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6E7B6A2-C404-A04C-E4DF-1E9ADA26BC09}"/>
              </a:ext>
            </a:extLst>
          </p:cNvPr>
          <p:cNvSpPr>
            <a:spLocks noGrp="1"/>
          </p:cNvSpPr>
          <p:nvPr>
            <p:ph type="sldNum" sz="quarter" idx="12"/>
          </p:nvPr>
        </p:nvSpPr>
        <p:spPr/>
        <p:txBody>
          <a:bodyPr/>
          <a:lstStyle/>
          <a:p>
            <a:fld id="{5F9F9204-6EDA-41A6-81B7-5E8491083ADF}" type="slidenum">
              <a:rPr kumimoji="1" lang="ja-JP" altLang="en-US" smtClean="0"/>
              <a:t>‹#›</a:t>
            </a:fld>
            <a:endParaRPr kumimoji="1" lang="ja-JP" altLang="en-US"/>
          </a:p>
        </p:txBody>
      </p:sp>
    </p:spTree>
    <p:extLst>
      <p:ext uri="{BB962C8B-B14F-4D97-AF65-F5344CB8AC3E}">
        <p14:creationId xmlns:p14="http://schemas.microsoft.com/office/powerpoint/2010/main" val="719901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0ECF555-F676-BBF7-F201-1C41447D14CA}"/>
              </a:ext>
            </a:extLst>
          </p:cNvPr>
          <p:cNvSpPr>
            <a:spLocks noGrp="1"/>
          </p:cNvSpPr>
          <p:nvPr>
            <p:ph type="title"/>
          </p:nvPr>
        </p:nvSpPr>
        <p:spPr>
          <a:xfrm>
            <a:off x="254479" y="211304"/>
            <a:ext cx="8635042" cy="415924"/>
          </a:xfrm>
          <a:prstGeom prst="rect">
            <a:avLst/>
          </a:prstGeom>
        </p:spPr>
        <p:txBody>
          <a:bodyPr vert="horz" lIns="91440" tIns="10800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80E40EE3-B561-18B3-7BCA-7C15C427CC3A}"/>
              </a:ext>
            </a:extLst>
          </p:cNvPr>
          <p:cNvSpPr>
            <a:spLocks noGrp="1"/>
          </p:cNvSpPr>
          <p:nvPr>
            <p:ph type="body" idx="1"/>
          </p:nvPr>
        </p:nvSpPr>
        <p:spPr>
          <a:xfrm>
            <a:off x="254479" y="707366"/>
            <a:ext cx="8635042" cy="5469597"/>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CBD290FA-C9C5-97FD-9231-BD72B8D0675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964D3-9C5C-469A-9916-8DE7B5897B81}" type="datetime1">
              <a:rPr kumimoji="1" lang="ja-JP" altLang="en-US" smtClean="0"/>
              <a:t>2024/3/22</a:t>
            </a:fld>
            <a:endParaRPr kumimoji="1" lang="ja-JP" altLang="en-US"/>
          </a:p>
        </p:txBody>
      </p:sp>
      <p:sp>
        <p:nvSpPr>
          <p:cNvPr id="5" name="フッター プレースホルダー 4">
            <a:extLst>
              <a:ext uri="{FF2B5EF4-FFF2-40B4-BE49-F238E27FC236}">
                <a16:creationId xmlns:a16="http://schemas.microsoft.com/office/drawing/2014/main" id="{B8C3AB0E-819E-DF8B-F75F-179FDA45B43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B32CE6B-02CE-2CEE-C834-500B34BFC7B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F9204-6EDA-41A6-81B7-5E8491083ADF}" type="slidenum">
              <a:rPr kumimoji="1" lang="ja-JP" altLang="en-US" smtClean="0"/>
              <a:t>‹#›</a:t>
            </a:fld>
            <a:endParaRPr kumimoji="1" lang="ja-JP" altLang="en-US"/>
          </a:p>
        </p:txBody>
      </p:sp>
    </p:spTree>
    <p:extLst>
      <p:ext uri="{BB962C8B-B14F-4D97-AF65-F5344CB8AC3E}">
        <p14:creationId xmlns:p14="http://schemas.microsoft.com/office/powerpoint/2010/main" val="3818883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2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20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15.png"/><Relationship Id="rId18" Type="http://schemas.openxmlformats.org/officeDocument/2006/relationships/slide" Target="slide25.xml"/><Relationship Id="rId3" Type="http://schemas.openxmlformats.org/officeDocument/2006/relationships/image" Target="../media/image13.png"/><Relationship Id="rId7" Type="http://schemas.openxmlformats.org/officeDocument/2006/relationships/slide" Target="slide29.xml"/><Relationship Id="rId12" Type="http://schemas.openxmlformats.org/officeDocument/2006/relationships/slide" Target="slide21.xml"/><Relationship Id="rId17" Type="http://schemas.openxmlformats.org/officeDocument/2006/relationships/slide" Target="slide26.xml"/><Relationship Id="rId2" Type="http://schemas.openxmlformats.org/officeDocument/2006/relationships/notesSlide" Target="../notesSlides/notesSlide14.xml"/><Relationship Id="rId16" Type="http://schemas.openxmlformats.org/officeDocument/2006/relationships/slide" Target="slide15.xml"/><Relationship Id="rId1" Type="http://schemas.openxmlformats.org/officeDocument/2006/relationships/slideLayout" Target="../slideLayouts/slideLayout2.xml"/><Relationship Id="rId6" Type="http://schemas.openxmlformats.org/officeDocument/2006/relationships/slide" Target="slide30.xml"/><Relationship Id="rId11" Type="http://schemas.openxmlformats.org/officeDocument/2006/relationships/slide" Target="slide20.xml"/><Relationship Id="rId5" Type="http://schemas.openxmlformats.org/officeDocument/2006/relationships/image" Target="../media/image14.png"/><Relationship Id="rId15" Type="http://schemas.openxmlformats.org/officeDocument/2006/relationships/slide" Target="slide22.xml"/><Relationship Id="rId10" Type="http://schemas.openxmlformats.org/officeDocument/2006/relationships/slide" Target="slide16.xml"/><Relationship Id="rId4" Type="http://schemas.openxmlformats.org/officeDocument/2006/relationships/slide" Target="slide23.xml"/><Relationship Id="rId9" Type="http://schemas.openxmlformats.org/officeDocument/2006/relationships/slide" Target="slide28.xml"/><Relationship Id="rId14" Type="http://schemas.openxmlformats.org/officeDocument/2006/relationships/slide" Target="slide3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jma.go.jp/jma/kishou/know/kisetsu_riyou/tenkou/Average_Climate_Japan.html"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jma.go.jp/bosai/map.html#contents=season" TargetMode="Externa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4.xml"/><Relationship Id="rId18" Type="http://schemas.openxmlformats.org/officeDocument/2006/relationships/slide" Target="slide29.xml"/><Relationship Id="rId26" Type="http://schemas.openxmlformats.org/officeDocument/2006/relationships/slide" Target="slide40.xml"/><Relationship Id="rId3" Type="http://schemas.openxmlformats.org/officeDocument/2006/relationships/slide" Target="slide3.xml"/><Relationship Id="rId21" Type="http://schemas.openxmlformats.org/officeDocument/2006/relationships/slide" Target="slide32.xml"/><Relationship Id="rId34" Type="http://schemas.openxmlformats.org/officeDocument/2006/relationships/slide" Target="slide51.xml"/><Relationship Id="rId7" Type="http://schemas.openxmlformats.org/officeDocument/2006/relationships/slide" Target="slide15.xml"/><Relationship Id="rId12" Type="http://schemas.openxmlformats.org/officeDocument/2006/relationships/slide" Target="slide23.xml"/><Relationship Id="rId17" Type="http://schemas.openxmlformats.org/officeDocument/2006/relationships/slide" Target="slide28.xml"/><Relationship Id="rId25" Type="http://schemas.openxmlformats.org/officeDocument/2006/relationships/slide" Target="slide39.xml"/><Relationship Id="rId33" Type="http://schemas.openxmlformats.org/officeDocument/2006/relationships/slide" Target="slide49.xml"/><Relationship Id="rId2" Type="http://schemas.openxmlformats.org/officeDocument/2006/relationships/notesSlide" Target="../notesSlides/notesSlide2.xml"/><Relationship Id="rId16" Type="http://schemas.openxmlformats.org/officeDocument/2006/relationships/slide" Target="slide27.xml"/><Relationship Id="rId20" Type="http://schemas.openxmlformats.org/officeDocument/2006/relationships/slide" Target="slide31.xml"/><Relationship Id="rId29" Type="http://schemas.openxmlformats.org/officeDocument/2006/relationships/slide" Target="slide43.xml"/><Relationship Id="rId1" Type="http://schemas.openxmlformats.org/officeDocument/2006/relationships/slideLayout" Target="../slideLayouts/slideLayout6.xml"/><Relationship Id="rId6" Type="http://schemas.openxmlformats.org/officeDocument/2006/relationships/slide" Target="slide14.xml"/><Relationship Id="rId11" Type="http://schemas.openxmlformats.org/officeDocument/2006/relationships/slide" Target="slide22.xml"/><Relationship Id="rId24" Type="http://schemas.openxmlformats.org/officeDocument/2006/relationships/slide" Target="slide38.xml"/><Relationship Id="rId32" Type="http://schemas.openxmlformats.org/officeDocument/2006/relationships/slide" Target="slide48.xml"/><Relationship Id="rId5" Type="http://schemas.openxmlformats.org/officeDocument/2006/relationships/slide" Target="slide13.xml"/><Relationship Id="rId15" Type="http://schemas.openxmlformats.org/officeDocument/2006/relationships/slide" Target="slide26.xml"/><Relationship Id="rId23" Type="http://schemas.openxmlformats.org/officeDocument/2006/relationships/slide" Target="slide37.xml"/><Relationship Id="rId28" Type="http://schemas.openxmlformats.org/officeDocument/2006/relationships/slide" Target="slide42.xml"/><Relationship Id="rId36" Type="http://schemas.openxmlformats.org/officeDocument/2006/relationships/slide" Target="slide56.xml"/><Relationship Id="rId10" Type="http://schemas.openxmlformats.org/officeDocument/2006/relationships/slide" Target="slide21.xml"/><Relationship Id="rId19" Type="http://schemas.openxmlformats.org/officeDocument/2006/relationships/slide" Target="slide30.xml"/><Relationship Id="rId31" Type="http://schemas.openxmlformats.org/officeDocument/2006/relationships/slide" Target="slide47.xml"/><Relationship Id="rId4" Type="http://schemas.openxmlformats.org/officeDocument/2006/relationships/slide" Target="slide12.xml"/><Relationship Id="rId9" Type="http://schemas.openxmlformats.org/officeDocument/2006/relationships/slide" Target="slide20.xml"/><Relationship Id="rId14" Type="http://schemas.openxmlformats.org/officeDocument/2006/relationships/slide" Target="slide25.xml"/><Relationship Id="rId22" Type="http://schemas.openxmlformats.org/officeDocument/2006/relationships/slide" Target="slide36.xml"/><Relationship Id="rId27" Type="http://schemas.openxmlformats.org/officeDocument/2006/relationships/slide" Target="slide41.xml"/><Relationship Id="rId30" Type="http://schemas.openxmlformats.org/officeDocument/2006/relationships/slide" Target="slide45.xml"/><Relationship Id="rId35" Type="http://schemas.openxmlformats.org/officeDocument/2006/relationships/slide" Target="slide5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www.data.jma.go.jp/cpd/twoweek/"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data.jma.go.jp/cpd/soute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s://www.jma.go.jp/bosai/map.html#&amp;element=tenkou&amp;contents=information"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jma.go.jp/bosai/map.html#&amp;contents=forecast"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www.jma.go.jp/bosai/forecast/" TargetMode="External"/></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www.jma.go.jp/bosai/map.html#contents=information&amp;element=information"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www.jma.go.jp/bosai/map.html#contents=probability" TargetMode="External"/><Relationship Id="rId5" Type="http://schemas.openxmlformats.org/officeDocument/2006/relationships/image" Target="../media/image41.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hyperlink" Target="https://www.jma.go.jp/bosai/wdist/timeseries.html" TargetMode="External"/><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www.jma.go.jp/bosai/wdist/" TargetMode="External"/><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hyperlink" Target="https://www.jma.go.jp/bosai/map.html#contents=typhoon" TargetMode="External"/><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hyperlink" Target="https://www.wbgt.env.go.jp/" TargetMode="External"/><Relationship Id="rId7"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jma.go.jp/bosai/information/heat.html"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hyperlink" Target="https://www.jma.go.jp/bosai/kaikotan/" TargetMode="External"/><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jma.go.jp/bosai/nowc/" TargetMode="External"/><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hyperlink" Target="https://www.jma.go.jp/bosai/nowc/#elements:trn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www.jma.go.jp/bosai/map.html#contents=information&amp;element=tornado" TargetMode="Externa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27.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jma.go.jp/jma/press/2308/28a/kentoukai20230828.html"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1.svg"/><Relationship Id="rId5" Type="http://schemas.openxmlformats.org/officeDocument/2006/relationships/image" Target="../media/image89.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www.data.jma.go.jp/risk/index.html" TargetMode="External"/><Relationship Id="rId13" Type="http://schemas.openxmlformats.org/officeDocument/2006/relationships/hyperlink" Target="https://www.jma.go.jp/bosai/map.html#contents=warning" TargetMode="External"/><Relationship Id="rId3" Type="http://schemas.openxmlformats.org/officeDocument/2006/relationships/hyperlink" Target="https://www.maff.go.jp/j/kanbo/kihyo03/gityo/" TargetMode="External"/><Relationship Id="rId7" Type="http://schemas.openxmlformats.org/officeDocument/2006/relationships/hyperlink" Target="https://www.jma.go.jp/jma/kishou/nougyou/nougyou.html" TargetMode="External"/><Relationship Id="rId12" Type="http://schemas.openxmlformats.org/officeDocument/2006/relationships/hyperlink" Target="https://www.jma.go.jp/jma/kishou/hyouka/" TargetMode="External"/><Relationship Id="rId2" Type="http://schemas.openxmlformats.org/officeDocument/2006/relationships/notesSlide" Target="../notesSlides/notesSlide56.xml"/><Relationship Id="rId16" Type="http://schemas.openxmlformats.org/officeDocument/2006/relationships/hyperlink" Target="https://www.jma.go.jp/bosai/map.html#contents=typhoon" TargetMode="External"/><Relationship Id="rId1" Type="http://schemas.openxmlformats.org/officeDocument/2006/relationships/slideLayout" Target="../slideLayouts/slideLayout2.xml"/><Relationship Id="rId6" Type="http://schemas.openxmlformats.org/officeDocument/2006/relationships/hyperlink" Target="https://www.wbgt.env.go.jp/" TargetMode="External"/><Relationship Id="rId11" Type="http://schemas.openxmlformats.org/officeDocument/2006/relationships/hyperlink" Target="https://www.jma.go.jp/jma/kishou/know/kisetsu_riyou/tenkou/Average_Climate_Japan.html" TargetMode="External"/><Relationship Id="rId5" Type="http://schemas.openxmlformats.org/officeDocument/2006/relationships/hyperlink" Target="https://www.maff.go.jp/j/seisan/sien/sizai/s_kikaika/anzen/nechu.html" TargetMode="External"/><Relationship Id="rId15" Type="http://schemas.openxmlformats.org/officeDocument/2006/relationships/hyperlink" Target="https://www.data.jma.go.jp/cpd/souten/" TargetMode="External"/><Relationship Id="rId10" Type="http://schemas.openxmlformats.org/officeDocument/2006/relationships/hyperlink" Target="https://www.data.jma.go.jp/risk/probability/index.html" TargetMode="External"/><Relationship Id="rId4" Type="http://schemas.openxmlformats.org/officeDocument/2006/relationships/hyperlink" Target="https://www.maff.go.jp/j/seisan/kankyo/gijyutu_sido.html" TargetMode="External"/><Relationship Id="rId9" Type="http://schemas.openxmlformats.org/officeDocument/2006/relationships/hyperlink" Target="https://www.data.jma.go.jp/risk/obsdl/" TargetMode="External"/><Relationship Id="rId14" Type="http://schemas.openxmlformats.org/officeDocument/2006/relationships/hyperlink" Target="https://www.jma.go.jp/bosai/map.html#contents=information&amp;element=information"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57.xml"/><Relationship Id="rId16"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131558-221D-221E-EF46-0F1F11188203}"/>
              </a:ext>
            </a:extLst>
          </p:cNvPr>
          <p:cNvSpPr>
            <a:spLocks noGrp="1"/>
          </p:cNvSpPr>
          <p:nvPr>
            <p:ph type="ctrTitle"/>
          </p:nvPr>
        </p:nvSpPr>
        <p:spPr>
          <a:xfrm>
            <a:off x="472440" y="1466930"/>
            <a:ext cx="6858000" cy="2387600"/>
          </a:xfrm>
        </p:spPr>
        <p:txBody>
          <a:bodyPr anchor="ctr">
            <a:normAutofit/>
          </a:bodyPr>
          <a:lstStyle/>
          <a:p>
            <a:pPr algn="l"/>
            <a:r>
              <a:rPr kumimoji="1" lang="ja-JP" altLang="en-US" sz="4400" b="1" dirty="0"/>
              <a:t>農業に役立つ</a:t>
            </a:r>
            <a:r>
              <a:rPr kumimoji="1" lang="ja-JP" altLang="en-US" sz="4400" dirty="0"/>
              <a:t>気象情報</a:t>
            </a:r>
            <a:r>
              <a:rPr lang="ja-JP" altLang="en-US" sz="4400" dirty="0"/>
              <a:t>の</a:t>
            </a:r>
            <a:r>
              <a:rPr kumimoji="1" lang="ja-JP" altLang="en-US" sz="4400" dirty="0"/>
              <a:t>利用の手引き　</a:t>
            </a:r>
          </a:p>
        </p:txBody>
      </p:sp>
      <p:sp>
        <p:nvSpPr>
          <p:cNvPr id="5" name="テキスト ボックス 4">
            <a:extLst>
              <a:ext uri="{FF2B5EF4-FFF2-40B4-BE49-F238E27FC236}">
                <a16:creationId xmlns:a16="http://schemas.microsoft.com/office/drawing/2014/main" id="{A3F8B02D-2CE0-1A83-3466-CA9E72F0C658}"/>
              </a:ext>
            </a:extLst>
          </p:cNvPr>
          <p:cNvSpPr txBox="1"/>
          <p:nvPr/>
        </p:nvSpPr>
        <p:spPr>
          <a:xfrm>
            <a:off x="519142" y="3660765"/>
            <a:ext cx="7650480" cy="523220"/>
          </a:xfrm>
          <a:prstGeom prst="rect">
            <a:avLst/>
          </a:prstGeom>
          <a:noFill/>
        </p:spPr>
        <p:txBody>
          <a:bodyPr wrap="square" rtlCol="0">
            <a:spAutoFit/>
          </a:bodyPr>
          <a:lstStyle/>
          <a:p>
            <a:r>
              <a:rPr kumimoji="1" lang="ja-JP" altLang="en-US" sz="2800" b="1" dirty="0"/>
              <a:t>農業気象災害を軽減するために</a:t>
            </a:r>
            <a:endParaRPr kumimoji="1" lang="en-US" altLang="ja-JP" sz="2800" b="1" dirty="0"/>
          </a:p>
        </p:txBody>
      </p:sp>
      <p:sp>
        <p:nvSpPr>
          <p:cNvPr id="8" name="楕円 7">
            <a:extLst>
              <a:ext uri="{FF2B5EF4-FFF2-40B4-BE49-F238E27FC236}">
                <a16:creationId xmlns:a16="http://schemas.microsoft.com/office/drawing/2014/main" id="{775122C0-6947-627E-DD43-109822DC0FB1}"/>
              </a:ext>
            </a:extLst>
          </p:cNvPr>
          <p:cNvSpPr>
            <a:spLocks noChangeAspect="1"/>
          </p:cNvSpPr>
          <p:nvPr/>
        </p:nvSpPr>
        <p:spPr>
          <a:xfrm>
            <a:off x="6981622" y="2043461"/>
            <a:ext cx="1188000" cy="1188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9" name="テキスト ボックス 8">
            <a:extLst>
              <a:ext uri="{FF2B5EF4-FFF2-40B4-BE49-F238E27FC236}">
                <a16:creationId xmlns:a16="http://schemas.microsoft.com/office/drawing/2014/main" id="{E7E80244-C407-B70A-B5B5-807ABC45C975}"/>
              </a:ext>
            </a:extLst>
          </p:cNvPr>
          <p:cNvSpPr txBox="1"/>
          <p:nvPr/>
        </p:nvSpPr>
        <p:spPr>
          <a:xfrm>
            <a:off x="6981622" y="2406442"/>
            <a:ext cx="1188720" cy="584775"/>
          </a:xfrm>
          <a:prstGeom prst="rect">
            <a:avLst/>
          </a:prstGeom>
          <a:noFill/>
        </p:spPr>
        <p:txBody>
          <a:bodyPr wrap="square" rtlCol="0">
            <a:spAutoFit/>
          </a:bodyPr>
          <a:lstStyle/>
          <a:p>
            <a:pPr algn="ctr"/>
            <a:r>
              <a:rPr lang="ja-JP" altLang="en-US" sz="3200" b="1" dirty="0">
                <a:solidFill>
                  <a:schemeClr val="bg1"/>
                </a:solidFill>
              </a:rPr>
              <a:t>本編</a:t>
            </a:r>
            <a:endParaRPr kumimoji="1" lang="ja-JP" altLang="en-US" sz="3200" b="1" dirty="0">
              <a:solidFill>
                <a:schemeClr val="bg1"/>
              </a:solidFill>
            </a:endParaRPr>
          </a:p>
        </p:txBody>
      </p:sp>
      <p:cxnSp>
        <p:nvCxnSpPr>
          <p:cNvPr id="7" name="直線コネクタ 6">
            <a:extLst>
              <a:ext uri="{FF2B5EF4-FFF2-40B4-BE49-F238E27FC236}">
                <a16:creationId xmlns:a16="http://schemas.microsoft.com/office/drawing/2014/main" id="{A8E9DCAF-A78C-2F86-8F78-4A556ACA8042}"/>
              </a:ext>
            </a:extLst>
          </p:cNvPr>
          <p:cNvCxnSpPr/>
          <p:nvPr/>
        </p:nvCxnSpPr>
        <p:spPr>
          <a:xfrm>
            <a:off x="290542" y="3444240"/>
            <a:ext cx="8604000" cy="0"/>
          </a:xfrm>
          <a:prstGeom prst="line">
            <a:avLst/>
          </a:prstGeom>
          <a:ln w="25400">
            <a:solidFill>
              <a:schemeClr val="accent1">
                <a:lumMod val="90000"/>
              </a:schemeClr>
            </a:solidFill>
            <a:tailEnd type="none"/>
          </a:ln>
        </p:spPr>
        <p:style>
          <a:lnRef idx="1">
            <a:schemeClr val="accent1"/>
          </a:lnRef>
          <a:fillRef idx="0">
            <a:schemeClr val="accent1"/>
          </a:fillRef>
          <a:effectRef idx="0">
            <a:schemeClr val="accent1"/>
          </a:effectRef>
          <a:fontRef idx="minor">
            <a:schemeClr val="tx1"/>
          </a:fontRef>
        </p:style>
      </p:cxnSp>
      <p:sp>
        <p:nvSpPr>
          <p:cNvPr id="10" name="字幕 2">
            <a:extLst>
              <a:ext uri="{FF2B5EF4-FFF2-40B4-BE49-F238E27FC236}">
                <a16:creationId xmlns:a16="http://schemas.microsoft.com/office/drawing/2014/main" id="{D159D836-E6F3-0356-BC2E-0706C635434B}"/>
              </a:ext>
            </a:extLst>
          </p:cNvPr>
          <p:cNvSpPr>
            <a:spLocks noGrp="1"/>
          </p:cNvSpPr>
          <p:nvPr>
            <p:ph type="subTitle" idx="1"/>
          </p:nvPr>
        </p:nvSpPr>
        <p:spPr>
          <a:xfrm>
            <a:off x="519142" y="4238126"/>
            <a:ext cx="6858000" cy="1655762"/>
          </a:xfrm>
        </p:spPr>
        <p:txBody>
          <a:bodyPr anchor="b"/>
          <a:lstStyle/>
          <a:p>
            <a:pPr algn="l"/>
            <a:r>
              <a:rPr kumimoji="1" lang="ja-JP" altLang="en-US" sz="2000" dirty="0"/>
              <a:t>作成：令和</a:t>
            </a:r>
            <a:r>
              <a:rPr lang="en-US" altLang="ja-JP" sz="2000" dirty="0"/>
              <a:t>5</a:t>
            </a:r>
            <a:r>
              <a:rPr kumimoji="1" lang="ja-JP" altLang="en-US" sz="2000" dirty="0"/>
              <a:t>年</a:t>
            </a:r>
            <a:r>
              <a:rPr kumimoji="1" lang="en-US" altLang="ja-JP" sz="2000" dirty="0"/>
              <a:t>3</a:t>
            </a:r>
            <a:r>
              <a:rPr kumimoji="1" lang="ja-JP" altLang="en-US" sz="2000" dirty="0"/>
              <a:t>月</a:t>
            </a:r>
            <a:r>
              <a:rPr kumimoji="1" lang="en-US" altLang="ja-JP" sz="2000" dirty="0"/>
              <a:t>23</a:t>
            </a:r>
            <a:r>
              <a:rPr kumimoji="1" lang="ja-JP" altLang="en-US" sz="2000" dirty="0"/>
              <a:t>日　</a:t>
            </a:r>
            <a:endParaRPr kumimoji="1" lang="en-US" altLang="ja-JP" sz="2000" dirty="0"/>
          </a:p>
          <a:p>
            <a:pPr algn="l"/>
            <a:r>
              <a:rPr kumimoji="1" lang="ja-JP" altLang="en-US" sz="2000" dirty="0"/>
              <a:t>改訂：令和</a:t>
            </a:r>
            <a:r>
              <a:rPr kumimoji="1" lang="en-US" altLang="ja-JP" sz="2000" dirty="0"/>
              <a:t>6</a:t>
            </a:r>
            <a:r>
              <a:rPr kumimoji="1" lang="ja-JP" altLang="en-US" sz="2000" dirty="0"/>
              <a:t>年</a:t>
            </a:r>
            <a:r>
              <a:rPr kumimoji="1" lang="en-US" altLang="ja-JP" sz="2000" dirty="0"/>
              <a:t>3</a:t>
            </a:r>
            <a:r>
              <a:rPr kumimoji="1" lang="ja-JP" altLang="en-US" sz="2000" dirty="0" smtClean="0"/>
              <a:t>月</a:t>
            </a:r>
            <a:r>
              <a:rPr lang="en-US" altLang="ja-JP" sz="2000" dirty="0" smtClean="0"/>
              <a:t>2</a:t>
            </a:r>
            <a:r>
              <a:rPr lang="en-US" altLang="ja-JP" sz="2000" dirty="0"/>
              <a:t>5</a:t>
            </a:r>
            <a:r>
              <a:rPr kumimoji="1" lang="ja-JP" altLang="en-US" sz="2000" dirty="0" smtClean="0"/>
              <a:t>日</a:t>
            </a:r>
            <a:endParaRPr kumimoji="1" lang="en-US" altLang="ja-JP" sz="2000" dirty="0"/>
          </a:p>
          <a:p>
            <a:pPr algn="l"/>
            <a:endParaRPr kumimoji="1" lang="en-US" altLang="ja-JP" sz="1000" dirty="0"/>
          </a:p>
          <a:p>
            <a:pPr algn="l"/>
            <a:r>
              <a:rPr kumimoji="1" lang="ja-JP" altLang="en-US" dirty="0"/>
              <a:t>気象庁</a:t>
            </a:r>
          </a:p>
        </p:txBody>
      </p:sp>
    </p:spTree>
    <p:extLst>
      <p:ext uri="{BB962C8B-B14F-4D97-AF65-F5344CB8AC3E}">
        <p14:creationId xmlns:p14="http://schemas.microsoft.com/office/powerpoint/2010/main" val="1737246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A3DC31-3650-8675-0121-3E66EFB97F1A}"/>
              </a:ext>
            </a:extLst>
          </p:cNvPr>
          <p:cNvSpPr>
            <a:spLocks noGrp="1"/>
          </p:cNvSpPr>
          <p:nvPr>
            <p:ph type="title"/>
          </p:nvPr>
        </p:nvSpPr>
        <p:spPr/>
        <p:txBody>
          <a:bodyPr/>
          <a:lstStyle/>
          <a:p>
            <a:r>
              <a:rPr kumimoji="1" lang="ja-JP" altLang="en-US" dirty="0"/>
              <a:t>本手引きの内容</a:t>
            </a:r>
          </a:p>
        </p:txBody>
      </p:sp>
      <p:graphicFrame>
        <p:nvGraphicFramePr>
          <p:cNvPr id="4" name="表 4">
            <a:extLst>
              <a:ext uri="{FF2B5EF4-FFF2-40B4-BE49-F238E27FC236}">
                <a16:creationId xmlns:a16="http://schemas.microsoft.com/office/drawing/2014/main" id="{6B579353-3F7A-100D-7927-9786F1080727}"/>
              </a:ext>
            </a:extLst>
          </p:cNvPr>
          <p:cNvGraphicFramePr>
            <a:graphicFrameLocks noGrp="1"/>
          </p:cNvGraphicFramePr>
          <p:nvPr>
            <p:extLst>
              <p:ext uri="{D42A27DB-BD31-4B8C-83A1-F6EECF244321}">
                <p14:modId xmlns:p14="http://schemas.microsoft.com/office/powerpoint/2010/main" val="1768998768"/>
              </p:ext>
            </p:extLst>
          </p:nvPr>
        </p:nvGraphicFramePr>
        <p:xfrm>
          <a:off x="1806762" y="1219706"/>
          <a:ext cx="6120001" cy="1332000"/>
        </p:xfrm>
        <a:graphic>
          <a:graphicData uri="http://schemas.openxmlformats.org/drawingml/2006/table">
            <a:tbl>
              <a:tblPr firstRow="1" bandRow="1">
                <a:tableStyleId>{5C22544A-7EE6-4342-B048-85BDC9FD1C3A}</a:tableStyleId>
              </a:tblPr>
              <a:tblGrid>
                <a:gridCol w="918519">
                  <a:extLst>
                    <a:ext uri="{9D8B030D-6E8A-4147-A177-3AD203B41FA5}">
                      <a16:colId xmlns:a16="http://schemas.microsoft.com/office/drawing/2014/main" val="593793763"/>
                    </a:ext>
                  </a:extLst>
                </a:gridCol>
                <a:gridCol w="5201482">
                  <a:extLst>
                    <a:ext uri="{9D8B030D-6E8A-4147-A177-3AD203B41FA5}">
                      <a16:colId xmlns:a16="http://schemas.microsoft.com/office/drawing/2014/main" val="3080342454"/>
                    </a:ext>
                  </a:extLst>
                </a:gridCol>
              </a:tblGrid>
              <a:tr h="1332000">
                <a:tc>
                  <a:txBody>
                    <a:bodyPr/>
                    <a:lstStyle/>
                    <a:p>
                      <a:pPr algn="ctr"/>
                      <a:r>
                        <a:rPr kumimoji="1" lang="en-US" altLang="ja-JP" sz="3200" dirty="0">
                          <a:solidFill>
                            <a:schemeClr val="tx2"/>
                          </a:solidFill>
                        </a:rPr>
                        <a:t>1</a:t>
                      </a:r>
                      <a:endParaRPr kumimoji="1" lang="ja-JP" altLang="en-US" sz="3200" dirty="0">
                        <a:solidFill>
                          <a:schemeClr val="tx2"/>
                        </a:solidFill>
                      </a:endParaRPr>
                    </a:p>
                  </a:txBody>
                  <a:tcPr marL="180000" marR="180000" marT="180000" marB="180000" anchor="ctr">
                    <a:lnL w="12700" cmpd="sng">
                      <a:noFill/>
                    </a:lnL>
                    <a:lnR w="381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nSpc>
                          <a:spcPct val="120000"/>
                        </a:lnSpc>
                      </a:pPr>
                      <a:r>
                        <a:rPr kumimoji="1" lang="ja-JP" altLang="en-US" sz="2400" dirty="0">
                          <a:solidFill>
                            <a:schemeClr val="tx2"/>
                          </a:solidFill>
                        </a:rPr>
                        <a:t>気象情報について</a:t>
                      </a:r>
                    </a:p>
                    <a:p>
                      <a:pPr marL="342900" indent="-342900">
                        <a:lnSpc>
                          <a:spcPct val="120000"/>
                        </a:lnSpc>
                        <a:buFont typeface="Arial" panose="020B0604020202020204" pitchFamily="34" charset="0"/>
                        <a:buChar char="•"/>
                      </a:pPr>
                      <a:r>
                        <a:rPr kumimoji="1" lang="ja-JP" altLang="en-US" sz="1800" b="0" dirty="0">
                          <a:solidFill>
                            <a:schemeClr val="tx1"/>
                          </a:solidFill>
                        </a:rPr>
                        <a:t>農業と密接に関わる気象情報</a:t>
                      </a:r>
                      <a:endParaRPr kumimoji="1" lang="en-US" altLang="ja-JP" sz="1800" b="0" dirty="0">
                        <a:solidFill>
                          <a:schemeClr val="tx1"/>
                        </a:solidFill>
                      </a:endParaRPr>
                    </a:p>
                    <a:p>
                      <a:pPr marL="342900" indent="-342900">
                        <a:lnSpc>
                          <a:spcPct val="120000"/>
                        </a:lnSpc>
                        <a:buFont typeface="Arial" panose="020B0604020202020204" pitchFamily="34" charset="0"/>
                        <a:buChar char="•"/>
                      </a:pPr>
                      <a:r>
                        <a:rPr kumimoji="1" lang="ja-JP" altLang="en-US" sz="1800" b="0" dirty="0">
                          <a:solidFill>
                            <a:schemeClr val="tx1"/>
                          </a:solidFill>
                        </a:rPr>
                        <a:t>気象情報へのアクセス方法</a:t>
                      </a:r>
                      <a:endParaRPr kumimoji="1" lang="en-US" altLang="ja-JP" sz="1800" b="0" dirty="0">
                        <a:solidFill>
                          <a:schemeClr val="tx1"/>
                        </a:solidFill>
                      </a:endParaRPr>
                    </a:p>
                  </a:txBody>
                  <a:tcPr marL="360000" marR="180000" marT="72000" marB="72000" anchor="ctr">
                    <a:lnL w="38100" cap="flat" cmpd="sng" algn="ctr">
                      <a:solidFill>
                        <a:schemeClr val="tx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7911846"/>
                  </a:ext>
                </a:extLst>
              </a:tr>
            </a:tbl>
          </a:graphicData>
        </a:graphic>
      </p:graphicFrame>
      <p:graphicFrame>
        <p:nvGraphicFramePr>
          <p:cNvPr id="5" name="表 4">
            <a:extLst>
              <a:ext uri="{FF2B5EF4-FFF2-40B4-BE49-F238E27FC236}">
                <a16:creationId xmlns:a16="http://schemas.microsoft.com/office/drawing/2014/main" id="{A41A27E2-2F80-99EB-FFB3-5A0594F354BB}"/>
              </a:ext>
            </a:extLst>
          </p:cNvPr>
          <p:cNvGraphicFramePr>
            <a:graphicFrameLocks noGrp="1"/>
          </p:cNvGraphicFramePr>
          <p:nvPr>
            <p:extLst>
              <p:ext uri="{D42A27DB-BD31-4B8C-83A1-F6EECF244321}">
                <p14:modId xmlns:p14="http://schemas.microsoft.com/office/powerpoint/2010/main" val="1814552348"/>
              </p:ext>
            </p:extLst>
          </p:nvPr>
        </p:nvGraphicFramePr>
        <p:xfrm>
          <a:off x="1806762" y="2941607"/>
          <a:ext cx="6120000" cy="1332000"/>
        </p:xfrm>
        <a:graphic>
          <a:graphicData uri="http://schemas.openxmlformats.org/drawingml/2006/table">
            <a:tbl>
              <a:tblPr firstRow="1" bandRow="1">
                <a:tableStyleId>{5C22544A-7EE6-4342-B048-85BDC9FD1C3A}</a:tableStyleId>
              </a:tblPr>
              <a:tblGrid>
                <a:gridCol w="918279">
                  <a:extLst>
                    <a:ext uri="{9D8B030D-6E8A-4147-A177-3AD203B41FA5}">
                      <a16:colId xmlns:a16="http://schemas.microsoft.com/office/drawing/2014/main" val="593793763"/>
                    </a:ext>
                  </a:extLst>
                </a:gridCol>
                <a:gridCol w="5201721">
                  <a:extLst>
                    <a:ext uri="{9D8B030D-6E8A-4147-A177-3AD203B41FA5}">
                      <a16:colId xmlns:a16="http://schemas.microsoft.com/office/drawing/2014/main" val="3080342454"/>
                    </a:ext>
                  </a:extLst>
                </a:gridCol>
              </a:tblGrid>
              <a:tr h="1332000">
                <a:tc>
                  <a:txBody>
                    <a:bodyPr/>
                    <a:lstStyle/>
                    <a:p>
                      <a:pPr algn="ctr">
                        <a:lnSpc>
                          <a:spcPct val="120000"/>
                        </a:lnSpc>
                      </a:pPr>
                      <a:r>
                        <a:rPr kumimoji="1" lang="en-US" altLang="ja-JP" sz="3200" dirty="0">
                          <a:solidFill>
                            <a:schemeClr val="tx2"/>
                          </a:solidFill>
                        </a:rPr>
                        <a:t>2</a:t>
                      </a:r>
                      <a:endParaRPr kumimoji="1" lang="ja-JP" altLang="en-US" sz="3200" dirty="0">
                        <a:solidFill>
                          <a:schemeClr val="tx2"/>
                        </a:solidFill>
                      </a:endParaRPr>
                    </a:p>
                  </a:txBody>
                  <a:tcPr anchor="ctr">
                    <a:lnL w="12700" cmpd="sng">
                      <a:noFill/>
                    </a:lnL>
                    <a:lnR w="381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nSpc>
                          <a:spcPct val="120000"/>
                        </a:lnSpc>
                      </a:pPr>
                      <a:r>
                        <a:rPr kumimoji="1" lang="ja-JP" altLang="en-US" sz="2400" dirty="0">
                          <a:solidFill>
                            <a:schemeClr val="tx2"/>
                          </a:solidFill>
                        </a:rPr>
                        <a:t>気象情報の発表体系と連係</a:t>
                      </a:r>
                      <a:endParaRPr kumimoji="1" lang="en-US" altLang="ja-JP" sz="2400" dirty="0">
                        <a:solidFill>
                          <a:schemeClr val="tx2"/>
                        </a:solidFill>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1" lang="ja-JP" altLang="en-US" sz="1800" b="0" dirty="0">
                          <a:solidFill>
                            <a:schemeClr val="tx1"/>
                          </a:solidFill>
                        </a:rPr>
                        <a:t>気象要因ごとの</a:t>
                      </a:r>
                      <a:r>
                        <a:rPr lang="ja-JP" altLang="en-US" sz="1800" b="0" dirty="0">
                          <a:solidFill>
                            <a:schemeClr val="tx1"/>
                          </a:solidFill>
                        </a:rPr>
                        <a:t>発表体系と情報例</a:t>
                      </a:r>
                      <a:endParaRPr lang="en-US" altLang="ja-JP" sz="1800" b="0" dirty="0">
                        <a:solidFill>
                          <a:schemeClr val="tx1"/>
                        </a:solidFill>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ja-JP" altLang="en-US" sz="1800" b="0" dirty="0">
                          <a:solidFill>
                            <a:schemeClr val="tx1"/>
                          </a:solidFill>
                        </a:rPr>
                        <a:t>気象情報と農業技術情報との連係例</a:t>
                      </a:r>
                      <a:endParaRPr kumimoji="1" lang="ja-JP" altLang="en-US" sz="2000" dirty="0">
                        <a:solidFill>
                          <a:schemeClr val="tx2"/>
                        </a:solidFill>
                      </a:endParaRPr>
                    </a:p>
                  </a:txBody>
                  <a:tcPr marL="360000" marR="180000" marT="72000" marB="72000" anchor="ctr">
                    <a:lnL w="38100" cap="flat" cmpd="sng" algn="ctr">
                      <a:solidFill>
                        <a:schemeClr val="tx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7911846"/>
                  </a:ext>
                </a:extLst>
              </a:tr>
            </a:tbl>
          </a:graphicData>
        </a:graphic>
      </p:graphicFrame>
      <p:graphicFrame>
        <p:nvGraphicFramePr>
          <p:cNvPr id="6" name="表 5">
            <a:extLst>
              <a:ext uri="{FF2B5EF4-FFF2-40B4-BE49-F238E27FC236}">
                <a16:creationId xmlns:a16="http://schemas.microsoft.com/office/drawing/2014/main" id="{AB667D69-D334-12C9-DF90-7A1C0E201E73}"/>
              </a:ext>
            </a:extLst>
          </p:cNvPr>
          <p:cNvGraphicFramePr>
            <a:graphicFrameLocks noGrp="1"/>
          </p:cNvGraphicFramePr>
          <p:nvPr>
            <p:extLst>
              <p:ext uri="{D42A27DB-BD31-4B8C-83A1-F6EECF244321}">
                <p14:modId xmlns:p14="http://schemas.microsoft.com/office/powerpoint/2010/main" val="2227070499"/>
              </p:ext>
            </p:extLst>
          </p:nvPr>
        </p:nvGraphicFramePr>
        <p:xfrm>
          <a:off x="1806762" y="4663508"/>
          <a:ext cx="6120000" cy="1332000"/>
        </p:xfrm>
        <a:graphic>
          <a:graphicData uri="http://schemas.openxmlformats.org/drawingml/2006/table">
            <a:tbl>
              <a:tblPr firstRow="1" bandRow="1">
                <a:tableStyleId>{5C22544A-7EE6-4342-B048-85BDC9FD1C3A}</a:tableStyleId>
              </a:tblPr>
              <a:tblGrid>
                <a:gridCol w="918997">
                  <a:extLst>
                    <a:ext uri="{9D8B030D-6E8A-4147-A177-3AD203B41FA5}">
                      <a16:colId xmlns:a16="http://schemas.microsoft.com/office/drawing/2014/main" val="593793763"/>
                    </a:ext>
                  </a:extLst>
                </a:gridCol>
                <a:gridCol w="5201003">
                  <a:extLst>
                    <a:ext uri="{9D8B030D-6E8A-4147-A177-3AD203B41FA5}">
                      <a16:colId xmlns:a16="http://schemas.microsoft.com/office/drawing/2014/main" val="3080342454"/>
                    </a:ext>
                  </a:extLst>
                </a:gridCol>
              </a:tblGrid>
              <a:tr h="1332000">
                <a:tc>
                  <a:txBody>
                    <a:bodyPr/>
                    <a:lstStyle/>
                    <a:p>
                      <a:pPr algn="ctr"/>
                      <a:r>
                        <a:rPr kumimoji="1" lang="en-US" altLang="ja-JP" sz="3200" dirty="0">
                          <a:solidFill>
                            <a:schemeClr val="tx2"/>
                          </a:solidFill>
                        </a:rPr>
                        <a:t>3</a:t>
                      </a:r>
                      <a:endParaRPr kumimoji="1" lang="ja-JP" altLang="en-US" sz="3200" dirty="0">
                        <a:solidFill>
                          <a:schemeClr val="tx2"/>
                        </a:solidFill>
                      </a:endParaRPr>
                    </a:p>
                  </a:txBody>
                  <a:tcPr marL="180000" marR="180000" marT="180000" marB="180000" anchor="ctr">
                    <a:lnL w="12700" cmpd="sng">
                      <a:noFill/>
                    </a:lnL>
                    <a:lnR w="381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nSpc>
                          <a:spcPct val="120000"/>
                        </a:lnSpc>
                      </a:pPr>
                      <a:r>
                        <a:rPr kumimoji="1" lang="ja-JP" altLang="en-US" sz="2400" dirty="0">
                          <a:solidFill>
                            <a:schemeClr val="tx2"/>
                          </a:solidFill>
                        </a:rPr>
                        <a:t>気象データの利活用</a:t>
                      </a:r>
                      <a:endParaRPr kumimoji="1" lang="en-US" altLang="ja-JP" sz="2400" dirty="0">
                        <a:solidFill>
                          <a:schemeClr val="tx2"/>
                        </a:solidFill>
                      </a:endParaRPr>
                    </a:p>
                    <a:p>
                      <a:pPr marL="342900" indent="-342900">
                        <a:lnSpc>
                          <a:spcPct val="120000"/>
                        </a:lnSpc>
                        <a:buFont typeface="Arial" panose="020B0604020202020204" pitchFamily="34" charset="0"/>
                        <a:buChar char="•"/>
                      </a:pPr>
                      <a:r>
                        <a:rPr kumimoji="1" lang="ja-JP" altLang="en-US" sz="1800" b="0" dirty="0">
                          <a:solidFill>
                            <a:schemeClr val="tx1"/>
                          </a:solidFill>
                        </a:rPr>
                        <a:t>気象予測データの利活用事例紹介</a:t>
                      </a:r>
                      <a:endParaRPr kumimoji="1" lang="en-US" altLang="ja-JP" sz="1800" b="0" dirty="0">
                        <a:solidFill>
                          <a:schemeClr val="tx1"/>
                        </a:solidFill>
                      </a:endParaRPr>
                    </a:p>
                    <a:p>
                      <a:pPr marL="342900" indent="-342900">
                        <a:lnSpc>
                          <a:spcPct val="120000"/>
                        </a:lnSpc>
                        <a:buFont typeface="Arial" panose="020B0604020202020204" pitchFamily="34" charset="0"/>
                        <a:buChar char="•"/>
                      </a:pPr>
                      <a:r>
                        <a:rPr kumimoji="1" lang="ja-JP" altLang="en-US" sz="1800" b="0" dirty="0">
                          <a:solidFill>
                            <a:schemeClr val="tx1"/>
                          </a:solidFill>
                        </a:rPr>
                        <a:t>気象データの気象庁</a:t>
                      </a:r>
                      <a:r>
                        <a:rPr kumimoji="1" lang="en-US" altLang="ja-JP" sz="1800" b="0" dirty="0">
                          <a:solidFill>
                            <a:schemeClr val="tx1"/>
                          </a:solidFill>
                        </a:rPr>
                        <a:t>HP</a:t>
                      </a:r>
                      <a:r>
                        <a:rPr kumimoji="1" lang="ja-JP" altLang="en-US" sz="1800" b="0" dirty="0">
                          <a:solidFill>
                            <a:schemeClr val="tx1"/>
                          </a:solidFill>
                        </a:rPr>
                        <a:t>からの入手方法</a:t>
                      </a:r>
                    </a:p>
                  </a:txBody>
                  <a:tcPr marL="360000" marR="180000" marT="72000" marB="72000" anchor="ctr">
                    <a:lnL w="38100" cap="flat" cmpd="sng" algn="ctr">
                      <a:solidFill>
                        <a:schemeClr val="tx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7911846"/>
                  </a:ext>
                </a:extLst>
              </a:tr>
            </a:tbl>
          </a:graphicData>
        </a:graphic>
      </p:graphicFrame>
      <p:sp>
        <p:nvSpPr>
          <p:cNvPr id="7" name="スライド番号プレースホルダー 6">
            <a:extLst>
              <a:ext uri="{FF2B5EF4-FFF2-40B4-BE49-F238E27FC236}">
                <a16:creationId xmlns:a16="http://schemas.microsoft.com/office/drawing/2014/main" id="{3A02F9C7-6112-3374-2D95-0830F4099CE2}"/>
              </a:ext>
            </a:extLst>
          </p:cNvPr>
          <p:cNvSpPr>
            <a:spLocks noGrp="1"/>
          </p:cNvSpPr>
          <p:nvPr>
            <p:ph type="sldNum" sz="quarter" idx="12"/>
          </p:nvPr>
        </p:nvSpPr>
        <p:spPr/>
        <p:txBody>
          <a:bodyPr/>
          <a:lstStyle/>
          <a:p>
            <a:fld id="{5F9F9204-6EDA-41A6-81B7-5E8491083ADF}" type="slidenum">
              <a:rPr kumimoji="1" lang="ja-JP" altLang="en-US" smtClean="0"/>
              <a:t>9</a:t>
            </a:fld>
            <a:endParaRPr kumimoji="1" lang="ja-JP" altLang="en-US" dirty="0"/>
          </a:p>
        </p:txBody>
      </p:sp>
    </p:spTree>
    <p:extLst>
      <p:ext uri="{BB962C8B-B14F-4D97-AF65-F5344CB8AC3E}">
        <p14:creationId xmlns:p14="http://schemas.microsoft.com/office/powerpoint/2010/main" val="122284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A3DC31-3650-8675-0121-3E66EFB97F1A}"/>
              </a:ext>
            </a:extLst>
          </p:cNvPr>
          <p:cNvSpPr>
            <a:spLocks noGrp="1"/>
          </p:cNvSpPr>
          <p:nvPr>
            <p:ph type="title"/>
          </p:nvPr>
        </p:nvSpPr>
        <p:spPr/>
        <p:txBody>
          <a:bodyPr/>
          <a:lstStyle/>
          <a:p>
            <a:r>
              <a:rPr lang="ja-JP" altLang="en-US" dirty="0"/>
              <a:t>本手引き「別冊」について</a:t>
            </a:r>
            <a:endParaRPr kumimoji="1" lang="ja-JP" altLang="en-US" dirty="0"/>
          </a:p>
        </p:txBody>
      </p:sp>
      <p:sp>
        <p:nvSpPr>
          <p:cNvPr id="7" name="コンテンツ プレースホルダー 6">
            <a:extLst>
              <a:ext uri="{FF2B5EF4-FFF2-40B4-BE49-F238E27FC236}">
                <a16:creationId xmlns:a16="http://schemas.microsoft.com/office/drawing/2014/main" id="{65B4C897-40B9-AF7D-8E43-18C00DCCA22B}"/>
              </a:ext>
            </a:extLst>
          </p:cNvPr>
          <p:cNvSpPr>
            <a:spLocks noGrp="1"/>
          </p:cNvSpPr>
          <p:nvPr>
            <p:ph idx="1"/>
          </p:nvPr>
        </p:nvSpPr>
        <p:spPr/>
        <p:txBody>
          <a:bodyPr/>
          <a:lstStyle/>
          <a:p>
            <a:pPr marL="0" marR="0" lvl="0" indent="0" algn="l" defTabSz="914400" rtl="0" eaLnBrk="1" fontAlgn="auto" latinLnBrk="0" hangingPunct="1">
              <a:lnSpc>
                <a:spcPct val="120000"/>
              </a:lnSpc>
              <a:spcBef>
                <a:spcPts val="1200"/>
              </a:spcBef>
              <a:spcAft>
                <a:spcPts val="0"/>
              </a:spcAft>
              <a:buClrTx/>
              <a:buSzTx/>
              <a:buFont typeface="Arial" panose="020B0604020202020204" pitchFamily="34" charset="0"/>
              <a:buNone/>
              <a:tabLst/>
              <a:defRPr/>
            </a:pPr>
            <a:r>
              <a:rPr lang="ja-JP" altLang="en-US" sz="2000"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本手引き「別冊」には、より多くの気象データの活用事例や具体的なデータの取得方法を記載しています。是非ご活用ください。</a:t>
            </a:r>
            <a:endParaRPr lang="ja-JP" altLang="en-US" dirty="0"/>
          </a:p>
        </p:txBody>
      </p:sp>
      <p:sp>
        <p:nvSpPr>
          <p:cNvPr id="6" name="スライド番号プレースホルダー 5">
            <a:extLst>
              <a:ext uri="{FF2B5EF4-FFF2-40B4-BE49-F238E27FC236}">
                <a16:creationId xmlns:a16="http://schemas.microsoft.com/office/drawing/2014/main" id="{508FFD58-9B66-05A5-779C-E30606993835}"/>
              </a:ext>
            </a:extLst>
          </p:cNvPr>
          <p:cNvSpPr>
            <a:spLocks noGrp="1"/>
          </p:cNvSpPr>
          <p:nvPr>
            <p:ph type="sldNum" sz="quarter" idx="12"/>
          </p:nvPr>
        </p:nvSpPr>
        <p:spPr/>
        <p:txBody>
          <a:bodyPr/>
          <a:lstStyle/>
          <a:p>
            <a:fld id="{5F9F9204-6EDA-41A6-81B7-5E8491083ADF}" type="slidenum">
              <a:rPr kumimoji="1" lang="ja-JP" altLang="en-US" smtClean="0"/>
              <a:t>10</a:t>
            </a:fld>
            <a:endParaRPr kumimoji="1" lang="ja-JP" altLang="en-US" dirty="0"/>
          </a:p>
        </p:txBody>
      </p:sp>
      <p:sp>
        <p:nvSpPr>
          <p:cNvPr id="8" name="四角形: 角を丸くする 7">
            <a:extLst>
              <a:ext uri="{FF2B5EF4-FFF2-40B4-BE49-F238E27FC236}">
                <a16:creationId xmlns:a16="http://schemas.microsoft.com/office/drawing/2014/main" id="{7B8123B3-7C23-A278-9FC4-1E4E7C3EDF19}"/>
              </a:ext>
            </a:extLst>
          </p:cNvPr>
          <p:cNvSpPr/>
          <p:nvPr/>
        </p:nvSpPr>
        <p:spPr>
          <a:xfrm>
            <a:off x="250825" y="2243579"/>
            <a:ext cx="8642349" cy="4249295"/>
          </a:xfrm>
          <a:prstGeom prst="roundRect">
            <a:avLst>
              <a:gd name="adj" fmla="val 356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988C045E-E60F-0E77-EE6B-1B1BEB325FEC}"/>
              </a:ext>
            </a:extLst>
          </p:cNvPr>
          <p:cNvSpPr/>
          <p:nvPr/>
        </p:nvSpPr>
        <p:spPr>
          <a:xfrm>
            <a:off x="3528854" y="2044659"/>
            <a:ext cx="2124000" cy="396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indent="0" algn="ctr">
              <a:lnSpc>
                <a:spcPct val="130000"/>
              </a:lnSpc>
              <a:buNone/>
            </a:pPr>
            <a:r>
              <a:rPr lang="ja-JP" altLang="en-US" b="1" dirty="0">
                <a:solidFill>
                  <a:schemeClr val="bg1"/>
                </a:solidFill>
              </a:rPr>
              <a:t>別冊の目次</a:t>
            </a:r>
            <a:endParaRPr lang="en-US" altLang="ja-JP" b="1" dirty="0">
              <a:solidFill>
                <a:schemeClr val="bg1"/>
              </a:solidFill>
            </a:endParaRPr>
          </a:p>
        </p:txBody>
      </p:sp>
      <p:sp>
        <p:nvSpPr>
          <p:cNvPr id="5" name="テキスト ボックス 4">
            <a:extLst>
              <a:ext uri="{FF2B5EF4-FFF2-40B4-BE49-F238E27FC236}">
                <a16:creationId xmlns:a16="http://schemas.microsoft.com/office/drawing/2014/main" id="{56FDCC0F-4A36-C2B9-9F6D-4302E67DD7C4}"/>
              </a:ext>
            </a:extLst>
          </p:cNvPr>
          <p:cNvSpPr txBox="1"/>
          <p:nvPr/>
        </p:nvSpPr>
        <p:spPr>
          <a:xfrm>
            <a:off x="367484" y="2520564"/>
            <a:ext cx="4317521" cy="3884140"/>
          </a:xfrm>
          <a:prstGeom prst="rect">
            <a:avLst/>
          </a:prstGeom>
          <a:noFill/>
        </p:spPr>
        <p:txBody>
          <a:bodyPr wrap="square">
            <a:spAutoFit/>
          </a:bodyPr>
          <a:lstStyle/>
          <a:p>
            <a:pPr defTabSz="449263">
              <a:lnSpc>
                <a:spcPct val="140000"/>
              </a:lnSpc>
            </a:pPr>
            <a:r>
              <a:rPr lang="en-US" altLang="ja-JP" sz="1400" b="1" dirty="0"/>
              <a:t>2</a:t>
            </a:r>
            <a:r>
              <a:rPr lang="en-US" altLang="ja-JP" sz="1600" b="1" dirty="0"/>
              <a:t>	</a:t>
            </a:r>
            <a:r>
              <a:rPr lang="ja-JP" altLang="en-US" sz="2000" b="1" dirty="0">
                <a:solidFill>
                  <a:schemeClr val="tx2"/>
                </a:solidFill>
              </a:rPr>
              <a:t>気象データの活用事例</a:t>
            </a:r>
          </a:p>
          <a:p>
            <a:pPr defTabSz="449263">
              <a:lnSpc>
                <a:spcPct val="140000"/>
              </a:lnSpc>
            </a:pPr>
            <a:r>
              <a:rPr lang="en-US" altLang="ja-JP" sz="1200" b="1" dirty="0"/>
              <a:t>3</a:t>
            </a:r>
            <a:r>
              <a:rPr lang="en-US" altLang="ja-JP" sz="1200" dirty="0"/>
              <a:t>	</a:t>
            </a:r>
            <a:r>
              <a:rPr lang="ja-JP" altLang="en-US" sz="1200" dirty="0"/>
              <a:t>気象データを活用してみませんか？</a:t>
            </a:r>
          </a:p>
          <a:p>
            <a:pPr defTabSz="449263">
              <a:lnSpc>
                <a:spcPct val="140000"/>
              </a:lnSpc>
            </a:pPr>
            <a:r>
              <a:rPr lang="en-US" altLang="ja-JP" sz="1200" b="1" dirty="0"/>
              <a:t>4</a:t>
            </a:r>
            <a:r>
              <a:rPr lang="en-US" altLang="ja-JP" sz="1200" dirty="0"/>
              <a:t>	</a:t>
            </a:r>
            <a:r>
              <a:rPr lang="ja-JP" altLang="en-US" sz="1200" dirty="0"/>
              <a:t>気象データの活用イメージ</a:t>
            </a:r>
            <a:endParaRPr lang="en-US" altLang="ja-JP" sz="1200" dirty="0"/>
          </a:p>
          <a:p>
            <a:pPr defTabSz="449263">
              <a:lnSpc>
                <a:spcPct val="140000"/>
              </a:lnSpc>
            </a:pPr>
            <a:r>
              <a:rPr lang="en-US" altLang="ja-JP" sz="1200" b="1" dirty="0"/>
              <a:t>6</a:t>
            </a:r>
            <a:r>
              <a:rPr lang="en-US" altLang="ja-JP" sz="1200" dirty="0"/>
              <a:t>	</a:t>
            </a:r>
            <a:r>
              <a:rPr lang="ja-JP" altLang="en-US" sz="1200" dirty="0"/>
              <a:t>農業における気温予測データの活用事例</a:t>
            </a:r>
            <a:endParaRPr lang="en-US" altLang="ja-JP" sz="1200" dirty="0"/>
          </a:p>
          <a:p>
            <a:pPr defTabSz="449263">
              <a:lnSpc>
                <a:spcPct val="140000"/>
              </a:lnSpc>
            </a:pPr>
            <a:r>
              <a:rPr lang="en-US" altLang="ja-JP" sz="1200" b="1" dirty="0"/>
              <a:t>7</a:t>
            </a:r>
            <a:r>
              <a:rPr lang="en-US" altLang="ja-JP" sz="1200" dirty="0"/>
              <a:t>	</a:t>
            </a:r>
            <a:r>
              <a:rPr lang="ja-JP" altLang="en-US" sz="1200" dirty="0"/>
              <a:t>活用事例１｜栽培管理のためのメッシュ情報</a:t>
            </a:r>
          </a:p>
          <a:p>
            <a:pPr defTabSz="449263">
              <a:lnSpc>
                <a:spcPct val="140000"/>
              </a:lnSpc>
            </a:pPr>
            <a:r>
              <a:rPr lang="en-US" altLang="ja-JP" sz="1200" b="1" dirty="0"/>
              <a:t>8</a:t>
            </a:r>
            <a:r>
              <a:rPr lang="en-US" altLang="ja-JP" sz="1200" dirty="0"/>
              <a:t>	</a:t>
            </a:r>
            <a:r>
              <a:rPr lang="ja-JP" altLang="en-US" sz="1200" dirty="0"/>
              <a:t>活用事例２｜ニンジンの栽培開孔判断資料（徳島県）</a:t>
            </a:r>
            <a:endParaRPr lang="en-US" altLang="ja-JP" sz="1200" dirty="0"/>
          </a:p>
          <a:p>
            <a:pPr defTabSz="449263">
              <a:lnSpc>
                <a:spcPct val="140000"/>
              </a:lnSpc>
            </a:pPr>
            <a:r>
              <a:rPr lang="en-US" altLang="ja-JP" sz="1200" b="1" dirty="0"/>
              <a:t>9</a:t>
            </a:r>
            <a:r>
              <a:rPr lang="en-US" altLang="ja-JP" sz="1200" dirty="0"/>
              <a:t>	</a:t>
            </a:r>
            <a:r>
              <a:rPr lang="ja-JP" altLang="en-US" sz="1200" dirty="0"/>
              <a:t>活用事例３｜水稲刈り取り適期の予測（山形農総研）</a:t>
            </a:r>
            <a:endParaRPr lang="en-US" altLang="ja-JP" sz="1200" dirty="0"/>
          </a:p>
          <a:p>
            <a:pPr defTabSz="449263">
              <a:lnSpc>
                <a:spcPct val="150000"/>
              </a:lnSpc>
            </a:pPr>
            <a:r>
              <a:rPr lang="en-US" altLang="ja-JP" sz="1200" b="1" dirty="0"/>
              <a:t>10</a:t>
            </a:r>
            <a:r>
              <a:rPr lang="en-US" altLang="ja-JP" sz="1200" dirty="0"/>
              <a:t>	</a:t>
            </a:r>
            <a:r>
              <a:rPr lang="ja-JP" altLang="en-US" sz="1200" dirty="0"/>
              <a:t>活用事例４｜おきたま米づくり情報（山形県）</a:t>
            </a:r>
            <a:endParaRPr lang="en-US" altLang="ja-JP" sz="1200" dirty="0"/>
          </a:p>
          <a:p>
            <a:pPr defTabSz="449263">
              <a:lnSpc>
                <a:spcPct val="140000"/>
              </a:lnSpc>
            </a:pPr>
            <a:r>
              <a:rPr lang="en-US" altLang="ja-JP" sz="1200" b="1" dirty="0"/>
              <a:t>11</a:t>
            </a:r>
            <a:r>
              <a:rPr lang="en-US" altLang="ja-JP" sz="1200" dirty="0"/>
              <a:t>	</a:t>
            </a:r>
            <a:r>
              <a:rPr lang="ja-JP" altLang="en-US" sz="1200" dirty="0"/>
              <a:t>活用事例５｜</a:t>
            </a:r>
            <a:r>
              <a:rPr lang="zh-TW" altLang="en-US" sz="1200" dirty="0"/>
              <a:t>稲作技術情報（新潟県）</a:t>
            </a:r>
            <a:endParaRPr lang="en-US" altLang="zh-TW" sz="1200" dirty="0"/>
          </a:p>
          <a:p>
            <a:pPr defTabSz="449263">
              <a:lnSpc>
                <a:spcPct val="140000"/>
              </a:lnSpc>
            </a:pPr>
            <a:r>
              <a:rPr lang="en-US" altLang="ja-JP" sz="1200" b="1" dirty="0"/>
              <a:t>12</a:t>
            </a:r>
            <a:r>
              <a:rPr lang="en-US" altLang="ja-JP" sz="1200" dirty="0"/>
              <a:t>	</a:t>
            </a:r>
            <a:r>
              <a:rPr lang="ja-JP" altLang="en-US" sz="1200" dirty="0"/>
              <a:t>活用事例６｜「おいでまい」通信（香川県）</a:t>
            </a:r>
            <a:endParaRPr lang="en-US" altLang="ja-JP" sz="1200" dirty="0"/>
          </a:p>
          <a:p>
            <a:pPr defTabSz="449263">
              <a:lnSpc>
                <a:spcPct val="140000"/>
              </a:lnSpc>
            </a:pPr>
            <a:r>
              <a:rPr lang="en-US" altLang="ja-JP" sz="1200" b="1" dirty="0"/>
              <a:t>13</a:t>
            </a:r>
            <a:r>
              <a:rPr lang="en-US" altLang="ja-JP" sz="1200" dirty="0"/>
              <a:t>	</a:t>
            </a:r>
            <a:r>
              <a:rPr lang="ja-JP" altLang="en-US" sz="1200" dirty="0"/>
              <a:t>活用事例７｜小麦の開花日予測（農研機構）</a:t>
            </a:r>
            <a:endParaRPr lang="en-US" altLang="ja-JP" sz="1200" dirty="0"/>
          </a:p>
          <a:p>
            <a:pPr defTabSz="449263">
              <a:lnSpc>
                <a:spcPct val="140000"/>
              </a:lnSpc>
            </a:pPr>
            <a:r>
              <a:rPr lang="en-US" altLang="ja-JP" sz="1200" b="1" dirty="0"/>
              <a:t>14</a:t>
            </a:r>
            <a:r>
              <a:rPr lang="en-US" altLang="ja-JP" sz="1200" dirty="0"/>
              <a:t>	</a:t>
            </a:r>
            <a:r>
              <a:rPr lang="ja-JP" altLang="en-US" sz="1200" dirty="0"/>
              <a:t>活用事例８｜モモの開花日予測（山梨県）</a:t>
            </a:r>
            <a:endParaRPr lang="en-US" altLang="ja-JP" sz="1200" dirty="0"/>
          </a:p>
          <a:p>
            <a:pPr defTabSz="449263">
              <a:lnSpc>
                <a:spcPct val="140000"/>
              </a:lnSpc>
            </a:pPr>
            <a:r>
              <a:rPr lang="en-US" altLang="ja-JP" sz="1200" b="1" dirty="0"/>
              <a:t>15</a:t>
            </a:r>
            <a:r>
              <a:rPr lang="en-US" altLang="ja-JP" sz="1200" dirty="0"/>
              <a:t>	</a:t>
            </a:r>
            <a:r>
              <a:rPr lang="ja-JP" altLang="en-US" sz="1200" dirty="0"/>
              <a:t>活用事例９｜病害虫の防除適期予測（沖縄県）</a:t>
            </a:r>
            <a:endParaRPr lang="en-US" altLang="ja-JP" sz="1200" dirty="0"/>
          </a:p>
          <a:p>
            <a:pPr defTabSz="449263">
              <a:lnSpc>
                <a:spcPct val="140000"/>
              </a:lnSpc>
            </a:pPr>
            <a:r>
              <a:rPr lang="en-US" altLang="ja-JP" sz="1200" b="1" dirty="0"/>
              <a:t>16</a:t>
            </a:r>
            <a:r>
              <a:rPr lang="en-US" altLang="ja-JP" sz="1200" dirty="0"/>
              <a:t>	</a:t>
            </a:r>
            <a:r>
              <a:rPr lang="ja-JP" altLang="en-US" sz="1200" dirty="0"/>
              <a:t>活用事例</a:t>
            </a:r>
            <a:r>
              <a:rPr lang="en-US" altLang="ja-JP" sz="1200" dirty="0"/>
              <a:t>10</a:t>
            </a:r>
            <a:r>
              <a:rPr lang="ja-JP" altLang="en-US" sz="1200" dirty="0"/>
              <a:t>｜メッシュ農業気象データ（農研機構）</a:t>
            </a:r>
            <a:endParaRPr lang="en-US" altLang="zh-TW" sz="1200" dirty="0"/>
          </a:p>
        </p:txBody>
      </p:sp>
      <p:sp>
        <p:nvSpPr>
          <p:cNvPr id="10" name="テキスト ボックス 9">
            <a:extLst>
              <a:ext uri="{FF2B5EF4-FFF2-40B4-BE49-F238E27FC236}">
                <a16:creationId xmlns:a16="http://schemas.microsoft.com/office/drawing/2014/main" id="{87AA6A8B-5EEB-7C0D-D0A4-4127B04AF317}"/>
              </a:ext>
            </a:extLst>
          </p:cNvPr>
          <p:cNvSpPr txBox="1"/>
          <p:nvPr/>
        </p:nvSpPr>
        <p:spPr>
          <a:xfrm>
            <a:off x="5000583" y="2488688"/>
            <a:ext cx="3656191" cy="2215991"/>
          </a:xfrm>
          <a:prstGeom prst="rect">
            <a:avLst/>
          </a:prstGeom>
          <a:noFill/>
        </p:spPr>
        <p:txBody>
          <a:bodyPr wrap="square">
            <a:spAutoFit/>
          </a:bodyPr>
          <a:lstStyle/>
          <a:p>
            <a:pPr defTabSz="449263">
              <a:lnSpc>
                <a:spcPct val="150000"/>
              </a:lnSpc>
            </a:pPr>
            <a:r>
              <a:rPr lang="en-US" altLang="ja-JP" sz="1400" b="1" dirty="0"/>
              <a:t>17</a:t>
            </a:r>
            <a:r>
              <a:rPr lang="en-US" altLang="ja-JP" sz="1600" b="1" dirty="0"/>
              <a:t>	</a:t>
            </a:r>
            <a:r>
              <a:rPr lang="ja-JP" altLang="en-US" sz="2000" b="1" dirty="0">
                <a:solidFill>
                  <a:schemeClr val="tx2"/>
                </a:solidFill>
              </a:rPr>
              <a:t>気象データの取得方法</a:t>
            </a:r>
            <a:endParaRPr lang="ja-JP" altLang="en-US" sz="1600" b="1" dirty="0">
              <a:solidFill>
                <a:schemeClr val="tx2"/>
              </a:solidFill>
            </a:endParaRPr>
          </a:p>
          <a:p>
            <a:pPr defTabSz="449263">
              <a:lnSpc>
                <a:spcPct val="150000"/>
              </a:lnSpc>
            </a:pPr>
            <a:r>
              <a:rPr lang="en-US" altLang="ja-JP" sz="1200" b="1" dirty="0"/>
              <a:t>18</a:t>
            </a:r>
            <a:r>
              <a:rPr lang="en-US" altLang="ja-JP" sz="1200" dirty="0"/>
              <a:t>	</a:t>
            </a:r>
            <a:r>
              <a:rPr lang="ja-JP" altLang="en-US" sz="1200" dirty="0"/>
              <a:t>気候リスク管理のポータルサイト</a:t>
            </a:r>
            <a:endParaRPr lang="en-US" altLang="ja-JP" sz="1200" dirty="0"/>
          </a:p>
          <a:p>
            <a:pPr defTabSz="449263">
              <a:lnSpc>
                <a:spcPct val="150000"/>
              </a:lnSpc>
            </a:pPr>
            <a:r>
              <a:rPr lang="en-US" altLang="ja-JP" sz="1200" b="1" dirty="0"/>
              <a:t>19</a:t>
            </a:r>
            <a:r>
              <a:rPr lang="en-US" altLang="ja-JP" sz="1200" dirty="0"/>
              <a:t>	</a:t>
            </a:r>
            <a:r>
              <a:rPr lang="ja-JP" altLang="en-US" sz="1200" dirty="0"/>
              <a:t>過去の気象データ・ダウンロード</a:t>
            </a:r>
            <a:endParaRPr lang="en-US" altLang="ja-JP" sz="1200" dirty="0"/>
          </a:p>
          <a:p>
            <a:pPr defTabSz="449263">
              <a:lnSpc>
                <a:spcPct val="150000"/>
              </a:lnSpc>
            </a:pPr>
            <a:r>
              <a:rPr lang="en-US" altLang="ja-JP" sz="1200" b="1" dirty="0"/>
              <a:t>20</a:t>
            </a:r>
            <a:r>
              <a:rPr lang="en-US" altLang="ja-JP" sz="1200" dirty="0"/>
              <a:t>	</a:t>
            </a:r>
            <a:r>
              <a:rPr lang="ja-JP" altLang="en-US" sz="1200" dirty="0"/>
              <a:t>向こう</a:t>
            </a:r>
            <a:r>
              <a:rPr lang="ja-JP" altLang="en-US" sz="1200" dirty="0" smtClean="0"/>
              <a:t>２週間・１か月</a:t>
            </a:r>
            <a:r>
              <a:rPr lang="ja-JP" altLang="en-US" sz="1200" dirty="0"/>
              <a:t>の予測資料</a:t>
            </a:r>
            <a:endParaRPr lang="en-US" altLang="ja-JP" sz="1200" dirty="0"/>
          </a:p>
          <a:p>
            <a:pPr defTabSz="449263">
              <a:lnSpc>
                <a:spcPct val="150000"/>
              </a:lnSpc>
            </a:pPr>
            <a:r>
              <a:rPr lang="en-US" altLang="ja-JP" sz="1200" b="1" dirty="0"/>
              <a:t>21</a:t>
            </a:r>
            <a:r>
              <a:rPr lang="en-US" altLang="ja-JP" sz="1200" dirty="0"/>
              <a:t>	</a:t>
            </a:r>
            <a:r>
              <a:rPr lang="ja-JP" altLang="en-US" sz="1200" dirty="0"/>
              <a:t>確率予測資料とは？</a:t>
            </a:r>
            <a:endParaRPr lang="en-US" altLang="ja-JP" sz="1200" dirty="0"/>
          </a:p>
          <a:p>
            <a:pPr defTabSz="449263">
              <a:lnSpc>
                <a:spcPct val="150000"/>
              </a:lnSpc>
            </a:pPr>
            <a:r>
              <a:rPr lang="en-US" altLang="ja-JP" sz="1200" b="1" dirty="0"/>
              <a:t>22</a:t>
            </a:r>
            <a:r>
              <a:rPr lang="en-US" altLang="ja-JP" sz="1200" dirty="0"/>
              <a:t>	</a:t>
            </a:r>
            <a:r>
              <a:rPr lang="ja-JP" altLang="en-US" sz="1200" dirty="0"/>
              <a:t>確率予測資料提供ページ</a:t>
            </a:r>
            <a:endParaRPr lang="en-US" altLang="ja-JP" sz="1200" dirty="0"/>
          </a:p>
          <a:p>
            <a:pPr defTabSz="449263">
              <a:lnSpc>
                <a:spcPct val="150000"/>
              </a:lnSpc>
            </a:pPr>
            <a:r>
              <a:rPr lang="en-US" altLang="ja-JP" sz="1200" b="1" dirty="0"/>
              <a:t>23</a:t>
            </a:r>
            <a:r>
              <a:rPr lang="en-US" altLang="ja-JP" sz="1200" dirty="0"/>
              <a:t>	</a:t>
            </a:r>
            <a:r>
              <a:rPr lang="ja-JP" altLang="en-US" sz="1200" dirty="0"/>
              <a:t>確率予測資料</a:t>
            </a:r>
            <a:r>
              <a:rPr lang="en-US" altLang="ja-JP" sz="1200" dirty="0"/>
              <a:t>CSV</a:t>
            </a:r>
            <a:r>
              <a:rPr lang="ja-JP" altLang="en-US" sz="1200" dirty="0"/>
              <a:t>ファイル形式等</a:t>
            </a:r>
            <a:endParaRPr lang="en-US" altLang="ja-JP" sz="1200" dirty="0"/>
          </a:p>
        </p:txBody>
      </p:sp>
      <p:pic>
        <p:nvPicPr>
          <p:cNvPr id="3" name="図 2">
            <a:extLst>
              <a:ext uri="{FF2B5EF4-FFF2-40B4-BE49-F238E27FC236}">
                <a16:creationId xmlns:a16="http://schemas.microsoft.com/office/drawing/2014/main" id="{142CEAAA-84C6-47C1-760B-46966AEEB215}"/>
              </a:ext>
            </a:extLst>
          </p:cNvPr>
          <p:cNvPicPr>
            <a:picLocks noChangeAspect="1"/>
          </p:cNvPicPr>
          <p:nvPr/>
        </p:nvPicPr>
        <p:blipFill>
          <a:blip r:embed="rId3"/>
          <a:stretch>
            <a:fillRect/>
          </a:stretch>
        </p:blipFill>
        <p:spPr>
          <a:xfrm>
            <a:off x="4490346" y="5049218"/>
            <a:ext cx="4361340" cy="1299190"/>
          </a:xfrm>
          <a:prstGeom prst="rect">
            <a:avLst/>
          </a:prstGeom>
        </p:spPr>
      </p:pic>
    </p:spTree>
    <p:extLst>
      <p:ext uri="{BB962C8B-B14F-4D97-AF65-F5344CB8AC3E}">
        <p14:creationId xmlns:p14="http://schemas.microsoft.com/office/powerpoint/2010/main" val="3367844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4">
            <a:extLst>
              <a:ext uri="{FF2B5EF4-FFF2-40B4-BE49-F238E27FC236}">
                <a16:creationId xmlns:a16="http://schemas.microsoft.com/office/drawing/2014/main" id="{2BF7646F-DA85-39F8-9945-55690548CE32}"/>
              </a:ext>
            </a:extLst>
          </p:cNvPr>
          <p:cNvGraphicFramePr>
            <a:graphicFrameLocks noGrp="1"/>
          </p:cNvGraphicFramePr>
          <p:nvPr>
            <p:extLst>
              <p:ext uri="{D42A27DB-BD31-4B8C-83A1-F6EECF244321}">
                <p14:modId xmlns:p14="http://schemas.microsoft.com/office/powerpoint/2010/main" val="439464183"/>
              </p:ext>
            </p:extLst>
          </p:nvPr>
        </p:nvGraphicFramePr>
        <p:xfrm>
          <a:off x="1332600" y="2526624"/>
          <a:ext cx="7195238" cy="1804752"/>
        </p:xfrm>
        <a:graphic>
          <a:graphicData uri="http://schemas.openxmlformats.org/drawingml/2006/table">
            <a:tbl>
              <a:tblPr firstRow="1" bandRow="1">
                <a:tableStyleId>{5C22544A-7EE6-4342-B048-85BDC9FD1C3A}</a:tableStyleId>
              </a:tblPr>
              <a:tblGrid>
                <a:gridCol w="1079895">
                  <a:extLst>
                    <a:ext uri="{9D8B030D-6E8A-4147-A177-3AD203B41FA5}">
                      <a16:colId xmlns:a16="http://schemas.microsoft.com/office/drawing/2014/main" val="593793763"/>
                    </a:ext>
                  </a:extLst>
                </a:gridCol>
                <a:gridCol w="6115343">
                  <a:extLst>
                    <a:ext uri="{9D8B030D-6E8A-4147-A177-3AD203B41FA5}">
                      <a16:colId xmlns:a16="http://schemas.microsoft.com/office/drawing/2014/main" val="3080342454"/>
                    </a:ext>
                  </a:extLst>
                </a:gridCol>
              </a:tblGrid>
              <a:tr h="1332000">
                <a:tc>
                  <a:txBody>
                    <a:bodyPr/>
                    <a:lstStyle/>
                    <a:p>
                      <a:pPr algn="ctr"/>
                      <a:r>
                        <a:rPr kumimoji="1" lang="en-US" altLang="ja-JP" sz="4000" dirty="0">
                          <a:solidFill>
                            <a:schemeClr val="tx2"/>
                          </a:solidFill>
                        </a:rPr>
                        <a:t>1</a:t>
                      </a:r>
                      <a:endParaRPr kumimoji="1" lang="ja-JP" altLang="en-US" sz="4000" dirty="0">
                        <a:solidFill>
                          <a:schemeClr val="tx2"/>
                        </a:solidFill>
                      </a:endParaRPr>
                    </a:p>
                  </a:txBody>
                  <a:tcPr marL="180000" marR="180000" marT="180000" marB="180000" anchor="ctr">
                    <a:lnL w="12700" cmpd="sng">
                      <a:noFill/>
                    </a:lnL>
                    <a:lnR w="381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nSpc>
                          <a:spcPct val="120000"/>
                        </a:lnSpc>
                      </a:pPr>
                      <a:endParaRPr kumimoji="1" lang="en-US" altLang="ja-JP" sz="3200" dirty="0">
                        <a:solidFill>
                          <a:schemeClr val="tx2"/>
                        </a:solidFill>
                      </a:endParaRPr>
                    </a:p>
                    <a:p>
                      <a:pPr marL="342900" indent="-342900">
                        <a:lnSpc>
                          <a:spcPct val="120000"/>
                        </a:lnSpc>
                        <a:buFont typeface="Arial" panose="020B0604020202020204" pitchFamily="34" charset="0"/>
                        <a:buChar char="•"/>
                      </a:pPr>
                      <a:r>
                        <a:rPr kumimoji="1" lang="ja-JP" altLang="en-US" sz="2400" b="0" dirty="0">
                          <a:solidFill>
                            <a:schemeClr val="tx1"/>
                          </a:solidFill>
                        </a:rPr>
                        <a:t>農業に密接に関わる気象情報</a:t>
                      </a:r>
                      <a:endParaRPr kumimoji="1" lang="en-US" altLang="ja-JP" sz="2400" b="0" dirty="0">
                        <a:solidFill>
                          <a:schemeClr val="tx1"/>
                        </a:solidFill>
                      </a:endParaRPr>
                    </a:p>
                    <a:p>
                      <a:pPr marL="342900" indent="-342900">
                        <a:lnSpc>
                          <a:spcPct val="120000"/>
                        </a:lnSpc>
                        <a:buFont typeface="Arial" panose="020B0604020202020204" pitchFamily="34" charset="0"/>
                        <a:buChar char="•"/>
                      </a:pPr>
                      <a:r>
                        <a:rPr kumimoji="1" lang="ja-JP" altLang="en-US" sz="2400" b="0" dirty="0">
                          <a:solidFill>
                            <a:schemeClr val="tx1"/>
                          </a:solidFill>
                        </a:rPr>
                        <a:t>気象情報へのアクセス方法</a:t>
                      </a:r>
                      <a:endParaRPr kumimoji="1" lang="en-US" altLang="ja-JP" sz="2400" b="0" dirty="0">
                        <a:solidFill>
                          <a:schemeClr val="tx1"/>
                        </a:solidFill>
                      </a:endParaRPr>
                    </a:p>
                  </a:txBody>
                  <a:tcPr marL="360000" marR="180000" marT="180000" marB="180000" anchor="ctr">
                    <a:lnL w="38100" cap="flat" cmpd="sng" algn="ctr">
                      <a:solidFill>
                        <a:schemeClr val="tx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7911846"/>
                  </a:ext>
                </a:extLst>
              </a:tr>
            </a:tbl>
          </a:graphicData>
        </a:graphic>
      </p:graphicFrame>
      <p:sp>
        <p:nvSpPr>
          <p:cNvPr id="2" name="タイトル 1">
            <a:extLst>
              <a:ext uri="{FF2B5EF4-FFF2-40B4-BE49-F238E27FC236}">
                <a16:creationId xmlns:a16="http://schemas.microsoft.com/office/drawing/2014/main" id="{464C680F-988D-0E9F-6613-FC5CE1C9F2B5}"/>
              </a:ext>
            </a:extLst>
          </p:cNvPr>
          <p:cNvSpPr>
            <a:spLocks noGrp="1"/>
          </p:cNvSpPr>
          <p:nvPr>
            <p:ph type="title"/>
          </p:nvPr>
        </p:nvSpPr>
        <p:spPr>
          <a:xfrm>
            <a:off x="2783142" y="2730432"/>
            <a:ext cx="3915587" cy="415924"/>
          </a:xfrm>
        </p:spPr>
        <p:txBody>
          <a:bodyPr>
            <a:noAutofit/>
          </a:bodyPr>
          <a:lstStyle/>
          <a:p>
            <a:r>
              <a:rPr lang="ja-JP" altLang="en-US" sz="3200" dirty="0">
                <a:solidFill>
                  <a:schemeClr val="tx2"/>
                </a:solidFill>
              </a:rPr>
              <a:t>気象情報について</a:t>
            </a:r>
          </a:p>
        </p:txBody>
      </p:sp>
    </p:spTree>
    <p:extLst>
      <p:ext uri="{BB962C8B-B14F-4D97-AF65-F5344CB8AC3E}">
        <p14:creationId xmlns:p14="http://schemas.microsoft.com/office/powerpoint/2010/main" val="897404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49C0A7E0-5B73-464D-50F8-883E924E7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3301" y="2163118"/>
            <a:ext cx="2049221" cy="1366147"/>
          </a:xfrm>
          <a:prstGeom prst="rect">
            <a:avLst/>
          </a:prstGeom>
        </p:spPr>
      </p:pic>
      <p:sp>
        <p:nvSpPr>
          <p:cNvPr id="6" name="テキスト ボックス 5">
            <a:extLst>
              <a:ext uri="{FF2B5EF4-FFF2-40B4-BE49-F238E27FC236}">
                <a16:creationId xmlns:a16="http://schemas.microsoft.com/office/drawing/2014/main" id="{1217C0A7-1829-86CC-4660-E92888774C4C}"/>
              </a:ext>
            </a:extLst>
          </p:cNvPr>
          <p:cNvSpPr txBox="1"/>
          <p:nvPr/>
        </p:nvSpPr>
        <p:spPr>
          <a:xfrm>
            <a:off x="241748" y="780032"/>
            <a:ext cx="8651427" cy="743280"/>
          </a:xfrm>
          <a:prstGeom prst="rect">
            <a:avLst/>
          </a:prstGeom>
          <a:noFill/>
        </p:spPr>
        <p:txBody>
          <a:bodyPr wrap="square">
            <a:spAutoFit/>
          </a:bodyPr>
          <a:lstStyle/>
          <a:p>
            <a:pPr>
              <a:lnSpc>
                <a:spcPct val="120000"/>
              </a:lnSpc>
            </a:pPr>
            <a:r>
              <a:rPr kumimoji="1" lang="ja-JP" altLang="en-US" b="1" dirty="0">
                <a:solidFill>
                  <a:schemeClr val="tx2"/>
                </a:solidFill>
              </a:rPr>
              <a:t>長期から短期にわたる気象現象は作業</a:t>
            </a:r>
            <a:r>
              <a:rPr lang="ja-JP" altLang="en-US" b="1" dirty="0">
                <a:solidFill>
                  <a:schemeClr val="tx2"/>
                </a:solidFill>
              </a:rPr>
              <a:t>計画</a:t>
            </a:r>
            <a:r>
              <a:rPr kumimoji="1" lang="ja-JP" altLang="en-US" b="1" dirty="0">
                <a:solidFill>
                  <a:schemeClr val="tx2"/>
                </a:solidFill>
              </a:rPr>
              <a:t>、農作物の品質・収量、売上</a:t>
            </a:r>
            <a:r>
              <a:rPr lang="ja-JP" altLang="en-US" b="1" dirty="0">
                <a:solidFill>
                  <a:schemeClr val="tx2"/>
                </a:solidFill>
              </a:rPr>
              <a:t>など農業に様々な</a:t>
            </a:r>
            <a:r>
              <a:rPr kumimoji="1" lang="ja-JP" altLang="en-US" b="1" dirty="0">
                <a:solidFill>
                  <a:schemeClr val="tx2"/>
                </a:solidFill>
              </a:rPr>
              <a:t>影響を及ぼす　　</a:t>
            </a:r>
            <a:r>
              <a:rPr kumimoji="1" lang="ja-JP" altLang="en-US" b="1" dirty="0">
                <a:solidFill>
                  <a:schemeClr val="accent2"/>
                </a:solidFill>
              </a:rPr>
              <a:t>気象情報</a:t>
            </a:r>
            <a:r>
              <a:rPr lang="ja-JP" altLang="en-US" b="1" dirty="0">
                <a:solidFill>
                  <a:schemeClr val="accent2"/>
                </a:solidFill>
              </a:rPr>
              <a:t>を活用した</a:t>
            </a:r>
            <a:r>
              <a:rPr kumimoji="1" lang="ja-JP" altLang="en-US" b="1" dirty="0">
                <a:solidFill>
                  <a:schemeClr val="accent2"/>
                </a:solidFill>
              </a:rPr>
              <a:t>事前・直前対策へ</a:t>
            </a:r>
            <a:endParaRPr kumimoji="1" lang="ja-JP" altLang="en-US" b="1" dirty="0">
              <a:solidFill>
                <a:schemeClr val="tx2"/>
              </a:solidFill>
            </a:endParaRPr>
          </a:p>
        </p:txBody>
      </p:sp>
      <p:pic>
        <p:nvPicPr>
          <p:cNvPr id="35" name="図 34">
            <a:extLst>
              <a:ext uri="{FF2B5EF4-FFF2-40B4-BE49-F238E27FC236}">
                <a16:creationId xmlns:a16="http://schemas.microsoft.com/office/drawing/2014/main" id="{C0E8863E-6BD3-DCA7-C746-F8D29A25D7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7886" y="4690429"/>
            <a:ext cx="1960017" cy="1468396"/>
          </a:xfrm>
          <a:prstGeom prst="rect">
            <a:avLst/>
          </a:prstGeom>
        </p:spPr>
      </p:pic>
      <p:sp>
        <p:nvSpPr>
          <p:cNvPr id="28" name="四角形: 角を丸くする 27">
            <a:extLst>
              <a:ext uri="{FF2B5EF4-FFF2-40B4-BE49-F238E27FC236}">
                <a16:creationId xmlns:a16="http://schemas.microsoft.com/office/drawing/2014/main" id="{83B3C08A-9A36-99D6-C192-97CA1B05A913}"/>
              </a:ext>
            </a:extLst>
          </p:cNvPr>
          <p:cNvSpPr/>
          <p:nvPr/>
        </p:nvSpPr>
        <p:spPr>
          <a:xfrm>
            <a:off x="6175401" y="4367866"/>
            <a:ext cx="2520000" cy="2160000"/>
          </a:xfrm>
          <a:prstGeom prst="roundRect">
            <a:avLst>
              <a:gd name="adj" fmla="val 76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732FFD60-D48C-FB4E-DB02-5A4359EE5B5B}"/>
              </a:ext>
            </a:extLst>
          </p:cNvPr>
          <p:cNvSpPr/>
          <p:nvPr/>
        </p:nvSpPr>
        <p:spPr>
          <a:xfrm>
            <a:off x="470049" y="4359908"/>
            <a:ext cx="2520000" cy="2160000"/>
          </a:xfrm>
          <a:prstGeom prst="roundRect">
            <a:avLst>
              <a:gd name="adj" fmla="val 76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四角形: 角を丸くする 25">
            <a:extLst>
              <a:ext uri="{FF2B5EF4-FFF2-40B4-BE49-F238E27FC236}">
                <a16:creationId xmlns:a16="http://schemas.microsoft.com/office/drawing/2014/main" id="{DD1CB1B4-051E-A8C3-7ED2-F3D4F085263D}"/>
              </a:ext>
            </a:extLst>
          </p:cNvPr>
          <p:cNvSpPr/>
          <p:nvPr/>
        </p:nvSpPr>
        <p:spPr>
          <a:xfrm>
            <a:off x="3317011" y="4368763"/>
            <a:ext cx="2520000" cy="2160000"/>
          </a:xfrm>
          <a:prstGeom prst="roundRect">
            <a:avLst>
              <a:gd name="adj" fmla="val 76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C9B39279-39ED-92C0-9D44-D32D6B2B14C7}"/>
              </a:ext>
            </a:extLst>
          </p:cNvPr>
          <p:cNvSpPr>
            <a:spLocks noGrp="1"/>
          </p:cNvSpPr>
          <p:nvPr>
            <p:ph type="title"/>
          </p:nvPr>
        </p:nvSpPr>
        <p:spPr/>
        <p:txBody>
          <a:bodyPr/>
          <a:lstStyle/>
          <a:p>
            <a:r>
              <a:rPr lang="ja-JP" altLang="en-US" dirty="0"/>
              <a:t>農業と天気・天候の関係</a:t>
            </a:r>
            <a:endParaRPr kumimoji="1" lang="ja-JP" altLang="en-US" dirty="0"/>
          </a:p>
        </p:txBody>
      </p:sp>
      <p:sp>
        <p:nvSpPr>
          <p:cNvPr id="39" name="四角形: 角を丸くする 38">
            <a:extLst>
              <a:ext uri="{FF2B5EF4-FFF2-40B4-BE49-F238E27FC236}">
                <a16:creationId xmlns:a16="http://schemas.microsoft.com/office/drawing/2014/main" id="{22270405-7EDB-A5B0-C945-1D1DA836F24B}"/>
              </a:ext>
            </a:extLst>
          </p:cNvPr>
          <p:cNvSpPr/>
          <p:nvPr/>
        </p:nvSpPr>
        <p:spPr>
          <a:xfrm>
            <a:off x="508809" y="1829718"/>
            <a:ext cx="2520000" cy="2160000"/>
          </a:xfrm>
          <a:prstGeom prst="roundRect">
            <a:avLst>
              <a:gd name="adj" fmla="val 76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55D2F0D4-7375-046D-D9DD-6A1AFF1AEBC1}"/>
              </a:ext>
            </a:extLst>
          </p:cNvPr>
          <p:cNvSpPr txBox="1"/>
          <p:nvPr/>
        </p:nvSpPr>
        <p:spPr>
          <a:xfrm>
            <a:off x="734167" y="3661136"/>
            <a:ext cx="2096992" cy="307777"/>
          </a:xfrm>
          <a:prstGeom prst="rect">
            <a:avLst/>
          </a:prstGeom>
          <a:noFill/>
        </p:spPr>
        <p:txBody>
          <a:bodyPr wrap="square">
            <a:spAutoFit/>
          </a:bodyPr>
          <a:lstStyle/>
          <a:p>
            <a:pPr marL="0" indent="0" algn="ctr">
              <a:buFont typeface="Arial" panose="020B0604020202020204" pitchFamily="34" charset="0"/>
              <a:buNone/>
            </a:pPr>
            <a:r>
              <a:rPr lang="ja-JP" altLang="en-US" sz="1400" b="0" dirty="0">
                <a:solidFill>
                  <a:schemeClr val="tx1"/>
                </a:solidFill>
                <a:latin typeface="Arial" panose="020B0604020202020204" pitchFamily="34" charset="0"/>
              </a:rPr>
              <a:t>凍霜害、温度管理</a:t>
            </a:r>
            <a:endParaRPr lang="en-US" altLang="ja-JP" sz="1400" b="0" dirty="0">
              <a:solidFill>
                <a:schemeClr val="tx1"/>
              </a:solidFill>
              <a:latin typeface="Arial" panose="020B0604020202020204" pitchFamily="34" charset="0"/>
            </a:endParaRPr>
          </a:p>
        </p:txBody>
      </p:sp>
      <p:sp>
        <p:nvSpPr>
          <p:cNvPr id="38" name="四角形: 角を丸くする 37">
            <a:extLst>
              <a:ext uri="{FF2B5EF4-FFF2-40B4-BE49-F238E27FC236}">
                <a16:creationId xmlns:a16="http://schemas.microsoft.com/office/drawing/2014/main" id="{6FD2D165-CC47-6394-0B9F-802E39672918}"/>
              </a:ext>
            </a:extLst>
          </p:cNvPr>
          <p:cNvSpPr/>
          <p:nvPr/>
        </p:nvSpPr>
        <p:spPr>
          <a:xfrm>
            <a:off x="930280" y="1687847"/>
            <a:ext cx="1728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t>低温・凍霜</a:t>
            </a:r>
          </a:p>
        </p:txBody>
      </p:sp>
      <p:sp>
        <p:nvSpPr>
          <p:cNvPr id="44" name="四角形: 角を丸くする 43">
            <a:extLst>
              <a:ext uri="{FF2B5EF4-FFF2-40B4-BE49-F238E27FC236}">
                <a16:creationId xmlns:a16="http://schemas.microsoft.com/office/drawing/2014/main" id="{871A7369-7B06-E3B9-8C9B-B69656A15989}"/>
              </a:ext>
            </a:extLst>
          </p:cNvPr>
          <p:cNvSpPr/>
          <p:nvPr/>
        </p:nvSpPr>
        <p:spPr>
          <a:xfrm>
            <a:off x="3312000" y="1842971"/>
            <a:ext cx="2520000" cy="2160000"/>
          </a:xfrm>
          <a:prstGeom prst="roundRect">
            <a:avLst>
              <a:gd name="adj" fmla="val 76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四角形: 角を丸くする 47">
            <a:extLst>
              <a:ext uri="{FF2B5EF4-FFF2-40B4-BE49-F238E27FC236}">
                <a16:creationId xmlns:a16="http://schemas.microsoft.com/office/drawing/2014/main" id="{36CA715A-33E3-15DE-1E52-B1B356E0AB99}"/>
              </a:ext>
            </a:extLst>
          </p:cNvPr>
          <p:cNvSpPr/>
          <p:nvPr/>
        </p:nvSpPr>
        <p:spPr>
          <a:xfrm>
            <a:off x="3686953" y="1706244"/>
            <a:ext cx="1728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b="1" dirty="0"/>
              <a:t>高</a:t>
            </a:r>
            <a:r>
              <a:rPr kumimoji="1" lang="ja-JP" altLang="en-US" sz="1400" b="1" dirty="0"/>
              <a:t>温・少雨</a:t>
            </a:r>
          </a:p>
        </p:txBody>
      </p:sp>
      <p:sp>
        <p:nvSpPr>
          <p:cNvPr id="50" name="テキスト ボックス 49">
            <a:extLst>
              <a:ext uri="{FF2B5EF4-FFF2-40B4-BE49-F238E27FC236}">
                <a16:creationId xmlns:a16="http://schemas.microsoft.com/office/drawing/2014/main" id="{8719E5C7-FACE-EFAA-CDAF-2E25AC444DC0}"/>
              </a:ext>
            </a:extLst>
          </p:cNvPr>
          <p:cNvSpPr txBox="1"/>
          <p:nvPr/>
        </p:nvSpPr>
        <p:spPr>
          <a:xfrm>
            <a:off x="3345943" y="3664194"/>
            <a:ext cx="2587336" cy="307777"/>
          </a:xfrm>
          <a:prstGeom prst="rect">
            <a:avLst/>
          </a:prstGeom>
          <a:noFill/>
        </p:spPr>
        <p:txBody>
          <a:bodyPr wrap="square">
            <a:spAutoFit/>
          </a:bodyPr>
          <a:lstStyle/>
          <a:p>
            <a:pPr marL="0" indent="0" algn="ctr">
              <a:buFont typeface="Arial" panose="020B0604020202020204" pitchFamily="34" charset="0"/>
              <a:buNone/>
            </a:pPr>
            <a:r>
              <a:rPr lang="ja-JP" altLang="en-US" sz="1400" b="0" dirty="0">
                <a:solidFill>
                  <a:schemeClr val="tx1"/>
                </a:solidFill>
                <a:latin typeface="Arial" panose="020B0604020202020204" pitchFamily="34" charset="0"/>
              </a:rPr>
              <a:t>高温害、干害、熱中症</a:t>
            </a:r>
            <a:endParaRPr lang="en-US" altLang="ja-JP" sz="1400" b="0" dirty="0">
              <a:solidFill>
                <a:schemeClr val="tx1"/>
              </a:solidFill>
              <a:latin typeface="Arial" panose="020B0604020202020204" pitchFamily="34" charset="0"/>
            </a:endParaRPr>
          </a:p>
        </p:txBody>
      </p:sp>
      <p:sp>
        <p:nvSpPr>
          <p:cNvPr id="52" name="四角形: 角を丸くする 51">
            <a:extLst>
              <a:ext uri="{FF2B5EF4-FFF2-40B4-BE49-F238E27FC236}">
                <a16:creationId xmlns:a16="http://schemas.microsoft.com/office/drawing/2014/main" id="{4F4BBB77-2BCA-48F4-9BDF-0D6D3E95581C}"/>
              </a:ext>
            </a:extLst>
          </p:cNvPr>
          <p:cNvSpPr/>
          <p:nvPr/>
        </p:nvSpPr>
        <p:spPr>
          <a:xfrm>
            <a:off x="6159188" y="1851599"/>
            <a:ext cx="2520000" cy="2160000"/>
          </a:xfrm>
          <a:prstGeom prst="roundRect">
            <a:avLst>
              <a:gd name="adj" fmla="val 76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四角形: 角を丸くする 2">
            <a:extLst>
              <a:ext uri="{FF2B5EF4-FFF2-40B4-BE49-F238E27FC236}">
                <a16:creationId xmlns:a16="http://schemas.microsoft.com/office/drawing/2014/main" id="{F2D410F5-8BD5-E220-AF90-8BCDD89D072A}"/>
              </a:ext>
            </a:extLst>
          </p:cNvPr>
          <p:cNvSpPr/>
          <p:nvPr/>
        </p:nvSpPr>
        <p:spPr>
          <a:xfrm>
            <a:off x="6518368" y="1689202"/>
            <a:ext cx="1836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t>ひょう・雷・突風</a:t>
            </a:r>
          </a:p>
        </p:txBody>
      </p:sp>
      <p:sp>
        <p:nvSpPr>
          <p:cNvPr id="5" name="二等辺三角形 4">
            <a:extLst>
              <a:ext uri="{FF2B5EF4-FFF2-40B4-BE49-F238E27FC236}">
                <a16:creationId xmlns:a16="http://schemas.microsoft.com/office/drawing/2014/main" id="{C3DFFEE2-EBF1-0B03-4895-E87230A9253B}"/>
              </a:ext>
            </a:extLst>
          </p:cNvPr>
          <p:cNvSpPr/>
          <p:nvPr/>
        </p:nvSpPr>
        <p:spPr>
          <a:xfrm rot="5400000">
            <a:off x="2498554" y="1188338"/>
            <a:ext cx="302069" cy="236818"/>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4FAB866C-D480-0098-CCF5-DDB1416C47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7298" y="2174774"/>
            <a:ext cx="1879816" cy="1468606"/>
          </a:xfrm>
          <a:prstGeom prst="rect">
            <a:avLst/>
          </a:prstGeom>
        </p:spPr>
      </p:pic>
      <p:pic>
        <p:nvPicPr>
          <p:cNvPr id="9" name="図 8">
            <a:extLst>
              <a:ext uri="{FF2B5EF4-FFF2-40B4-BE49-F238E27FC236}">
                <a16:creationId xmlns:a16="http://schemas.microsoft.com/office/drawing/2014/main" id="{1CDDB72E-5555-215B-AD61-0574676D8B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1654" y="2143693"/>
            <a:ext cx="2009429" cy="1313211"/>
          </a:xfrm>
          <a:prstGeom prst="rect">
            <a:avLst/>
          </a:prstGeom>
        </p:spPr>
      </p:pic>
      <p:sp>
        <p:nvSpPr>
          <p:cNvPr id="13" name="テキスト ボックス 12">
            <a:extLst>
              <a:ext uri="{FF2B5EF4-FFF2-40B4-BE49-F238E27FC236}">
                <a16:creationId xmlns:a16="http://schemas.microsoft.com/office/drawing/2014/main" id="{1D5F37FC-C5DB-0F88-759B-AC63972F49F6}"/>
              </a:ext>
            </a:extLst>
          </p:cNvPr>
          <p:cNvSpPr txBox="1"/>
          <p:nvPr/>
        </p:nvSpPr>
        <p:spPr>
          <a:xfrm>
            <a:off x="6177533" y="3496601"/>
            <a:ext cx="2483309" cy="461665"/>
          </a:xfrm>
          <a:prstGeom prst="rect">
            <a:avLst/>
          </a:prstGeom>
          <a:noFill/>
        </p:spPr>
        <p:txBody>
          <a:bodyPr wrap="square">
            <a:spAutoFit/>
          </a:bodyPr>
          <a:lstStyle/>
          <a:p>
            <a:pPr marL="0" indent="0" algn="ctr">
              <a:buFont typeface="Arial" panose="020B0604020202020204" pitchFamily="34" charset="0"/>
              <a:buNone/>
            </a:pPr>
            <a:r>
              <a:rPr lang="ja-JP" altLang="en-US" sz="1200" b="0" dirty="0">
                <a:solidFill>
                  <a:schemeClr val="tx1"/>
                </a:solidFill>
                <a:latin typeface="Arial" panose="020B0604020202020204" pitchFamily="34" charset="0"/>
              </a:rPr>
              <a:t>水稲の倒伏、降ひょう害</a:t>
            </a:r>
            <a:endParaRPr lang="en-US" altLang="ja-JP" sz="1200" b="0" dirty="0">
              <a:solidFill>
                <a:schemeClr val="tx1"/>
              </a:solidFill>
              <a:latin typeface="Arial" panose="020B0604020202020204" pitchFamily="34" charset="0"/>
            </a:endParaRPr>
          </a:p>
          <a:p>
            <a:pPr marL="0" indent="0" algn="ctr">
              <a:buFont typeface="Arial" panose="020B0604020202020204" pitchFamily="34" charset="0"/>
              <a:buNone/>
            </a:pPr>
            <a:r>
              <a:rPr lang="ja-JP" altLang="en-US" sz="1200" b="0" dirty="0">
                <a:solidFill>
                  <a:schemeClr val="tx1"/>
                </a:solidFill>
                <a:latin typeface="Arial" panose="020B0604020202020204" pitchFamily="34" charset="0"/>
              </a:rPr>
              <a:t>農業施設の倒壊・破損</a:t>
            </a:r>
            <a:endParaRPr lang="en-US" altLang="ja-JP" sz="1200" b="0" dirty="0">
              <a:solidFill>
                <a:schemeClr val="tx1"/>
              </a:solidFill>
              <a:latin typeface="Arial" panose="020B0604020202020204" pitchFamily="34" charset="0"/>
            </a:endParaRPr>
          </a:p>
        </p:txBody>
      </p:sp>
      <p:sp>
        <p:nvSpPr>
          <p:cNvPr id="18" name="四角形: 角を丸くする 17">
            <a:extLst>
              <a:ext uri="{FF2B5EF4-FFF2-40B4-BE49-F238E27FC236}">
                <a16:creationId xmlns:a16="http://schemas.microsoft.com/office/drawing/2014/main" id="{B2DD597D-1BB7-1738-31CB-DBAFCE6B294C}"/>
              </a:ext>
            </a:extLst>
          </p:cNvPr>
          <p:cNvSpPr/>
          <p:nvPr/>
        </p:nvSpPr>
        <p:spPr>
          <a:xfrm>
            <a:off x="1148726" y="4224763"/>
            <a:ext cx="1188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t>大雪</a:t>
            </a:r>
          </a:p>
        </p:txBody>
      </p:sp>
      <p:sp>
        <p:nvSpPr>
          <p:cNvPr id="21" name="テキスト ボックス 20">
            <a:extLst>
              <a:ext uri="{FF2B5EF4-FFF2-40B4-BE49-F238E27FC236}">
                <a16:creationId xmlns:a16="http://schemas.microsoft.com/office/drawing/2014/main" id="{5CEAE9A1-D737-8A3F-326A-D77C84032CCF}"/>
              </a:ext>
            </a:extLst>
          </p:cNvPr>
          <p:cNvSpPr txBox="1"/>
          <p:nvPr/>
        </p:nvSpPr>
        <p:spPr>
          <a:xfrm>
            <a:off x="617040" y="6220986"/>
            <a:ext cx="2251372" cy="307777"/>
          </a:xfrm>
          <a:prstGeom prst="rect">
            <a:avLst/>
          </a:prstGeom>
          <a:noFill/>
        </p:spPr>
        <p:txBody>
          <a:bodyPr wrap="square">
            <a:spAutoFit/>
          </a:bodyPr>
          <a:lstStyle/>
          <a:p>
            <a:pPr marL="0" indent="0" algn="ctr">
              <a:buFont typeface="Arial" panose="020B0604020202020204" pitchFamily="34" charset="0"/>
              <a:buNone/>
            </a:pPr>
            <a:r>
              <a:rPr lang="ja-JP" altLang="en-US" sz="1400" b="0" dirty="0">
                <a:solidFill>
                  <a:schemeClr val="tx1"/>
                </a:solidFill>
                <a:latin typeface="Arial" panose="020B0604020202020204" pitchFamily="34" charset="0"/>
              </a:rPr>
              <a:t>雪害、農業施設の倒壊</a:t>
            </a:r>
            <a:endParaRPr lang="en-US" altLang="ja-JP" sz="1400" b="0" dirty="0">
              <a:solidFill>
                <a:schemeClr val="tx1"/>
              </a:solidFill>
              <a:latin typeface="Arial" panose="020B0604020202020204" pitchFamily="34" charset="0"/>
            </a:endParaRPr>
          </a:p>
        </p:txBody>
      </p:sp>
      <p:sp>
        <p:nvSpPr>
          <p:cNvPr id="23" name="四角形: 角を丸くする 22">
            <a:extLst>
              <a:ext uri="{FF2B5EF4-FFF2-40B4-BE49-F238E27FC236}">
                <a16:creationId xmlns:a16="http://schemas.microsoft.com/office/drawing/2014/main" id="{0DB699F5-40D7-6802-80F5-B0B46A3AA26B}"/>
              </a:ext>
            </a:extLst>
          </p:cNvPr>
          <p:cNvSpPr/>
          <p:nvPr/>
        </p:nvSpPr>
        <p:spPr>
          <a:xfrm>
            <a:off x="3700401" y="4216441"/>
            <a:ext cx="1800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t>長雨・日照不足</a:t>
            </a:r>
          </a:p>
        </p:txBody>
      </p:sp>
      <p:sp>
        <p:nvSpPr>
          <p:cNvPr id="27" name="四角形: 角を丸くする 26">
            <a:extLst>
              <a:ext uri="{FF2B5EF4-FFF2-40B4-BE49-F238E27FC236}">
                <a16:creationId xmlns:a16="http://schemas.microsoft.com/office/drawing/2014/main" id="{DD179B64-73D3-45A2-299F-F7FA157740BC}"/>
              </a:ext>
            </a:extLst>
          </p:cNvPr>
          <p:cNvSpPr/>
          <p:nvPr/>
        </p:nvSpPr>
        <p:spPr>
          <a:xfrm>
            <a:off x="6625401" y="4216441"/>
            <a:ext cx="1620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t>大雨・台風</a:t>
            </a:r>
          </a:p>
        </p:txBody>
      </p:sp>
      <p:sp>
        <p:nvSpPr>
          <p:cNvPr id="30" name="テキスト ボックス 29">
            <a:extLst>
              <a:ext uri="{FF2B5EF4-FFF2-40B4-BE49-F238E27FC236}">
                <a16:creationId xmlns:a16="http://schemas.microsoft.com/office/drawing/2014/main" id="{6BDA7356-4AD4-8B77-4EBC-330DB4E34B73}"/>
              </a:ext>
            </a:extLst>
          </p:cNvPr>
          <p:cNvSpPr txBox="1"/>
          <p:nvPr/>
        </p:nvSpPr>
        <p:spPr>
          <a:xfrm>
            <a:off x="3556993" y="6205155"/>
            <a:ext cx="1987920" cy="307777"/>
          </a:xfrm>
          <a:prstGeom prst="rect">
            <a:avLst/>
          </a:prstGeom>
          <a:noFill/>
        </p:spPr>
        <p:txBody>
          <a:bodyPr wrap="square">
            <a:spAutoFit/>
          </a:bodyPr>
          <a:lstStyle/>
          <a:p>
            <a:pPr marL="0" indent="0" algn="ctr">
              <a:buFont typeface="Arial" panose="020B0604020202020204" pitchFamily="34" charset="0"/>
              <a:buNone/>
            </a:pPr>
            <a:r>
              <a:rPr lang="ja-JP" altLang="en-US" sz="1400" b="0" dirty="0">
                <a:solidFill>
                  <a:schemeClr val="tx1"/>
                </a:solidFill>
                <a:latin typeface="Arial" panose="020B0604020202020204" pitchFamily="34" charset="0"/>
              </a:rPr>
              <a:t>生育不良、病害虫</a:t>
            </a:r>
            <a:endParaRPr lang="en-US" altLang="ja-JP" sz="1400" b="0" dirty="0">
              <a:solidFill>
                <a:schemeClr val="tx1"/>
              </a:solidFill>
              <a:latin typeface="Arial" panose="020B0604020202020204" pitchFamily="34" charset="0"/>
            </a:endParaRPr>
          </a:p>
        </p:txBody>
      </p:sp>
      <p:sp>
        <p:nvSpPr>
          <p:cNvPr id="32" name="テキスト ボックス 31">
            <a:extLst>
              <a:ext uri="{FF2B5EF4-FFF2-40B4-BE49-F238E27FC236}">
                <a16:creationId xmlns:a16="http://schemas.microsoft.com/office/drawing/2014/main" id="{94E4EC48-8AD9-92FB-8B91-8756C117051B}"/>
              </a:ext>
            </a:extLst>
          </p:cNvPr>
          <p:cNvSpPr txBox="1"/>
          <p:nvPr/>
        </p:nvSpPr>
        <p:spPr>
          <a:xfrm>
            <a:off x="6256603" y="6223750"/>
            <a:ext cx="2422585" cy="276999"/>
          </a:xfrm>
          <a:prstGeom prst="rect">
            <a:avLst/>
          </a:prstGeom>
          <a:noFill/>
        </p:spPr>
        <p:txBody>
          <a:bodyPr wrap="square">
            <a:spAutoFit/>
          </a:bodyPr>
          <a:lstStyle/>
          <a:p>
            <a:pPr marL="0" indent="0" algn="ctr">
              <a:buFont typeface="Arial" panose="020B0604020202020204" pitchFamily="34" charset="0"/>
              <a:buNone/>
            </a:pPr>
            <a:r>
              <a:rPr lang="ja-JP" altLang="en-US" sz="1200" b="0" dirty="0">
                <a:solidFill>
                  <a:schemeClr val="tx1"/>
                </a:solidFill>
                <a:latin typeface="Arial" panose="020B0604020202020204" pitchFamily="34" charset="0"/>
              </a:rPr>
              <a:t>風害、冠水、土砂の流出、塩害</a:t>
            </a:r>
            <a:endParaRPr lang="en-US" altLang="ja-JP" sz="1200" b="0" dirty="0">
              <a:solidFill>
                <a:schemeClr val="tx1"/>
              </a:solidFill>
              <a:latin typeface="Arial" panose="020B0604020202020204" pitchFamily="34" charset="0"/>
            </a:endParaRPr>
          </a:p>
        </p:txBody>
      </p:sp>
      <p:sp>
        <p:nvSpPr>
          <p:cNvPr id="34" name="正方形/長方形 33">
            <a:extLst>
              <a:ext uri="{FF2B5EF4-FFF2-40B4-BE49-F238E27FC236}">
                <a16:creationId xmlns:a16="http://schemas.microsoft.com/office/drawing/2014/main" id="{F44088AD-2117-C94F-947E-C623801A67CC}"/>
              </a:ext>
            </a:extLst>
          </p:cNvPr>
          <p:cNvSpPr/>
          <p:nvPr/>
        </p:nvSpPr>
        <p:spPr>
          <a:xfrm>
            <a:off x="6876198" y="4718797"/>
            <a:ext cx="1533605" cy="461665"/>
          </a:xfrm>
          <a:prstGeom prst="rect">
            <a:avLst/>
          </a:prstGeom>
          <a:solidFill>
            <a:schemeClr val="bg1">
              <a:alpha val="7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800" dirty="0">
                <a:solidFill>
                  <a:prstClr val="black"/>
                </a:solidFill>
                <a:latin typeface="+mn-ea"/>
              </a:rPr>
              <a:t>2004</a:t>
            </a:r>
            <a:r>
              <a:rPr lang="ja-JP" altLang="en-US" sz="800" dirty="0">
                <a:solidFill>
                  <a:prstClr val="black"/>
                </a:solidFill>
                <a:latin typeface="+mn-ea"/>
              </a:rPr>
              <a:t>年</a:t>
            </a:r>
            <a:r>
              <a:rPr kumimoji="0" lang="ja-JP" altLang="en-US" sz="800" b="0" i="0" u="none" strike="noStrike" kern="1200" cap="none" spc="0" normalizeH="0" baseline="0" noProof="0" dirty="0">
                <a:ln>
                  <a:noFill/>
                </a:ln>
                <a:solidFill>
                  <a:prstClr val="black"/>
                </a:solidFill>
                <a:effectLst/>
                <a:uLnTx/>
                <a:uFillTx/>
                <a:latin typeface="+mn-ea"/>
              </a:rPr>
              <a:t>台風第</a:t>
            </a:r>
            <a:r>
              <a:rPr kumimoji="0" lang="en-US" altLang="ja-JP" sz="800" b="0" i="0" u="none" strike="noStrike" kern="1200" cap="none" spc="0" normalizeH="0" baseline="0" noProof="0" dirty="0">
                <a:ln>
                  <a:noFill/>
                </a:ln>
                <a:solidFill>
                  <a:prstClr val="black"/>
                </a:solidFill>
                <a:effectLst/>
                <a:uLnTx/>
                <a:uFillTx/>
                <a:latin typeface="+mn-ea"/>
              </a:rPr>
              <a:t>15</a:t>
            </a:r>
            <a:r>
              <a:rPr kumimoji="0" lang="ja-JP" altLang="en-US" sz="800" b="0" i="0" u="none" strike="noStrike" kern="1200" cap="none" spc="0" normalizeH="0" baseline="0" noProof="0" dirty="0">
                <a:ln>
                  <a:noFill/>
                </a:ln>
                <a:solidFill>
                  <a:prstClr val="black"/>
                </a:solidFill>
                <a:effectLst/>
                <a:uLnTx/>
                <a:uFillTx/>
                <a:latin typeface="+mn-ea"/>
              </a:rPr>
              <a:t>号の暴風で</a:t>
            </a:r>
            <a:endParaRPr kumimoji="0" lang="en-US" altLang="ja-JP" sz="800" b="0" i="0" u="none" strike="noStrike" kern="1200" cap="none" spc="0" normalizeH="0" baseline="0" noProof="0" dirty="0">
              <a:ln>
                <a:noFill/>
              </a:ln>
              <a:solidFill>
                <a:prstClr val="black"/>
              </a:solidFill>
              <a:effectLst/>
              <a:uLnTx/>
              <a:uFillTx/>
              <a:latin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n-ea"/>
              </a:rPr>
              <a:t>塩害が発生した水田</a:t>
            </a:r>
            <a:endParaRPr kumimoji="0" lang="en-US" altLang="ja-JP" sz="800" b="0" i="0" u="none" strike="noStrike" kern="1200" cap="none" spc="0" normalizeH="0" baseline="0" noProof="0" dirty="0">
              <a:ln>
                <a:noFill/>
              </a:ln>
              <a:solidFill>
                <a:prstClr val="black"/>
              </a:solidFill>
              <a:effectLst/>
              <a:uLnTx/>
              <a:uFillTx/>
              <a:latin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noProof="0" dirty="0">
                <a:solidFill>
                  <a:prstClr val="black"/>
                </a:solidFill>
                <a:latin typeface="+mn-ea"/>
              </a:rPr>
              <a:t>（</a:t>
            </a:r>
            <a:r>
              <a:rPr lang="zh-TW" altLang="en-US" sz="800" dirty="0">
                <a:solidFill>
                  <a:prstClr val="black"/>
                </a:solidFill>
                <a:latin typeface="游ゴシック" panose="020B0400000000000000" pitchFamily="50" charset="-128"/>
                <a:ea typeface="游ゴシック" panose="020B0400000000000000" pitchFamily="50" charset="-128"/>
              </a:rPr>
              <a:t>雄勝農業共済組合提供</a:t>
            </a:r>
            <a:r>
              <a:rPr lang="ja-JP" altLang="en-US" sz="800" dirty="0">
                <a:solidFill>
                  <a:prstClr val="black"/>
                </a:solidFill>
                <a:latin typeface="游ゴシック" panose="020B0400000000000000" pitchFamily="50" charset="-128"/>
                <a:ea typeface="游ゴシック" panose="020B0400000000000000" pitchFamily="50" charset="-128"/>
              </a:rPr>
              <a:t>）</a:t>
            </a:r>
            <a:r>
              <a:rPr kumimoji="0" lang="ja-JP" altLang="en-US" sz="800" b="0" i="0" u="none" strike="noStrike" kern="1200" cap="none" spc="0" normalizeH="0" baseline="0" noProof="0" dirty="0">
                <a:ln>
                  <a:noFill/>
                </a:ln>
                <a:solidFill>
                  <a:prstClr val="black"/>
                </a:solidFill>
                <a:effectLst/>
                <a:uLnTx/>
                <a:uFillTx/>
                <a:latin typeface="+mn-ea"/>
              </a:rPr>
              <a:t>　</a:t>
            </a:r>
          </a:p>
        </p:txBody>
      </p:sp>
      <p:pic>
        <p:nvPicPr>
          <p:cNvPr id="36" name="図 35">
            <a:extLst>
              <a:ext uri="{FF2B5EF4-FFF2-40B4-BE49-F238E27FC236}">
                <a16:creationId xmlns:a16="http://schemas.microsoft.com/office/drawing/2014/main" id="{74732B71-6CCA-9837-D9DF-EFE93A8FE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48018" y="4682026"/>
            <a:ext cx="1929447" cy="1463895"/>
          </a:xfrm>
          <a:prstGeom prst="rect">
            <a:avLst/>
          </a:prstGeom>
        </p:spPr>
      </p:pic>
      <p:sp>
        <p:nvSpPr>
          <p:cNvPr id="37" name="正方形/長方形 36">
            <a:extLst>
              <a:ext uri="{FF2B5EF4-FFF2-40B4-BE49-F238E27FC236}">
                <a16:creationId xmlns:a16="http://schemas.microsoft.com/office/drawing/2014/main" id="{C163EC55-93B5-7FDE-E625-FC908DDFFC2C}"/>
              </a:ext>
            </a:extLst>
          </p:cNvPr>
          <p:cNvSpPr/>
          <p:nvPr/>
        </p:nvSpPr>
        <p:spPr>
          <a:xfrm>
            <a:off x="819080" y="4718797"/>
            <a:ext cx="1535850" cy="369332"/>
          </a:xfrm>
          <a:prstGeom prst="rect">
            <a:avLst/>
          </a:prstGeom>
          <a:solidFill>
            <a:schemeClr val="bg1">
              <a:alpha val="7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n-ea"/>
                <a:cs typeface="+mn-cs"/>
              </a:rPr>
              <a:t>家屋の雪下ろし</a:t>
            </a:r>
            <a:endParaRPr kumimoji="0" lang="en-US" altLang="ja-JP" sz="90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black"/>
                </a:solidFill>
                <a:effectLst/>
                <a:uLnTx/>
                <a:uFillTx/>
                <a:latin typeface="+mn-ea"/>
                <a:cs typeface="+mn-cs"/>
              </a:rPr>
              <a:t>（</a:t>
            </a:r>
            <a:r>
              <a:rPr kumimoji="0" lang="en-US" altLang="ja-JP" sz="900" b="0" i="0" u="none" strike="noStrike" kern="1200" cap="none" spc="0" normalizeH="0" baseline="0" noProof="0" dirty="0">
                <a:ln>
                  <a:noFill/>
                </a:ln>
                <a:solidFill>
                  <a:prstClr val="black"/>
                </a:solidFill>
                <a:effectLst/>
                <a:uLnTx/>
                <a:uFillTx/>
                <a:latin typeface="+mn-ea"/>
                <a:cs typeface="+mn-cs"/>
              </a:rPr>
              <a:t>2018</a:t>
            </a:r>
            <a:r>
              <a:rPr kumimoji="0" lang="ja-JP" altLang="en-US" sz="900" b="0" i="0" u="none" strike="noStrike" kern="1200" cap="none" spc="0" normalizeH="0" baseline="0" noProof="0" dirty="0">
                <a:ln>
                  <a:noFill/>
                </a:ln>
                <a:solidFill>
                  <a:prstClr val="black"/>
                </a:solidFill>
                <a:effectLst/>
                <a:uLnTx/>
                <a:uFillTx/>
                <a:latin typeface="+mn-ea"/>
                <a:cs typeface="+mn-cs"/>
              </a:rPr>
              <a:t>年</a:t>
            </a:r>
            <a:r>
              <a:rPr kumimoji="0" lang="en-US" altLang="ja-JP" sz="900" b="0" i="0" u="none" strike="noStrike" kern="1200" cap="none" spc="0" normalizeH="0" baseline="0" noProof="0" dirty="0">
                <a:ln>
                  <a:noFill/>
                </a:ln>
                <a:solidFill>
                  <a:prstClr val="black"/>
                </a:solidFill>
                <a:effectLst/>
                <a:uLnTx/>
                <a:uFillTx/>
                <a:latin typeface="+mn-ea"/>
                <a:cs typeface="+mn-cs"/>
              </a:rPr>
              <a:t>12</a:t>
            </a:r>
            <a:r>
              <a:rPr kumimoji="0" lang="ja-JP" altLang="en-US" sz="900" b="0" i="0" u="none" strike="noStrike" kern="1200" cap="none" spc="0" normalizeH="0" baseline="0" noProof="0" dirty="0">
                <a:ln>
                  <a:noFill/>
                </a:ln>
                <a:solidFill>
                  <a:prstClr val="black"/>
                </a:solidFill>
                <a:effectLst/>
                <a:uLnTx/>
                <a:uFillTx/>
                <a:latin typeface="+mn-ea"/>
                <a:cs typeface="+mn-cs"/>
              </a:rPr>
              <a:t>月秋田県）　</a:t>
            </a:r>
          </a:p>
        </p:txBody>
      </p:sp>
      <p:pic>
        <p:nvPicPr>
          <p:cNvPr id="40" name="図 39">
            <a:extLst>
              <a:ext uri="{FF2B5EF4-FFF2-40B4-BE49-F238E27FC236}">
                <a16:creationId xmlns:a16="http://schemas.microsoft.com/office/drawing/2014/main" id="{AEF86379-76E0-44A2-EB7B-45A68FBD20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9513" y="4706334"/>
            <a:ext cx="2154879" cy="1436586"/>
          </a:xfrm>
          <a:prstGeom prst="rect">
            <a:avLst/>
          </a:prstGeom>
        </p:spPr>
      </p:pic>
      <p:sp>
        <p:nvSpPr>
          <p:cNvPr id="45" name="正方形/長方形 44">
            <a:extLst>
              <a:ext uri="{FF2B5EF4-FFF2-40B4-BE49-F238E27FC236}">
                <a16:creationId xmlns:a16="http://schemas.microsoft.com/office/drawing/2014/main" id="{DF3F6F7B-1572-4EB0-DA06-7B633ED05928}"/>
              </a:ext>
            </a:extLst>
          </p:cNvPr>
          <p:cNvSpPr/>
          <p:nvPr/>
        </p:nvSpPr>
        <p:spPr>
          <a:xfrm>
            <a:off x="3530470" y="4759231"/>
            <a:ext cx="1952365" cy="230832"/>
          </a:xfrm>
          <a:prstGeom prst="rect">
            <a:avLst/>
          </a:prstGeom>
          <a:solidFill>
            <a:schemeClr val="bg1">
              <a:alpha val="70000"/>
            </a:schemeClr>
          </a:solidFill>
        </p:spPr>
        <p:txBody>
          <a:bodyPr wrap="square">
            <a:spAutoFit/>
          </a:bodyPr>
          <a:lstStyle/>
          <a:p>
            <a:r>
              <a:rPr lang="ja-JP" altLang="en-US" sz="900" dirty="0">
                <a:latin typeface="+mn-ea"/>
              </a:rPr>
              <a:t>迫りくる雨（</a:t>
            </a:r>
            <a:r>
              <a:rPr lang="en-US" altLang="ja-JP" sz="900" dirty="0">
                <a:latin typeface="+mn-ea"/>
              </a:rPr>
              <a:t>2019</a:t>
            </a:r>
            <a:r>
              <a:rPr lang="ja-JP" altLang="en-US" sz="900" dirty="0">
                <a:latin typeface="+mn-ea"/>
              </a:rPr>
              <a:t>年</a:t>
            </a:r>
            <a:r>
              <a:rPr lang="en-US" altLang="ja-JP" sz="900" dirty="0">
                <a:latin typeface="+mn-ea"/>
              </a:rPr>
              <a:t>7</a:t>
            </a:r>
            <a:r>
              <a:rPr lang="ja-JP" altLang="en-US" sz="900" dirty="0">
                <a:latin typeface="+mn-ea"/>
              </a:rPr>
              <a:t>月宮城県）　</a:t>
            </a:r>
          </a:p>
        </p:txBody>
      </p:sp>
      <p:sp>
        <p:nvSpPr>
          <p:cNvPr id="7" name="正方形/長方形 6">
            <a:extLst>
              <a:ext uri="{FF2B5EF4-FFF2-40B4-BE49-F238E27FC236}">
                <a16:creationId xmlns:a16="http://schemas.microsoft.com/office/drawing/2014/main" id="{C0FC4BB3-CB7F-7BE4-5101-95778A9CE999}"/>
              </a:ext>
            </a:extLst>
          </p:cNvPr>
          <p:cNvSpPr/>
          <p:nvPr/>
        </p:nvSpPr>
        <p:spPr>
          <a:xfrm>
            <a:off x="3609661" y="2193263"/>
            <a:ext cx="1948245" cy="369332"/>
          </a:xfrm>
          <a:prstGeom prst="rect">
            <a:avLst/>
          </a:prstGeom>
          <a:solidFill>
            <a:schemeClr val="bg1">
              <a:alpha val="70000"/>
            </a:schemeClr>
          </a:solidFill>
        </p:spPr>
        <p:txBody>
          <a:bodyPr wrap="square">
            <a:spAutoFit/>
          </a:bodyPr>
          <a:lstStyle/>
          <a:p>
            <a:r>
              <a:rPr lang="ja-JP" altLang="en-US" sz="900" dirty="0">
                <a:latin typeface="+mn-ea"/>
              </a:rPr>
              <a:t>少雨のため貯水率</a:t>
            </a:r>
            <a:r>
              <a:rPr lang="en-US" altLang="ja-JP" sz="900" dirty="0">
                <a:latin typeface="+mn-ea"/>
              </a:rPr>
              <a:t>10%</a:t>
            </a:r>
            <a:r>
              <a:rPr lang="ja-JP" altLang="en-US" sz="900" dirty="0">
                <a:latin typeface="+mn-ea"/>
              </a:rPr>
              <a:t>台となった</a:t>
            </a:r>
            <a:endParaRPr lang="en-US" altLang="ja-JP" sz="900" dirty="0">
              <a:latin typeface="+mn-ea"/>
            </a:endParaRPr>
          </a:p>
          <a:p>
            <a:r>
              <a:rPr lang="ja-JP" altLang="en-US" sz="900" dirty="0">
                <a:latin typeface="+mn-ea"/>
              </a:rPr>
              <a:t>津軽ダム（</a:t>
            </a:r>
            <a:r>
              <a:rPr lang="en-US" altLang="ja-JP" sz="900" dirty="0">
                <a:latin typeface="+mn-ea"/>
              </a:rPr>
              <a:t>2019</a:t>
            </a:r>
            <a:r>
              <a:rPr lang="ja-JP" altLang="en-US" sz="900" dirty="0">
                <a:latin typeface="+mn-ea"/>
              </a:rPr>
              <a:t>年</a:t>
            </a:r>
            <a:r>
              <a:rPr lang="en-US" altLang="ja-JP" sz="900" dirty="0">
                <a:latin typeface="+mn-ea"/>
              </a:rPr>
              <a:t>8</a:t>
            </a:r>
            <a:r>
              <a:rPr lang="ja-JP" altLang="en-US" sz="900" dirty="0">
                <a:latin typeface="+mn-ea"/>
              </a:rPr>
              <a:t>月青森県）　</a:t>
            </a:r>
          </a:p>
        </p:txBody>
      </p:sp>
      <p:sp>
        <p:nvSpPr>
          <p:cNvPr id="11" name="スライド番号プレースホルダー 10">
            <a:extLst>
              <a:ext uri="{FF2B5EF4-FFF2-40B4-BE49-F238E27FC236}">
                <a16:creationId xmlns:a16="http://schemas.microsoft.com/office/drawing/2014/main" id="{F585BABC-12A4-0045-5E9B-08F0CD71DE69}"/>
              </a:ext>
            </a:extLst>
          </p:cNvPr>
          <p:cNvSpPr>
            <a:spLocks noGrp="1"/>
          </p:cNvSpPr>
          <p:nvPr>
            <p:ph type="sldNum" sz="quarter" idx="12"/>
          </p:nvPr>
        </p:nvSpPr>
        <p:spPr/>
        <p:txBody>
          <a:bodyPr/>
          <a:lstStyle/>
          <a:p>
            <a:fld id="{5F9F9204-6EDA-41A6-81B7-5E8491083ADF}" type="slidenum">
              <a:rPr kumimoji="1" lang="ja-JP" altLang="en-US" smtClean="0"/>
              <a:t>12</a:t>
            </a:fld>
            <a:endParaRPr kumimoji="1" lang="ja-JP" altLang="en-US" dirty="0"/>
          </a:p>
        </p:txBody>
      </p:sp>
      <p:sp>
        <p:nvSpPr>
          <p:cNvPr id="4" name="テキスト ボックス 3">
            <a:extLst>
              <a:ext uri="{FF2B5EF4-FFF2-40B4-BE49-F238E27FC236}">
                <a16:creationId xmlns:a16="http://schemas.microsoft.com/office/drawing/2014/main" id="{691DA7B7-19E0-D88C-5C7C-218F475B40EA}"/>
              </a:ext>
            </a:extLst>
          </p:cNvPr>
          <p:cNvSpPr txBox="1"/>
          <p:nvPr/>
        </p:nvSpPr>
        <p:spPr>
          <a:xfrm>
            <a:off x="6416481" y="3234435"/>
            <a:ext cx="88857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１円玉</a:t>
            </a:r>
          </a:p>
        </p:txBody>
      </p:sp>
      <p:cxnSp>
        <p:nvCxnSpPr>
          <p:cNvPr id="12" name="直線矢印コネクタ 11">
            <a:extLst>
              <a:ext uri="{FF2B5EF4-FFF2-40B4-BE49-F238E27FC236}">
                <a16:creationId xmlns:a16="http://schemas.microsoft.com/office/drawing/2014/main" id="{E5AB4B89-CEEC-E972-17DA-971EFE04767D}"/>
              </a:ext>
            </a:extLst>
          </p:cNvPr>
          <p:cNvCxnSpPr/>
          <p:nvPr/>
        </p:nvCxnSpPr>
        <p:spPr>
          <a:xfrm flipV="1">
            <a:off x="6699469" y="3179787"/>
            <a:ext cx="161299" cy="9292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324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3CDE507D-BDCF-17A0-D6E2-F81C925E3056}"/>
              </a:ext>
            </a:extLst>
          </p:cNvPr>
          <p:cNvSpPr/>
          <p:nvPr/>
        </p:nvSpPr>
        <p:spPr>
          <a:xfrm>
            <a:off x="359290" y="1732220"/>
            <a:ext cx="8496000" cy="2722552"/>
          </a:xfrm>
          <a:prstGeom prst="rect">
            <a:avLst/>
          </a:prstGeom>
          <a:solidFill>
            <a:schemeClr val="tx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00DC1DAD-1E71-E1E1-07B5-76DC77DECFBD}"/>
              </a:ext>
            </a:extLst>
          </p:cNvPr>
          <p:cNvSpPr txBox="1"/>
          <p:nvPr/>
        </p:nvSpPr>
        <p:spPr>
          <a:xfrm>
            <a:off x="2324961" y="6261010"/>
            <a:ext cx="6300424" cy="338554"/>
          </a:xfrm>
          <a:prstGeom prst="rect">
            <a:avLst/>
          </a:prstGeom>
          <a:noFill/>
        </p:spPr>
        <p:txBody>
          <a:bodyPr wrap="square" rtlCol="0">
            <a:spAutoFit/>
          </a:bodyPr>
          <a:lstStyle/>
          <a:p>
            <a:pPr algn="r"/>
            <a:r>
              <a:rPr lang="ja-JP" altLang="en-US" sz="1600" dirty="0"/>
              <a:t>このほか</a:t>
            </a:r>
            <a:r>
              <a:rPr kumimoji="1" lang="ja-JP" altLang="en-US" sz="1600" dirty="0"/>
              <a:t>、　　　　　　　　　　　を随時発表。</a:t>
            </a:r>
          </a:p>
        </p:txBody>
      </p:sp>
      <p:sp>
        <p:nvSpPr>
          <p:cNvPr id="3" name="コンテンツ プレースホルダー 2">
            <a:extLst>
              <a:ext uri="{FF2B5EF4-FFF2-40B4-BE49-F238E27FC236}">
                <a16:creationId xmlns:a16="http://schemas.microsoft.com/office/drawing/2014/main" id="{8CADBD29-FDD6-71F6-C3D8-29222A73A9CF}"/>
              </a:ext>
            </a:extLst>
          </p:cNvPr>
          <p:cNvSpPr>
            <a:spLocks noGrp="1"/>
          </p:cNvSpPr>
          <p:nvPr>
            <p:ph idx="1"/>
          </p:nvPr>
        </p:nvSpPr>
        <p:spPr/>
        <p:txBody>
          <a:bodyPr/>
          <a:lstStyle/>
          <a:p>
            <a:pPr>
              <a:lnSpc>
                <a:spcPct val="120000"/>
              </a:lnSpc>
            </a:pPr>
            <a:r>
              <a:rPr kumimoji="1" lang="ja-JP" altLang="en-US" sz="2000" b="1" dirty="0">
                <a:latin typeface="+mn-ea"/>
                <a:cs typeface="Meiryo UI" panose="020B0604030504040204" pitchFamily="50" charset="-128"/>
              </a:rPr>
              <a:t>農業と密接に関わる様々な気象情報を段階的に、より詳細に発表</a:t>
            </a:r>
            <a:endParaRPr lang="ja-JP" altLang="en-US" sz="2000" dirty="0">
              <a:latin typeface="+mn-ea"/>
            </a:endParaRPr>
          </a:p>
          <a:p>
            <a:pPr>
              <a:lnSpc>
                <a:spcPct val="120000"/>
              </a:lnSpc>
            </a:pPr>
            <a:endParaRPr kumimoji="1" lang="ja-JP" altLang="en-US" dirty="0"/>
          </a:p>
        </p:txBody>
      </p:sp>
      <p:sp>
        <p:nvSpPr>
          <p:cNvPr id="5" name="正方形/長方形 4">
            <a:extLst>
              <a:ext uri="{FF2B5EF4-FFF2-40B4-BE49-F238E27FC236}">
                <a16:creationId xmlns:a16="http://schemas.microsoft.com/office/drawing/2014/main" id="{2F2ADDF0-5FFA-C24D-1C65-1F90B2D55DF9}"/>
              </a:ext>
            </a:extLst>
          </p:cNvPr>
          <p:cNvSpPr/>
          <p:nvPr/>
        </p:nvSpPr>
        <p:spPr>
          <a:xfrm>
            <a:off x="359928" y="4454772"/>
            <a:ext cx="8496000" cy="755616"/>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コンテンツ プレースホルダー 4">
            <a:extLst>
              <a:ext uri="{FF2B5EF4-FFF2-40B4-BE49-F238E27FC236}">
                <a16:creationId xmlns:a16="http://schemas.microsoft.com/office/drawing/2014/main" id="{6747CC77-1E94-BF9B-7231-8B9D021C0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22" y="4496280"/>
            <a:ext cx="670618" cy="670618"/>
          </a:xfrm>
          <a:prstGeom prst="rect">
            <a:avLst/>
          </a:prstGeom>
        </p:spPr>
      </p:pic>
      <p:sp>
        <p:nvSpPr>
          <p:cNvPr id="2" name="タイトル 1">
            <a:extLst>
              <a:ext uri="{FF2B5EF4-FFF2-40B4-BE49-F238E27FC236}">
                <a16:creationId xmlns:a16="http://schemas.microsoft.com/office/drawing/2014/main" id="{A43400E1-9E66-74D1-83C2-E7B56A48C324}"/>
              </a:ext>
            </a:extLst>
          </p:cNvPr>
          <p:cNvSpPr>
            <a:spLocks noGrp="1"/>
          </p:cNvSpPr>
          <p:nvPr>
            <p:ph type="title"/>
          </p:nvPr>
        </p:nvSpPr>
        <p:spPr/>
        <p:txBody>
          <a:bodyPr/>
          <a:lstStyle/>
          <a:p>
            <a:r>
              <a:rPr lang="ja-JP" altLang="en-US" dirty="0"/>
              <a:t>農業と密接に関わる気象情報</a:t>
            </a:r>
            <a:endParaRPr kumimoji="1" lang="ja-JP" altLang="en-US" dirty="0"/>
          </a:p>
        </p:txBody>
      </p:sp>
      <p:sp>
        <p:nvSpPr>
          <p:cNvPr id="4" name="正方形/長方形 3">
            <a:extLst>
              <a:ext uri="{FF2B5EF4-FFF2-40B4-BE49-F238E27FC236}">
                <a16:creationId xmlns:a16="http://schemas.microsoft.com/office/drawing/2014/main" id="{B2DE22FA-A99E-709E-60EC-1202F911EBD1}"/>
              </a:ext>
            </a:extLst>
          </p:cNvPr>
          <p:cNvSpPr/>
          <p:nvPr/>
        </p:nvSpPr>
        <p:spPr>
          <a:xfrm>
            <a:off x="359455" y="5210388"/>
            <a:ext cx="8496000" cy="872209"/>
          </a:xfrm>
          <a:prstGeom prst="rect">
            <a:avLst/>
          </a:prstGeom>
          <a:solidFill>
            <a:schemeClr val="accent6">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hlinkClick r:id="rId4" action="ppaction://hlinksldjump"/>
            <a:extLst>
              <a:ext uri="{FF2B5EF4-FFF2-40B4-BE49-F238E27FC236}">
                <a16:creationId xmlns:a16="http://schemas.microsoft.com/office/drawing/2014/main" id="{4A86CC78-ABB9-FA55-2FC8-01B09C3F6445}"/>
              </a:ext>
            </a:extLst>
          </p:cNvPr>
          <p:cNvSpPr/>
          <p:nvPr/>
        </p:nvSpPr>
        <p:spPr>
          <a:xfrm>
            <a:off x="6084000" y="2052000"/>
            <a:ext cx="2412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b="1" dirty="0">
                <a:solidFill>
                  <a:schemeClr val="bg1"/>
                </a:solidFill>
              </a:rPr>
              <a:t>府県天気予報</a:t>
            </a:r>
            <a:endParaRPr kumimoji="1" lang="ja-JP" altLang="en-US" sz="1400" b="1" dirty="0">
              <a:solidFill>
                <a:schemeClr val="bg1"/>
              </a:solidFill>
            </a:endParaRPr>
          </a:p>
        </p:txBody>
      </p:sp>
      <p:sp>
        <p:nvSpPr>
          <p:cNvPr id="8" name="矢印: 右 7">
            <a:extLst>
              <a:ext uri="{FF2B5EF4-FFF2-40B4-BE49-F238E27FC236}">
                <a16:creationId xmlns:a16="http://schemas.microsoft.com/office/drawing/2014/main" id="{EE77B212-F108-C491-94CD-CF637CD0F000}"/>
              </a:ext>
            </a:extLst>
          </p:cNvPr>
          <p:cNvSpPr/>
          <p:nvPr/>
        </p:nvSpPr>
        <p:spPr>
          <a:xfrm>
            <a:off x="361175" y="1520208"/>
            <a:ext cx="8532000" cy="396000"/>
          </a:xfrm>
          <a:prstGeom prst="rightArrow">
            <a:avLst>
              <a:gd name="adj1" fmla="val 50000"/>
              <a:gd name="adj2" fmla="val 98106"/>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 name="図 9">
            <a:extLst>
              <a:ext uri="{FF2B5EF4-FFF2-40B4-BE49-F238E27FC236}">
                <a16:creationId xmlns:a16="http://schemas.microsoft.com/office/drawing/2014/main" id="{D1B3BA4A-FB8F-D55F-F945-0EEFAC8CF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778" y="2677968"/>
            <a:ext cx="681062" cy="681062"/>
          </a:xfrm>
          <a:prstGeom prst="rect">
            <a:avLst/>
          </a:prstGeom>
        </p:spPr>
      </p:pic>
      <p:sp>
        <p:nvSpPr>
          <p:cNvPr id="11" name="四角形: 角を丸くする 10">
            <a:hlinkClick r:id="rId6" action="ppaction://hlinksldjump"/>
            <a:extLst>
              <a:ext uri="{FF2B5EF4-FFF2-40B4-BE49-F238E27FC236}">
                <a16:creationId xmlns:a16="http://schemas.microsoft.com/office/drawing/2014/main" id="{79FE1EA0-08A9-1C8F-40F2-EFEC45B18B0D}"/>
              </a:ext>
            </a:extLst>
          </p:cNvPr>
          <p:cNvSpPr/>
          <p:nvPr/>
        </p:nvSpPr>
        <p:spPr>
          <a:xfrm>
            <a:off x="7483090" y="4045874"/>
            <a:ext cx="1296000" cy="288000"/>
          </a:xfrm>
          <a:prstGeom prst="roundRect">
            <a:avLst>
              <a:gd name="adj" fmla="val 50000"/>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solidFill>
                  <a:schemeClr val="bg1"/>
                </a:solidFill>
              </a:rPr>
              <a:t>雨雲の動き</a:t>
            </a:r>
          </a:p>
        </p:txBody>
      </p:sp>
      <p:sp>
        <p:nvSpPr>
          <p:cNvPr id="12" name="四角形: 角を丸くする 11">
            <a:hlinkClick r:id="rId6" action="ppaction://hlinksldjump"/>
            <a:extLst>
              <a:ext uri="{FF2B5EF4-FFF2-40B4-BE49-F238E27FC236}">
                <a16:creationId xmlns:a16="http://schemas.microsoft.com/office/drawing/2014/main" id="{AF746EA8-6377-C9D5-FD85-90B5C0E16234}"/>
              </a:ext>
            </a:extLst>
          </p:cNvPr>
          <p:cNvSpPr/>
          <p:nvPr/>
        </p:nvSpPr>
        <p:spPr>
          <a:xfrm>
            <a:off x="7270165" y="3651299"/>
            <a:ext cx="1512000" cy="288000"/>
          </a:xfrm>
          <a:prstGeom prst="roundRect">
            <a:avLst>
              <a:gd name="adj" fmla="val 50000"/>
            </a:avLst>
          </a:prstGeom>
          <a:solidFill>
            <a:schemeClr val="tx2"/>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b="1" dirty="0">
                <a:solidFill>
                  <a:schemeClr val="bg1"/>
                </a:solidFill>
              </a:rPr>
              <a:t>今後の雨</a:t>
            </a:r>
            <a:endParaRPr kumimoji="1" lang="ja-JP" altLang="en-US" sz="1400" b="1" dirty="0">
              <a:solidFill>
                <a:schemeClr val="bg1"/>
              </a:solidFill>
            </a:endParaRPr>
          </a:p>
        </p:txBody>
      </p:sp>
      <p:sp>
        <p:nvSpPr>
          <p:cNvPr id="13" name="四角形: 角を丸くする 12">
            <a:hlinkClick r:id="rId7" action="ppaction://hlinksldjump"/>
            <a:extLst>
              <a:ext uri="{FF2B5EF4-FFF2-40B4-BE49-F238E27FC236}">
                <a16:creationId xmlns:a16="http://schemas.microsoft.com/office/drawing/2014/main" id="{138BD15C-6E51-5144-B54C-4A38A54FAF9B}"/>
              </a:ext>
            </a:extLst>
          </p:cNvPr>
          <p:cNvSpPr/>
          <p:nvPr/>
        </p:nvSpPr>
        <p:spPr>
          <a:xfrm>
            <a:off x="6480359" y="3254819"/>
            <a:ext cx="1825456"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solidFill>
                  <a:schemeClr val="bg1"/>
                </a:solidFill>
              </a:rPr>
              <a:t>熱中症警戒アラート</a:t>
            </a:r>
            <a:endParaRPr kumimoji="1" lang="ja-JP" altLang="en-US" sz="1200" b="1" dirty="0">
              <a:solidFill>
                <a:schemeClr val="bg1"/>
              </a:solidFill>
            </a:endParaRPr>
          </a:p>
        </p:txBody>
      </p:sp>
      <p:sp>
        <p:nvSpPr>
          <p:cNvPr id="14" name="四角形: 角を丸くする 13">
            <a:hlinkClick r:id="rId8" action="ppaction://hlinksldjump"/>
            <a:extLst>
              <a:ext uri="{FF2B5EF4-FFF2-40B4-BE49-F238E27FC236}">
                <a16:creationId xmlns:a16="http://schemas.microsoft.com/office/drawing/2014/main" id="{1A6E4E8D-7D5A-9C1A-4650-2BA7B7E4F3EE}"/>
              </a:ext>
            </a:extLst>
          </p:cNvPr>
          <p:cNvSpPr/>
          <p:nvPr/>
        </p:nvSpPr>
        <p:spPr>
          <a:xfrm>
            <a:off x="4608000" y="2052000"/>
            <a:ext cx="1440000" cy="288000"/>
          </a:xfrm>
          <a:prstGeom prst="roundRect">
            <a:avLst>
              <a:gd name="adj" fmla="val 5000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300" b="1" dirty="0">
                <a:solidFill>
                  <a:schemeClr val="bg1"/>
                </a:solidFill>
              </a:rPr>
              <a:t>週間天気予報</a:t>
            </a:r>
            <a:endParaRPr kumimoji="1" lang="ja-JP" altLang="en-US" sz="1300" b="1" dirty="0">
              <a:solidFill>
                <a:schemeClr val="bg1"/>
              </a:solidFill>
            </a:endParaRPr>
          </a:p>
        </p:txBody>
      </p:sp>
      <p:sp>
        <p:nvSpPr>
          <p:cNvPr id="15" name="四角形: 角を丸くする 14">
            <a:hlinkClick r:id="rId9" action="ppaction://hlinksldjump"/>
            <a:extLst>
              <a:ext uri="{FF2B5EF4-FFF2-40B4-BE49-F238E27FC236}">
                <a16:creationId xmlns:a16="http://schemas.microsoft.com/office/drawing/2014/main" id="{427B7438-F0DA-E576-9C1B-185D63D28C99}"/>
              </a:ext>
            </a:extLst>
          </p:cNvPr>
          <p:cNvSpPr/>
          <p:nvPr/>
        </p:nvSpPr>
        <p:spPr>
          <a:xfrm>
            <a:off x="5341619" y="4669334"/>
            <a:ext cx="3376911" cy="288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solidFill>
                  <a:schemeClr val="bg1"/>
                </a:solidFill>
              </a:rPr>
              <a:t>台風情報</a:t>
            </a:r>
          </a:p>
        </p:txBody>
      </p:sp>
      <p:sp>
        <p:nvSpPr>
          <p:cNvPr id="16" name="四角形: 角を丸くする 15">
            <a:hlinkClick r:id="rId10" action="ppaction://hlinksldjump"/>
            <a:extLst>
              <a:ext uri="{FF2B5EF4-FFF2-40B4-BE49-F238E27FC236}">
                <a16:creationId xmlns:a16="http://schemas.microsoft.com/office/drawing/2014/main" id="{E80D98D1-4CE7-2017-28F3-204C6A2654FE}"/>
              </a:ext>
            </a:extLst>
          </p:cNvPr>
          <p:cNvSpPr/>
          <p:nvPr/>
        </p:nvSpPr>
        <p:spPr>
          <a:xfrm>
            <a:off x="2026353" y="2052000"/>
            <a:ext cx="1044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solidFill>
                  <a:schemeClr val="bg1"/>
                </a:solidFill>
              </a:rPr>
              <a:t>季節予報</a:t>
            </a:r>
          </a:p>
        </p:txBody>
      </p:sp>
      <p:sp>
        <p:nvSpPr>
          <p:cNvPr id="18" name="四角形: 角を丸くする 17">
            <a:hlinkClick r:id="rId11" action="ppaction://hlinksldjump"/>
            <a:extLst>
              <a:ext uri="{FF2B5EF4-FFF2-40B4-BE49-F238E27FC236}">
                <a16:creationId xmlns:a16="http://schemas.microsoft.com/office/drawing/2014/main" id="{7EE76F8B-9CAA-AFD3-A287-EE877AE49D43}"/>
              </a:ext>
            </a:extLst>
          </p:cNvPr>
          <p:cNvSpPr/>
          <p:nvPr/>
        </p:nvSpPr>
        <p:spPr>
          <a:xfrm>
            <a:off x="3122722" y="2052000"/>
            <a:ext cx="1440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200" b="1" dirty="0">
                <a:solidFill>
                  <a:schemeClr val="bg1"/>
                </a:solidFill>
              </a:rPr>
              <a:t>２週間気温予報</a:t>
            </a:r>
          </a:p>
        </p:txBody>
      </p:sp>
      <p:sp>
        <p:nvSpPr>
          <p:cNvPr id="19" name="四角形: 角を丸くする 18">
            <a:hlinkClick r:id="rId12" action="ppaction://hlinksldjump"/>
            <a:extLst>
              <a:ext uri="{FF2B5EF4-FFF2-40B4-BE49-F238E27FC236}">
                <a16:creationId xmlns:a16="http://schemas.microsoft.com/office/drawing/2014/main" id="{98F5B895-1631-9493-63FC-2A3D4D2112C7}"/>
              </a:ext>
            </a:extLst>
          </p:cNvPr>
          <p:cNvSpPr/>
          <p:nvPr/>
        </p:nvSpPr>
        <p:spPr>
          <a:xfrm>
            <a:off x="3132000" y="2450100"/>
            <a:ext cx="1440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solidFill>
                  <a:schemeClr val="bg1"/>
                </a:solidFill>
              </a:rPr>
              <a:t>早期天候情報</a:t>
            </a:r>
          </a:p>
        </p:txBody>
      </p:sp>
      <p:sp>
        <p:nvSpPr>
          <p:cNvPr id="21" name="四角形: 角を丸くする 20">
            <a:extLst>
              <a:ext uri="{FF2B5EF4-FFF2-40B4-BE49-F238E27FC236}">
                <a16:creationId xmlns:a16="http://schemas.microsoft.com/office/drawing/2014/main" id="{00E105B9-5EC1-52FD-9323-CE0C77488319}"/>
              </a:ext>
            </a:extLst>
          </p:cNvPr>
          <p:cNvSpPr/>
          <p:nvPr/>
        </p:nvSpPr>
        <p:spPr>
          <a:xfrm>
            <a:off x="7477205" y="1550751"/>
            <a:ext cx="828000" cy="324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200" b="1" dirty="0">
                <a:solidFill>
                  <a:schemeClr val="tx1"/>
                </a:solidFill>
              </a:rPr>
              <a:t>数時間前</a:t>
            </a:r>
          </a:p>
        </p:txBody>
      </p:sp>
      <p:sp>
        <p:nvSpPr>
          <p:cNvPr id="22" name="四角形: 角を丸くする 21">
            <a:extLst>
              <a:ext uri="{FF2B5EF4-FFF2-40B4-BE49-F238E27FC236}">
                <a16:creationId xmlns:a16="http://schemas.microsoft.com/office/drawing/2014/main" id="{351D4166-7A18-D52D-E479-0C57B3C1B6AF}"/>
              </a:ext>
            </a:extLst>
          </p:cNvPr>
          <p:cNvSpPr/>
          <p:nvPr/>
        </p:nvSpPr>
        <p:spPr>
          <a:xfrm>
            <a:off x="6475768" y="1560885"/>
            <a:ext cx="828000" cy="324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200" b="1" dirty="0">
                <a:solidFill>
                  <a:schemeClr val="tx1"/>
                </a:solidFill>
              </a:rPr>
              <a:t>前日</a:t>
            </a:r>
          </a:p>
        </p:txBody>
      </p:sp>
      <p:sp>
        <p:nvSpPr>
          <p:cNvPr id="23" name="四角形: 角を丸くする 22">
            <a:extLst>
              <a:ext uri="{FF2B5EF4-FFF2-40B4-BE49-F238E27FC236}">
                <a16:creationId xmlns:a16="http://schemas.microsoft.com/office/drawing/2014/main" id="{D699FD6A-A201-E186-2512-0A16F762E08A}"/>
              </a:ext>
            </a:extLst>
          </p:cNvPr>
          <p:cNvSpPr/>
          <p:nvPr/>
        </p:nvSpPr>
        <p:spPr>
          <a:xfrm>
            <a:off x="5467368" y="1560885"/>
            <a:ext cx="828000" cy="324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200" b="1" dirty="0">
                <a:solidFill>
                  <a:schemeClr val="tx1"/>
                </a:solidFill>
              </a:rPr>
              <a:t>数日前</a:t>
            </a:r>
          </a:p>
        </p:txBody>
      </p:sp>
      <p:sp>
        <p:nvSpPr>
          <p:cNvPr id="24" name="四角形: 角を丸くする 23">
            <a:extLst>
              <a:ext uri="{FF2B5EF4-FFF2-40B4-BE49-F238E27FC236}">
                <a16:creationId xmlns:a16="http://schemas.microsoft.com/office/drawing/2014/main" id="{5819FB14-A480-AAC2-183D-064846FFDFCB}"/>
              </a:ext>
            </a:extLst>
          </p:cNvPr>
          <p:cNvSpPr/>
          <p:nvPr/>
        </p:nvSpPr>
        <p:spPr>
          <a:xfrm>
            <a:off x="4440766" y="1560885"/>
            <a:ext cx="828000" cy="324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200" b="1" dirty="0">
                <a:solidFill>
                  <a:schemeClr val="tx1"/>
                </a:solidFill>
              </a:rPr>
              <a:t>１週間前</a:t>
            </a:r>
          </a:p>
        </p:txBody>
      </p:sp>
      <p:sp>
        <p:nvSpPr>
          <p:cNvPr id="25" name="四角形: 角を丸くする 24">
            <a:extLst>
              <a:ext uri="{FF2B5EF4-FFF2-40B4-BE49-F238E27FC236}">
                <a16:creationId xmlns:a16="http://schemas.microsoft.com/office/drawing/2014/main" id="{AEF97BFB-E756-3EB3-EA1C-BEF4E6B862A4}"/>
              </a:ext>
            </a:extLst>
          </p:cNvPr>
          <p:cNvSpPr/>
          <p:nvPr/>
        </p:nvSpPr>
        <p:spPr>
          <a:xfrm>
            <a:off x="2182943" y="1557853"/>
            <a:ext cx="828000" cy="324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200" b="1" dirty="0">
                <a:solidFill>
                  <a:schemeClr val="tx1"/>
                </a:solidFill>
              </a:rPr>
              <a:t>数か月前</a:t>
            </a:r>
          </a:p>
        </p:txBody>
      </p:sp>
      <p:pic>
        <p:nvPicPr>
          <p:cNvPr id="27" name="図 26">
            <a:extLst>
              <a:ext uri="{FF2B5EF4-FFF2-40B4-BE49-F238E27FC236}">
                <a16:creationId xmlns:a16="http://schemas.microsoft.com/office/drawing/2014/main" id="{53523255-FC5F-B47D-C438-8BC93771CE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9778" y="5299489"/>
            <a:ext cx="670618" cy="670618"/>
          </a:xfrm>
          <a:prstGeom prst="rect">
            <a:avLst/>
          </a:prstGeom>
        </p:spPr>
      </p:pic>
      <p:sp>
        <p:nvSpPr>
          <p:cNvPr id="28" name="四角形: 角を丸くする 27">
            <a:hlinkClick r:id="rId14" action="ppaction://hlinksldjump"/>
            <a:extLst>
              <a:ext uri="{FF2B5EF4-FFF2-40B4-BE49-F238E27FC236}">
                <a16:creationId xmlns:a16="http://schemas.microsoft.com/office/drawing/2014/main" id="{59EAB9EE-D26B-BA06-F87F-521F196F4C45}"/>
              </a:ext>
            </a:extLst>
          </p:cNvPr>
          <p:cNvSpPr/>
          <p:nvPr/>
        </p:nvSpPr>
        <p:spPr>
          <a:xfrm>
            <a:off x="7632000" y="5254178"/>
            <a:ext cx="1116000" cy="288001"/>
          </a:xfrm>
          <a:prstGeom prst="roundRect">
            <a:avLst>
              <a:gd name="adj" fmla="val 50000"/>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100" b="1" dirty="0">
                <a:solidFill>
                  <a:schemeClr val="bg1"/>
                </a:solidFill>
              </a:rPr>
              <a:t>竜巻注意情報</a:t>
            </a:r>
          </a:p>
        </p:txBody>
      </p:sp>
      <p:sp>
        <p:nvSpPr>
          <p:cNvPr id="30" name="テキスト ボックス 29">
            <a:extLst>
              <a:ext uri="{FF2B5EF4-FFF2-40B4-BE49-F238E27FC236}">
                <a16:creationId xmlns:a16="http://schemas.microsoft.com/office/drawing/2014/main" id="{95EAE256-9024-7324-2B20-3570466DBC2D}"/>
              </a:ext>
            </a:extLst>
          </p:cNvPr>
          <p:cNvSpPr txBox="1"/>
          <p:nvPr/>
        </p:nvSpPr>
        <p:spPr>
          <a:xfrm>
            <a:off x="419622" y="3028801"/>
            <a:ext cx="820871" cy="276999"/>
          </a:xfrm>
          <a:prstGeom prst="rect">
            <a:avLst/>
          </a:prstGeom>
          <a:noFill/>
        </p:spPr>
        <p:txBody>
          <a:bodyPr wrap="square" rtlCol="0">
            <a:spAutoFit/>
          </a:bodyPr>
          <a:lstStyle/>
          <a:p>
            <a:pPr algn="ctr"/>
            <a:r>
              <a:rPr kumimoji="1" lang="ja-JP" altLang="en-US" sz="1200" b="1" dirty="0">
                <a:ln w="3175">
                  <a:noFill/>
                </a:ln>
                <a:effectLst>
                  <a:glow rad="228600">
                    <a:schemeClr val="bg1">
                      <a:alpha val="70000"/>
                    </a:schemeClr>
                  </a:glow>
                </a:effectLst>
              </a:rPr>
              <a:t>天気</a:t>
            </a:r>
          </a:p>
        </p:txBody>
      </p:sp>
      <p:sp>
        <p:nvSpPr>
          <p:cNvPr id="31" name="テキスト ボックス 30">
            <a:extLst>
              <a:ext uri="{FF2B5EF4-FFF2-40B4-BE49-F238E27FC236}">
                <a16:creationId xmlns:a16="http://schemas.microsoft.com/office/drawing/2014/main" id="{583622F1-4A4D-E2ED-596F-74C63E13C293}"/>
              </a:ext>
            </a:extLst>
          </p:cNvPr>
          <p:cNvSpPr txBox="1"/>
          <p:nvPr/>
        </p:nvSpPr>
        <p:spPr>
          <a:xfrm>
            <a:off x="405227" y="4843574"/>
            <a:ext cx="820871" cy="276999"/>
          </a:xfrm>
          <a:prstGeom prst="rect">
            <a:avLst/>
          </a:prstGeom>
          <a:noFill/>
        </p:spPr>
        <p:txBody>
          <a:bodyPr wrap="square" rtlCol="0">
            <a:spAutoFit/>
          </a:bodyPr>
          <a:lstStyle/>
          <a:p>
            <a:pPr algn="ctr"/>
            <a:r>
              <a:rPr lang="ja-JP" altLang="en-US" sz="1200" b="1" dirty="0">
                <a:ln w="3175">
                  <a:noFill/>
                </a:ln>
                <a:effectLst>
                  <a:glow rad="228600">
                    <a:schemeClr val="bg1">
                      <a:alpha val="70000"/>
                    </a:schemeClr>
                  </a:glow>
                </a:effectLst>
              </a:rPr>
              <a:t>台風</a:t>
            </a:r>
            <a:endParaRPr kumimoji="1" lang="ja-JP" altLang="en-US" sz="1200" b="1" dirty="0">
              <a:ln w="3175">
                <a:noFill/>
              </a:ln>
              <a:effectLst>
                <a:glow rad="228600">
                  <a:schemeClr val="bg1">
                    <a:alpha val="70000"/>
                  </a:schemeClr>
                </a:glow>
              </a:effectLst>
            </a:endParaRPr>
          </a:p>
        </p:txBody>
      </p:sp>
      <p:sp>
        <p:nvSpPr>
          <p:cNvPr id="32" name="テキスト ボックス 31">
            <a:extLst>
              <a:ext uri="{FF2B5EF4-FFF2-40B4-BE49-F238E27FC236}">
                <a16:creationId xmlns:a16="http://schemas.microsoft.com/office/drawing/2014/main" id="{3325FC79-43E1-E3C2-B9C9-EC79D7EB893C}"/>
              </a:ext>
            </a:extLst>
          </p:cNvPr>
          <p:cNvSpPr txBox="1"/>
          <p:nvPr/>
        </p:nvSpPr>
        <p:spPr>
          <a:xfrm>
            <a:off x="415983" y="5596418"/>
            <a:ext cx="820871" cy="276999"/>
          </a:xfrm>
          <a:prstGeom prst="rect">
            <a:avLst/>
          </a:prstGeom>
          <a:noFill/>
        </p:spPr>
        <p:txBody>
          <a:bodyPr wrap="square" rtlCol="0">
            <a:spAutoFit/>
          </a:bodyPr>
          <a:lstStyle/>
          <a:p>
            <a:pPr algn="ctr"/>
            <a:r>
              <a:rPr kumimoji="1" lang="ja-JP" altLang="en-US" sz="1200" b="1" dirty="0">
                <a:ln w="3175">
                  <a:noFill/>
                </a:ln>
                <a:effectLst>
                  <a:glow rad="228600">
                    <a:schemeClr val="bg1">
                      <a:alpha val="70000"/>
                    </a:schemeClr>
                  </a:glow>
                </a:effectLst>
              </a:rPr>
              <a:t>竜巻</a:t>
            </a:r>
          </a:p>
        </p:txBody>
      </p:sp>
      <p:sp>
        <p:nvSpPr>
          <p:cNvPr id="36" name="四角形: 角を丸くする 35">
            <a:hlinkClick r:id="rId14" action="ppaction://hlinksldjump"/>
            <a:extLst>
              <a:ext uri="{FF2B5EF4-FFF2-40B4-BE49-F238E27FC236}">
                <a16:creationId xmlns:a16="http://schemas.microsoft.com/office/drawing/2014/main" id="{F51ABBA8-37B2-5233-CE50-3D6A5259DE2D}"/>
              </a:ext>
            </a:extLst>
          </p:cNvPr>
          <p:cNvSpPr/>
          <p:nvPr/>
        </p:nvSpPr>
        <p:spPr>
          <a:xfrm>
            <a:off x="7632000" y="5601503"/>
            <a:ext cx="1116000" cy="360000"/>
          </a:xfrm>
          <a:prstGeom prst="roundRect">
            <a:avLst>
              <a:gd name="adj" fmla="val 50000"/>
            </a:avLst>
          </a:prstGeom>
          <a:solidFill>
            <a:schemeClr val="accent6"/>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000" b="1" dirty="0">
                <a:solidFill>
                  <a:schemeClr val="bg1"/>
                </a:solidFill>
              </a:rPr>
              <a:t>竜巻発生確度</a:t>
            </a:r>
            <a:endParaRPr kumimoji="1" lang="en-US" altLang="ja-JP" sz="1000" b="1" dirty="0">
              <a:solidFill>
                <a:schemeClr val="bg1"/>
              </a:solidFill>
            </a:endParaRPr>
          </a:p>
          <a:p>
            <a:pPr algn="ctr"/>
            <a:r>
              <a:rPr lang="ja-JP" altLang="en-US" sz="1000" b="1" dirty="0">
                <a:solidFill>
                  <a:schemeClr val="bg1"/>
                </a:solidFill>
              </a:rPr>
              <a:t>ナウキャスト</a:t>
            </a:r>
            <a:endParaRPr kumimoji="1" lang="ja-JP" altLang="en-US" sz="1000" b="1" dirty="0">
              <a:solidFill>
                <a:schemeClr val="bg1"/>
              </a:solidFill>
            </a:endParaRPr>
          </a:p>
        </p:txBody>
      </p:sp>
      <p:sp>
        <p:nvSpPr>
          <p:cNvPr id="37" name="四角形: 角を丸くする 36">
            <a:extLst>
              <a:ext uri="{FF2B5EF4-FFF2-40B4-BE49-F238E27FC236}">
                <a16:creationId xmlns:a16="http://schemas.microsoft.com/office/drawing/2014/main" id="{DD34A977-4A4E-0429-FBCE-521569859624}"/>
              </a:ext>
            </a:extLst>
          </p:cNvPr>
          <p:cNvSpPr/>
          <p:nvPr/>
        </p:nvSpPr>
        <p:spPr>
          <a:xfrm>
            <a:off x="3311854" y="1550751"/>
            <a:ext cx="828000" cy="324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en-US" altLang="ja-JP" sz="1200" b="1" dirty="0">
                <a:solidFill>
                  <a:schemeClr val="tx1"/>
                </a:solidFill>
              </a:rPr>
              <a:t>2</a:t>
            </a:r>
            <a:r>
              <a:rPr kumimoji="1" lang="ja-JP" altLang="en-US" sz="1200" b="1" dirty="0">
                <a:solidFill>
                  <a:schemeClr val="tx1"/>
                </a:solidFill>
              </a:rPr>
              <a:t>週間前</a:t>
            </a:r>
          </a:p>
        </p:txBody>
      </p:sp>
      <p:sp>
        <p:nvSpPr>
          <p:cNvPr id="33" name="四角形: 角を丸くする 32">
            <a:hlinkClick r:id="rId15" action="ppaction://hlinksldjump"/>
            <a:extLst>
              <a:ext uri="{FF2B5EF4-FFF2-40B4-BE49-F238E27FC236}">
                <a16:creationId xmlns:a16="http://schemas.microsoft.com/office/drawing/2014/main" id="{E6F7F8D6-CFFE-F384-06C5-19E7D45BF88B}"/>
              </a:ext>
            </a:extLst>
          </p:cNvPr>
          <p:cNvSpPr/>
          <p:nvPr/>
        </p:nvSpPr>
        <p:spPr>
          <a:xfrm>
            <a:off x="5156696" y="6280474"/>
            <a:ext cx="2052000" cy="288000"/>
          </a:xfrm>
          <a:prstGeom prst="roundRect">
            <a:avLst>
              <a:gd name="adj" fmla="val 5000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r>
              <a:rPr kumimoji="1" lang="ja-JP" altLang="en-US" sz="1400" b="1" dirty="0">
                <a:solidFill>
                  <a:schemeClr val="bg1"/>
                </a:solidFill>
              </a:rPr>
              <a:t>気象情報（天候</a:t>
            </a:r>
            <a:r>
              <a:rPr lang="ja-JP" altLang="en-US" sz="1400" b="1" dirty="0">
                <a:solidFill>
                  <a:schemeClr val="bg1"/>
                </a:solidFill>
              </a:rPr>
              <a:t>情報</a:t>
            </a:r>
            <a:r>
              <a:rPr kumimoji="1" lang="ja-JP" altLang="en-US" sz="1400" b="1" dirty="0">
                <a:solidFill>
                  <a:schemeClr val="bg1"/>
                </a:solidFill>
              </a:rPr>
              <a:t>）</a:t>
            </a:r>
          </a:p>
        </p:txBody>
      </p:sp>
      <p:sp>
        <p:nvSpPr>
          <p:cNvPr id="40" name="四角形: 角を丸くする 39">
            <a:hlinkClick r:id="rId16" action="ppaction://hlinksldjump"/>
            <a:extLst>
              <a:ext uri="{FF2B5EF4-FFF2-40B4-BE49-F238E27FC236}">
                <a16:creationId xmlns:a16="http://schemas.microsoft.com/office/drawing/2014/main" id="{0BB990A1-CA35-7A98-FBC6-FD52CAAA47FD}"/>
              </a:ext>
            </a:extLst>
          </p:cNvPr>
          <p:cNvSpPr/>
          <p:nvPr/>
        </p:nvSpPr>
        <p:spPr>
          <a:xfrm>
            <a:off x="803932" y="2052000"/>
            <a:ext cx="1188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solidFill>
                  <a:schemeClr val="bg1"/>
                </a:solidFill>
              </a:rPr>
              <a:t>平年値</a:t>
            </a:r>
          </a:p>
        </p:txBody>
      </p:sp>
      <p:sp>
        <p:nvSpPr>
          <p:cNvPr id="41" name="二等辺三角形 40">
            <a:extLst>
              <a:ext uri="{FF2B5EF4-FFF2-40B4-BE49-F238E27FC236}">
                <a16:creationId xmlns:a16="http://schemas.microsoft.com/office/drawing/2014/main" id="{41FE712E-40BF-35D6-A3FE-D2FF4101678C}"/>
              </a:ext>
            </a:extLst>
          </p:cNvPr>
          <p:cNvSpPr/>
          <p:nvPr/>
        </p:nvSpPr>
        <p:spPr>
          <a:xfrm>
            <a:off x="2324961" y="2351758"/>
            <a:ext cx="173102" cy="434829"/>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b="1"/>
          </a:p>
        </p:txBody>
      </p:sp>
      <p:sp>
        <p:nvSpPr>
          <p:cNvPr id="42" name="四角形: 角を丸くする 41">
            <a:extLst>
              <a:ext uri="{FF2B5EF4-FFF2-40B4-BE49-F238E27FC236}">
                <a16:creationId xmlns:a16="http://schemas.microsoft.com/office/drawing/2014/main" id="{2FD48A5E-B648-FB3E-FC39-8ABAF8370A61}"/>
              </a:ext>
            </a:extLst>
          </p:cNvPr>
          <p:cNvSpPr/>
          <p:nvPr/>
        </p:nvSpPr>
        <p:spPr>
          <a:xfrm>
            <a:off x="1708801" y="2571479"/>
            <a:ext cx="1417622" cy="61680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100" dirty="0">
                <a:solidFill>
                  <a:schemeClr val="bg1"/>
                </a:solidFill>
              </a:rPr>
              <a:t>１か月予報</a:t>
            </a:r>
            <a:endParaRPr lang="en-US" altLang="ja-JP" sz="1100" dirty="0">
              <a:solidFill>
                <a:schemeClr val="bg1"/>
              </a:solidFill>
            </a:endParaRPr>
          </a:p>
          <a:p>
            <a:pPr algn="ctr"/>
            <a:r>
              <a:rPr lang="ja-JP" altLang="en-US" sz="1100" dirty="0">
                <a:solidFill>
                  <a:schemeClr val="bg1"/>
                </a:solidFill>
              </a:rPr>
              <a:t>３か月予報</a:t>
            </a:r>
            <a:endParaRPr lang="en-US" altLang="ja-JP" sz="1100" dirty="0">
              <a:solidFill>
                <a:schemeClr val="bg1"/>
              </a:solidFill>
            </a:endParaRPr>
          </a:p>
          <a:p>
            <a:pPr algn="ctr"/>
            <a:r>
              <a:rPr lang="ja-JP" altLang="en-US" sz="1100" dirty="0">
                <a:solidFill>
                  <a:schemeClr val="bg1"/>
                </a:solidFill>
              </a:rPr>
              <a:t>寒・暖候期予報</a:t>
            </a:r>
            <a:endParaRPr lang="en-US" altLang="ja-JP" sz="1100" dirty="0">
              <a:solidFill>
                <a:schemeClr val="bg1"/>
              </a:solidFill>
            </a:endParaRPr>
          </a:p>
        </p:txBody>
      </p:sp>
      <p:sp>
        <p:nvSpPr>
          <p:cNvPr id="17" name="スライド番号プレースホルダー 16">
            <a:extLst>
              <a:ext uri="{FF2B5EF4-FFF2-40B4-BE49-F238E27FC236}">
                <a16:creationId xmlns:a16="http://schemas.microsoft.com/office/drawing/2014/main" id="{4121D121-2216-CD02-C289-3775C6EE966D}"/>
              </a:ext>
            </a:extLst>
          </p:cNvPr>
          <p:cNvSpPr>
            <a:spLocks noGrp="1"/>
          </p:cNvSpPr>
          <p:nvPr>
            <p:ph type="sldNum" sz="quarter" idx="12"/>
          </p:nvPr>
        </p:nvSpPr>
        <p:spPr/>
        <p:txBody>
          <a:bodyPr/>
          <a:lstStyle/>
          <a:p>
            <a:fld id="{5F9F9204-6EDA-41A6-81B7-5E8491083ADF}" type="slidenum">
              <a:rPr kumimoji="1" lang="ja-JP" altLang="en-US" smtClean="0"/>
              <a:t>13</a:t>
            </a:fld>
            <a:endParaRPr kumimoji="1" lang="ja-JP" altLang="en-US" dirty="0"/>
          </a:p>
        </p:txBody>
      </p:sp>
      <p:sp>
        <p:nvSpPr>
          <p:cNvPr id="20" name="四角形: 角を丸くする 19">
            <a:hlinkClick r:id="rId17" action="ppaction://hlinksldjump"/>
            <a:extLst>
              <a:ext uri="{FF2B5EF4-FFF2-40B4-BE49-F238E27FC236}">
                <a16:creationId xmlns:a16="http://schemas.microsoft.com/office/drawing/2014/main" id="{BEC6E831-E9DC-ABB7-5CCF-EA69026ABCA5}"/>
              </a:ext>
            </a:extLst>
          </p:cNvPr>
          <p:cNvSpPr/>
          <p:nvPr/>
        </p:nvSpPr>
        <p:spPr>
          <a:xfrm>
            <a:off x="5169869" y="2858339"/>
            <a:ext cx="3312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b="1" dirty="0">
                <a:solidFill>
                  <a:schemeClr val="bg1"/>
                </a:solidFill>
              </a:rPr>
              <a:t>早期注意情報（警報級の可能性）</a:t>
            </a:r>
            <a:endParaRPr kumimoji="1" lang="ja-JP" altLang="en-US" sz="1400" b="1" dirty="0">
              <a:solidFill>
                <a:schemeClr val="bg1"/>
              </a:solidFill>
            </a:endParaRPr>
          </a:p>
        </p:txBody>
      </p:sp>
      <p:sp>
        <p:nvSpPr>
          <p:cNvPr id="26" name="四角形: 角を丸くする 25">
            <a:hlinkClick r:id="rId18" action="ppaction://hlinksldjump"/>
            <a:extLst>
              <a:ext uri="{FF2B5EF4-FFF2-40B4-BE49-F238E27FC236}">
                <a16:creationId xmlns:a16="http://schemas.microsoft.com/office/drawing/2014/main" id="{E20E5BD6-C0F8-A37B-B737-016B446D63C1}"/>
              </a:ext>
            </a:extLst>
          </p:cNvPr>
          <p:cNvSpPr/>
          <p:nvPr/>
        </p:nvSpPr>
        <p:spPr>
          <a:xfrm>
            <a:off x="4608000" y="2450129"/>
            <a:ext cx="4104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solidFill>
                  <a:schemeClr val="bg1"/>
                </a:solidFill>
              </a:rPr>
              <a:t>気象情報（警報・注意報に先立つ注意喚起</a:t>
            </a:r>
            <a:r>
              <a:rPr lang="ja-JP" altLang="en-US" sz="1400" b="1" dirty="0">
                <a:solidFill>
                  <a:schemeClr val="bg1"/>
                </a:solidFill>
              </a:rPr>
              <a:t>等）</a:t>
            </a:r>
            <a:endParaRPr kumimoji="1" lang="ja-JP" altLang="en-US" sz="1400" b="1" dirty="0">
              <a:solidFill>
                <a:schemeClr val="bg1"/>
              </a:solidFill>
            </a:endParaRPr>
          </a:p>
        </p:txBody>
      </p:sp>
    </p:spTree>
    <p:extLst>
      <p:ext uri="{BB962C8B-B14F-4D97-AF65-F5344CB8AC3E}">
        <p14:creationId xmlns:p14="http://schemas.microsoft.com/office/powerpoint/2010/main" val="15509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2395C4-C3F1-25B4-83CD-4957E244B285}"/>
              </a:ext>
            </a:extLst>
          </p:cNvPr>
          <p:cNvSpPr>
            <a:spLocks noGrp="1"/>
          </p:cNvSpPr>
          <p:nvPr>
            <p:ph type="title"/>
          </p:nvPr>
        </p:nvSpPr>
        <p:spPr/>
        <p:txBody>
          <a:bodyPr/>
          <a:lstStyle/>
          <a:p>
            <a:r>
              <a:rPr kumimoji="1" lang="ja-JP" altLang="en-US" dirty="0"/>
              <a:t>平年値：平年の気候とその特徴</a:t>
            </a:r>
          </a:p>
        </p:txBody>
      </p:sp>
      <p:sp>
        <p:nvSpPr>
          <p:cNvPr id="3" name="コンテンツ プレースホルダー 2">
            <a:extLst>
              <a:ext uri="{FF2B5EF4-FFF2-40B4-BE49-F238E27FC236}">
                <a16:creationId xmlns:a16="http://schemas.microsoft.com/office/drawing/2014/main" id="{70D6B6D9-324B-8BF2-6209-F6C90CAA7F42}"/>
              </a:ext>
            </a:extLst>
          </p:cNvPr>
          <p:cNvSpPr>
            <a:spLocks noGrp="1"/>
          </p:cNvSpPr>
          <p:nvPr>
            <p:ph idx="1"/>
          </p:nvPr>
        </p:nvSpPr>
        <p:spPr/>
        <p:txBody>
          <a:bodyPr/>
          <a:lstStyle/>
          <a:p>
            <a:r>
              <a:rPr kumimoji="1" lang="ja-JP" altLang="en-US" dirty="0"/>
              <a:t>平年値はその地点や地方の平均的な気候を表す</a:t>
            </a:r>
          </a:p>
        </p:txBody>
      </p:sp>
      <p:pic>
        <p:nvPicPr>
          <p:cNvPr id="13" name="図 12">
            <a:extLst>
              <a:ext uri="{FF2B5EF4-FFF2-40B4-BE49-F238E27FC236}">
                <a16:creationId xmlns:a16="http://schemas.microsoft.com/office/drawing/2014/main" id="{27D34264-53C0-2565-A116-9EEDC9D31732}"/>
              </a:ext>
            </a:extLst>
          </p:cNvPr>
          <p:cNvPicPr>
            <a:picLocks noChangeAspect="1"/>
          </p:cNvPicPr>
          <p:nvPr/>
        </p:nvPicPr>
        <p:blipFill>
          <a:blip r:embed="rId3"/>
          <a:stretch>
            <a:fillRect/>
          </a:stretch>
        </p:blipFill>
        <p:spPr>
          <a:xfrm>
            <a:off x="754147" y="1413777"/>
            <a:ext cx="3930128" cy="3329691"/>
          </a:xfrm>
          <a:prstGeom prst="rect">
            <a:avLst/>
          </a:prstGeom>
        </p:spPr>
      </p:pic>
      <p:pic>
        <p:nvPicPr>
          <p:cNvPr id="15" name="図 14">
            <a:extLst>
              <a:ext uri="{FF2B5EF4-FFF2-40B4-BE49-F238E27FC236}">
                <a16:creationId xmlns:a16="http://schemas.microsoft.com/office/drawing/2014/main" id="{CE3491D1-528C-95AC-F62C-376D4B7EE8CF}"/>
              </a:ext>
            </a:extLst>
          </p:cNvPr>
          <p:cNvPicPr>
            <a:picLocks noChangeAspect="1"/>
          </p:cNvPicPr>
          <p:nvPr/>
        </p:nvPicPr>
        <p:blipFill>
          <a:blip r:embed="rId4"/>
          <a:stretch>
            <a:fillRect/>
          </a:stretch>
        </p:blipFill>
        <p:spPr>
          <a:xfrm>
            <a:off x="4572000" y="1461890"/>
            <a:ext cx="3895595" cy="3459113"/>
          </a:xfrm>
          <a:prstGeom prst="rect">
            <a:avLst/>
          </a:prstGeom>
        </p:spPr>
      </p:pic>
      <p:sp>
        <p:nvSpPr>
          <p:cNvPr id="17" name="テキスト ボックス 16">
            <a:extLst>
              <a:ext uri="{FF2B5EF4-FFF2-40B4-BE49-F238E27FC236}">
                <a16:creationId xmlns:a16="http://schemas.microsoft.com/office/drawing/2014/main" id="{6B9804B3-72A1-9FE8-6191-24759C18194B}"/>
              </a:ext>
            </a:extLst>
          </p:cNvPr>
          <p:cNvSpPr txBox="1"/>
          <p:nvPr/>
        </p:nvSpPr>
        <p:spPr>
          <a:xfrm>
            <a:off x="250825" y="4577820"/>
            <a:ext cx="8642350" cy="500137"/>
          </a:xfrm>
          <a:prstGeom prst="rect">
            <a:avLst/>
          </a:prstGeom>
          <a:noFill/>
        </p:spPr>
        <p:txBody>
          <a:bodyPr wrap="square">
            <a:spAutoFit/>
          </a:bodyPr>
          <a:lstStyle/>
          <a:p>
            <a:pPr algn="ctr"/>
            <a:r>
              <a:rPr lang="ja-JP" altLang="en-US" sz="1600" b="1" dirty="0"/>
              <a:t>平年値の季節変化</a:t>
            </a:r>
            <a:endParaRPr lang="en-US" altLang="ja-JP" sz="1600" b="1" dirty="0"/>
          </a:p>
          <a:p>
            <a:pPr algn="ctr"/>
            <a:r>
              <a:rPr lang="ja-JP" altLang="en-US" sz="1050" dirty="0"/>
              <a:t>緑、赤、青線 はそれぞれ月毎の平均、最高、最低気温を示す。青、茶色の棒グラフは月降水量と月間日照時間をそれぞれ示す。 </a:t>
            </a:r>
            <a:endParaRPr lang="ja-JP" altLang="en-US" sz="2000" dirty="0"/>
          </a:p>
        </p:txBody>
      </p:sp>
      <p:sp>
        <p:nvSpPr>
          <p:cNvPr id="18" name="テキスト ボックス 17">
            <a:extLst>
              <a:ext uri="{FF2B5EF4-FFF2-40B4-BE49-F238E27FC236}">
                <a16:creationId xmlns:a16="http://schemas.microsoft.com/office/drawing/2014/main" id="{5A53419D-BC85-3D04-7B31-4ABC3DC5A6A0}"/>
              </a:ext>
            </a:extLst>
          </p:cNvPr>
          <p:cNvSpPr txBox="1"/>
          <p:nvPr/>
        </p:nvSpPr>
        <p:spPr>
          <a:xfrm>
            <a:off x="250825" y="1173103"/>
            <a:ext cx="9144000" cy="338554"/>
          </a:xfrm>
          <a:prstGeom prst="rect">
            <a:avLst/>
          </a:prstGeom>
          <a:noFill/>
        </p:spPr>
        <p:txBody>
          <a:bodyPr wrap="square" rtlCol="0">
            <a:spAutoFit/>
          </a:bodyPr>
          <a:lstStyle/>
          <a:p>
            <a:r>
              <a:rPr kumimoji="1" lang="ja-JP" altLang="en-US" sz="1600" dirty="0"/>
              <a:t>現在は</a:t>
            </a:r>
            <a:r>
              <a:rPr kumimoji="1" lang="en-US" altLang="ja-JP" sz="1600" dirty="0"/>
              <a:t>1991</a:t>
            </a:r>
            <a:r>
              <a:rPr kumimoji="1" lang="ja-JP" altLang="en-US" sz="1600" dirty="0"/>
              <a:t>年～</a:t>
            </a:r>
            <a:r>
              <a:rPr kumimoji="1" lang="en-US" altLang="ja-JP" sz="1600" dirty="0"/>
              <a:t>2020</a:t>
            </a:r>
            <a:r>
              <a:rPr kumimoji="1" lang="ja-JP" altLang="en-US" sz="1600" dirty="0"/>
              <a:t>年の</a:t>
            </a:r>
            <a:r>
              <a:rPr kumimoji="1" lang="en-US" altLang="ja-JP" sz="1600" dirty="0"/>
              <a:t>30</a:t>
            </a:r>
            <a:r>
              <a:rPr kumimoji="1" lang="ja-JP" altLang="en-US" sz="1600" dirty="0"/>
              <a:t>年間のデータを用いて算出</a:t>
            </a:r>
          </a:p>
        </p:txBody>
      </p:sp>
      <p:sp>
        <p:nvSpPr>
          <p:cNvPr id="23" name="テキスト ボックス 22">
            <a:extLst>
              <a:ext uri="{FF2B5EF4-FFF2-40B4-BE49-F238E27FC236}">
                <a16:creationId xmlns:a16="http://schemas.microsoft.com/office/drawing/2014/main" id="{159DB37D-74C6-CA2F-FCBE-4451075009CD}"/>
              </a:ext>
            </a:extLst>
          </p:cNvPr>
          <p:cNvSpPr txBox="1"/>
          <p:nvPr/>
        </p:nvSpPr>
        <p:spPr>
          <a:xfrm>
            <a:off x="481666" y="5262970"/>
            <a:ext cx="7402768" cy="743280"/>
          </a:xfrm>
          <a:prstGeom prst="rect">
            <a:avLst/>
          </a:prstGeom>
          <a:noFill/>
        </p:spPr>
        <p:txBody>
          <a:bodyPr wrap="square" rtlCol="0">
            <a:spAutoFit/>
          </a:bodyPr>
          <a:lstStyle/>
          <a:p>
            <a:pPr marL="285750" indent="-285750">
              <a:lnSpc>
                <a:spcPct val="120000"/>
              </a:lnSpc>
              <a:buFont typeface="Wingdings" panose="05000000000000000000" pitchFamily="2" charset="2"/>
              <a:buChar char="l"/>
            </a:pPr>
            <a:r>
              <a:rPr kumimoji="1" lang="ja-JP" altLang="en-US" b="1" dirty="0">
                <a:solidFill>
                  <a:schemeClr val="tx2"/>
                </a:solidFill>
              </a:rPr>
              <a:t>気温や降水量の推移についてある程度の見通しを立てることが可能</a:t>
            </a:r>
            <a:endParaRPr kumimoji="1" lang="en-US" altLang="ja-JP" b="1" dirty="0">
              <a:solidFill>
                <a:schemeClr val="tx2"/>
              </a:solidFill>
            </a:endParaRPr>
          </a:p>
          <a:p>
            <a:pPr marL="285750" indent="-285750">
              <a:lnSpc>
                <a:spcPct val="120000"/>
              </a:lnSpc>
              <a:buFont typeface="Wingdings" panose="05000000000000000000" pitchFamily="2" charset="2"/>
              <a:buChar char="l"/>
            </a:pPr>
            <a:r>
              <a:rPr kumimoji="1" lang="ja-JP" altLang="en-US" b="1" dirty="0">
                <a:solidFill>
                  <a:schemeClr val="tx2"/>
                </a:solidFill>
              </a:rPr>
              <a:t>各地方の平年の天候を知れば、季節予報をより有効に活用</a:t>
            </a:r>
            <a:r>
              <a:rPr lang="ja-JP" altLang="en-US" b="1" dirty="0">
                <a:solidFill>
                  <a:schemeClr val="tx2"/>
                </a:solidFill>
              </a:rPr>
              <a:t>可能</a:t>
            </a:r>
            <a:endParaRPr kumimoji="1" lang="ja-JP" altLang="en-US" b="1" dirty="0">
              <a:solidFill>
                <a:schemeClr val="tx2"/>
              </a:solidFill>
            </a:endParaRPr>
          </a:p>
        </p:txBody>
      </p:sp>
      <p:sp>
        <p:nvSpPr>
          <p:cNvPr id="25" name="テキスト ボックス 24">
            <a:extLst>
              <a:ext uri="{FF2B5EF4-FFF2-40B4-BE49-F238E27FC236}">
                <a16:creationId xmlns:a16="http://schemas.microsoft.com/office/drawing/2014/main" id="{CE0DB259-B473-AE6C-A355-B0D02F4694E9}"/>
              </a:ext>
            </a:extLst>
          </p:cNvPr>
          <p:cNvSpPr txBox="1"/>
          <p:nvPr/>
        </p:nvSpPr>
        <p:spPr>
          <a:xfrm>
            <a:off x="833221" y="6123543"/>
            <a:ext cx="7618767" cy="369332"/>
          </a:xfrm>
          <a:prstGeom prst="rect">
            <a:avLst/>
          </a:prstGeom>
          <a:noFill/>
        </p:spPr>
        <p:txBody>
          <a:bodyPr wrap="square">
            <a:spAutoFit/>
          </a:bodyPr>
          <a:lstStyle/>
          <a:p>
            <a:r>
              <a:rPr lang="ja-JP" altLang="en-US" dirty="0"/>
              <a:t>各地方の気候の特徴は、気象庁</a:t>
            </a:r>
            <a:r>
              <a:rPr lang="en-US" altLang="ja-JP" dirty="0"/>
              <a:t>HP</a:t>
            </a:r>
            <a:r>
              <a:rPr lang="ja-JP" altLang="en-US" dirty="0"/>
              <a:t>「</a:t>
            </a:r>
            <a:r>
              <a:rPr lang="ja-JP" altLang="en-US" dirty="0">
                <a:hlinkClick r:id="rId5"/>
              </a:rPr>
              <a:t>日本の気候</a:t>
            </a:r>
            <a:r>
              <a:rPr lang="ja-JP" altLang="en-US" dirty="0"/>
              <a:t>」をご覧下さい。</a:t>
            </a:r>
          </a:p>
        </p:txBody>
      </p:sp>
      <p:sp>
        <p:nvSpPr>
          <p:cNvPr id="26" name="二等辺三角形 25">
            <a:extLst>
              <a:ext uri="{FF2B5EF4-FFF2-40B4-BE49-F238E27FC236}">
                <a16:creationId xmlns:a16="http://schemas.microsoft.com/office/drawing/2014/main" id="{4EF34A5C-298E-471F-7B59-4B5E9C979E2E}"/>
              </a:ext>
            </a:extLst>
          </p:cNvPr>
          <p:cNvSpPr>
            <a:spLocks noChangeAspect="1"/>
          </p:cNvSpPr>
          <p:nvPr/>
        </p:nvSpPr>
        <p:spPr>
          <a:xfrm rot="5400000">
            <a:off x="566051" y="6186020"/>
            <a:ext cx="295013" cy="216000"/>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a:extLst>
              <a:ext uri="{FF2B5EF4-FFF2-40B4-BE49-F238E27FC236}">
                <a16:creationId xmlns:a16="http://schemas.microsoft.com/office/drawing/2014/main" id="{5474916D-5A07-A93B-5973-CF1F71C590A8}"/>
              </a:ext>
            </a:extLst>
          </p:cNvPr>
          <p:cNvSpPr>
            <a:spLocks noGrp="1"/>
          </p:cNvSpPr>
          <p:nvPr>
            <p:ph type="sldNum" sz="quarter" idx="12"/>
          </p:nvPr>
        </p:nvSpPr>
        <p:spPr/>
        <p:txBody>
          <a:bodyPr/>
          <a:lstStyle/>
          <a:p>
            <a:fld id="{5F9F9204-6EDA-41A6-81B7-5E8491083ADF}" type="slidenum">
              <a:rPr kumimoji="1" lang="ja-JP" altLang="en-US" smtClean="0"/>
              <a:t>14</a:t>
            </a:fld>
            <a:endParaRPr kumimoji="1" lang="ja-JP" altLang="en-US" dirty="0"/>
          </a:p>
        </p:txBody>
      </p:sp>
    </p:spTree>
    <p:extLst>
      <p:ext uri="{BB962C8B-B14F-4D97-AF65-F5344CB8AC3E}">
        <p14:creationId xmlns:p14="http://schemas.microsoft.com/office/powerpoint/2010/main" val="386223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CA571CD-AB47-6150-8AED-94479A912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6726" y="1453262"/>
            <a:ext cx="4727619" cy="3050286"/>
          </a:xfrm>
          <a:prstGeom prst="rect">
            <a:avLst/>
          </a:prstGeom>
        </p:spPr>
      </p:pic>
      <p:pic>
        <p:nvPicPr>
          <p:cNvPr id="16" name="図 15">
            <a:extLst>
              <a:ext uri="{FF2B5EF4-FFF2-40B4-BE49-F238E27FC236}">
                <a16:creationId xmlns:a16="http://schemas.microsoft.com/office/drawing/2014/main" id="{3DBBFF2C-3F42-4A16-0498-04941DD9A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58" y="1453262"/>
            <a:ext cx="3800635" cy="1915937"/>
          </a:xfrm>
          <a:prstGeom prst="rect">
            <a:avLst/>
          </a:prstGeom>
        </p:spPr>
      </p:pic>
      <p:sp>
        <p:nvSpPr>
          <p:cNvPr id="2" name="タイトル 1">
            <a:extLst>
              <a:ext uri="{FF2B5EF4-FFF2-40B4-BE49-F238E27FC236}">
                <a16:creationId xmlns:a16="http://schemas.microsoft.com/office/drawing/2014/main" id="{EDA31371-B9B0-5F8B-83CC-1F4D2EE54D1E}"/>
              </a:ext>
            </a:extLst>
          </p:cNvPr>
          <p:cNvSpPr>
            <a:spLocks noGrp="1"/>
          </p:cNvSpPr>
          <p:nvPr>
            <p:ph type="title"/>
          </p:nvPr>
        </p:nvSpPr>
        <p:spPr/>
        <p:txBody>
          <a:bodyPr/>
          <a:lstStyle/>
          <a:p>
            <a:r>
              <a:rPr kumimoji="1" lang="ja-JP" altLang="en-US" dirty="0"/>
              <a:t>季節予報：着目点①</a:t>
            </a:r>
          </a:p>
        </p:txBody>
      </p:sp>
      <p:sp>
        <p:nvSpPr>
          <p:cNvPr id="3" name="コンテンツ プレースホルダー 2">
            <a:extLst>
              <a:ext uri="{FF2B5EF4-FFF2-40B4-BE49-F238E27FC236}">
                <a16:creationId xmlns:a16="http://schemas.microsoft.com/office/drawing/2014/main" id="{36351935-C13C-C051-02EE-1BC7CA312DFF}"/>
              </a:ext>
            </a:extLst>
          </p:cNvPr>
          <p:cNvSpPr>
            <a:spLocks noGrp="1"/>
          </p:cNvSpPr>
          <p:nvPr>
            <p:ph idx="1"/>
          </p:nvPr>
        </p:nvSpPr>
        <p:spPr/>
        <p:txBody>
          <a:bodyPr/>
          <a:lstStyle/>
          <a:p>
            <a:r>
              <a:rPr kumimoji="1" lang="ja-JP" altLang="en-US" dirty="0"/>
              <a:t>季節予報は天候の平年からの偏りを予報</a:t>
            </a:r>
          </a:p>
        </p:txBody>
      </p:sp>
      <p:sp>
        <p:nvSpPr>
          <p:cNvPr id="10" name="正方形/長方形 9">
            <a:extLst>
              <a:ext uri="{FF2B5EF4-FFF2-40B4-BE49-F238E27FC236}">
                <a16:creationId xmlns:a16="http://schemas.microsoft.com/office/drawing/2014/main" id="{D7DFFC1B-3BCD-4AB1-22C1-3C0241172025}"/>
              </a:ext>
            </a:extLst>
          </p:cNvPr>
          <p:cNvSpPr/>
          <p:nvPr/>
        </p:nvSpPr>
        <p:spPr>
          <a:xfrm>
            <a:off x="2066924" y="1697921"/>
            <a:ext cx="1085851" cy="65416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30DE53-C997-3C24-E4ED-66E0BFA844FB}"/>
              </a:ext>
            </a:extLst>
          </p:cNvPr>
          <p:cNvSpPr txBox="1"/>
          <p:nvPr/>
        </p:nvSpPr>
        <p:spPr>
          <a:xfrm>
            <a:off x="467596" y="3532449"/>
            <a:ext cx="3788582" cy="87387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72000" tIns="72000" rIns="72000" bIns="36000">
            <a:spAutoFit/>
          </a:bodyPr>
          <a:lstStyle/>
          <a:p>
            <a:pPr marL="285750" indent="-285750">
              <a:lnSpc>
                <a:spcPct val="120000"/>
              </a:lnSpc>
              <a:buFont typeface="Arial" panose="020B0604020202020204" pitchFamily="34" charset="0"/>
              <a:buChar char="•"/>
              <a:defRPr/>
            </a:pPr>
            <a:r>
              <a:rPr lang="ja-JP" altLang="en-US" sz="1400" dirty="0">
                <a:solidFill>
                  <a:prstClr val="black"/>
                </a:solidFill>
                <a:latin typeface="メイリオ" pitchFamily="50" charset="-128"/>
                <a:ea typeface="メイリオ" pitchFamily="50" charset="-128"/>
                <a:cs typeface="メイリオ" pitchFamily="50" charset="-128"/>
              </a:rPr>
              <a:t>冬は寒くて、夏は暑い（季節変化）</a:t>
            </a:r>
            <a:endParaRPr lang="en-US" altLang="ja-JP" sz="1400" dirty="0">
              <a:solidFill>
                <a:prstClr val="black"/>
              </a:solidFill>
              <a:latin typeface="メイリオ" pitchFamily="50" charset="-128"/>
              <a:ea typeface="メイリオ" pitchFamily="50" charset="-128"/>
              <a:cs typeface="メイリオ" pitchFamily="50" charset="-128"/>
            </a:endParaRPr>
          </a:p>
          <a:p>
            <a:pPr marL="285750" indent="-285750" algn="l">
              <a:lnSpc>
                <a:spcPct val="120000"/>
              </a:lnSpc>
              <a:buFont typeface="Arial" panose="020B0604020202020204" pitchFamily="34" charset="0"/>
              <a:buChar char="•"/>
              <a:defRPr/>
            </a:pPr>
            <a:r>
              <a:rPr lang="ja-JP" altLang="en-US" sz="1400" dirty="0">
                <a:solidFill>
                  <a:prstClr val="black"/>
                </a:solidFill>
                <a:latin typeface="メイリオ" pitchFamily="50" charset="-128"/>
                <a:ea typeface="メイリオ" pitchFamily="50" charset="-128"/>
                <a:cs typeface="メイリオ" pitchFamily="50" charset="-128"/>
              </a:rPr>
              <a:t>気温は日々変動するが、平年と比べると気温が高い“時期”、低い“時期”がある</a:t>
            </a:r>
            <a:endParaRPr lang="en-US" altLang="ja-JP" sz="1400" dirty="0">
              <a:solidFill>
                <a:prstClr val="black"/>
              </a:solidFill>
              <a:latin typeface="メイリオ" pitchFamily="50" charset="-128"/>
              <a:ea typeface="メイリオ" pitchFamily="50" charset="-128"/>
              <a:cs typeface="メイリオ" pitchFamily="50" charset="-128"/>
            </a:endParaRPr>
          </a:p>
        </p:txBody>
      </p:sp>
      <p:cxnSp>
        <p:nvCxnSpPr>
          <p:cNvPr id="27" name="直線矢印コネクタ 26">
            <a:extLst>
              <a:ext uri="{FF2B5EF4-FFF2-40B4-BE49-F238E27FC236}">
                <a16:creationId xmlns:a16="http://schemas.microsoft.com/office/drawing/2014/main" id="{20438050-2275-6CB6-B04A-B87DDAD92C78}"/>
              </a:ext>
            </a:extLst>
          </p:cNvPr>
          <p:cNvCxnSpPr/>
          <p:nvPr/>
        </p:nvCxnSpPr>
        <p:spPr>
          <a:xfrm>
            <a:off x="3162300" y="1983134"/>
            <a:ext cx="1116000" cy="0"/>
          </a:xfrm>
          <a:prstGeom prst="straightConnector1">
            <a:avLst/>
          </a:prstGeom>
          <a:ln w="12700">
            <a:solidFill>
              <a:schemeClr val="accent1">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7424E191-5B50-B84B-C647-137C534978BE}"/>
              </a:ext>
            </a:extLst>
          </p:cNvPr>
          <p:cNvSpPr txBox="1"/>
          <p:nvPr/>
        </p:nvSpPr>
        <p:spPr>
          <a:xfrm>
            <a:off x="447081" y="4678430"/>
            <a:ext cx="8249837" cy="1740476"/>
          </a:xfrm>
          <a:prstGeom prst="rect">
            <a:avLst/>
          </a:prstGeom>
          <a:noFill/>
        </p:spPr>
        <p:txBody>
          <a:bodyPr wrap="square">
            <a:spAutoFit/>
          </a:bodyPr>
          <a:lstStyle/>
          <a:p>
            <a:pPr marL="285750" indent="-285750">
              <a:lnSpc>
                <a:spcPct val="120000"/>
              </a:lnSpc>
              <a:buFont typeface="Arial" panose="020B0604020202020204" pitchFamily="34" charset="0"/>
              <a:buChar char="•"/>
            </a:pPr>
            <a:r>
              <a:rPr lang="ja-JP" altLang="en-US" dirty="0">
                <a:solidFill>
                  <a:prstClr val="black"/>
                </a:solidFill>
                <a:latin typeface="メイリオ" pitchFamily="50" charset="-128"/>
                <a:ea typeface="メイリオ" pitchFamily="50" charset="-128"/>
                <a:cs typeface="メイリオ" pitchFamily="50" charset="-128"/>
              </a:rPr>
              <a:t> 夏：猛暑や冷夏、冬：暖冬など、</a:t>
            </a:r>
            <a:r>
              <a:rPr lang="ja-JP" altLang="en-US" dirty="0">
                <a:solidFill>
                  <a:schemeClr val="accent2"/>
                </a:solidFill>
                <a:latin typeface="メイリオ" pitchFamily="50" charset="-128"/>
                <a:ea typeface="メイリオ" pitchFamily="50" charset="-128"/>
                <a:cs typeface="メイリオ" pitchFamily="50" charset="-128"/>
              </a:rPr>
              <a:t>いつもの季節変化とかけ離れた天候</a:t>
            </a:r>
            <a:r>
              <a:rPr lang="ja-JP" altLang="en-US" dirty="0">
                <a:latin typeface="メイリオ" pitchFamily="50" charset="-128"/>
                <a:ea typeface="メイリオ" pitchFamily="50" charset="-128"/>
                <a:cs typeface="メイリオ" pitchFamily="50" charset="-128"/>
              </a:rPr>
              <a:t>が現れることが人々の生活に影響を与える。</a:t>
            </a:r>
            <a:endParaRPr lang="en-US" altLang="ja-JP" dirty="0">
              <a:latin typeface="メイリオ" pitchFamily="50" charset="-128"/>
              <a:ea typeface="メイリオ" pitchFamily="50" charset="-128"/>
              <a:cs typeface="メイリオ" pitchFamily="50" charset="-128"/>
            </a:endParaRPr>
          </a:p>
          <a:p>
            <a:pPr marL="285750" indent="-285750">
              <a:lnSpc>
                <a:spcPct val="120000"/>
              </a:lnSpc>
              <a:buFont typeface="Arial" panose="020B0604020202020204" pitchFamily="34" charset="0"/>
              <a:buChar char="•"/>
            </a:pPr>
            <a:r>
              <a:rPr lang="ja-JP" altLang="en-US" dirty="0">
                <a:latin typeface="メイリオ" pitchFamily="50" charset="-128"/>
                <a:ea typeface="メイリオ" pitchFamily="50" charset="-128"/>
                <a:cs typeface="メイリオ" pitchFamily="50" charset="-128"/>
              </a:rPr>
              <a:t>季節予報は、向こう１か月間や</a:t>
            </a:r>
            <a:r>
              <a:rPr lang="en-US" altLang="ja-JP" dirty="0">
                <a:latin typeface="メイリオ" pitchFamily="50" charset="-128"/>
                <a:ea typeface="メイリオ" pitchFamily="50" charset="-128"/>
                <a:cs typeface="メイリオ" pitchFamily="50" charset="-128"/>
              </a:rPr>
              <a:t>3</a:t>
            </a:r>
            <a:r>
              <a:rPr lang="ja-JP" altLang="en-US" dirty="0">
                <a:latin typeface="メイリオ" pitchFamily="50" charset="-128"/>
                <a:ea typeface="メイリオ" pitchFamily="50" charset="-128"/>
                <a:cs typeface="メイリオ" pitchFamily="50" charset="-128"/>
              </a:rPr>
              <a:t>か月間などの期間の</a:t>
            </a:r>
            <a:r>
              <a:rPr lang="ja-JP" altLang="en-US" dirty="0">
                <a:solidFill>
                  <a:schemeClr val="accent2"/>
                </a:solidFill>
                <a:latin typeface="メイリオ" pitchFamily="50" charset="-128"/>
                <a:ea typeface="メイリオ" pitchFamily="50" charset="-128"/>
                <a:cs typeface="メイリオ" pitchFamily="50" charset="-128"/>
              </a:rPr>
              <a:t>平年との違い</a:t>
            </a:r>
            <a:r>
              <a:rPr lang="ja-JP" altLang="en-US" dirty="0">
                <a:latin typeface="メイリオ" pitchFamily="50" charset="-128"/>
                <a:ea typeface="メイリオ" pitchFamily="50" charset="-128"/>
                <a:cs typeface="メイリオ" pitchFamily="50" charset="-128"/>
              </a:rPr>
              <a:t>（大まかな天候の予報）を対象とする。（</a:t>
            </a: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か月や</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か月先までの日々の天気を予報するものではないことに留意。）</a:t>
            </a:r>
            <a:endParaRPr lang="ja-JP" altLang="en-US" dirty="0">
              <a:latin typeface="メイリオ" pitchFamily="50" charset="-128"/>
              <a:ea typeface="メイリオ" pitchFamily="50" charset="-128"/>
              <a:cs typeface="メイリオ" pitchFamily="50" charset="-128"/>
            </a:endParaRPr>
          </a:p>
        </p:txBody>
      </p:sp>
      <p:sp>
        <p:nvSpPr>
          <p:cNvPr id="40" name="四角形: 角を丸くする 39">
            <a:extLst>
              <a:ext uri="{FF2B5EF4-FFF2-40B4-BE49-F238E27FC236}">
                <a16:creationId xmlns:a16="http://schemas.microsoft.com/office/drawing/2014/main" id="{85B60A43-67A9-ADE1-56FC-C88F8FEACEEC}"/>
              </a:ext>
            </a:extLst>
          </p:cNvPr>
          <p:cNvSpPr/>
          <p:nvPr/>
        </p:nvSpPr>
        <p:spPr>
          <a:xfrm>
            <a:off x="432573" y="3532447"/>
            <a:ext cx="3723882" cy="909004"/>
          </a:xfrm>
          <a:prstGeom prst="roundRect">
            <a:avLst>
              <a:gd name="adj" fmla="val 76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348AE87-0D0B-D2DF-B095-4E1B75BACC83}"/>
              </a:ext>
            </a:extLst>
          </p:cNvPr>
          <p:cNvSpPr txBox="1"/>
          <p:nvPr/>
        </p:nvSpPr>
        <p:spPr>
          <a:xfrm>
            <a:off x="4537188" y="1210867"/>
            <a:ext cx="4267254" cy="338554"/>
          </a:xfrm>
          <a:prstGeom prst="rect">
            <a:avLst/>
          </a:prstGeom>
          <a:noFill/>
        </p:spPr>
        <p:txBody>
          <a:bodyPr wrap="square" rtlCol="0">
            <a:spAutoFit/>
          </a:bodyPr>
          <a:lstStyle/>
          <a:p>
            <a:pPr algn="ctr"/>
            <a:r>
              <a:rPr lang="en-US" altLang="ja-JP" sz="1600" b="1" dirty="0"/>
              <a:t>2021</a:t>
            </a:r>
            <a:r>
              <a:rPr lang="ja-JP" altLang="en-US" sz="1600" b="1" dirty="0"/>
              <a:t>年の東京の気温経過（</a:t>
            </a:r>
            <a:r>
              <a:rPr lang="en-US" altLang="ja-JP" sz="1600" b="1" dirty="0"/>
              <a:t>6</a:t>
            </a:r>
            <a:r>
              <a:rPr lang="ja-JP" altLang="en-US" sz="1600" b="1" dirty="0"/>
              <a:t>～</a:t>
            </a:r>
            <a:r>
              <a:rPr lang="en-US" altLang="ja-JP" sz="1600" b="1" dirty="0"/>
              <a:t>9</a:t>
            </a:r>
            <a:r>
              <a:rPr lang="ja-JP" altLang="en-US" sz="1600" b="1" dirty="0"/>
              <a:t>月を拡大）</a:t>
            </a:r>
            <a:endParaRPr kumimoji="1" lang="ja-JP" altLang="en-US" sz="1600" b="1" dirty="0"/>
          </a:p>
        </p:txBody>
      </p:sp>
      <p:sp>
        <p:nvSpPr>
          <p:cNvPr id="6" name="テキスト ボックス 5">
            <a:extLst>
              <a:ext uri="{FF2B5EF4-FFF2-40B4-BE49-F238E27FC236}">
                <a16:creationId xmlns:a16="http://schemas.microsoft.com/office/drawing/2014/main" id="{D0345817-82DE-EAC7-BBDB-F650DB4A68D9}"/>
              </a:ext>
            </a:extLst>
          </p:cNvPr>
          <p:cNvSpPr txBox="1"/>
          <p:nvPr/>
        </p:nvSpPr>
        <p:spPr>
          <a:xfrm>
            <a:off x="950657" y="1245677"/>
            <a:ext cx="2759075" cy="307777"/>
          </a:xfrm>
          <a:prstGeom prst="rect">
            <a:avLst/>
          </a:prstGeom>
          <a:noFill/>
        </p:spPr>
        <p:txBody>
          <a:bodyPr wrap="square" rtlCol="0">
            <a:spAutoFit/>
          </a:bodyPr>
          <a:lstStyle/>
          <a:p>
            <a:pPr algn="ctr"/>
            <a:r>
              <a:rPr lang="en-US" altLang="ja-JP" sz="1400" b="1" dirty="0"/>
              <a:t>2021</a:t>
            </a:r>
            <a:r>
              <a:rPr lang="ja-JP" altLang="en-US" sz="1400" b="1" dirty="0"/>
              <a:t>年の東京の気温経過</a:t>
            </a:r>
            <a:endParaRPr kumimoji="1" lang="ja-JP" altLang="en-US" sz="1400" b="1" dirty="0"/>
          </a:p>
        </p:txBody>
      </p:sp>
      <p:grpSp>
        <p:nvGrpSpPr>
          <p:cNvPr id="24" name="グループ化 23">
            <a:extLst>
              <a:ext uri="{FF2B5EF4-FFF2-40B4-BE49-F238E27FC236}">
                <a16:creationId xmlns:a16="http://schemas.microsoft.com/office/drawing/2014/main" id="{967C837D-AD12-3CC0-4D26-B7464BBEA998}"/>
              </a:ext>
            </a:extLst>
          </p:cNvPr>
          <p:cNvGrpSpPr/>
          <p:nvPr/>
        </p:nvGrpSpPr>
        <p:grpSpPr>
          <a:xfrm>
            <a:off x="6797548" y="3665255"/>
            <a:ext cx="540000" cy="303109"/>
            <a:chOff x="6771970" y="3653869"/>
            <a:chExt cx="540000" cy="303109"/>
          </a:xfrm>
        </p:grpSpPr>
        <p:sp>
          <p:nvSpPr>
            <p:cNvPr id="12" name="二等辺三角形 11">
              <a:extLst>
                <a:ext uri="{FF2B5EF4-FFF2-40B4-BE49-F238E27FC236}">
                  <a16:creationId xmlns:a16="http://schemas.microsoft.com/office/drawing/2014/main" id="{FBF19210-06BA-E3D3-3454-57A0A3A89725}"/>
                </a:ext>
              </a:extLst>
            </p:cNvPr>
            <p:cNvSpPr/>
            <p:nvPr/>
          </p:nvSpPr>
          <p:spPr>
            <a:xfrm>
              <a:off x="7007743" y="3653869"/>
              <a:ext cx="78858" cy="1256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角丸四角形 14">
              <a:extLst>
                <a:ext uri="{FF2B5EF4-FFF2-40B4-BE49-F238E27FC236}">
                  <a16:creationId xmlns:a16="http://schemas.microsoft.com/office/drawing/2014/main" id="{E7552268-1F5A-18D6-A69D-9687B0116583}"/>
                </a:ext>
              </a:extLst>
            </p:cNvPr>
            <p:cNvSpPr/>
            <p:nvPr/>
          </p:nvSpPr>
          <p:spPr>
            <a:xfrm>
              <a:off x="6771970" y="3740978"/>
              <a:ext cx="540000" cy="216000"/>
            </a:xfrm>
            <a:prstGeom prst="roundRect">
              <a:avLst>
                <a:gd name="adj" fmla="val 50000"/>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050" dirty="0">
                  <a:solidFill>
                    <a:schemeClr val="bg1"/>
                  </a:solidFill>
                  <a:latin typeface="メイリオ" pitchFamily="50" charset="-128"/>
                  <a:ea typeface="メイリオ" pitchFamily="50" charset="-128"/>
                  <a:cs typeface="メイリオ" pitchFamily="50" charset="-128"/>
                </a:rPr>
                <a:t>低温</a:t>
              </a:r>
            </a:p>
          </p:txBody>
        </p:sp>
      </p:grpSp>
      <p:grpSp>
        <p:nvGrpSpPr>
          <p:cNvPr id="15" name="グループ化 14">
            <a:extLst>
              <a:ext uri="{FF2B5EF4-FFF2-40B4-BE49-F238E27FC236}">
                <a16:creationId xmlns:a16="http://schemas.microsoft.com/office/drawing/2014/main" id="{99B25CA4-D591-93B2-A4D0-7FF04D48A92B}"/>
              </a:ext>
            </a:extLst>
          </p:cNvPr>
          <p:cNvGrpSpPr/>
          <p:nvPr/>
        </p:nvGrpSpPr>
        <p:grpSpPr>
          <a:xfrm>
            <a:off x="4663124" y="2752836"/>
            <a:ext cx="540000" cy="315817"/>
            <a:chOff x="4663124" y="2752836"/>
            <a:chExt cx="540000" cy="315817"/>
          </a:xfrm>
        </p:grpSpPr>
        <p:sp>
          <p:nvSpPr>
            <p:cNvPr id="14" name="二等辺三角形 13">
              <a:extLst>
                <a:ext uri="{FF2B5EF4-FFF2-40B4-BE49-F238E27FC236}">
                  <a16:creationId xmlns:a16="http://schemas.microsoft.com/office/drawing/2014/main" id="{3CCBDA6E-CE73-D4E2-1B15-1679F25CDB97}"/>
                </a:ext>
              </a:extLst>
            </p:cNvPr>
            <p:cNvSpPr/>
            <p:nvPr/>
          </p:nvSpPr>
          <p:spPr>
            <a:xfrm rot="10800000">
              <a:off x="4893695" y="2942989"/>
              <a:ext cx="78858" cy="1256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14">
              <a:extLst>
                <a:ext uri="{FF2B5EF4-FFF2-40B4-BE49-F238E27FC236}">
                  <a16:creationId xmlns:a16="http://schemas.microsoft.com/office/drawing/2014/main" id="{841C3A88-B91E-A782-62E7-E0014E92409F}"/>
                </a:ext>
              </a:extLst>
            </p:cNvPr>
            <p:cNvSpPr/>
            <p:nvPr/>
          </p:nvSpPr>
          <p:spPr>
            <a:xfrm>
              <a:off x="4663124" y="2752836"/>
              <a:ext cx="540000" cy="216000"/>
            </a:xfrm>
            <a:prstGeom prst="roundRect">
              <a:avLst>
                <a:gd name="adj" fmla="val 50000"/>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050" dirty="0">
                  <a:solidFill>
                    <a:schemeClr val="bg1"/>
                  </a:solidFill>
                  <a:latin typeface="メイリオ" pitchFamily="50" charset="-128"/>
                  <a:ea typeface="メイリオ" pitchFamily="50" charset="-128"/>
                  <a:cs typeface="メイリオ" pitchFamily="50" charset="-128"/>
                </a:rPr>
                <a:t>高温</a:t>
              </a:r>
            </a:p>
          </p:txBody>
        </p:sp>
      </p:grpSp>
      <p:grpSp>
        <p:nvGrpSpPr>
          <p:cNvPr id="17" name="グループ化 16">
            <a:extLst>
              <a:ext uri="{FF2B5EF4-FFF2-40B4-BE49-F238E27FC236}">
                <a16:creationId xmlns:a16="http://schemas.microsoft.com/office/drawing/2014/main" id="{5E4CE913-CDC4-EB89-F1A4-82A18DBCAD06}"/>
              </a:ext>
            </a:extLst>
          </p:cNvPr>
          <p:cNvGrpSpPr/>
          <p:nvPr/>
        </p:nvGrpSpPr>
        <p:grpSpPr>
          <a:xfrm>
            <a:off x="5973942" y="1808641"/>
            <a:ext cx="540000" cy="315817"/>
            <a:chOff x="4663124" y="2752836"/>
            <a:chExt cx="540000" cy="315817"/>
          </a:xfrm>
        </p:grpSpPr>
        <p:sp>
          <p:nvSpPr>
            <p:cNvPr id="18" name="二等辺三角形 17">
              <a:extLst>
                <a:ext uri="{FF2B5EF4-FFF2-40B4-BE49-F238E27FC236}">
                  <a16:creationId xmlns:a16="http://schemas.microsoft.com/office/drawing/2014/main" id="{2881BF03-D89C-589B-6501-F0E6C9E286C1}"/>
                </a:ext>
              </a:extLst>
            </p:cNvPr>
            <p:cNvSpPr/>
            <p:nvPr/>
          </p:nvSpPr>
          <p:spPr>
            <a:xfrm rot="10800000">
              <a:off x="4893695" y="2942989"/>
              <a:ext cx="78858" cy="1256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4">
              <a:extLst>
                <a:ext uri="{FF2B5EF4-FFF2-40B4-BE49-F238E27FC236}">
                  <a16:creationId xmlns:a16="http://schemas.microsoft.com/office/drawing/2014/main" id="{5C3F9009-A0AF-6776-3AD3-B4424CEEF3CC}"/>
                </a:ext>
              </a:extLst>
            </p:cNvPr>
            <p:cNvSpPr/>
            <p:nvPr/>
          </p:nvSpPr>
          <p:spPr>
            <a:xfrm>
              <a:off x="4663124" y="2752836"/>
              <a:ext cx="540000" cy="216000"/>
            </a:xfrm>
            <a:prstGeom prst="roundRect">
              <a:avLst>
                <a:gd name="adj" fmla="val 50000"/>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050" dirty="0">
                  <a:solidFill>
                    <a:schemeClr val="bg1"/>
                  </a:solidFill>
                  <a:latin typeface="メイリオ" pitchFamily="50" charset="-128"/>
                  <a:ea typeface="メイリオ" pitchFamily="50" charset="-128"/>
                  <a:cs typeface="メイリオ" pitchFamily="50" charset="-128"/>
                </a:rPr>
                <a:t>高温</a:t>
              </a:r>
            </a:p>
          </p:txBody>
        </p:sp>
      </p:grpSp>
      <p:grpSp>
        <p:nvGrpSpPr>
          <p:cNvPr id="21" name="グループ化 20">
            <a:extLst>
              <a:ext uri="{FF2B5EF4-FFF2-40B4-BE49-F238E27FC236}">
                <a16:creationId xmlns:a16="http://schemas.microsoft.com/office/drawing/2014/main" id="{2F125952-2E6F-D337-E92C-599C0DEC1FED}"/>
              </a:ext>
            </a:extLst>
          </p:cNvPr>
          <p:cNvGrpSpPr/>
          <p:nvPr/>
        </p:nvGrpSpPr>
        <p:grpSpPr>
          <a:xfrm>
            <a:off x="7193444" y="1558583"/>
            <a:ext cx="540000" cy="315817"/>
            <a:chOff x="4663124" y="2752836"/>
            <a:chExt cx="540000" cy="315817"/>
          </a:xfrm>
        </p:grpSpPr>
        <p:sp>
          <p:nvSpPr>
            <p:cNvPr id="22" name="二等辺三角形 21">
              <a:extLst>
                <a:ext uri="{FF2B5EF4-FFF2-40B4-BE49-F238E27FC236}">
                  <a16:creationId xmlns:a16="http://schemas.microsoft.com/office/drawing/2014/main" id="{EA3CD8F5-37B8-03B1-7971-6727916F4842}"/>
                </a:ext>
              </a:extLst>
            </p:cNvPr>
            <p:cNvSpPr/>
            <p:nvPr/>
          </p:nvSpPr>
          <p:spPr>
            <a:xfrm rot="10800000">
              <a:off x="4893695" y="2942989"/>
              <a:ext cx="78858" cy="1256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14">
              <a:extLst>
                <a:ext uri="{FF2B5EF4-FFF2-40B4-BE49-F238E27FC236}">
                  <a16:creationId xmlns:a16="http://schemas.microsoft.com/office/drawing/2014/main" id="{F2164948-272B-97A2-1E21-C708AFD4D2BB}"/>
                </a:ext>
              </a:extLst>
            </p:cNvPr>
            <p:cNvSpPr/>
            <p:nvPr/>
          </p:nvSpPr>
          <p:spPr>
            <a:xfrm>
              <a:off x="4663124" y="2752836"/>
              <a:ext cx="540000" cy="216000"/>
            </a:xfrm>
            <a:prstGeom prst="roundRect">
              <a:avLst>
                <a:gd name="adj" fmla="val 50000"/>
              </a:avLst>
            </a:prstGeom>
            <a:solidFill>
              <a:schemeClr val="accent2"/>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050" dirty="0">
                  <a:solidFill>
                    <a:schemeClr val="bg1"/>
                  </a:solidFill>
                  <a:latin typeface="メイリオ" pitchFamily="50" charset="-128"/>
                  <a:ea typeface="メイリオ" pitchFamily="50" charset="-128"/>
                  <a:cs typeface="メイリオ" pitchFamily="50" charset="-128"/>
                </a:rPr>
                <a:t>高温</a:t>
              </a:r>
            </a:p>
          </p:txBody>
        </p:sp>
      </p:grpSp>
      <p:grpSp>
        <p:nvGrpSpPr>
          <p:cNvPr id="25" name="グループ化 24">
            <a:extLst>
              <a:ext uri="{FF2B5EF4-FFF2-40B4-BE49-F238E27FC236}">
                <a16:creationId xmlns:a16="http://schemas.microsoft.com/office/drawing/2014/main" id="{F5060BE1-05AD-7767-699D-75376EEB4145}"/>
              </a:ext>
            </a:extLst>
          </p:cNvPr>
          <p:cNvGrpSpPr/>
          <p:nvPr/>
        </p:nvGrpSpPr>
        <p:grpSpPr>
          <a:xfrm>
            <a:off x="7483346" y="3968365"/>
            <a:ext cx="540000" cy="303109"/>
            <a:chOff x="6771970" y="3653869"/>
            <a:chExt cx="540000" cy="303109"/>
          </a:xfrm>
        </p:grpSpPr>
        <p:sp>
          <p:nvSpPr>
            <p:cNvPr id="26" name="二等辺三角形 25">
              <a:extLst>
                <a:ext uri="{FF2B5EF4-FFF2-40B4-BE49-F238E27FC236}">
                  <a16:creationId xmlns:a16="http://schemas.microsoft.com/office/drawing/2014/main" id="{BC0D2747-0CDF-F2D2-8941-79AAE01B976E}"/>
                </a:ext>
              </a:extLst>
            </p:cNvPr>
            <p:cNvSpPr/>
            <p:nvPr/>
          </p:nvSpPr>
          <p:spPr>
            <a:xfrm>
              <a:off x="7007743" y="3653869"/>
              <a:ext cx="78858" cy="1256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14">
              <a:extLst>
                <a:ext uri="{FF2B5EF4-FFF2-40B4-BE49-F238E27FC236}">
                  <a16:creationId xmlns:a16="http://schemas.microsoft.com/office/drawing/2014/main" id="{2AB98E1C-FDD6-A454-2B50-CF3353527A3C}"/>
                </a:ext>
              </a:extLst>
            </p:cNvPr>
            <p:cNvSpPr/>
            <p:nvPr/>
          </p:nvSpPr>
          <p:spPr>
            <a:xfrm>
              <a:off x="6771970" y="3740978"/>
              <a:ext cx="540000" cy="216000"/>
            </a:xfrm>
            <a:prstGeom prst="roundRect">
              <a:avLst>
                <a:gd name="adj" fmla="val 50000"/>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050" dirty="0">
                  <a:solidFill>
                    <a:schemeClr val="bg1"/>
                  </a:solidFill>
                  <a:latin typeface="メイリオ" pitchFamily="50" charset="-128"/>
                  <a:ea typeface="メイリオ" pitchFamily="50" charset="-128"/>
                  <a:cs typeface="メイリオ" pitchFamily="50" charset="-128"/>
                </a:rPr>
                <a:t>低温</a:t>
              </a:r>
            </a:p>
          </p:txBody>
        </p:sp>
      </p:grpSp>
      <p:grpSp>
        <p:nvGrpSpPr>
          <p:cNvPr id="29" name="グループ化 28">
            <a:extLst>
              <a:ext uri="{FF2B5EF4-FFF2-40B4-BE49-F238E27FC236}">
                <a16:creationId xmlns:a16="http://schemas.microsoft.com/office/drawing/2014/main" id="{0A0EF76F-94EC-22F3-B2F6-26C9620A3775}"/>
              </a:ext>
            </a:extLst>
          </p:cNvPr>
          <p:cNvGrpSpPr/>
          <p:nvPr/>
        </p:nvGrpSpPr>
        <p:grpSpPr>
          <a:xfrm>
            <a:off x="5385796" y="3783471"/>
            <a:ext cx="540000" cy="303109"/>
            <a:chOff x="6771970" y="3653869"/>
            <a:chExt cx="540000" cy="303109"/>
          </a:xfrm>
        </p:grpSpPr>
        <p:sp>
          <p:nvSpPr>
            <p:cNvPr id="30" name="二等辺三角形 29">
              <a:extLst>
                <a:ext uri="{FF2B5EF4-FFF2-40B4-BE49-F238E27FC236}">
                  <a16:creationId xmlns:a16="http://schemas.microsoft.com/office/drawing/2014/main" id="{8765412D-ECCD-1161-61C5-B7FCECFAD284}"/>
                </a:ext>
              </a:extLst>
            </p:cNvPr>
            <p:cNvSpPr/>
            <p:nvPr/>
          </p:nvSpPr>
          <p:spPr>
            <a:xfrm>
              <a:off x="7007743" y="3653869"/>
              <a:ext cx="78858" cy="1256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14">
              <a:extLst>
                <a:ext uri="{FF2B5EF4-FFF2-40B4-BE49-F238E27FC236}">
                  <a16:creationId xmlns:a16="http://schemas.microsoft.com/office/drawing/2014/main" id="{339DDECB-3932-CFF0-D72F-4A775575FE19}"/>
                </a:ext>
              </a:extLst>
            </p:cNvPr>
            <p:cNvSpPr/>
            <p:nvPr/>
          </p:nvSpPr>
          <p:spPr>
            <a:xfrm>
              <a:off x="6771970" y="3740978"/>
              <a:ext cx="540000" cy="216000"/>
            </a:xfrm>
            <a:prstGeom prst="roundRect">
              <a:avLst>
                <a:gd name="adj" fmla="val 50000"/>
              </a:avLst>
            </a:prstGeom>
            <a:solidFill>
              <a:schemeClr val="accent1"/>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050" dirty="0">
                  <a:solidFill>
                    <a:schemeClr val="bg1"/>
                  </a:solidFill>
                  <a:latin typeface="メイリオ" pitchFamily="50" charset="-128"/>
                  <a:ea typeface="メイリオ" pitchFamily="50" charset="-128"/>
                  <a:cs typeface="メイリオ" pitchFamily="50" charset="-128"/>
                </a:rPr>
                <a:t>低温</a:t>
              </a:r>
            </a:p>
          </p:txBody>
        </p:sp>
      </p:grpSp>
      <p:sp>
        <p:nvSpPr>
          <p:cNvPr id="7" name="スライド番号プレースホルダー 6">
            <a:extLst>
              <a:ext uri="{FF2B5EF4-FFF2-40B4-BE49-F238E27FC236}">
                <a16:creationId xmlns:a16="http://schemas.microsoft.com/office/drawing/2014/main" id="{5482B2C1-AF7B-0AA0-8544-9F3A893319C2}"/>
              </a:ext>
            </a:extLst>
          </p:cNvPr>
          <p:cNvSpPr>
            <a:spLocks noGrp="1"/>
          </p:cNvSpPr>
          <p:nvPr>
            <p:ph type="sldNum" sz="quarter" idx="12"/>
          </p:nvPr>
        </p:nvSpPr>
        <p:spPr/>
        <p:txBody>
          <a:bodyPr/>
          <a:lstStyle/>
          <a:p>
            <a:fld id="{5F9F9204-6EDA-41A6-81B7-5E8491083ADF}" type="slidenum">
              <a:rPr kumimoji="1" lang="ja-JP" altLang="en-US" smtClean="0"/>
              <a:t>15</a:t>
            </a:fld>
            <a:endParaRPr kumimoji="1" lang="ja-JP" altLang="en-US" dirty="0"/>
          </a:p>
        </p:txBody>
      </p:sp>
    </p:spTree>
    <p:extLst>
      <p:ext uri="{BB962C8B-B14F-4D97-AF65-F5344CB8AC3E}">
        <p14:creationId xmlns:p14="http://schemas.microsoft.com/office/powerpoint/2010/main" val="2719105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0251E373-C72B-B90C-7C10-BF4DEBED342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76364" y="3282760"/>
            <a:ext cx="3802373" cy="1800000"/>
          </a:xfrm>
          <a:prstGeom prst="rect">
            <a:avLst/>
          </a:prstGeom>
        </p:spPr>
      </p:pic>
      <p:sp>
        <p:nvSpPr>
          <p:cNvPr id="69" name="正方形/長方形 68">
            <a:extLst>
              <a:ext uri="{FF2B5EF4-FFF2-40B4-BE49-F238E27FC236}">
                <a16:creationId xmlns:a16="http://schemas.microsoft.com/office/drawing/2014/main" id="{FC8346D6-35D2-A531-FC9D-9FD6ADEAF06B}"/>
              </a:ext>
            </a:extLst>
          </p:cNvPr>
          <p:cNvSpPr/>
          <p:nvPr/>
        </p:nvSpPr>
        <p:spPr>
          <a:xfrm>
            <a:off x="5097227" y="4494097"/>
            <a:ext cx="1116000" cy="578896"/>
          </a:xfrm>
          <a:prstGeom prst="rect">
            <a:avLst/>
          </a:prstGeom>
          <a:solidFill>
            <a:schemeClr val="accent1">
              <a:lumMod val="20000"/>
              <a:lumOff val="80000"/>
              <a:alpha val="2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E9062A58-8926-C3EE-67B4-0666FCE918EC}"/>
              </a:ext>
            </a:extLst>
          </p:cNvPr>
          <p:cNvSpPr txBox="1"/>
          <p:nvPr/>
        </p:nvSpPr>
        <p:spPr>
          <a:xfrm>
            <a:off x="5560100" y="4699725"/>
            <a:ext cx="595035" cy="338554"/>
          </a:xfrm>
          <a:prstGeom prst="rect">
            <a:avLst/>
          </a:prstGeom>
          <a:noFill/>
        </p:spPr>
        <p:txBody>
          <a:bodyPr wrap="none" rtlCol="0">
            <a:spAutoFit/>
          </a:bodyPr>
          <a:lstStyle/>
          <a:p>
            <a:r>
              <a:rPr lang="ja-JP" altLang="en-US" sz="1600" b="1" dirty="0">
                <a:solidFill>
                  <a:schemeClr val="tx2"/>
                </a:solidFill>
              </a:rPr>
              <a:t>低い</a:t>
            </a:r>
            <a:endParaRPr kumimoji="1" lang="ja-JP" altLang="en-US" sz="1600" b="1" dirty="0">
              <a:solidFill>
                <a:schemeClr val="tx2"/>
              </a:solidFill>
            </a:endParaRPr>
          </a:p>
        </p:txBody>
      </p:sp>
      <p:sp>
        <p:nvSpPr>
          <p:cNvPr id="56" name="テキスト ボックス 55">
            <a:extLst>
              <a:ext uri="{FF2B5EF4-FFF2-40B4-BE49-F238E27FC236}">
                <a16:creationId xmlns:a16="http://schemas.microsoft.com/office/drawing/2014/main" id="{A9BB1F66-EC1B-CA34-B833-C2D903C5ACE5}"/>
              </a:ext>
            </a:extLst>
          </p:cNvPr>
          <p:cNvSpPr txBox="1"/>
          <p:nvPr/>
        </p:nvSpPr>
        <p:spPr>
          <a:xfrm>
            <a:off x="6353148" y="4580435"/>
            <a:ext cx="800219" cy="338554"/>
          </a:xfrm>
          <a:prstGeom prst="rect">
            <a:avLst/>
          </a:prstGeom>
          <a:noFill/>
        </p:spPr>
        <p:txBody>
          <a:bodyPr wrap="none" rtlCol="0">
            <a:spAutoFit/>
          </a:bodyPr>
          <a:lstStyle/>
          <a:p>
            <a:r>
              <a:rPr kumimoji="1" lang="ja-JP" altLang="en-US" sz="1600" b="1" dirty="0"/>
              <a:t>平年並</a:t>
            </a:r>
          </a:p>
        </p:txBody>
      </p:sp>
      <p:sp>
        <p:nvSpPr>
          <p:cNvPr id="68" name="正方形/長方形 67">
            <a:extLst>
              <a:ext uri="{FF2B5EF4-FFF2-40B4-BE49-F238E27FC236}">
                <a16:creationId xmlns:a16="http://schemas.microsoft.com/office/drawing/2014/main" id="{DF9F68C0-2DC2-D441-9D27-D2C18A2B9460}"/>
              </a:ext>
            </a:extLst>
          </p:cNvPr>
          <p:cNvSpPr/>
          <p:nvPr/>
        </p:nvSpPr>
        <p:spPr>
          <a:xfrm>
            <a:off x="7307842" y="3352878"/>
            <a:ext cx="1116000" cy="991124"/>
          </a:xfrm>
          <a:prstGeom prst="rect">
            <a:avLst/>
          </a:prstGeom>
          <a:solidFill>
            <a:schemeClr val="accent2">
              <a:lumMod val="20000"/>
              <a:lumOff val="80000"/>
              <a:alpha val="2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F38521FB-33B5-3622-61A3-2532AD8106E9}"/>
              </a:ext>
            </a:extLst>
          </p:cNvPr>
          <p:cNvSpPr>
            <a:spLocks noGrp="1"/>
          </p:cNvSpPr>
          <p:nvPr>
            <p:ph type="title"/>
          </p:nvPr>
        </p:nvSpPr>
        <p:spPr/>
        <p:txBody>
          <a:bodyPr/>
          <a:lstStyle/>
          <a:p>
            <a:r>
              <a:rPr kumimoji="1" lang="ja-JP" altLang="en-US" dirty="0"/>
              <a:t>季節予報：着目点②</a:t>
            </a:r>
          </a:p>
        </p:txBody>
      </p:sp>
      <p:sp>
        <p:nvSpPr>
          <p:cNvPr id="3" name="コンテンツ プレースホルダー 2">
            <a:extLst>
              <a:ext uri="{FF2B5EF4-FFF2-40B4-BE49-F238E27FC236}">
                <a16:creationId xmlns:a16="http://schemas.microsoft.com/office/drawing/2014/main" id="{C717341E-4CBD-206C-9777-1B790F8021E3}"/>
              </a:ext>
            </a:extLst>
          </p:cNvPr>
          <p:cNvSpPr>
            <a:spLocks noGrp="1"/>
          </p:cNvSpPr>
          <p:nvPr>
            <p:ph idx="1"/>
          </p:nvPr>
        </p:nvSpPr>
        <p:spPr/>
        <p:txBody>
          <a:bodyPr/>
          <a:lstStyle/>
          <a:p>
            <a:r>
              <a:rPr kumimoji="1" lang="ja-JP" altLang="en-US" dirty="0"/>
              <a:t>予報期間の大まかな天候は、３つの階級で予報</a:t>
            </a:r>
          </a:p>
          <a:p>
            <a:endParaRPr kumimoji="1" lang="ja-JP" altLang="en-US" dirty="0"/>
          </a:p>
        </p:txBody>
      </p:sp>
      <p:sp>
        <p:nvSpPr>
          <p:cNvPr id="14" name="テキスト ボックス 1">
            <a:extLst>
              <a:ext uri="{FF2B5EF4-FFF2-40B4-BE49-F238E27FC236}">
                <a16:creationId xmlns:a16="http://schemas.microsoft.com/office/drawing/2014/main" id="{8D403171-9AE4-4F34-52EE-34561C2030A7}"/>
              </a:ext>
            </a:extLst>
          </p:cNvPr>
          <p:cNvSpPr txBox="1"/>
          <p:nvPr/>
        </p:nvSpPr>
        <p:spPr>
          <a:xfrm>
            <a:off x="1644377" y="3038630"/>
            <a:ext cx="1826141"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b="1" dirty="0"/>
              <a:t>年順に並べた場合</a:t>
            </a:r>
          </a:p>
        </p:txBody>
      </p:sp>
      <p:sp>
        <p:nvSpPr>
          <p:cNvPr id="15" name="テキスト ボックス 1">
            <a:extLst>
              <a:ext uri="{FF2B5EF4-FFF2-40B4-BE49-F238E27FC236}">
                <a16:creationId xmlns:a16="http://schemas.microsoft.com/office/drawing/2014/main" id="{732A180F-8EFB-0616-7A2F-EBE34EDCA2C4}"/>
              </a:ext>
            </a:extLst>
          </p:cNvPr>
          <p:cNvSpPr txBox="1"/>
          <p:nvPr/>
        </p:nvSpPr>
        <p:spPr>
          <a:xfrm>
            <a:off x="5729508" y="3031534"/>
            <a:ext cx="1826141" cy="338554"/>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600" b="1" dirty="0"/>
              <a:t>低い順に並び替え</a:t>
            </a:r>
          </a:p>
        </p:txBody>
      </p:sp>
      <p:sp>
        <p:nvSpPr>
          <p:cNvPr id="16" name="テキスト ボックス 15">
            <a:extLst>
              <a:ext uri="{FF2B5EF4-FFF2-40B4-BE49-F238E27FC236}">
                <a16:creationId xmlns:a16="http://schemas.microsoft.com/office/drawing/2014/main" id="{45C34F65-8870-4380-0C94-5036089EED6D}"/>
              </a:ext>
            </a:extLst>
          </p:cNvPr>
          <p:cNvSpPr txBox="1"/>
          <p:nvPr/>
        </p:nvSpPr>
        <p:spPr>
          <a:xfrm>
            <a:off x="250825" y="1227005"/>
            <a:ext cx="8642350" cy="1075679"/>
          </a:xfrm>
          <a:prstGeom prst="rect">
            <a:avLst/>
          </a:prstGeom>
          <a:noFill/>
        </p:spPr>
        <p:txBody>
          <a:bodyPr wrap="square" rtlCol="0">
            <a:spAutoFit/>
          </a:bodyPr>
          <a:lstStyle/>
          <a:p>
            <a:pPr marL="285750" indent="-285750">
              <a:lnSpc>
                <a:spcPct val="120000"/>
              </a:lnSpc>
              <a:buFont typeface="Arial" panose="020B0604020202020204" pitchFamily="34" charset="0"/>
              <a:buChar char="•"/>
            </a:pPr>
            <a:r>
              <a:rPr kumimoji="1" lang="en-US" altLang="ja-JP" dirty="0"/>
              <a:t>1991</a:t>
            </a:r>
            <a:r>
              <a:rPr kumimoji="1" lang="ja-JP" altLang="en-US" dirty="0"/>
              <a:t>～</a:t>
            </a:r>
            <a:r>
              <a:rPr kumimoji="1" lang="en-US" altLang="ja-JP" dirty="0"/>
              <a:t>2020</a:t>
            </a:r>
            <a:r>
              <a:rPr kumimoji="1" lang="ja-JP" altLang="en-US" dirty="0"/>
              <a:t>年の過去</a:t>
            </a:r>
            <a:r>
              <a:rPr kumimoji="1" lang="en-US" altLang="ja-JP" dirty="0"/>
              <a:t>30</a:t>
            </a:r>
            <a:r>
              <a:rPr kumimoji="1" lang="ja-JP" altLang="en-US" dirty="0"/>
              <a:t>年の値</a:t>
            </a:r>
            <a:r>
              <a:rPr lang="ja-JP" altLang="en-US" dirty="0"/>
              <a:t>を</a:t>
            </a:r>
            <a:r>
              <a:rPr kumimoji="1" lang="ja-JP" altLang="en-US" dirty="0"/>
              <a:t>３つの階級（低い</a:t>
            </a:r>
            <a:r>
              <a:rPr kumimoji="1" lang="en-US" altLang="ja-JP" dirty="0"/>
              <a:t>/</a:t>
            </a:r>
            <a:r>
              <a:rPr kumimoji="1" lang="ja-JP" altLang="en-US" dirty="0"/>
              <a:t>少ない・平年並・高い</a:t>
            </a:r>
            <a:r>
              <a:rPr kumimoji="1" lang="en-US" altLang="ja-JP" dirty="0"/>
              <a:t>/</a:t>
            </a:r>
            <a:r>
              <a:rPr kumimoji="1" lang="ja-JP" altLang="en-US" dirty="0"/>
              <a:t>多い）にそれぞれ</a:t>
            </a:r>
            <a:r>
              <a:rPr kumimoji="1" lang="en-US" altLang="ja-JP" dirty="0"/>
              <a:t>10</a:t>
            </a:r>
            <a:r>
              <a:rPr kumimoji="1" lang="ja-JP" altLang="en-US" dirty="0"/>
              <a:t>回ずつ入るように設定</a:t>
            </a:r>
            <a:endParaRPr lang="en-US" altLang="ja-JP" dirty="0"/>
          </a:p>
          <a:p>
            <a:pPr marL="742950" lvl="1" indent="-285750">
              <a:lnSpc>
                <a:spcPct val="120000"/>
              </a:lnSpc>
              <a:buFont typeface="Wingdings" panose="05000000000000000000" pitchFamily="2" charset="2"/>
              <a:buChar char="Ø"/>
            </a:pPr>
            <a:r>
              <a:rPr lang="ja-JP" altLang="en-US" sz="1600" dirty="0"/>
              <a:t>かなり低い</a:t>
            </a:r>
            <a:r>
              <a:rPr lang="en-US" altLang="ja-JP" sz="1600" dirty="0"/>
              <a:t>/</a:t>
            </a:r>
            <a:r>
              <a:rPr lang="ja-JP" altLang="en-US" sz="1600" dirty="0"/>
              <a:t>少ない・かなり高い</a:t>
            </a:r>
            <a:r>
              <a:rPr lang="en-US" altLang="ja-JP" sz="1600" dirty="0"/>
              <a:t>/</a:t>
            </a:r>
            <a:r>
              <a:rPr lang="ja-JP" altLang="en-US" sz="1600" dirty="0"/>
              <a:t>多い階級は、</a:t>
            </a:r>
            <a:r>
              <a:rPr lang="en-US" altLang="ja-JP" sz="1600" dirty="0"/>
              <a:t>10</a:t>
            </a:r>
            <a:r>
              <a:rPr lang="ja-JP" altLang="en-US" sz="1600" dirty="0"/>
              <a:t>年に１回の頻度</a:t>
            </a:r>
            <a:endParaRPr kumimoji="1" lang="ja-JP" altLang="en-US" sz="1600" dirty="0"/>
          </a:p>
        </p:txBody>
      </p:sp>
      <p:sp>
        <p:nvSpPr>
          <p:cNvPr id="18" name="正方形/長方形 17">
            <a:extLst>
              <a:ext uri="{FF2B5EF4-FFF2-40B4-BE49-F238E27FC236}">
                <a16:creationId xmlns:a16="http://schemas.microsoft.com/office/drawing/2014/main" id="{128356E4-FC5D-2A44-4714-F8510882CCC4}"/>
              </a:ext>
            </a:extLst>
          </p:cNvPr>
          <p:cNvSpPr/>
          <p:nvPr/>
        </p:nvSpPr>
        <p:spPr>
          <a:xfrm>
            <a:off x="7298909" y="3352377"/>
            <a:ext cx="1116000" cy="172061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2" name="表 13">
            <a:extLst>
              <a:ext uri="{FF2B5EF4-FFF2-40B4-BE49-F238E27FC236}">
                <a16:creationId xmlns:a16="http://schemas.microsoft.com/office/drawing/2014/main" id="{C5E8B7D2-2ADB-BB63-0B28-4E6C903A2BF5}"/>
              </a:ext>
            </a:extLst>
          </p:cNvPr>
          <p:cNvGraphicFramePr>
            <a:graphicFrameLocks noGrp="1"/>
          </p:cNvGraphicFramePr>
          <p:nvPr>
            <p:extLst>
              <p:ext uri="{D42A27DB-BD31-4B8C-83A1-F6EECF244321}">
                <p14:modId xmlns:p14="http://schemas.microsoft.com/office/powerpoint/2010/main" val="1828176957"/>
              </p:ext>
            </p:extLst>
          </p:nvPr>
        </p:nvGraphicFramePr>
        <p:xfrm>
          <a:off x="5089190" y="5242875"/>
          <a:ext cx="3325719" cy="720000"/>
        </p:xfrm>
        <a:graphic>
          <a:graphicData uri="http://schemas.openxmlformats.org/drawingml/2006/table">
            <a:tbl>
              <a:tblPr firstRow="1" bandRow="1">
                <a:tableStyleId>{5940675A-B579-460E-94D1-54222C63F5DA}</a:tableStyleId>
              </a:tblPr>
              <a:tblGrid>
                <a:gridCol w="1097396">
                  <a:extLst>
                    <a:ext uri="{9D8B030D-6E8A-4147-A177-3AD203B41FA5}">
                      <a16:colId xmlns:a16="http://schemas.microsoft.com/office/drawing/2014/main" val="1176697773"/>
                    </a:ext>
                  </a:extLst>
                </a:gridCol>
                <a:gridCol w="1096864">
                  <a:extLst>
                    <a:ext uri="{9D8B030D-6E8A-4147-A177-3AD203B41FA5}">
                      <a16:colId xmlns:a16="http://schemas.microsoft.com/office/drawing/2014/main" val="2584716538"/>
                    </a:ext>
                  </a:extLst>
                </a:gridCol>
                <a:gridCol w="1131459">
                  <a:extLst>
                    <a:ext uri="{9D8B030D-6E8A-4147-A177-3AD203B41FA5}">
                      <a16:colId xmlns:a16="http://schemas.microsoft.com/office/drawing/2014/main" val="1138771061"/>
                    </a:ext>
                  </a:extLst>
                </a:gridCol>
              </a:tblGrid>
              <a:tr h="360000">
                <a:tc>
                  <a:txBody>
                    <a:bodyPr/>
                    <a:lstStyle/>
                    <a:p>
                      <a:pPr algn="ctr"/>
                      <a:r>
                        <a:rPr kumimoji="1" lang="en-US" altLang="ja-JP" sz="1400" b="1" dirty="0">
                          <a:solidFill>
                            <a:schemeClr val="bg1"/>
                          </a:solidFill>
                        </a:rPr>
                        <a:t>33%</a:t>
                      </a:r>
                      <a:endParaRPr kumimoji="1" lang="ja-JP" altLang="en-US" sz="1400" b="1" dirty="0">
                        <a:solidFill>
                          <a:schemeClr val="bg1"/>
                        </a:solidFill>
                      </a:endParaRPr>
                    </a:p>
                  </a:txBody>
                  <a:tcPr marT="72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bg1"/>
                          </a:solidFill>
                        </a:rPr>
                        <a:t>33%</a:t>
                      </a:r>
                      <a:endParaRPr kumimoji="1" lang="ja-JP" altLang="en-US" sz="1400" b="1" dirty="0">
                        <a:solidFill>
                          <a:schemeClr val="bg1"/>
                        </a:solidFill>
                      </a:endParaRPr>
                    </a:p>
                  </a:txBody>
                  <a:tcPr marT="72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a:solidFill>
                            <a:schemeClr val="bg1"/>
                          </a:solidFill>
                        </a:rPr>
                        <a:t>33%</a:t>
                      </a:r>
                      <a:endParaRPr kumimoji="1" lang="ja-JP" altLang="en-US" sz="1400" b="1" dirty="0">
                        <a:solidFill>
                          <a:schemeClr val="bg1"/>
                        </a:solidFill>
                      </a:endParaRPr>
                    </a:p>
                  </a:txBody>
                  <a:tcPr marT="72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909092783"/>
                  </a:ext>
                </a:extLst>
              </a:tr>
              <a:tr h="360000">
                <a:tc>
                  <a:txBody>
                    <a:bodyPr/>
                    <a:lstStyle/>
                    <a:p>
                      <a:pPr algn="ctr"/>
                      <a:r>
                        <a:rPr kumimoji="1" lang="ja-JP" altLang="en-US" sz="1400" b="1" dirty="0">
                          <a:solidFill>
                            <a:schemeClr val="tx2"/>
                          </a:solidFill>
                        </a:rPr>
                        <a:t>低い</a:t>
                      </a:r>
                    </a:p>
                  </a:txBody>
                  <a:tcPr marT="54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平年並</a:t>
                      </a:r>
                    </a:p>
                  </a:txBody>
                  <a:tcPr marT="54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accent2"/>
                          </a:solidFill>
                        </a:rPr>
                        <a:t>高い</a:t>
                      </a:r>
                    </a:p>
                  </a:txBody>
                  <a:tcPr marT="54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74047704"/>
                  </a:ext>
                </a:extLst>
              </a:tr>
            </a:tbl>
          </a:graphicData>
        </a:graphic>
      </p:graphicFrame>
      <p:sp>
        <p:nvSpPr>
          <p:cNvPr id="25" name="テキスト ボックス 24">
            <a:extLst>
              <a:ext uri="{FF2B5EF4-FFF2-40B4-BE49-F238E27FC236}">
                <a16:creationId xmlns:a16="http://schemas.microsoft.com/office/drawing/2014/main" id="{20A2A98B-C6A2-7A42-E017-497CC457DE5D}"/>
              </a:ext>
            </a:extLst>
          </p:cNvPr>
          <p:cNvSpPr txBox="1"/>
          <p:nvPr/>
        </p:nvSpPr>
        <p:spPr>
          <a:xfrm>
            <a:off x="4090502" y="5250845"/>
            <a:ext cx="103602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メイリオ" pitchFamily="50" charset="-128"/>
                <a:ea typeface="メイリオ" pitchFamily="50" charset="-128"/>
                <a:cs typeface="メイリオ" pitchFamily="50" charset="-128"/>
              </a:rPr>
              <a:t>気候学的</a:t>
            </a:r>
            <a:endParaRPr kumimoji="1" lang="en-US" altLang="ja-JP" sz="1200" b="1" dirty="0">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メイリオ" pitchFamily="50" charset="-128"/>
                <a:ea typeface="メイリオ" pitchFamily="50" charset="-128"/>
                <a:cs typeface="メイリオ" pitchFamily="50" charset="-128"/>
              </a:rPr>
              <a:t>出現率</a:t>
            </a:r>
          </a:p>
        </p:txBody>
      </p:sp>
      <p:sp>
        <p:nvSpPr>
          <p:cNvPr id="33" name="テキスト ボックス 32">
            <a:extLst>
              <a:ext uri="{FF2B5EF4-FFF2-40B4-BE49-F238E27FC236}">
                <a16:creationId xmlns:a16="http://schemas.microsoft.com/office/drawing/2014/main" id="{A4524FF6-870A-9925-7127-182E55678031}"/>
              </a:ext>
            </a:extLst>
          </p:cNvPr>
          <p:cNvSpPr txBox="1"/>
          <p:nvPr/>
        </p:nvSpPr>
        <p:spPr>
          <a:xfrm>
            <a:off x="1397656" y="5164772"/>
            <a:ext cx="2319581" cy="307777"/>
          </a:xfrm>
          <a:prstGeom prst="rect">
            <a:avLst/>
          </a:prstGeom>
          <a:noFill/>
        </p:spPr>
        <p:txBody>
          <a:bodyPr wrap="square" rtlCol="0">
            <a:spAutoFit/>
          </a:bodyPr>
          <a:lstStyle/>
          <a:p>
            <a:pPr algn="ctr"/>
            <a:r>
              <a:rPr kumimoji="1" lang="ja-JP" altLang="en-US" sz="1400" b="1" dirty="0"/>
              <a:t>過去</a:t>
            </a:r>
            <a:r>
              <a:rPr kumimoji="1" lang="en-US" altLang="ja-JP" sz="1400" b="1" dirty="0"/>
              <a:t>30</a:t>
            </a:r>
            <a:r>
              <a:rPr kumimoji="1" lang="ja-JP" altLang="en-US" sz="1400" b="1" dirty="0"/>
              <a:t>年分のデータ</a:t>
            </a:r>
          </a:p>
        </p:txBody>
      </p:sp>
      <p:sp>
        <p:nvSpPr>
          <p:cNvPr id="34" name="正方形/長方形 33">
            <a:extLst>
              <a:ext uri="{FF2B5EF4-FFF2-40B4-BE49-F238E27FC236}">
                <a16:creationId xmlns:a16="http://schemas.microsoft.com/office/drawing/2014/main" id="{DFE053E6-2618-30EA-16E7-B308F6D8E3A0}"/>
              </a:ext>
            </a:extLst>
          </p:cNvPr>
          <p:cNvSpPr/>
          <p:nvPr/>
        </p:nvSpPr>
        <p:spPr>
          <a:xfrm>
            <a:off x="6206371" y="3352374"/>
            <a:ext cx="1080000" cy="1728000"/>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59E1313A-95E7-ABDB-0421-BE459166A742}"/>
              </a:ext>
            </a:extLst>
          </p:cNvPr>
          <p:cNvSpPr/>
          <p:nvPr/>
        </p:nvSpPr>
        <p:spPr>
          <a:xfrm>
            <a:off x="6206371" y="4333852"/>
            <a:ext cx="1080000" cy="172800"/>
          </a:xfrm>
          <a:prstGeom prst="rect">
            <a:avLst/>
          </a:prstGeom>
          <a:solidFill>
            <a:schemeClr val="accent4">
              <a:lumMod val="20000"/>
              <a:lumOff val="80000"/>
              <a:alpha val="2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5CDB434-0300-18EC-F901-6957A2165674}"/>
              </a:ext>
            </a:extLst>
          </p:cNvPr>
          <p:cNvSpPr/>
          <p:nvPr/>
        </p:nvSpPr>
        <p:spPr>
          <a:xfrm>
            <a:off x="5089189" y="3352375"/>
            <a:ext cx="1095711" cy="172061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矢印コネクタ 47">
            <a:extLst>
              <a:ext uri="{FF2B5EF4-FFF2-40B4-BE49-F238E27FC236}">
                <a16:creationId xmlns:a16="http://schemas.microsoft.com/office/drawing/2014/main" id="{9397DA33-76BE-A435-6886-0D01721C9FBB}"/>
              </a:ext>
            </a:extLst>
          </p:cNvPr>
          <p:cNvCxnSpPr>
            <a:cxnSpLocks/>
          </p:cNvCxnSpPr>
          <p:nvPr/>
        </p:nvCxnSpPr>
        <p:spPr>
          <a:xfrm>
            <a:off x="6896100" y="4333851"/>
            <a:ext cx="0" cy="152401"/>
          </a:xfrm>
          <a:prstGeom prst="straightConnector1">
            <a:avLst/>
          </a:prstGeom>
          <a:ln w="6350">
            <a:solidFill>
              <a:schemeClr val="accent4"/>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3F6F6823-262E-C33F-27D8-1EFF302B504A}"/>
              </a:ext>
            </a:extLst>
          </p:cNvPr>
          <p:cNvSpPr txBox="1"/>
          <p:nvPr/>
        </p:nvSpPr>
        <p:spPr>
          <a:xfrm>
            <a:off x="6256034" y="4082392"/>
            <a:ext cx="1116000" cy="261610"/>
          </a:xfrm>
          <a:prstGeom prst="rect">
            <a:avLst/>
          </a:prstGeom>
          <a:noFill/>
        </p:spPr>
        <p:txBody>
          <a:bodyPr wrap="square" rtlCol="0">
            <a:spAutoFit/>
          </a:bodyPr>
          <a:lstStyle/>
          <a:p>
            <a:r>
              <a:rPr kumimoji="1" lang="ja-JP" altLang="en-US" sz="1050" dirty="0"/>
              <a:t>平年並の範囲</a:t>
            </a:r>
          </a:p>
        </p:txBody>
      </p:sp>
      <p:sp>
        <p:nvSpPr>
          <p:cNvPr id="54" name="テキスト ボックス 53">
            <a:extLst>
              <a:ext uri="{FF2B5EF4-FFF2-40B4-BE49-F238E27FC236}">
                <a16:creationId xmlns:a16="http://schemas.microsoft.com/office/drawing/2014/main" id="{464814BC-5075-A26C-DDFF-A0B4C4F842E1}"/>
              </a:ext>
            </a:extLst>
          </p:cNvPr>
          <p:cNvSpPr txBox="1"/>
          <p:nvPr/>
        </p:nvSpPr>
        <p:spPr>
          <a:xfrm>
            <a:off x="7524806" y="3413778"/>
            <a:ext cx="595035" cy="338554"/>
          </a:xfrm>
          <a:prstGeom prst="rect">
            <a:avLst/>
          </a:prstGeom>
          <a:noFill/>
        </p:spPr>
        <p:txBody>
          <a:bodyPr wrap="none" rtlCol="0">
            <a:spAutoFit/>
          </a:bodyPr>
          <a:lstStyle/>
          <a:p>
            <a:r>
              <a:rPr kumimoji="1" lang="ja-JP" altLang="en-US" sz="1600" b="1" dirty="0">
                <a:solidFill>
                  <a:schemeClr val="accent2"/>
                </a:solidFill>
              </a:rPr>
              <a:t>高い</a:t>
            </a:r>
          </a:p>
        </p:txBody>
      </p:sp>
      <p:cxnSp>
        <p:nvCxnSpPr>
          <p:cNvPr id="59" name="直線コネクタ 58">
            <a:extLst>
              <a:ext uri="{FF2B5EF4-FFF2-40B4-BE49-F238E27FC236}">
                <a16:creationId xmlns:a16="http://schemas.microsoft.com/office/drawing/2014/main" id="{7F87C162-CA5C-A5BC-C0F0-9A5465AE9A26}"/>
              </a:ext>
            </a:extLst>
          </p:cNvPr>
          <p:cNvCxnSpPr>
            <a:cxnSpLocks/>
          </p:cNvCxnSpPr>
          <p:nvPr/>
        </p:nvCxnSpPr>
        <p:spPr>
          <a:xfrm>
            <a:off x="4994754" y="3333323"/>
            <a:ext cx="0" cy="990000"/>
          </a:xfrm>
          <a:prstGeom prst="line">
            <a:avLst/>
          </a:prstGeom>
          <a:ln w="508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3AC44F8B-0A90-AAB9-7E32-0E2B019212E3}"/>
              </a:ext>
            </a:extLst>
          </p:cNvPr>
          <p:cNvCxnSpPr>
            <a:cxnSpLocks/>
          </p:cNvCxnSpPr>
          <p:nvPr/>
        </p:nvCxnSpPr>
        <p:spPr>
          <a:xfrm>
            <a:off x="4994754" y="4321943"/>
            <a:ext cx="0" cy="180975"/>
          </a:xfrm>
          <a:prstGeom prst="line">
            <a:avLst/>
          </a:prstGeom>
          <a:ln w="50800">
            <a:solidFill>
              <a:schemeClr val="accent4"/>
            </a:solidFill>
            <a:tailEnd type="none"/>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0113A18D-32FF-5907-A754-5C1A0F6B2A6A}"/>
              </a:ext>
            </a:extLst>
          </p:cNvPr>
          <p:cNvCxnSpPr>
            <a:cxnSpLocks/>
          </p:cNvCxnSpPr>
          <p:nvPr/>
        </p:nvCxnSpPr>
        <p:spPr>
          <a:xfrm>
            <a:off x="6185378" y="4324770"/>
            <a:ext cx="1080000" cy="21781"/>
          </a:xfrm>
          <a:prstGeom prst="line">
            <a:avLst/>
          </a:prstGeom>
          <a:ln w="6350">
            <a:solidFill>
              <a:schemeClr val="accent4"/>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ED5CAF50-E376-71E0-BF0A-66875D36F004}"/>
              </a:ext>
            </a:extLst>
          </p:cNvPr>
          <p:cNvCxnSpPr>
            <a:cxnSpLocks/>
          </p:cNvCxnSpPr>
          <p:nvPr/>
        </p:nvCxnSpPr>
        <p:spPr>
          <a:xfrm>
            <a:off x="6220465" y="4487563"/>
            <a:ext cx="1080000" cy="21781"/>
          </a:xfrm>
          <a:prstGeom prst="line">
            <a:avLst/>
          </a:prstGeom>
          <a:ln w="6350">
            <a:solidFill>
              <a:schemeClr val="accent4"/>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A93357B-5DED-BB6E-240C-9CED402DD1E6}"/>
              </a:ext>
            </a:extLst>
          </p:cNvPr>
          <p:cNvCxnSpPr/>
          <p:nvPr/>
        </p:nvCxnSpPr>
        <p:spPr>
          <a:xfrm>
            <a:off x="4994754" y="4482191"/>
            <a:ext cx="0" cy="594000"/>
          </a:xfrm>
          <a:prstGeom prst="line">
            <a:avLst/>
          </a:prstGeom>
          <a:ln w="50800">
            <a:solidFill>
              <a:schemeClr val="accent1">
                <a:lumMod val="90000"/>
              </a:schemeClr>
            </a:solidFill>
            <a:tailEnd type="none"/>
          </a:ln>
        </p:spPr>
        <p:style>
          <a:lnRef idx="1">
            <a:schemeClr val="accent1"/>
          </a:lnRef>
          <a:fillRef idx="0">
            <a:schemeClr val="accent1"/>
          </a:fillRef>
          <a:effectRef idx="0">
            <a:schemeClr val="accent1"/>
          </a:effectRef>
          <a:fontRef idx="minor">
            <a:schemeClr val="tx1"/>
          </a:fontRef>
        </p:style>
      </p:cxnSp>
      <p:sp>
        <p:nvSpPr>
          <p:cNvPr id="70" name="二等辺三角形 69">
            <a:extLst>
              <a:ext uri="{FF2B5EF4-FFF2-40B4-BE49-F238E27FC236}">
                <a16:creationId xmlns:a16="http://schemas.microsoft.com/office/drawing/2014/main" id="{922B18B6-1E86-913E-E6AD-30F88F3C0EEF}"/>
              </a:ext>
            </a:extLst>
          </p:cNvPr>
          <p:cNvSpPr/>
          <p:nvPr/>
        </p:nvSpPr>
        <p:spPr>
          <a:xfrm rot="5400000">
            <a:off x="4288019" y="4004717"/>
            <a:ext cx="573676" cy="296226"/>
          </a:xfrm>
          <a:prstGeom prst="triangle">
            <a:avLst>
              <a:gd name="adj" fmla="val 50000"/>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71" name="四角形: 角を丸くする 70">
            <a:extLst>
              <a:ext uri="{FF2B5EF4-FFF2-40B4-BE49-F238E27FC236}">
                <a16:creationId xmlns:a16="http://schemas.microsoft.com/office/drawing/2014/main" id="{8E369ADF-249F-C904-35FC-564E51E90203}"/>
              </a:ext>
            </a:extLst>
          </p:cNvPr>
          <p:cNvSpPr/>
          <p:nvPr/>
        </p:nvSpPr>
        <p:spPr>
          <a:xfrm>
            <a:off x="406401" y="2776108"/>
            <a:ext cx="8331200" cy="3716767"/>
          </a:xfrm>
          <a:prstGeom prst="roundRect">
            <a:avLst>
              <a:gd name="adj" fmla="val 76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四角形: 角を丸くする 72">
            <a:extLst>
              <a:ext uri="{FF2B5EF4-FFF2-40B4-BE49-F238E27FC236}">
                <a16:creationId xmlns:a16="http://schemas.microsoft.com/office/drawing/2014/main" id="{A062402D-76B9-A6D4-5444-A4C7B5949254}"/>
              </a:ext>
            </a:extLst>
          </p:cNvPr>
          <p:cNvSpPr/>
          <p:nvPr/>
        </p:nvSpPr>
        <p:spPr>
          <a:xfrm>
            <a:off x="3018258" y="2592675"/>
            <a:ext cx="3060000"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600" b="1" dirty="0"/>
              <a:t>気温の階級の設定例</a:t>
            </a:r>
          </a:p>
        </p:txBody>
      </p:sp>
      <p:sp>
        <p:nvSpPr>
          <p:cNvPr id="77" name="テキスト ボックス 76">
            <a:extLst>
              <a:ext uri="{FF2B5EF4-FFF2-40B4-BE49-F238E27FC236}">
                <a16:creationId xmlns:a16="http://schemas.microsoft.com/office/drawing/2014/main" id="{CA4067F6-CB3B-2A23-446C-F0C9559FE1EA}"/>
              </a:ext>
            </a:extLst>
          </p:cNvPr>
          <p:cNvSpPr txBox="1"/>
          <p:nvPr/>
        </p:nvSpPr>
        <p:spPr>
          <a:xfrm>
            <a:off x="1550577" y="6019696"/>
            <a:ext cx="6851638" cy="338554"/>
          </a:xfrm>
          <a:prstGeom prst="rect">
            <a:avLst/>
          </a:prstGeom>
          <a:noFill/>
        </p:spPr>
        <p:txBody>
          <a:bodyPr wrap="square">
            <a:spAutoFit/>
          </a:bodyPr>
          <a:lstStyle/>
          <a:p>
            <a:r>
              <a:rPr lang="ja-JP" altLang="en-US" sz="1600" dirty="0">
                <a:latin typeface="メイリオ" panose="020B0604030504040204" pitchFamily="50" charset="-128"/>
                <a:ea typeface="メイリオ" panose="020B0604030504040204" pitchFamily="50" charset="-128"/>
                <a:cs typeface="メイリオ" pitchFamily="50" charset="-128"/>
              </a:rPr>
              <a:t>過去</a:t>
            </a:r>
            <a:r>
              <a:rPr lang="en-US" altLang="ja-JP" sz="1600" dirty="0">
                <a:latin typeface="メイリオ" panose="020B0604030504040204" pitchFamily="50" charset="-128"/>
                <a:ea typeface="メイリオ" panose="020B0604030504040204" pitchFamily="50" charset="-128"/>
                <a:cs typeface="メイリオ" pitchFamily="50" charset="-128"/>
              </a:rPr>
              <a:t>30</a:t>
            </a:r>
            <a:r>
              <a:rPr lang="ja-JP" altLang="en-US" sz="1600" dirty="0">
                <a:latin typeface="メイリオ" panose="020B0604030504040204" pitchFamily="50" charset="-128"/>
                <a:ea typeface="メイリオ" panose="020B0604030504040204" pitchFamily="50" charset="-128"/>
                <a:cs typeface="メイリオ" pitchFamily="50" charset="-128"/>
              </a:rPr>
              <a:t>年は各階級の出現率がそれぞれ</a:t>
            </a:r>
            <a:r>
              <a:rPr lang="en-US" altLang="ja-JP" sz="1600" dirty="0">
                <a:latin typeface="メイリオ" panose="020B0604030504040204" pitchFamily="50" charset="-128"/>
                <a:ea typeface="メイリオ" panose="020B0604030504040204" pitchFamily="50" charset="-128"/>
                <a:cs typeface="メイリオ" pitchFamily="50" charset="-128"/>
              </a:rPr>
              <a:t>33</a:t>
            </a:r>
            <a:r>
              <a:rPr lang="ja-JP" altLang="en-US" sz="1600" dirty="0">
                <a:latin typeface="メイリオ" panose="020B0604030504040204" pitchFamily="50" charset="-128"/>
                <a:ea typeface="メイリオ" panose="020B0604030504040204" pitchFamily="50" charset="-128"/>
                <a:cs typeface="メイリオ" pitchFamily="50" charset="-128"/>
              </a:rPr>
              <a:t>％である（</a:t>
            </a:r>
            <a:r>
              <a:rPr lang="ja-JP" altLang="en-US" sz="1600" b="1" dirty="0">
                <a:latin typeface="メイリオ" panose="020B0604030504040204" pitchFamily="50" charset="-128"/>
                <a:ea typeface="メイリオ" panose="020B0604030504040204" pitchFamily="50" charset="-128"/>
                <a:cs typeface="メイリオ" pitchFamily="50" charset="-128"/>
              </a:rPr>
              <a:t>気候学的出現率</a:t>
            </a:r>
            <a:r>
              <a:rPr lang="ja-JP" altLang="en-US" sz="1600" dirty="0">
                <a:latin typeface="メイリオ" panose="020B0604030504040204" pitchFamily="50" charset="-128"/>
                <a:ea typeface="メイリオ" panose="020B0604030504040204" pitchFamily="50" charset="-128"/>
                <a:cs typeface="メイリオ" pitchFamily="50" charset="-128"/>
              </a:rPr>
              <a:t>）</a:t>
            </a:r>
            <a:endParaRPr lang="en-US" altLang="ja-JP" sz="1600" dirty="0">
              <a:latin typeface="メイリオ" panose="020B0604030504040204" pitchFamily="50" charset="-128"/>
              <a:ea typeface="メイリオ" panose="020B0604030504040204" pitchFamily="50" charset="-128"/>
              <a:cs typeface="メイリオ" pitchFamily="50" charset="-128"/>
            </a:endParaRPr>
          </a:p>
        </p:txBody>
      </p:sp>
      <p:pic>
        <p:nvPicPr>
          <p:cNvPr id="6" name="図 5">
            <a:extLst>
              <a:ext uri="{FF2B5EF4-FFF2-40B4-BE49-F238E27FC236}">
                <a16:creationId xmlns:a16="http://schemas.microsoft.com/office/drawing/2014/main" id="{1773736D-7F20-75DF-44B4-A08B5BF0C0C8}"/>
              </a:ext>
            </a:extLst>
          </p:cNvPr>
          <p:cNvPicPr>
            <a:picLocks noChangeAspect="1"/>
          </p:cNvPicPr>
          <p:nvPr/>
        </p:nvPicPr>
        <p:blipFill>
          <a:blip r:embed="rId4"/>
          <a:stretch>
            <a:fillRect/>
          </a:stretch>
        </p:blipFill>
        <p:spPr>
          <a:xfrm>
            <a:off x="549316" y="3333323"/>
            <a:ext cx="3750476" cy="1801905"/>
          </a:xfrm>
          <a:prstGeom prst="rect">
            <a:avLst/>
          </a:prstGeom>
        </p:spPr>
      </p:pic>
      <p:sp>
        <p:nvSpPr>
          <p:cNvPr id="8" name="テキスト ボックス 7">
            <a:extLst>
              <a:ext uri="{FF2B5EF4-FFF2-40B4-BE49-F238E27FC236}">
                <a16:creationId xmlns:a16="http://schemas.microsoft.com/office/drawing/2014/main" id="{81ECDA86-CB0E-04B5-8AA5-0B03DD3FD5AF}"/>
              </a:ext>
            </a:extLst>
          </p:cNvPr>
          <p:cNvSpPr txBox="1"/>
          <p:nvPr/>
        </p:nvSpPr>
        <p:spPr>
          <a:xfrm>
            <a:off x="5208813" y="3840329"/>
            <a:ext cx="843912" cy="230832"/>
          </a:xfrm>
          <a:prstGeom prst="rect">
            <a:avLst/>
          </a:prstGeom>
          <a:noFill/>
        </p:spPr>
        <p:txBody>
          <a:bodyPr wrap="square" rtlCol="0">
            <a:spAutoFit/>
          </a:bodyPr>
          <a:lstStyle/>
          <a:p>
            <a:r>
              <a:rPr kumimoji="1" lang="ja-JP" altLang="en-US" sz="900" b="1" dirty="0">
                <a:solidFill>
                  <a:schemeClr val="accent1"/>
                </a:solidFill>
              </a:rPr>
              <a:t>かなり低い</a:t>
            </a:r>
          </a:p>
        </p:txBody>
      </p:sp>
      <p:sp>
        <p:nvSpPr>
          <p:cNvPr id="9" name="テキスト ボックス 8">
            <a:extLst>
              <a:ext uri="{FF2B5EF4-FFF2-40B4-BE49-F238E27FC236}">
                <a16:creationId xmlns:a16="http://schemas.microsoft.com/office/drawing/2014/main" id="{F487F381-35FE-9FA6-D719-A74D0B34FFDD}"/>
              </a:ext>
            </a:extLst>
          </p:cNvPr>
          <p:cNvSpPr txBox="1"/>
          <p:nvPr/>
        </p:nvSpPr>
        <p:spPr>
          <a:xfrm>
            <a:off x="7510784" y="4610633"/>
            <a:ext cx="795803" cy="216000"/>
          </a:xfrm>
          <a:prstGeom prst="rect">
            <a:avLst/>
          </a:prstGeom>
          <a:noFill/>
        </p:spPr>
        <p:txBody>
          <a:bodyPr wrap="square" rtlCol="0">
            <a:spAutoFit/>
          </a:bodyPr>
          <a:lstStyle/>
          <a:p>
            <a:r>
              <a:rPr kumimoji="1" lang="ja-JP" altLang="en-US" sz="900" b="1" dirty="0">
                <a:solidFill>
                  <a:schemeClr val="accent2"/>
                </a:solidFill>
              </a:rPr>
              <a:t>かなり高い</a:t>
            </a:r>
          </a:p>
        </p:txBody>
      </p:sp>
      <p:sp>
        <p:nvSpPr>
          <p:cNvPr id="10" name="正方形/長方形 9">
            <a:extLst>
              <a:ext uri="{FF2B5EF4-FFF2-40B4-BE49-F238E27FC236}">
                <a16:creationId xmlns:a16="http://schemas.microsoft.com/office/drawing/2014/main" id="{A44611F9-DA3D-228D-4616-495CC9B4DFDE}"/>
              </a:ext>
            </a:extLst>
          </p:cNvPr>
          <p:cNvSpPr/>
          <p:nvPr/>
        </p:nvSpPr>
        <p:spPr>
          <a:xfrm>
            <a:off x="5113842" y="4351619"/>
            <a:ext cx="324000" cy="684000"/>
          </a:xfrm>
          <a:prstGeom prst="rect">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0EB3C36-6FF2-55D8-B356-68ABCAD69B36}"/>
              </a:ext>
            </a:extLst>
          </p:cNvPr>
          <p:cNvSpPr/>
          <p:nvPr/>
        </p:nvSpPr>
        <p:spPr>
          <a:xfrm>
            <a:off x="8069296" y="3384085"/>
            <a:ext cx="324000" cy="1080000"/>
          </a:xfrm>
          <a:prstGeom prst="rect">
            <a:avLst/>
          </a:prstGeom>
          <a:noFill/>
          <a:ln w="190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コネクタ: カギ線 23">
            <a:extLst>
              <a:ext uri="{FF2B5EF4-FFF2-40B4-BE49-F238E27FC236}">
                <a16:creationId xmlns:a16="http://schemas.microsoft.com/office/drawing/2014/main" id="{3476FDE5-A0E8-35A1-9BD3-BE26621253E6}"/>
              </a:ext>
            </a:extLst>
          </p:cNvPr>
          <p:cNvCxnSpPr/>
          <p:nvPr/>
        </p:nvCxnSpPr>
        <p:spPr>
          <a:xfrm rot="5400000">
            <a:off x="7715986" y="4295254"/>
            <a:ext cx="360000" cy="684000"/>
          </a:xfrm>
          <a:prstGeom prst="bentConnector3">
            <a:avLst>
              <a:gd name="adj1" fmla="val 100717"/>
            </a:avLst>
          </a:prstGeom>
          <a:ln w="1905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27" name="コネクタ: カギ線 26">
            <a:extLst>
              <a:ext uri="{FF2B5EF4-FFF2-40B4-BE49-F238E27FC236}">
                <a16:creationId xmlns:a16="http://schemas.microsoft.com/office/drawing/2014/main" id="{47D8A917-F517-8AF3-65EE-5AB57D8E2AEE}"/>
              </a:ext>
            </a:extLst>
          </p:cNvPr>
          <p:cNvCxnSpPr>
            <a:cxnSpLocks/>
          </p:cNvCxnSpPr>
          <p:nvPr/>
        </p:nvCxnSpPr>
        <p:spPr>
          <a:xfrm flipV="1">
            <a:off x="5289645" y="4045241"/>
            <a:ext cx="612000" cy="288000"/>
          </a:xfrm>
          <a:prstGeom prst="bentConnector3">
            <a:avLst>
              <a:gd name="adj1" fmla="val -672"/>
            </a:avLst>
          </a:prstGeom>
          <a:ln w="19050">
            <a:solidFill>
              <a:schemeClr val="accent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a:extLst>
              <a:ext uri="{FF2B5EF4-FFF2-40B4-BE49-F238E27FC236}">
                <a16:creationId xmlns:a16="http://schemas.microsoft.com/office/drawing/2014/main" id="{3DF008D5-30F3-A597-B950-B4A64D18CA5B}"/>
              </a:ext>
            </a:extLst>
          </p:cNvPr>
          <p:cNvSpPr>
            <a:spLocks noGrp="1"/>
          </p:cNvSpPr>
          <p:nvPr>
            <p:ph type="sldNum" sz="quarter" idx="12"/>
          </p:nvPr>
        </p:nvSpPr>
        <p:spPr/>
        <p:txBody>
          <a:bodyPr/>
          <a:lstStyle/>
          <a:p>
            <a:fld id="{5F9F9204-6EDA-41A6-81B7-5E8491083ADF}" type="slidenum">
              <a:rPr kumimoji="1" lang="ja-JP" altLang="en-US" smtClean="0"/>
              <a:t>16</a:t>
            </a:fld>
            <a:endParaRPr kumimoji="1" lang="ja-JP" altLang="en-US" dirty="0"/>
          </a:p>
        </p:txBody>
      </p:sp>
    </p:spTree>
    <p:extLst>
      <p:ext uri="{BB962C8B-B14F-4D97-AF65-F5344CB8AC3E}">
        <p14:creationId xmlns:p14="http://schemas.microsoft.com/office/powerpoint/2010/main" val="11871419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36E63D-67BA-5A2B-A6C5-EE0E97564309}"/>
              </a:ext>
            </a:extLst>
          </p:cNvPr>
          <p:cNvSpPr>
            <a:spLocks noGrp="1"/>
          </p:cNvSpPr>
          <p:nvPr>
            <p:ph type="title"/>
          </p:nvPr>
        </p:nvSpPr>
        <p:spPr/>
        <p:txBody>
          <a:bodyPr/>
          <a:lstStyle/>
          <a:p>
            <a:r>
              <a:rPr kumimoji="1" lang="ja-JP" altLang="en-US" dirty="0"/>
              <a:t>季節予報：予報の解釈と予報の種類</a:t>
            </a:r>
          </a:p>
        </p:txBody>
      </p:sp>
      <p:sp>
        <p:nvSpPr>
          <p:cNvPr id="3" name="コンテンツ プレースホルダー 2">
            <a:extLst>
              <a:ext uri="{FF2B5EF4-FFF2-40B4-BE49-F238E27FC236}">
                <a16:creationId xmlns:a16="http://schemas.microsoft.com/office/drawing/2014/main" id="{BF8AFEED-E668-0F9E-B010-D04A91BF0B2A}"/>
              </a:ext>
            </a:extLst>
          </p:cNvPr>
          <p:cNvSpPr>
            <a:spLocks noGrp="1"/>
          </p:cNvSpPr>
          <p:nvPr>
            <p:ph idx="1"/>
          </p:nvPr>
        </p:nvSpPr>
        <p:spPr/>
        <p:txBody>
          <a:bodyPr/>
          <a:lstStyle/>
          <a:p>
            <a:r>
              <a:rPr kumimoji="1" lang="ja-JP" altLang="en-US" dirty="0"/>
              <a:t>「高い」・「平年並」・「低い」 のどの階級になるかを確率で予報</a:t>
            </a:r>
          </a:p>
        </p:txBody>
      </p:sp>
      <p:graphicFrame>
        <p:nvGraphicFramePr>
          <p:cNvPr id="6" name="表 13">
            <a:extLst>
              <a:ext uri="{FF2B5EF4-FFF2-40B4-BE49-F238E27FC236}">
                <a16:creationId xmlns:a16="http://schemas.microsoft.com/office/drawing/2014/main" id="{3A61C767-6910-E4DC-CCC4-2E9A514E6316}"/>
              </a:ext>
            </a:extLst>
          </p:cNvPr>
          <p:cNvGraphicFramePr>
            <a:graphicFrameLocks noGrp="1"/>
          </p:cNvGraphicFramePr>
          <p:nvPr>
            <p:extLst>
              <p:ext uri="{D42A27DB-BD31-4B8C-83A1-F6EECF244321}">
                <p14:modId xmlns:p14="http://schemas.microsoft.com/office/powerpoint/2010/main" val="3438540837"/>
              </p:ext>
            </p:extLst>
          </p:nvPr>
        </p:nvGraphicFramePr>
        <p:xfrm>
          <a:off x="0" y="1697764"/>
          <a:ext cx="6974550" cy="361560"/>
        </p:xfrm>
        <a:graphic>
          <a:graphicData uri="http://schemas.openxmlformats.org/drawingml/2006/table">
            <a:tbl>
              <a:tblPr firstRow="1" bandRow="1">
                <a:tableStyleId>{5940675A-B579-460E-94D1-54222C63F5DA}</a:tableStyleId>
              </a:tblPr>
              <a:tblGrid>
                <a:gridCol w="2114550">
                  <a:extLst>
                    <a:ext uri="{9D8B030D-6E8A-4147-A177-3AD203B41FA5}">
                      <a16:colId xmlns:a16="http://schemas.microsoft.com/office/drawing/2014/main" val="2869876331"/>
                    </a:ext>
                  </a:extLst>
                </a:gridCol>
                <a:gridCol w="1620000">
                  <a:extLst>
                    <a:ext uri="{9D8B030D-6E8A-4147-A177-3AD203B41FA5}">
                      <a16:colId xmlns:a16="http://schemas.microsoft.com/office/drawing/2014/main" val="1176697773"/>
                    </a:ext>
                  </a:extLst>
                </a:gridCol>
                <a:gridCol w="1620000">
                  <a:extLst>
                    <a:ext uri="{9D8B030D-6E8A-4147-A177-3AD203B41FA5}">
                      <a16:colId xmlns:a16="http://schemas.microsoft.com/office/drawing/2014/main" val="2584716538"/>
                    </a:ext>
                  </a:extLst>
                </a:gridCol>
                <a:gridCol w="1620000">
                  <a:extLst>
                    <a:ext uri="{9D8B030D-6E8A-4147-A177-3AD203B41FA5}">
                      <a16:colId xmlns:a16="http://schemas.microsoft.com/office/drawing/2014/main" val="1138771061"/>
                    </a:ext>
                  </a:extLst>
                </a:gridCol>
              </a:tblGrid>
              <a:tr h="360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メイリオ" pitchFamily="50" charset="-128"/>
                          <a:ea typeface="メイリオ" pitchFamily="50" charset="-128"/>
                          <a:cs typeface="メイリオ" pitchFamily="50" charset="-128"/>
                        </a:rPr>
                        <a:t>気候的出現率</a:t>
                      </a:r>
                    </a:p>
                  </a:txBody>
                  <a:tcPr marT="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1" lang="en-US" altLang="ja-JP" sz="1600" b="1" dirty="0">
                          <a:solidFill>
                            <a:schemeClr val="bg1"/>
                          </a:solidFill>
                        </a:rPr>
                        <a:t>33%</a:t>
                      </a:r>
                      <a:endParaRPr kumimoji="1" lang="ja-JP" altLang="en-US" sz="1600" b="1" dirty="0">
                        <a:solidFill>
                          <a:schemeClr val="bg1"/>
                        </a:solidFill>
                      </a:endParaRPr>
                    </a:p>
                  </a:txBody>
                  <a:tcPr marT="54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rPr>
                        <a:t>33%</a:t>
                      </a:r>
                      <a:endParaRPr kumimoji="1" lang="ja-JP" altLang="en-US" sz="1600" b="1" dirty="0">
                        <a:solidFill>
                          <a:schemeClr val="bg1"/>
                        </a:solidFill>
                      </a:endParaRPr>
                    </a:p>
                  </a:txBody>
                  <a:tcPr marT="54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rPr>
                        <a:t>33%</a:t>
                      </a:r>
                      <a:endParaRPr kumimoji="1" lang="ja-JP" altLang="en-US" sz="1600" b="1" dirty="0">
                        <a:solidFill>
                          <a:schemeClr val="bg1"/>
                        </a:solidFill>
                      </a:endParaRPr>
                    </a:p>
                  </a:txBody>
                  <a:tcPr marT="54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909092783"/>
                  </a:ext>
                </a:extLst>
              </a:tr>
            </a:tbl>
          </a:graphicData>
        </a:graphic>
      </p:graphicFrame>
      <p:graphicFrame>
        <p:nvGraphicFramePr>
          <p:cNvPr id="7" name="表 6">
            <a:extLst>
              <a:ext uri="{FF2B5EF4-FFF2-40B4-BE49-F238E27FC236}">
                <a16:creationId xmlns:a16="http://schemas.microsoft.com/office/drawing/2014/main" id="{A9EF03F1-00D1-57BD-9FAC-F5AFBB77DFF5}"/>
              </a:ext>
            </a:extLst>
          </p:cNvPr>
          <p:cNvGraphicFramePr>
            <a:graphicFrameLocks noGrp="1"/>
          </p:cNvGraphicFramePr>
          <p:nvPr>
            <p:extLst>
              <p:ext uri="{D42A27DB-BD31-4B8C-83A1-F6EECF244321}">
                <p14:modId xmlns:p14="http://schemas.microsoft.com/office/powerpoint/2010/main" val="3980925497"/>
              </p:ext>
            </p:extLst>
          </p:nvPr>
        </p:nvGraphicFramePr>
        <p:xfrm>
          <a:off x="457110" y="2400266"/>
          <a:ext cx="6517440" cy="370840"/>
        </p:xfrm>
        <a:graphic>
          <a:graphicData uri="http://schemas.openxmlformats.org/drawingml/2006/table">
            <a:tbl>
              <a:tblPr firstRow="1" bandRow="1">
                <a:tableStyleId>{5940675A-B579-460E-94D1-54222C63F5DA}</a:tableStyleId>
              </a:tblPr>
              <a:tblGrid>
                <a:gridCol w="1680210">
                  <a:extLst>
                    <a:ext uri="{9D8B030D-6E8A-4147-A177-3AD203B41FA5}">
                      <a16:colId xmlns:a16="http://schemas.microsoft.com/office/drawing/2014/main" val="753858712"/>
                    </a:ext>
                  </a:extLst>
                </a:gridCol>
                <a:gridCol w="697230">
                  <a:extLst>
                    <a:ext uri="{9D8B030D-6E8A-4147-A177-3AD203B41FA5}">
                      <a16:colId xmlns:a16="http://schemas.microsoft.com/office/drawing/2014/main" val="1176697773"/>
                    </a:ext>
                  </a:extLst>
                </a:gridCol>
                <a:gridCol w="1368000">
                  <a:extLst>
                    <a:ext uri="{9D8B030D-6E8A-4147-A177-3AD203B41FA5}">
                      <a16:colId xmlns:a16="http://schemas.microsoft.com/office/drawing/2014/main" val="2584716538"/>
                    </a:ext>
                  </a:extLst>
                </a:gridCol>
                <a:gridCol w="2772000">
                  <a:extLst>
                    <a:ext uri="{9D8B030D-6E8A-4147-A177-3AD203B41FA5}">
                      <a16:colId xmlns:a16="http://schemas.microsoft.com/office/drawing/2014/main" val="1138771061"/>
                    </a:ext>
                  </a:extLst>
                </a:gridCol>
              </a:tblGrid>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メイリオ" pitchFamily="50" charset="-128"/>
                          <a:ea typeface="メイリオ" pitchFamily="50" charset="-128"/>
                          <a:cs typeface="メイリオ" pitchFamily="50" charset="-128"/>
                        </a:rPr>
                        <a:t>今回の気温予報</a:t>
                      </a:r>
                      <a:endParaRPr kumimoji="1" lang="ja-JP" altLang="en-US" sz="1600" b="1" dirty="0"/>
                    </a:p>
                  </a:txBody>
                  <a:tcPr marT="72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kumimoji="1" lang="en-US" altLang="ja-JP" sz="1600" b="1" dirty="0">
                          <a:solidFill>
                            <a:schemeClr val="bg1"/>
                          </a:solidFill>
                        </a:rPr>
                        <a:t>10%</a:t>
                      </a:r>
                      <a:endParaRPr kumimoji="1" lang="ja-JP" altLang="en-US" sz="1600" b="1" dirty="0">
                        <a:solidFill>
                          <a:schemeClr val="bg1"/>
                        </a:solidFill>
                      </a:endParaRPr>
                    </a:p>
                  </a:txBody>
                  <a:tcPr marT="72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rPr>
                        <a:t>30%</a:t>
                      </a:r>
                      <a:endParaRPr kumimoji="1" lang="ja-JP" altLang="en-US" sz="1600" b="1" dirty="0">
                        <a:solidFill>
                          <a:schemeClr val="bg1"/>
                        </a:solidFill>
                      </a:endParaRPr>
                    </a:p>
                  </a:txBody>
                  <a:tcPr marT="72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rPr>
                        <a:t>60%</a:t>
                      </a:r>
                      <a:endParaRPr kumimoji="1" lang="ja-JP" altLang="en-US" sz="1600" b="1" dirty="0">
                        <a:solidFill>
                          <a:schemeClr val="bg1"/>
                        </a:solidFill>
                      </a:endParaRPr>
                    </a:p>
                  </a:txBody>
                  <a:tcPr marT="720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909092783"/>
                  </a:ext>
                </a:extLst>
              </a:tr>
            </a:tbl>
          </a:graphicData>
        </a:graphic>
      </p:graphicFrame>
      <p:graphicFrame>
        <p:nvGraphicFramePr>
          <p:cNvPr id="8" name="表 15">
            <a:extLst>
              <a:ext uri="{FF2B5EF4-FFF2-40B4-BE49-F238E27FC236}">
                <a16:creationId xmlns:a16="http://schemas.microsoft.com/office/drawing/2014/main" id="{A42CB6E0-8E25-52F9-E71E-453551CD1B1E}"/>
              </a:ext>
            </a:extLst>
          </p:cNvPr>
          <p:cNvGraphicFramePr>
            <a:graphicFrameLocks noGrp="1"/>
          </p:cNvGraphicFramePr>
          <p:nvPr>
            <p:extLst>
              <p:ext uri="{D42A27DB-BD31-4B8C-83A1-F6EECF244321}">
                <p14:modId xmlns:p14="http://schemas.microsoft.com/office/powerpoint/2010/main" val="4074677326"/>
              </p:ext>
            </p:extLst>
          </p:nvPr>
        </p:nvGraphicFramePr>
        <p:xfrm>
          <a:off x="7257732" y="1762960"/>
          <a:ext cx="1098879" cy="993240"/>
        </p:xfrm>
        <a:graphic>
          <a:graphicData uri="http://schemas.openxmlformats.org/drawingml/2006/table">
            <a:tbl>
              <a:tblPr firstRow="1" bandRow="1">
                <a:tableStyleId>{5940675A-B579-460E-94D1-54222C63F5DA}</a:tableStyleId>
              </a:tblPr>
              <a:tblGrid>
                <a:gridCol w="324000">
                  <a:extLst>
                    <a:ext uri="{9D8B030D-6E8A-4147-A177-3AD203B41FA5}">
                      <a16:colId xmlns:a16="http://schemas.microsoft.com/office/drawing/2014/main" val="2147669206"/>
                    </a:ext>
                  </a:extLst>
                </a:gridCol>
                <a:gridCol w="774879">
                  <a:extLst>
                    <a:ext uri="{9D8B030D-6E8A-4147-A177-3AD203B41FA5}">
                      <a16:colId xmlns:a16="http://schemas.microsoft.com/office/drawing/2014/main" val="1377677790"/>
                    </a:ext>
                  </a:extLst>
                </a:gridCol>
              </a:tblGrid>
              <a:tr h="301747">
                <a:tc>
                  <a:txBody>
                    <a:bodyPr/>
                    <a:lstStyle/>
                    <a:p>
                      <a:endParaRPr kumimoji="1" lang="ja-JP" altLang="en-US" sz="1400" b="1" dirty="0"/>
                    </a:p>
                  </a:txBody>
                  <a:tcPr marT="72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t>高い</a:t>
                      </a:r>
                    </a:p>
                  </a:txBody>
                  <a:tcPr marT="72000">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40274090"/>
                  </a:ext>
                </a:extLst>
              </a:tr>
              <a:tr h="301747">
                <a:tc>
                  <a:txBody>
                    <a:bodyPr/>
                    <a:lstStyle/>
                    <a:p>
                      <a:endParaRPr kumimoji="1" lang="ja-JP" altLang="en-US" sz="1400" b="1" dirty="0"/>
                    </a:p>
                  </a:txBody>
                  <a:tcPr marT="72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t>平年並</a:t>
                      </a:r>
                    </a:p>
                  </a:txBody>
                  <a:tcPr marT="72000">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45018068"/>
                  </a:ext>
                </a:extLst>
              </a:tr>
              <a:tr h="301747">
                <a:tc>
                  <a:txBody>
                    <a:bodyPr/>
                    <a:lstStyle/>
                    <a:p>
                      <a:endParaRPr kumimoji="1" lang="ja-JP" altLang="en-US" sz="1400" b="1" dirty="0"/>
                    </a:p>
                  </a:txBody>
                  <a:tcPr marT="7200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t>低い</a:t>
                      </a:r>
                    </a:p>
                  </a:txBody>
                  <a:tcPr marT="72000">
                    <a:lnL w="28575"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9868959"/>
                  </a:ext>
                </a:extLst>
              </a:tr>
            </a:tbl>
          </a:graphicData>
        </a:graphic>
      </p:graphicFrame>
      <p:sp>
        <p:nvSpPr>
          <p:cNvPr id="9" name="二等辺三角形 8">
            <a:extLst>
              <a:ext uri="{FF2B5EF4-FFF2-40B4-BE49-F238E27FC236}">
                <a16:creationId xmlns:a16="http://schemas.microsoft.com/office/drawing/2014/main" id="{67BB1D31-993C-43B0-2F0F-2E1132A29161}"/>
              </a:ext>
            </a:extLst>
          </p:cNvPr>
          <p:cNvSpPr/>
          <p:nvPr/>
        </p:nvSpPr>
        <p:spPr>
          <a:xfrm rot="10800000">
            <a:off x="4263291" y="2143459"/>
            <a:ext cx="443581" cy="232242"/>
          </a:xfrm>
          <a:prstGeom prst="triangle">
            <a:avLst>
              <a:gd name="adj" fmla="val 50000"/>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0" name="四角形: 角を丸くする 9">
            <a:extLst>
              <a:ext uri="{FF2B5EF4-FFF2-40B4-BE49-F238E27FC236}">
                <a16:creationId xmlns:a16="http://schemas.microsoft.com/office/drawing/2014/main" id="{14182E7B-5878-B10C-6D23-B4A16BFFEFBB}"/>
              </a:ext>
            </a:extLst>
          </p:cNvPr>
          <p:cNvSpPr/>
          <p:nvPr/>
        </p:nvSpPr>
        <p:spPr>
          <a:xfrm>
            <a:off x="7085470" y="1683325"/>
            <a:ext cx="1372022" cy="1152510"/>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1" name="テキスト ボックス 10">
            <a:extLst>
              <a:ext uri="{FF2B5EF4-FFF2-40B4-BE49-F238E27FC236}">
                <a16:creationId xmlns:a16="http://schemas.microsoft.com/office/drawing/2014/main" id="{0CE952CF-B6AC-F223-FCE0-5CC268BFB5E6}"/>
              </a:ext>
            </a:extLst>
          </p:cNvPr>
          <p:cNvSpPr txBox="1"/>
          <p:nvPr/>
        </p:nvSpPr>
        <p:spPr>
          <a:xfrm>
            <a:off x="250825" y="1304551"/>
            <a:ext cx="8642350" cy="338554"/>
          </a:xfrm>
          <a:prstGeom prst="rect">
            <a:avLst/>
          </a:prstGeom>
          <a:noFill/>
        </p:spPr>
        <p:txBody>
          <a:bodyPr wrap="square">
            <a:spAutoFit/>
          </a:bodyPr>
          <a:lstStyle/>
          <a:p>
            <a:pPr>
              <a:spcBef>
                <a:spcPts val="1200"/>
              </a:spcBef>
            </a:pP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気候的出現率と比較して、今回の予報がどのくらい数字が大きいか、小さいかをみる</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a:extLst>
              <a:ext uri="{FF2B5EF4-FFF2-40B4-BE49-F238E27FC236}">
                <a16:creationId xmlns:a16="http://schemas.microsoft.com/office/drawing/2014/main" id="{5894D8E5-E6AA-F043-A108-BD33D8F5A9FE}"/>
              </a:ext>
            </a:extLst>
          </p:cNvPr>
          <p:cNvSpPr txBox="1"/>
          <p:nvPr/>
        </p:nvSpPr>
        <p:spPr>
          <a:xfrm>
            <a:off x="3197894" y="3729436"/>
            <a:ext cx="237593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latin typeface="メイリオ" pitchFamily="50" charset="-128"/>
                <a:ea typeface="メイリオ" pitchFamily="50" charset="-128"/>
              </a:rPr>
              <a:t>季節予報の種類と内容</a:t>
            </a:r>
            <a:endParaRPr lang="en-US" altLang="ja-JP" sz="1600" b="1" dirty="0">
              <a:latin typeface="メイリオ" pitchFamily="50" charset="-128"/>
              <a:ea typeface="メイリオ" pitchFamily="50" charset="-128"/>
            </a:endParaRPr>
          </a:p>
        </p:txBody>
      </p:sp>
      <p:graphicFrame>
        <p:nvGraphicFramePr>
          <p:cNvPr id="18" name="表 22">
            <a:extLst>
              <a:ext uri="{FF2B5EF4-FFF2-40B4-BE49-F238E27FC236}">
                <a16:creationId xmlns:a16="http://schemas.microsoft.com/office/drawing/2014/main" id="{B147DA44-FA84-5A00-2C5A-1D08002038A5}"/>
              </a:ext>
            </a:extLst>
          </p:cNvPr>
          <p:cNvGraphicFramePr>
            <a:graphicFrameLocks noGrp="1"/>
          </p:cNvGraphicFramePr>
          <p:nvPr>
            <p:extLst>
              <p:ext uri="{D42A27DB-BD31-4B8C-83A1-F6EECF244321}">
                <p14:modId xmlns:p14="http://schemas.microsoft.com/office/powerpoint/2010/main" val="3504471500"/>
              </p:ext>
            </p:extLst>
          </p:nvPr>
        </p:nvGraphicFramePr>
        <p:xfrm>
          <a:off x="2103290" y="3006086"/>
          <a:ext cx="4871259" cy="429360"/>
        </p:xfrm>
        <a:graphic>
          <a:graphicData uri="http://schemas.openxmlformats.org/drawingml/2006/table">
            <a:tbl>
              <a:tblPr firstRow="1" bandRow="1">
                <a:tableStyleId>{5940675A-B579-460E-94D1-54222C63F5DA}</a:tableStyleId>
              </a:tblPr>
              <a:tblGrid>
                <a:gridCol w="1625566">
                  <a:extLst>
                    <a:ext uri="{9D8B030D-6E8A-4147-A177-3AD203B41FA5}">
                      <a16:colId xmlns:a16="http://schemas.microsoft.com/office/drawing/2014/main" val="2067583928"/>
                    </a:ext>
                  </a:extLst>
                </a:gridCol>
                <a:gridCol w="3245693">
                  <a:extLst>
                    <a:ext uri="{9D8B030D-6E8A-4147-A177-3AD203B41FA5}">
                      <a16:colId xmlns:a16="http://schemas.microsoft.com/office/drawing/2014/main" val="3520279411"/>
                    </a:ext>
                  </a:extLst>
                </a:gridCol>
              </a:tblGrid>
              <a:tr h="338647">
                <a:tc>
                  <a:txBody>
                    <a:bodyPr/>
                    <a:lstStyle/>
                    <a:p>
                      <a:pPr algn="ctr"/>
                      <a:r>
                        <a:rPr kumimoji="1" lang="ja-JP" altLang="en-US" sz="1400" b="0" dirty="0">
                          <a:solidFill>
                            <a:schemeClr val="bg1"/>
                          </a:solidFill>
                        </a:rPr>
                        <a:t>予報の解釈例</a:t>
                      </a: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ja-JP" altLang="en-US" sz="1400" dirty="0"/>
                        <a:t>気温が「高い」となりやすい</a:t>
                      </a: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71541"/>
                  </a:ext>
                </a:extLst>
              </a:tr>
            </a:tbl>
          </a:graphicData>
        </a:graphic>
      </p:graphicFrame>
      <p:sp>
        <p:nvSpPr>
          <p:cNvPr id="12" name="スライド番号プレースホルダー 11">
            <a:extLst>
              <a:ext uri="{FF2B5EF4-FFF2-40B4-BE49-F238E27FC236}">
                <a16:creationId xmlns:a16="http://schemas.microsoft.com/office/drawing/2014/main" id="{B5FE60E4-9850-CE4C-6EA6-9731B9C789A7}"/>
              </a:ext>
            </a:extLst>
          </p:cNvPr>
          <p:cNvSpPr>
            <a:spLocks noGrp="1"/>
          </p:cNvSpPr>
          <p:nvPr>
            <p:ph type="sldNum" sz="quarter" idx="12"/>
          </p:nvPr>
        </p:nvSpPr>
        <p:spPr/>
        <p:txBody>
          <a:bodyPr/>
          <a:lstStyle/>
          <a:p>
            <a:fld id="{5F9F9204-6EDA-41A6-81B7-5E8491083ADF}" type="slidenum">
              <a:rPr kumimoji="1" lang="ja-JP" altLang="en-US" smtClean="0"/>
              <a:t>17</a:t>
            </a:fld>
            <a:endParaRPr kumimoji="1" lang="ja-JP" altLang="en-US" dirty="0"/>
          </a:p>
        </p:txBody>
      </p:sp>
      <p:pic>
        <p:nvPicPr>
          <p:cNvPr id="5" name="図 4"/>
          <p:cNvPicPr>
            <a:picLocks noChangeAspect="1"/>
          </p:cNvPicPr>
          <p:nvPr/>
        </p:nvPicPr>
        <p:blipFill>
          <a:blip r:embed="rId3"/>
          <a:stretch>
            <a:fillRect/>
          </a:stretch>
        </p:blipFill>
        <p:spPr>
          <a:xfrm>
            <a:off x="826556" y="4037133"/>
            <a:ext cx="7458872" cy="2029524"/>
          </a:xfrm>
          <a:prstGeom prst="rect">
            <a:avLst/>
          </a:prstGeom>
        </p:spPr>
      </p:pic>
      <p:sp>
        <p:nvSpPr>
          <p:cNvPr id="13" name="正方形/長方形 12"/>
          <p:cNvSpPr/>
          <p:nvPr/>
        </p:nvSpPr>
        <p:spPr>
          <a:xfrm>
            <a:off x="982410" y="6066657"/>
            <a:ext cx="7198082" cy="707886"/>
          </a:xfrm>
          <a:prstGeom prst="rect">
            <a:avLst/>
          </a:prstGeom>
        </p:spPr>
        <p:txBody>
          <a:bodyPr wrap="square">
            <a:spAutoFit/>
          </a:bodyPr>
          <a:lstStyle/>
          <a:p>
            <a:r>
              <a:rPr lang="ja-JP" altLang="en-US" sz="800" dirty="0">
                <a:latin typeface="+mn-ea"/>
              </a:rPr>
              <a:t>（注</a:t>
            </a:r>
            <a:r>
              <a:rPr lang="en-US" altLang="ja-JP" sz="800" dirty="0">
                <a:latin typeface="+mn-ea"/>
              </a:rPr>
              <a:t>1</a:t>
            </a:r>
            <a:r>
              <a:rPr lang="ja-JP" altLang="en-US" sz="800" dirty="0">
                <a:latin typeface="+mn-ea"/>
              </a:rPr>
              <a:t>）降雪量に関しては、北・東日本では</a:t>
            </a:r>
            <a:r>
              <a:rPr lang="en-US" altLang="ja-JP" sz="800" dirty="0">
                <a:latin typeface="+mn-ea"/>
              </a:rPr>
              <a:t>11</a:t>
            </a:r>
            <a:r>
              <a:rPr lang="ja-JP" altLang="en-US" sz="800" dirty="0">
                <a:latin typeface="+mn-ea"/>
              </a:rPr>
              <a:t>月</a:t>
            </a:r>
            <a:r>
              <a:rPr lang="en-US" altLang="ja-JP" sz="800" dirty="0">
                <a:latin typeface="+mn-ea"/>
              </a:rPr>
              <a:t>15</a:t>
            </a:r>
            <a:r>
              <a:rPr lang="ja-JP" altLang="en-US" sz="800" dirty="0">
                <a:latin typeface="+mn-ea"/>
              </a:rPr>
              <a:t>日から</a:t>
            </a:r>
            <a:r>
              <a:rPr lang="en-US" altLang="ja-JP" sz="800" dirty="0">
                <a:latin typeface="+mn-ea"/>
              </a:rPr>
              <a:t>3</a:t>
            </a:r>
            <a:r>
              <a:rPr lang="ja-JP" altLang="en-US" sz="800" dirty="0">
                <a:latin typeface="+mn-ea"/>
              </a:rPr>
              <a:t>月</a:t>
            </a:r>
            <a:r>
              <a:rPr lang="en-US" altLang="ja-JP" sz="800" dirty="0">
                <a:latin typeface="+mn-ea"/>
              </a:rPr>
              <a:t>1</a:t>
            </a:r>
            <a:r>
              <a:rPr lang="ja-JP" altLang="en-US" sz="800" dirty="0">
                <a:latin typeface="+mn-ea"/>
              </a:rPr>
              <a:t>日までに発表の予報、</a:t>
            </a:r>
            <a:r>
              <a:rPr lang="ja-JP" altLang="en-US" sz="800" dirty="0" smtClean="0">
                <a:latin typeface="+mn-ea"/>
              </a:rPr>
              <a:t>西日本では</a:t>
            </a:r>
            <a:r>
              <a:rPr lang="en-US" altLang="ja-JP" sz="800" dirty="0">
                <a:latin typeface="+mn-ea"/>
              </a:rPr>
              <a:t>12</a:t>
            </a:r>
            <a:r>
              <a:rPr lang="ja-JP" altLang="en-US" sz="800" dirty="0">
                <a:latin typeface="+mn-ea"/>
              </a:rPr>
              <a:t>月</a:t>
            </a:r>
            <a:r>
              <a:rPr lang="en-US" altLang="ja-JP" sz="800" dirty="0">
                <a:latin typeface="+mn-ea"/>
              </a:rPr>
              <a:t>1</a:t>
            </a:r>
            <a:r>
              <a:rPr lang="ja-JP" altLang="en-US" sz="800" dirty="0">
                <a:latin typeface="+mn-ea"/>
              </a:rPr>
              <a:t>日から</a:t>
            </a:r>
            <a:r>
              <a:rPr lang="en-US" altLang="ja-JP" sz="800" dirty="0">
                <a:latin typeface="+mn-ea"/>
              </a:rPr>
              <a:t>2</a:t>
            </a:r>
            <a:r>
              <a:rPr lang="ja-JP" altLang="en-US" sz="800" dirty="0">
                <a:latin typeface="+mn-ea"/>
              </a:rPr>
              <a:t>月</a:t>
            </a:r>
            <a:r>
              <a:rPr lang="en-US" altLang="ja-JP" sz="800" dirty="0">
                <a:latin typeface="+mn-ea"/>
              </a:rPr>
              <a:t>14</a:t>
            </a:r>
            <a:r>
              <a:rPr lang="ja-JP" altLang="en-US" sz="800" dirty="0">
                <a:latin typeface="+mn-ea"/>
              </a:rPr>
              <a:t>日までに発表の予報で予報します。 </a:t>
            </a:r>
          </a:p>
          <a:p>
            <a:r>
              <a:rPr lang="ja-JP" altLang="en-US" sz="800" dirty="0">
                <a:latin typeface="+mn-ea"/>
              </a:rPr>
              <a:t>（注</a:t>
            </a:r>
            <a:r>
              <a:rPr lang="en-US" altLang="ja-JP" sz="800" dirty="0">
                <a:latin typeface="+mn-ea"/>
              </a:rPr>
              <a:t>2</a:t>
            </a:r>
            <a:r>
              <a:rPr lang="ja-JP" altLang="en-US" sz="800" dirty="0">
                <a:latin typeface="+mn-ea"/>
              </a:rPr>
              <a:t>）降雪量に関しては、北日本では</a:t>
            </a:r>
            <a:r>
              <a:rPr lang="en-US" altLang="ja-JP" sz="800" dirty="0">
                <a:latin typeface="+mn-ea"/>
              </a:rPr>
              <a:t>10</a:t>
            </a:r>
            <a:r>
              <a:rPr lang="ja-JP" altLang="en-US" sz="800" dirty="0">
                <a:latin typeface="+mn-ea"/>
              </a:rPr>
              <a:t>月から</a:t>
            </a:r>
            <a:r>
              <a:rPr lang="en-US" altLang="ja-JP" sz="800" dirty="0">
                <a:latin typeface="+mn-ea"/>
              </a:rPr>
              <a:t>1</a:t>
            </a:r>
            <a:r>
              <a:rPr lang="ja-JP" altLang="en-US" sz="800" dirty="0">
                <a:latin typeface="+mn-ea"/>
              </a:rPr>
              <a:t>月に発表する予報。東・西日本では</a:t>
            </a:r>
            <a:r>
              <a:rPr lang="en-US" altLang="ja-JP" sz="800" dirty="0">
                <a:latin typeface="+mn-ea"/>
              </a:rPr>
              <a:t>11</a:t>
            </a:r>
            <a:r>
              <a:rPr lang="ja-JP" altLang="en-US" sz="800" dirty="0">
                <a:latin typeface="+mn-ea"/>
              </a:rPr>
              <a:t>月および</a:t>
            </a:r>
            <a:r>
              <a:rPr lang="en-US" altLang="ja-JP" sz="800" dirty="0">
                <a:latin typeface="+mn-ea"/>
              </a:rPr>
              <a:t>12</a:t>
            </a:r>
            <a:r>
              <a:rPr lang="ja-JP" altLang="en-US" sz="800" dirty="0">
                <a:latin typeface="+mn-ea"/>
              </a:rPr>
              <a:t>月に発表する予報で予報します。 </a:t>
            </a:r>
          </a:p>
          <a:p>
            <a:r>
              <a:rPr lang="ja-JP" altLang="en-US" sz="800" dirty="0">
                <a:latin typeface="+mn-ea"/>
              </a:rPr>
              <a:t>（注</a:t>
            </a:r>
            <a:r>
              <a:rPr lang="en-US" altLang="ja-JP" sz="800" dirty="0">
                <a:latin typeface="+mn-ea"/>
              </a:rPr>
              <a:t>3</a:t>
            </a:r>
            <a:r>
              <a:rPr lang="ja-JP" altLang="en-US" sz="800" dirty="0">
                <a:latin typeface="+mn-ea"/>
              </a:rPr>
              <a:t>）暖候期予報と同時に発表する３か月予報と合わせて、</a:t>
            </a:r>
            <a:r>
              <a:rPr lang="en-US" altLang="ja-JP" sz="800" dirty="0">
                <a:latin typeface="+mn-ea"/>
              </a:rPr>
              <a:t>3</a:t>
            </a:r>
            <a:r>
              <a:rPr lang="ja-JP" altLang="en-US" sz="800" dirty="0">
                <a:latin typeface="+mn-ea"/>
              </a:rPr>
              <a:t>月～</a:t>
            </a:r>
            <a:r>
              <a:rPr lang="en-US" altLang="ja-JP" sz="800" dirty="0">
                <a:latin typeface="+mn-ea"/>
              </a:rPr>
              <a:t>8</a:t>
            </a:r>
            <a:r>
              <a:rPr lang="ja-JP" altLang="en-US" sz="800" dirty="0">
                <a:latin typeface="+mn-ea"/>
              </a:rPr>
              <a:t>月の天候を予報します。 </a:t>
            </a:r>
          </a:p>
          <a:p>
            <a:r>
              <a:rPr lang="ja-JP" altLang="en-US" sz="800" dirty="0">
                <a:latin typeface="+mn-ea"/>
              </a:rPr>
              <a:t>（注</a:t>
            </a:r>
            <a:r>
              <a:rPr lang="en-US" altLang="ja-JP" sz="800" dirty="0">
                <a:latin typeface="+mn-ea"/>
              </a:rPr>
              <a:t>4</a:t>
            </a:r>
            <a:r>
              <a:rPr lang="ja-JP" altLang="en-US" sz="800" dirty="0">
                <a:latin typeface="+mn-ea"/>
              </a:rPr>
              <a:t>）寒候期予報と同時に発表する３か月予報と合わせて、</a:t>
            </a:r>
            <a:r>
              <a:rPr lang="en-US" altLang="ja-JP" sz="800" dirty="0">
                <a:latin typeface="+mn-ea"/>
              </a:rPr>
              <a:t>10</a:t>
            </a:r>
            <a:r>
              <a:rPr lang="ja-JP" altLang="en-US" sz="800" dirty="0">
                <a:latin typeface="+mn-ea"/>
              </a:rPr>
              <a:t>月～</a:t>
            </a:r>
            <a:r>
              <a:rPr lang="en-US" altLang="ja-JP" sz="800" dirty="0">
                <a:latin typeface="+mn-ea"/>
              </a:rPr>
              <a:t>2</a:t>
            </a:r>
            <a:r>
              <a:rPr lang="ja-JP" altLang="en-US" sz="800" dirty="0">
                <a:latin typeface="+mn-ea"/>
              </a:rPr>
              <a:t>月の天候を予報します</a:t>
            </a:r>
            <a:r>
              <a:rPr lang="ja-JP" altLang="en-US" sz="800" dirty="0" smtClean="0">
                <a:latin typeface="+mn-ea"/>
              </a:rPr>
              <a:t>。</a:t>
            </a:r>
            <a:endParaRPr lang="en-US" altLang="ja-JP" sz="800" dirty="0" smtClean="0">
              <a:latin typeface="+mn-ea"/>
            </a:endParaRPr>
          </a:p>
          <a:p>
            <a:r>
              <a:rPr lang="ja-JP" altLang="en-US" sz="800" dirty="0" smtClean="0">
                <a:latin typeface="+mn-ea"/>
              </a:rPr>
              <a:t>　</a:t>
            </a:r>
            <a:r>
              <a:rPr lang="en-US" altLang="ja-JP" sz="800" dirty="0" smtClean="0">
                <a:latin typeface="+mn-ea"/>
              </a:rPr>
              <a:t>※</a:t>
            </a:r>
            <a:r>
              <a:rPr lang="ja-JP" altLang="en-US" sz="800" dirty="0" smtClean="0">
                <a:latin typeface="+mn-ea"/>
              </a:rPr>
              <a:t>日本</a:t>
            </a:r>
            <a:r>
              <a:rPr lang="ja-JP" altLang="en-US" sz="800" dirty="0">
                <a:latin typeface="+mn-ea"/>
              </a:rPr>
              <a:t>海側の降雪量予報には九州北部地方を含みません</a:t>
            </a:r>
            <a:r>
              <a:rPr lang="ja-JP" altLang="en-US" sz="800" dirty="0" smtClean="0">
                <a:latin typeface="+mn-ea"/>
              </a:rPr>
              <a:t>。</a:t>
            </a:r>
            <a:r>
              <a:rPr lang="ja-JP" altLang="en-US" sz="800" dirty="0"/>
              <a:t>梅雨の時期の降水量予報には北海道地方を含みません。</a:t>
            </a:r>
            <a:r>
              <a:rPr lang="ja-JP" altLang="en-US" sz="800" dirty="0" smtClean="0">
                <a:latin typeface="+mn-ea"/>
              </a:rPr>
              <a:t> </a:t>
            </a:r>
            <a:endParaRPr lang="ja-JP" altLang="en-US" sz="800" dirty="0">
              <a:effectLst/>
              <a:latin typeface="+mn-ea"/>
            </a:endParaRPr>
          </a:p>
        </p:txBody>
      </p:sp>
    </p:spTree>
    <p:extLst>
      <p:ext uri="{BB962C8B-B14F-4D97-AF65-F5344CB8AC3E}">
        <p14:creationId xmlns:p14="http://schemas.microsoft.com/office/powerpoint/2010/main" val="3602492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2274F4-0CAF-CEDA-3C16-47F80C8ADB1B}"/>
              </a:ext>
            </a:extLst>
          </p:cNvPr>
          <p:cNvSpPr>
            <a:spLocks noGrp="1"/>
          </p:cNvSpPr>
          <p:nvPr>
            <p:ph type="title"/>
          </p:nvPr>
        </p:nvSpPr>
        <p:spPr/>
        <p:txBody>
          <a:bodyPr/>
          <a:lstStyle/>
          <a:p>
            <a:r>
              <a:rPr kumimoji="1" lang="ja-JP" altLang="en-US" dirty="0"/>
              <a:t>季節予報：気象庁</a:t>
            </a:r>
            <a:r>
              <a:rPr kumimoji="1" lang="en-US" altLang="ja-JP" dirty="0"/>
              <a:t>HP</a:t>
            </a:r>
            <a:r>
              <a:rPr kumimoji="1" lang="ja-JP" altLang="en-US" dirty="0"/>
              <a:t>での表示例</a:t>
            </a:r>
          </a:p>
        </p:txBody>
      </p:sp>
      <p:pic>
        <p:nvPicPr>
          <p:cNvPr id="11" name="コンテンツ プレースホルダー 10">
            <a:extLst>
              <a:ext uri="{FF2B5EF4-FFF2-40B4-BE49-F238E27FC236}">
                <a16:creationId xmlns:a16="http://schemas.microsoft.com/office/drawing/2014/main" id="{79AAE2D0-3713-C87A-B2F0-CFA1C274E80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609086" y="3894353"/>
            <a:ext cx="4075810" cy="2774735"/>
          </a:xfrm>
          <a:ln>
            <a:solidFill>
              <a:schemeClr val="bg1">
                <a:lumMod val="85000"/>
              </a:schemeClr>
            </a:solidFill>
          </a:ln>
        </p:spPr>
      </p:pic>
      <p:pic>
        <p:nvPicPr>
          <p:cNvPr id="5" name="図 4">
            <a:extLst>
              <a:ext uri="{FF2B5EF4-FFF2-40B4-BE49-F238E27FC236}">
                <a16:creationId xmlns:a16="http://schemas.microsoft.com/office/drawing/2014/main" id="{92F9AC06-A10F-C9AB-D3A2-B1D852239730}"/>
              </a:ext>
            </a:extLst>
          </p:cNvPr>
          <p:cNvPicPr>
            <a:picLocks noChangeAspect="1"/>
          </p:cNvPicPr>
          <p:nvPr/>
        </p:nvPicPr>
        <p:blipFill>
          <a:blip r:embed="rId4"/>
          <a:stretch>
            <a:fillRect/>
          </a:stretch>
        </p:blipFill>
        <p:spPr>
          <a:xfrm>
            <a:off x="609086" y="862444"/>
            <a:ext cx="5932619" cy="2774735"/>
          </a:xfrm>
          <a:prstGeom prst="rect">
            <a:avLst/>
          </a:prstGeom>
        </p:spPr>
      </p:pic>
      <p:sp>
        <p:nvSpPr>
          <p:cNvPr id="6" name="四角形: 角を丸くする 5">
            <a:extLst>
              <a:ext uri="{FF2B5EF4-FFF2-40B4-BE49-F238E27FC236}">
                <a16:creationId xmlns:a16="http://schemas.microsoft.com/office/drawing/2014/main" id="{16FE3B50-DA3A-84FD-0795-9764773B7D65}"/>
              </a:ext>
            </a:extLst>
          </p:cNvPr>
          <p:cNvSpPr/>
          <p:nvPr/>
        </p:nvSpPr>
        <p:spPr>
          <a:xfrm>
            <a:off x="609086" y="3365396"/>
            <a:ext cx="5315464" cy="216693"/>
          </a:xfrm>
          <a:prstGeom prst="round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2C403ABC-2A42-2D82-B394-E90D37B99D13}"/>
              </a:ext>
            </a:extLst>
          </p:cNvPr>
          <p:cNvSpPr/>
          <p:nvPr/>
        </p:nvSpPr>
        <p:spPr>
          <a:xfrm>
            <a:off x="2827021" y="854622"/>
            <a:ext cx="1581150" cy="180000"/>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endParaRPr kumimoji="1" lang="ja-JP" altLang="en-US"/>
          </a:p>
        </p:txBody>
      </p:sp>
      <p:pic>
        <p:nvPicPr>
          <p:cNvPr id="13" name="図 12">
            <a:extLst>
              <a:ext uri="{FF2B5EF4-FFF2-40B4-BE49-F238E27FC236}">
                <a16:creationId xmlns:a16="http://schemas.microsoft.com/office/drawing/2014/main" id="{1BE548E8-9D71-3FC3-15EE-B10C82C40DFC}"/>
              </a:ext>
            </a:extLst>
          </p:cNvPr>
          <p:cNvPicPr>
            <a:picLocks noChangeAspect="1"/>
          </p:cNvPicPr>
          <p:nvPr/>
        </p:nvPicPr>
        <p:blipFill>
          <a:blip r:embed="rId5"/>
          <a:stretch>
            <a:fillRect/>
          </a:stretch>
        </p:blipFill>
        <p:spPr>
          <a:xfrm>
            <a:off x="4870547" y="3894352"/>
            <a:ext cx="3946991" cy="2774734"/>
          </a:xfrm>
          <a:prstGeom prst="rect">
            <a:avLst/>
          </a:prstGeom>
          <a:ln>
            <a:solidFill>
              <a:schemeClr val="bg1">
                <a:lumMod val="85000"/>
              </a:schemeClr>
            </a:solidFill>
          </a:ln>
        </p:spPr>
      </p:pic>
      <p:pic>
        <p:nvPicPr>
          <p:cNvPr id="14" name="図 13">
            <a:extLst>
              <a:ext uri="{FF2B5EF4-FFF2-40B4-BE49-F238E27FC236}">
                <a16:creationId xmlns:a16="http://schemas.microsoft.com/office/drawing/2014/main" id="{F286038F-1D3B-23CA-1E17-456AD727490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6200000">
            <a:off x="3609976" y="2249811"/>
            <a:ext cx="365811" cy="365811"/>
          </a:xfrm>
          <a:prstGeom prst="rect">
            <a:avLst/>
          </a:prstGeom>
        </p:spPr>
      </p:pic>
      <p:sp>
        <p:nvSpPr>
          <p:cNvPr id="15" name="二等辺三角形 14">
            <a:extLst>
              <a:ext uri="{FF2B5EF4-FFF2-40B4-BE49-F238E27FC236}">
                <a16:creationId xmlns:a16="http://schemas.microsoft.com/office/drawing/2014/main" id="{F7F6F51A-7EFC-B9D4-94B2-C59453D7A7E2}"/>
              </a:ext>
            </a:extLst>
          </p:cNvPr>
          <p:cNvSpPr/>
          <p:nvPr/>
        </p:nvSpPr>
        <p:spPr>
          <a:xfrm rot="10800000">
            <a:off x="2375820" y="3667319"/>
            <a:ext cx="443581" cy="232242"/>
          </a:xfrm>
          <a:prstGeom prst="triangle">
            <a:avLst>
              <a:gd name="adj" fmla="val 50000"/>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pic>
        <p:nvPicPr>
          <p:cNvPr id="16" name="図 15">
            <a:extLst>
              <a:ext uri="{FF2B5EF4-FFF2-40B4-BE49-F238E27FC236}">
                <a16:creationId xmlns:a16="http://schemas.microsoft.com/office/drawing/2014/main" id="{7CC3581F-3B7E-4CCE-A7A6-9EC6767BFA1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1284518" y="3964118"/>
            <a:ext cx="529504" cy="529504"/>
          </a:xfrm>
          <a:prstGeom prst="rect">
            <a:avLst/>
          </a:prstGeom>
        </p:spPr>
      </p:pic>
      <p:sp>
        <p:nvSpPr>
          <p:cNvPr id="17" name="二等辺三角形 16">
            <a:extLst>
              <a:ext uri="{FF2B5EF4-FFF2-40B4-BE49-F238E27FC236}">
                <a16:creationId xmlns:a16="http://schemas.microsoft.com/office/drawing/2014/main" id="{7711F842-C8A2-FC21-64DD-8A27EE575AB6}"/>
              </a:ext>
            </a:extLst>
          </p:cNvPr>
          <p:cNvSpPr/>
          <p:nvPr/>
        </p:nvSpPr>
        <p:spPr>
          <a:xfrm rot="5400000">
            <a:off x="4532635" y="5165598"/>
            <a:ext cx="443581" cy="232242"/>
          </a:xfrm>
          <a:prstGeom prst="triangle">
            <a:avLst>
              <a:gd name="adj" fmla="val 50000"/>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pic>
        <p:nvPicPr>
          <p:cNvPr id="19" name="図 18">
            <a:hlinkClick r:id="rId8"/>
            <a:extLst>
              <a:ext uri="{FF2B5EF4-FFF2-40B4-BE49-F238E27FC236}">
                <a16:creationId xmlns:a16="http://schemas.microsoft.com/office/drawing/2014/main" id="{5EFAFEEA-52E8-E074-3550-6B82996BD9E2}"/>
              </a:ext>
            </a:extLst>
          </p:cNvPr>
          <p:cNvPicPr>
            <a:picLocks noChangeAspect="1"/>
          </p:cNvPicPr>
          <p:nvPr/>
        </p:nvPicPr>
        <p:blipFill>
          <a:blip r:embed="rId9"/>
          <a:stretch>
            <a:fillRect/>
          </a:stretch>
        </p:blipFill>
        <p:spPr>
          <a:xfrm>
            <a:off x="6687275" y="879972"/>
            <a:ext cx="1126639" cy="409687"/>
          </a:xfrm>
          <a:prstGeom prst="rect">
            <a:avLst/>
          </a:prstGeom>
        </p:spPr>
      </p:pic>
      <p:sp>
        <p:nvSpPr>
          <p:cNvPr id="34" name="矢印: 五方向 33">
            <a:extLst>
              <a:ext uri="{FF2B5EF4-FFF2-40B4-BE49-F238E27FC236}">
                <a16:creationId xmlns:a16="http://schemas.microsoft.com/office/drawing/2014/main" id="{0C9BBBFA-6A2B-6A7A-CCAD-F655183A99BE}"/>
              </a:ext>
            </a:extLst>
          </p:cNvPr>
          <p:cNvSpPr/>
          <p:nvPr/>
        </p:nvSpPr>
        <p:spPr>
          <a:xfrm flipH="1">
            <a:off x="5267398" y="862444"/>
            <a:ext cx="1274307" cy="348026"/>
          </a:xfrm>
          <a:prstGeom prst="homeP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地図表示</a:t>
            </a:r>
          </a:p>
        </p:txBody>
      </p:sp>
      <p:sp>
        <p:nvSpPr>
          <p:cNvPr id="35" name="矢印: 五方向 34">
            <a:extLst>
              <a:ext uri="{FF2B5EF4-FFF2-40B4-BE49-F238E27FC236}">
                <a16:creationId xmlns:a16="http://schemas.microsoft.com/office/drawing/2014/main" id="{55663D91-D6A4-C1AD-1292-CD9DCE3DD822}"/>
              </a:ext>
            </a:extLst>
          </p:cNvPr>
          <p:cNvSpPr/>
          <p:nvPr/>
        </p:nvSpPr>
        <p:spPr>
          <a:xfrm flipH="1">
            <a:off x="3410589" y="3879654"/>
            <a:ext cx="1274307" cy="348026"/>
          </a:xfrm>
          <a:prstGeom prst="homeP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一覧</a:t>
            </a:r>
            <a:r>
              <a:rPr kumimoji="1" lang="ja-JP" altLang="en-US" sz="1400" b="1" dirty="0"/>
              <a:t>表示</a:t>
            </a:r>
          </a:p>
        </p:txBody>
      </p:sp>
      <p:sp>
        <p:nvSpPr>
          <p:cNvPr id="36" name="矢印: 五方向 35">
            <a:extLst>
              <a:ext uri="{FF2B5EF4-FFF2-40B4-BE49-F238E27FC236}">
                <a16:creationId xmlns:a16="http://schemas.microsoft.com/office/drawing/2014/main" id="{A17239A7-AA67-830C-5AD7-BCFF29EE8986}"/>
              </a:ext>
            </a:extLst>
          </p:cNvPr>
          <p:cNvSpPr/>
          <p:nvPr/>
        </p:nvSpPr>
        <p:spPr>
          <a:xfrm flipH="1">
            <a:off x="7593511" y="3894352"/>
            <a:ext cx="1274307" cy="348026"/>
          </a:xfrm>
          <a:prstGeom prst="homeP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解説資料</a:t>
            </a:r>
          </a:p>
        </p:txBody>
      </p:sp>
      <p:sp>
        <p:nvSpPr>
          <p:cNvPr id="3" name="吹き出し: 角を丸めた四角形 2">
            <a:extLst>
              <a:ext uri="{FF2B5EF4-FFF2-40B4-BE49-F238E27FC236}">
                <a16:creationId xmlns:a16="http://schemas.microsoft.com/office/drawing/2014/main" id="{07165C7D-9712-D678-CA7A-278175730551}"/>
              </a:ext>
            </a:extLst>
          </p:cNvPr>
          <p:cNvSpPr/>
          <p:nvPr/>
        </p:nvSpPr>
        <p:spPr>
          <a:xfrm>
            <a:off x="4085257" y="2552396"/>
            <a:ext cx="1903989" cy="672214"/>
          </a:xfrm>
          <a:prstGeom prst="wedgeRoundRectCallout">
            <a:avLst>
              <a:gd name="adj1" fmla="val -56121"/>
              <a:gd name="adj2" fmla="val -40493"/>
              <a:gd name="adj3" fmla="val 1666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a:t>詳しく見たい地方を</a:t>
            </a:r>
            <a:endParaRPr lang="en-US" altLang="ja-JP" sz="1400"/>
          </a:p>
          <a:p>
            <a:r>
              <a:rPr lang="ja-JP" altLang="en-US" sz="1400"/>
              <a:t>クリックし一覧表示</a:t>
            </a:r>
            <a:endParaRPr lang="en-US" altLang="ja-JP" sz="1400" dirty="0"/>
          </a:p>
        </p:txBody>
      </p:sp>
      <p:sp>
        <p:nvSpPr>
          <p:cNvPr id="4" name="吹き出し: 角を丸めた四角形 3">
            <a:extLst>
              <a:ext uri="{FF2B5EF4-FFF2-40B4-BE49-F238E27FC236}">
                <a16:creationId xmlns:a16="http://schemas.microsoft.com/office/drawing/2014/main" id="{D36683CA-00AD-2E33-3112-0C17EB1EB605}"/>
              </a:ext>
            </a:extLst>
          </p:cNvPr>
          <p:cNvSpPr/>
          <p:nvPr/>
        </p:nvSpPr>
        <p:spPr>
          <a:xfrm>
            <a:off x="1867494" y="4319609"/>
            <a:ext cx="1512506" cy="348026"/>
          </a:xfrm>
          <a:prstGeom prst="wedgeRoundRectCallout">
            <a:avLst>
              <a:gd name="adj1" fmla="val -56121"/>
              <a:gd name="adj2" fmla="val -40493"/>
              <a:gd name="adj3" fmla="val 1666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kumimoji="1" lang="ja-JP" altLang="en-US" sz="1400" dirty="0"/>
              <a:t>解説資料表示</a:t>
            </a:r>
          </a:p>
        </p:txBody>
      </p:sp>
      <p:sp>
        <p:nvSpPr>
          <p:cNvPr id="18" name="フリーフォーム: 図形 17">
            <a:extLst>
              <a:ext uri="{FF2B5EF4-FFF2-40B4-BE49-F238E27FC236}">
                <a16:creationId xmlns:a16="http://schemas.microsoft.com/office/drawing/2014/main" id="{2162AE34-32D9-4F22-74A8-77B65110FE95}"/>
              </a:ext>
            </a:extLst>
          </p:cNvPr>
          <p:cNvSpPr/>
          <p:nvPr/>
        </p:nvSpPr>
        <p:spPr>
          <a:xfrm>
            <a:off x="1622145" y="1005895"/>
            <a:ext cx="2141220" cy="484745"/>
          </a:xfrm>
          <a:custGeom>
            <a:avLst/>
            <a:gdLst>
              <a:gd name="connsiteX0" fmla="*/ 1644673 w 2141220"/>
              <a:gd name="connsiteY0" fmla="*/ 0 h 484745"/>
              <a:gd name="connsiteX1" fmla="*/ 1702330 w 2141220"/>
              <a:gd name="connsiteY1" fmla="*/ 179945 h 484745"/>
              <a:gd name="connsiteX2" fmla="*/ 2090419 w 2141220"/>
              <a:gd name="connsiteY2" fmla="*/ 179945 h 484745"/>
              <a:gd name="connsiteX3" fmla="*/ 2141220 w 2141220"/>
              <a:gd name="connsiteY3" fmla="*/ 230746 h 484745"/>
              <a:gd name="connsiteX4" fmla="*/ 2141220 w 2141220"/>
              <a:gd name="connsiteY4" fmla="*/ 433944 h 484745"/>
              <a:gd name="connsiteX5" fmla="*/ 2090419 w 2141220"/>
              <a:gd name="connsiteY5" fmla="*/ 484745 h 484745"/>
              <a:gd name="connsiteX6" fmla="*/ 50801 w 2141220"/>
              <a:gd name="connsiteY6" fmla="*/ 484745 h 484745"/>
              <a:gd name="connsiteX7" fmla="*/ 0 w 2141220"/>
              <a:gd name="connsiteY7" fmla="*/ 433944 h 484745"/>
              <a:gd name="connsiteX8" fmla="*/ 0 w 2141220"/>
              <a:gd name="connsiteY8" fmla="*/ 230746 h 484745"/>
              <a:gd name="connsiteX9" fmla="*/ 50801 w 2141220"/>
              <a:gd name="connsiteY9" fmla="*/ 179945 h 484745"/>
              <a:gd name="connsiteX10" fmla="*/ 1587016 w 2141220"/>
              <a:gd name="connsiteY10" fmla="*/ 179945 h 48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41220" h="484745">
                <a:moveTo>
                  <a:pt x="1644673" y="0"/>
                </a:moveTo>
                <a:lnTo>
                  <a:pt x="1702330" y="179945"/>
                </a:lnTo>
                <a:lnTo>
                  <a:pt x="2090419" y="179945"/>
                </a:lnTo>
                <a:cubicBezTo>
                  <a:pt x="2118476" y="179945"/>
                  <a:pt x="2141220" y="202689"/>
                  <a:pt x="2141220" y="230746"/>
                </a:cubicBezTo>
                <a:lnTo>
                  <a:pt x="2141220" y="433944"/>
                </a:lnTo>
                <a:cubicBezTo>
                  <a:pt x="2141220" y="462001"/>
                  <a:pt x="2118476" y="484745"/>
                  <a:pt x="2090419" y="484745"/>
                </a:cubicBezTo>
                <a:lnTo>
                  <a:pt x="50801" y="484745"/>
                </a:lnTo>
                <a:cubicBezTo>
                  <a:pt x="22744" y="484745"/>
                  <a:pt x="0" y="462001"/>
                  <a:pt x="0" y="433944"/>
                </a:cubicBezTo>
                <a:lnTo>
                  <a:pt x="0" y="230746"/>
                </a:lnTo>
                <a:cubicBezTo>
                  <a:pt x="0" y="202689"/>
                  <a:pt x="22744" y="179945"/>
                  <a:pt x="50801" y="179945"/>
                </a:cubicBezTo>
                <a:lnTo>
                  <a:pt x="1587016" y="179945"/>
                </a:lnTo>
                <a:close/>
              </a:path>
            </a:pathLst>
          </a:cu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tIns="252000" rtlCol="0" anchor="ctr">
            <a:noAutofit/>
          </a:bodyPr>
          <a:lstStyle/>
          <a:p>
            <a:pPr algn="ctr"/>
            <a:r>
              <a:rPr kumimoji="1" lang="ja-JP" altLang="en-US" sz="1400" dirty="0"/>
              <a:t>確認したい要素を選択</a:t>
            </a:r>
          </a:p>
        </p:txBody>
      </p:sp>
      <p:sp>
        <p:nvSpPr>
          <p:cNvPr id="8" name="吹き出し: 角を丸めた四角形 7">
            <a:extLst>
              <a:ext uri="{FF2B5EF4-FFF2-40B4-BE49-F238E27FC236}">
                <a16:creationId xmlns:a16="http://schemas.microsoft.com/office/drawing/2014/main" id="{4448DF1C-9257-A722-6334-827038BEBBC9}"/>
              </a:ext>
            </a:extLst>
          </p:cNvPr>
          <p:cNvSpPr/>
          <p:nvPr/>
        </p:nvSpPr>
        <p:spPr>
          <a:xfrm>
            <a:off x="862027" y="2838450"/>
            <a:ext cx="1347773" cy="365920"/>
          </a:xfrm>
          <a:prstGeom prst="wedgeRoundRectCallout">
            <a:avLst>
              <a:gd name="adj1" fmla="val -4093"/>
              <a:gd name="adj2" fmla="val 84006"/>
              <a:gd name="adj3" fmla="val 16667"/>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t>予報対象期間</a:t>
            </a:r>
            <a:endParaRPr lang="en-US" altLang="ja-JP" sz="1400" dirty="0"/>
          </a:p>
        </p:txBody>
      </p:sp>
      <p:sp>
        <p:nvSpPr>
          <p:cNvPr id="10" name="スライド番号プレースホルダー 9">
            <a:extLst>
              <a:ext uri="{FF2B5EF4-FFF2-40B4-BE49-F238E27FC236}">
                <a16:creationId xmlns:a16="http://schemas.microsoft.com/office/drawing/2014/main" id="{34FAB7C0-0642-0EC6-3F56-3B54DF4491F6}"/>
              </a:ext>
            </a:extLst>
          </p:cNvPr>
          <p:cNvSpPr>
            <a:spLocks noGrp="1"/>
          </p:cNvSpPr>
          <p:nvPr>
            <p:ph type="sldNum" sz="quarter" idx="12"/>
          </p:nvPr>
        </p:nvSpPr>
        <p:spPr/>
        <p:txBody>
          <a:bodyPr/>
          <a:lstStyle/>
          <a:p>
            <a:fld id="{5F9F9204-6EDA-41A6-81B7-5E8491083ADF}" type="slidenum">
              <a:rPr kumimoji="1" lang="ja-JP" altLang="en-US" smtClean="0"/>
              <a:t>18</a:t>
            </a:fld>
            <a:endParaRPr kumimoji="1" lang="ja-JP" altLang="en-US" dirty="0"/>
          </a:p>
        </p:txBody>
      </p:sp>
    </p:spTree>
    <p:extLst>
      <p:ext uri="{BB962C8B-B14F-4D97-AF65-F5344CB8AC3E}">
        <p14:creationId xmlns:p14="http://schemas.microsoft.com/office/powerpoint/2010/main" val="37241517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8D6F45-8F3E-F513-18D1-956184520AA7}"/>
              </a:ext>
            </a:extLst>
          </p:cNvPr>
          <p:cNvSpPr>
            <a:spLocks noGrp="1"/>
          </p:cNvSpPr>
          <p:nvPr>
            <p:ph type="title"/>
          </p:nvPr>
        </p:nvSpPr>
        <p:spPr>
          <a:xfrm>
            <a:off x="254479" y="502600"/>
            <a:ext cx="8635042" cy="415924"/>
          </a:xfrm>
        </p:spPr>
        <p:txBody>
          <a:bodyPr>
            <a:noAutofit/>
          </a:bodyPr>
          <a:lstStyle/>
          <a:p>
            <a:pPr algn="ctr"/>
            <a:r>
              <a:rPr kumimoji="1" lang="ja-JP" altLang="en-US" sz="3600" dirty="0"/>
              <a:t>目次</a:t>
            </a:r>
            <a:endParaRPr kumimoji="1" lang="ja-JP" altLang="en-US" sz="4000" dirty="0"/>
          </a:p>
        </p:txBody>
      </p:sp>
      <p:sp>
        <p:nvSpPr>
          <p:cNvPr id="6" name="テキスト ボックス 5">
            <a:extLst>
              <a:ext uri="{FF2B5EF4-FFF2-40B4-BE49-F238E27FC236}">
                <a16:creationId xmlns:a16="http://schemas.microsoft.com/office/drawing/2014/main" id="{3F23EB68-9B6C-7096-FABD-E91C263A05A5}"/>
              </a:ext>
            </a:extLst>
          </p:cNvPr>
          <p:cNvSpPr txBox="1"/>
          <p:nvPr/>
        </p:nvSpPr>
        <p:spPr>
          <a:xfrm>
            <a:off x="761798" y="1283924"/>
            <a:ext cx="4966346" cy="5213735"/>
          </a:xfrm>
          <a:prstGeom prst="rect">
            <a:avLst/>
          </a:prstGeom>
          <a:noFill/>
        </p:spPr>
        <p:txBody>
          <a:bodyPr wrap="square">
            <a:spAutoFit/>
          </a:bodyPr>
          <a:lstStyle/>
          <a:p>
            <a:pPr defTabSz="449263">
              <a:lnSpc>
                <a:spcPct val="130000"/>
              </a:lnSpc>
            </a:pPr>
            <a:r>
              <a:rPr lang="en-US" altLang="ja-JP" sz="1200" b="1" dirty="0"/>
              <a:t>2</a:t>
            </a:r>
            <a:r>
              <a:rPr lang="en-US" altLang="ja-JP" sz="1600" b="1" dirty="0"/>
              <a:t>	</a:t>
            </a:r>
            <a:r>
              <a:rPr lang="ja-JP" altLang="en-US" sz="2000" b="1" dirty="0">
                <a:solidFill>
                  <a:schemeClr val="tx2"/>
                </a:solidFill>
                <a:hlinkClick r:id="rId3" action="ppaction://hlinksldjump">
                  <a:extLst>
                    <a:ext uri="{A12FA001-AC4F-418D-AE19-62706E023703}">
                      <ahyp:hlinkClr xmlns="" xmlns:ahyp="http://schemas.microsoft.com/office/drawing/2018/hyperlinkcolor" val="tx"/>
                    </a:ext>
                  </a:extLst>
                </a:hlinkClick>
              </a:rPr>
              <a:t>はじめに</a:t>
            </a:r>
            <a:endParaRPr lang="en-US" altLang="ja-JP" sz="1600" b="1" dirty="0">
              <a:solidFill>
                <a:schemeClr val="tx2"/>
              </a:solidFill>
            </a:endParaRPr>
          </a:p>
          <a:p>
            <a:pPr defTabSz="449263">
              <a:lnSpc>
                <a:spcPct val="130000"/>
              </a:lnSpc>
            </a:pPr>
            <a:endParaRPr lang="ja-JP" altLang="en-US" sz="1200" dirty="0"/>
          </a:p>
          <a:p>
            <a:pPr defTabSz="449263">
              <a:lnSpc>
                <a:spcPct val="130000"/>
              </a:lnSpc>
            </a:pPr>
            <a:r>
              <a:rPr lang="en-US" altLang="ja-JP" sz="1200" b="1" dirty="0"/>
              <a:t>11</a:t>
            </a:r>
            <a:r>
              <a:rPr lang="en-US" altLang="ja-JP" sz="1600" b="1" dirty="0"/>
              <a:t>	</a:t>
            </a:r>
            <a:r>
              <a:rPr lang="ja-JP" altLang="en-US" sz="2000" b="1" dirty="0">
                <a:solidFill>
                  <a:schemeClr val="tx2"/>
                </a:solidFill>
                <a:hlinkClick r:id="rId4" action="ppaction://hlinksldjump">
                  <a:extLst>
                    <a:ext uri="{A12FA001-AC4F-418D-AE19-62706E023703}">
                      <ahyp:hlinkClr xmlns="" xmlns:ahyp="http://schemas.microsoft.com/office/drawing/2018/hyperlinkcolor" val="tx"/>
                    </a:ext>
                  </a:extLst>
                </a:hlinkClick>
              </a:rPr>
              <a:t>気象情報について</a:t>
            </a:r>
            <a:endParaRPr lang="ja-JP" altLang="en-US" sz="2400" b="1" dirty="0">
              <a:solidFill>
                <a:schemeClr val="tx2"/>
              </a:solidFill>
            </a:endParaRPr>
          </a:p>
          <a:p>
            <a:pPr defTabSz="449263">
              <a:lnSpc>
                <a:spcPct val="130000"/>
              </a:lnSpc>
            </a:pPr>
            <a:r>
              <a:rPr lang="en-US" altLang="ja-JP" sz="1200" b="1" dirty="0"/>
              <a:t>12</a:t>
            </a:r>
            <a:r>
              <a:rPr lang="en-US" altLang="ja-JP" sz="1200" dirty="0"/>
              <a:t>	</a:t>
            </a:r>
            <a:r>
              <a:rPr lang="ja-JP" altLang="en-US" sz="1200" dirty="0">
                <a:hlinkClick r:id="rId5" action="ppaction://hlinksldjump"/>
              </a:rPr>
              <a:t>農業と天気・天候の関係</a:t>
            </a:r>
            <a:endParaRPr lang="ja-JP" altLang="en-US" sz="1200" dirty="0"/>
          </a:p>
          <a:p>
            <a:pPr defTabSz="449263">
              <a:lnSpc>
                <a:spcPct val="130000"/>
              </a:lnSpc>
            </a:pPr>
            <a:r>
              <a:rPr lang="en-US" altLang="ja-JP" sz="1200" b="1" dirty="0"/>
              <a:t>13</a:t>
            </a:r>
            <a:r>
              <a:rPr lang="en-US" altLang="ja-JP" sz="1200" dirty="0"/>
              <a:t>	</a:t>
            </a:r>
            <a:r>
              <a:rPr lang="ja-JP" altLang="en-US" sz="1200" dirty="0">
                <a:hlinkClick r:id="rId6" action="ppaction://hlinksldjump"/>
              </a:rPr>
              <a:t>農業と密接に関わる気象情報</a:t>
            </a:r>
            <a:endParaRPr lang="ja-JP" altLang="en-US" sz="1200" dirty="0"/>
          </a:p>
          <a:p>
            <a:pPr defTabSz="449263">
              <a:lnSpc>
                <a:spcPct val="130000"/>
              </a:lnSpc>
            </a:pPr>
            <a:r>
              <a:rPr lang="en-US" altLang="ja-JP" sz="1200" b="1" dirty="0"/>
              <a:t>14</a:t>
            </a:r>
            <a:r>
              <a:rPr lang="en-US" altLang="ja-JP" sz="1200" dirty="0"/>
              <a:t>	</a:t>
            </a:r>
            <a:r>
              <a:rPr lang="ja-JP" altLang="en-US" sz="1200" dirty="0">
                <a:hlinkClick r:id="rId7" action="ppaction://hlinksldjump"/>
              </a:rPr>
              <a:t>平年値</a:t>
            </a:r>
            <a:endParaRPr lang="en-US" altLang="ja-JP" sz="1200" dirty="0"/>
          </a:p>
          <a:p>
            <a:pPr defTabSz="449263">
              <a:lnSpc>
                <a:spcPct val="130000"/>
              </a:lnSpc>
            </a:pPr>
            <a:r>
              <a:rPr lang="en-US" altLang="ja-JP" sz="1200" b="1" dirty="0"/>
              <a:t>15</a:t>
            </a:r>
            <a:r>
              <a:rPr lang="en-US" altLang="ja-JP" sz="1200" dirty="0"/>
              <a:t>	</a:t>
            </a:r>
            <a:r>
              <a:rPr lang="ja-JP" altLang="en-US" sz="1200" dirty="0">
                <a:hlinkClick r:id="rId8" action="ppaction://hlinksldjump"/>
              </a:rPr>
              <a:t>季節予報</a:t>
            </a:r>
            <a:endParaRPr lang="ja-JP" altLang="en-US" sz="1200" dirty="0"/>
          </a:p>
          <a:p>
            <a:pPr defTabSz="449263">
              <a:lnSpc>
                <a:spcPct val="130000"/>
              </a:lnSpc>
            </a:pPr>
            <a:r>
              <a:rPr lang="en-US" altLang="ja-JP" sz="1200" b="1" dirty="0"/>
              <a:t>19</a:t>
            </a:r>
            <a:r>
              <a:rPr lang="en-US" altLang="ja-JP" sz="1200" dirty="0"/>
              <a:t>	</a:t>
            </a:r>
            <a:r>
              <a:rPr lang="ja-JP" altLang="en-US" sz="1200" dirty="0">
                <a:hlinkClick r:id="rId9" action="ppaction://hlinksldjump"/>
              </a:rPr>
              <a:t>２週間気温予報</a:t>
            </a:r>
            <a:endParaRPr lang="ja-JP" altLang="en-US" sz="1200" dirty="0"/>
          </a:p>
          <a:p>
            <a:pPr defTabSz="449263">
              <a:lnSpc>
                <a:spcPct val="130000"/>
              </a:lnSpc>
            </a:pPr>
            <a:r>
              <a:rPr lang="en-US" altLang="ja-JP" sz="1200" b="1" dirty="0"/>
              <a:t>20</a:t>
            </a:r>
            <a:r>
              <a:rPr lang="en-US" altLang="ja-JP" sz="1200" dirty="0"/>
              <a:t>	</a:t>
            </a:r>
            <a:r>
              <a:rPr lang="ja-JP" altLang="en-US" sz="1200" dirty="0">
                <a:hlinkClick r:id="rId10" action="ppaction://hlinksldjump"/>
              </a:rPr>
              <a:t>早期天候情報</a:t>
            </a:r>
            <a:endParaRPr lang="ja-JP" altLang="en-US" sz="1200" dirty="0"/>
          </a:p>
          <a:p>
            <a:pPr defTabSz="449263">
              <a:lnSpc>
                <a:spcPct val="130000"/>
              </a:lnSpc>
            </a:pPr>
            <a:r>
              <a:rPr lang="en-US" altLang="ja-JP" sz="1200" b="1" dirty="0"/>
              <a:t>21</a:t>
            </a:r>
            <a:r>
              <a:rPr lang="en-US" altLang="ja-JP" sz="1200" dirty="0"/>
              <a:t>	</a:t>
            </a:r>
            <a:r>
              <a:rPr lang="ja-JP" altLang="en-US" sz="1200" dirty="0">
                <a:hlinkClick r:id="rId11" action="ppaction://hlinksldjump"/>
              </a:rPr>
              <a:t>社会的に影響の大きい天候に関する気象情報</a:t>
            </a:r>
            <a:endParaRPr lang="ja-JP" altLang="en-US" sz="1200" dirty="0"/>
          </a:p>
          <a:p>
            <a:pPr defTabSz="449263">
              <a:lnSpc>
                <a:spcPct val="130000"/>
              </a:lnSpc>
            </a:pPr>
            <a:r>
              <a:rPr lang="en-US" altLang="ja-JP" sz="1200" b="1" dirty="0"/>
              <a:t>22</a:t>
            </a:r>
            <a:r>
              <a:rPr lang="en-US" altLang="ja-JP" sz="1200" dirty="0"/>
              <a:t>	</a:t>
            </a:r>
            <a:r>
              <a:rPr lang="ja-JP" altLang="en-US" sz="1200" dirty="0">
                <a:hlinkClick r:id="rId12" action="ppaction://hlinksldjump"/>
              </a:rPr>
              <a:t>府県天気予報</a:t>
            </a:r>
            <a:endParaRPr lang="ja-JP" altLang="en-US" sz="1200" dirty="0"/>
          </a:p>
          <a:p>
            <a:pPr defTabSz="449263">
              <a:lnSpc>
                <a:spcPct val="130000"/>
              </a:lnSpc>
            </a:pPr>
            <a:r>
              <a:rPr lang="en-US" altLang="ja-JP" sz="1200" b="1" dirty="0"/>
              <a:t>23</a:t>
            </a:r>
            <a:r>
              <a:rPr lang="en-US" altLang="ja-JP" sz="1200" dirty="0"/>
              <a:t>	</a:t>
            </a:r>
            <a:r>
              <a:rPr lang="ja-JP" altLang="en-US" sz="1200" dirty="0">
                <a:hlinkClick r:id="rId13" action="ppaction://hlinksldjump"/>
              </a:rPr>
              <a:t>週間天気予報</a:t>
            </a:r>
            <a:endParaRPr lang="en-US" altLang="ja-JP" sz="1200" dirty="0"/>
          </a:p>
          <a:p>
            <a:pPr defTabSz="449263">
              <a:lnSpc>
                <a:spcPct val="130000"/>
              </a:lnSpc>
            </a:pPr>
            <a:r>
              <a:rPr lang="en-US" altLang="ja-JP" sz="1200" b="1" dirty="0"/>
              <a:t>24</a:t>
            </a:r>
            <a:r>
              <a:rPr lang="en-US" altLang="ja-JP" sz="1200" dirty="0"/>
              <a:t>	</a:t>
            </a:r>
            <a:r>
              <a:rPr lang="ja-JP" altLang="en-US" sz="1200" dirty="0">
                <a:hlinkClick r:id="rId14" action="ppaction://hlinksldjump"/>
              </a:rPr>
              <a:t>気象情報</a:t>
            </a:r>
            <a:endParaRPr lang="en-US" altLang="ja-JP" sz="1200" dirty="0"/>
          </a:p>
          <a:p>
            <a:pPr defTabSz="449263">
              <a:lnSpc>
                <a:spcPct val="130000"/>
              </a:lnSpc>
            </a:pPr>
            <a:r>
              <a:rPr lang="en-US" altLang="ja-JP" sz="1200" b="1" dirty="0"/>
              <a:t>25</a:t>
            </a:r>
            <a:r>
              <a:rPr lang="en-US" altLang="ja-JP" sz="1200" dirty="0"/>
              <a:t>	</a:t>
            </a:r>
            <a:r>
              <a:rPr lang="ja-JP" altLang="en-US" sz="1200" dirty="0">
                <a:hlinkClick r:id="rId15" action="ppaction://hlinksldjump"/>
              </a:rPr>
              <a:t>早期注意情報（警報級の可能性）</a:t>
            </a:r>
            <a:endParaRPr lang="ja-JP" altLang="en-US" sz="1200" dirty="0"/>
          </a:p>
          <a:p>
            <a:pPr defTabSz="449263">
              <a:lnSpc>
                <a:spcPct val="130000"/>
              </a:lnSpc>
            </a:pPr>
            <a:r>
              <a:rPr lang="en-US" altLang="ja-JP" sz="1200" b="1" dirty="0"/>
              <a:t>26</a:t>
            </a:r>
            <a:r>
              <a:rPr lang="en-US" altLang="ja-JP" sz="1200" dirty="0"/>
              <a:t>	</a:t>
            </a:r>
            <a:r>
              <a:rPr lang="ja-JP" altLang="en-US" sz="1200" dirty="0">
                <a:hlinkClick r:id="rId16" action="ppaction://hlinksldjump"/>
              </a:rPr>
              <a:t>天気分布予報・地域時系列予報</a:t>
            </a:r>
            <a:endParaRPr lang="ja-JP" altLang="en-US" sz="1200" dirty="0"/>
          </a:p>
          <a:p>
            <a:pPr defTabSz="449263">
              <a:lnSpc>
                <a:spcPct val="130000"/>
              </a:lnSpc>
            </a:pPr>
            <a:r>
              <a:rPr lang="en-US" altLang="ja-JP" sz="1200" b="1" dirty="0"/>
              <a:t>27</a:t>
            </a:r>
            <a:r>
              <a:rPr lang="en-US" altLang="ja-JP" sz="1200" dirty="0"/>
              <a:t>	</a:t>
            </a:r>
            <a:r>
              <a:rPr lang="ja-JP" altLang="en-US" sz="1200" dirty="0">
                <a:hlinkClick r:id="rId17" action="ppaction://hlinksldjump"/>
              </a:rPr>
              <a:t>台風情報</a:t>
            </a:r>
            <a:endParaRPr lang="ja-JP" altLang="en-US" sz="1200" dirty="0"/>
          </a:p>
          <a:p>
            <a:pPr defTabSz="449263">
              <a:lnSpc>
                <a:spcPct val="130000"/>
              </a:lnSpc>
            </a:pPr>
            <a:r>
              <a:rPr lang="en-US" altLang="ja-JP" sz="1200" b="1" dirty="0"/>
              <a:t>28</a:t>
            </a:r>
            <a:r>
              <a:rPr lang="en-US" altLang="ja-JP" sz="1200" dirty="0"/>
              <a:t>	</a:t>
            </a:r>
            <a:r>
              <a:rPr lang="ja-JP" altLang="en-US" sz="1200" dirty="0">
                <a:hlinkClick r:id="rId18" action="ppaction://hlinksldjump"/>
              </a:rPr>
              <a:t>熱中症警戒アラート</a:t>
            </a:r>
            <a:endParaRPr lang="ja-JP" altLang="en-US" sz="1200" dirty="0"/>
          </a:p>
          <a:p>
            <a:pPr defTabSz="449263">
              <a:lnSpc>
                <a:spcPct val="130000"/>
              </a:lnSpc>
            </a:pPr>
            <a:r>
              <a:rPr lang="en-US" altLang="ja-JP" sz="1200" b="1" dirty="0"/>
              <a:t>29</a:t>
            </a:r>
            <a:r>
              <a:rPr lang="en-US" altLang="ja-JP" sz="1200" dirty="0"/>
              <a:t>	</a:t>
            </a:r>
            <a:r>
              <a:rPr lang="ja-JP" altLang="en-US" sz="1200" dirty="0">
                <a:hlinkClick r:id="rId19" action="ppaction://hlinksldjump"/>
              </a:rPr>
              <a:t>雨雲の動き・今後の雨</a:t>
            </a:r>
            <a:endParaRPr lang="ja-JP" altLang="en-US" sz="1200" dirty="0"/>
          </a:p>
          <a:p>
            <a:pPr defTabSz="449263">
              <a:lnSpc>
                <a:spcPct val="130000"/>
              </a:lnSpc>
            </a:pPr>
            <a:r>
              <a:rPr lang="en-US" altLang="ja-JP" sz="1200" b="1" dirty="0"/>
              <a:t>30</a:t>
            </a:r>
            <a:r>
              <a:rPr lang="en-US" altLang="ja-JP" sz="1200" dirty="0"/>
              <a:t>	</a:t>
            </a:r>
            <a:r>
              <a:rPr lang="ja-JP" altLang="en-US" sz="1200" dirty="0">
                <a:hlinkClick r:id="rId20" action="ppaction://hlinksldjump"/>
              </a:rPr>
              <a:t>竜巻に関する情報</a:t>
            </a:r>
            <a:endParaRPr lang="ja-JP" altLang="en-US" sz="1200" dirty="0"/>
          </a:p>
          <a:p>
            <a:pPr defTabSz="449263">
              <a:lnSpc>
                <a:spcPct val="130000"/>
              </a:lnSpc>
            </a:pPr>
            <a:r>
              <a:rPr lang="en-US" altLang="ja-JP" sz="1200" b="1" dirty="0"/>
              <a:t>31</a:t>
            </a:r>
            <a:r>
              <a:rPr lang="en-US" altLang="ja-JP" sz="1200" dirty="0"/>
              <a:t>	</a:t>
            </a:r>
            <a:r>
              <a:rPr lang="ja-JP" altLang="en-US" sz="1200" dirty="0">
                <a:hlinkClick r:id="rId21" action="ppaction://hlinksldjump"/>
              </a:rPr>
              <a:t>気象情報へのアクセス方法</a:t>
            </a:r>
            <a:endParaRPr lang="ja-JP" altLang="en-US" sz="1200" dirty="0"/>
          </a:p>
        </p:txBody>
      </p:sp>
      <p:sp>
        <p:nvSpPr>
          <p:cNvPr id="8" name="テキスト ボックス 7">
            <a:extLst>
              <a:ext uri="{FF2B5EF4-FFF2-40B4-BE49-F238E27FC236}">
                <a16:creationId xmlns:a16="http://schemas.microsoft.com/office/drawing/2014/main" id="{E3B0B8AA-524D-EE42-6195-6EC5F1CAEE47}"/>
              </a:ext>
            </a:extLst>
          </p:cNvPr>
          <p:cNvSpPr txBox="1"/>
          <p:nvPr/>
        </p:nvSpPr>
        <p:spPr>
          <a:xfrm>
            <a:off x="4571999" y="1283924"/>
            <a:ext cx="3984155" cy="4390433"/>
          </a:xfrm>
          <a:prstGeom prst="rect">
            <a:avLst/>
          </a:prstGeom>
          <a:noFill/>
        </p:spPr>
        <p:txBody>
          <a:bodyPr wrap="square">
            <a:spAutoFit/>
          </a:bodyPr>
          <a:lstStyle/>
          <a:p>
            <a:pPr defTabSz="449263">
              <a:lnSpc>
                <a:spcPct val="130000"/>
              </a:lnSpc>
            </a:pPr>
            <a:r>
              <a:rPr lang="en-US" altLang="ja-JP" sz="1200" b="1" dirty="0"/>
              <a:t>35</a:t>
            </a:r>
            <a:r>
              <a:rPr lang="en-US" altLang="ja-JP" sz="1600" b="1" dirty="0"/>
              <a:t>	</a:t>
            </a:r>
            <a:r>
              <a:rPr lang="ja-JP" altLang="en-US" sz="2000" b="1" dirty="0">
                <a:solidFill>
                  <a:schemeClr val="tx2"/>
                </a:solidFill>
                <a:hlinkClick r:id="rId22" action="ppaction://hlinksldjump">
                  <a:extLst>
                    <a:ext uri="{A12FA001-AC4F-418D-AE19-62706E023703}">
                      <ahyp:hlinkClr xmlns="" xmlns:ahyp="http://schemas.microsoft.com/office/drawing/2018/hyperlinkcolor" val="tx"/>
                    </a:ext>
                  </a:extLst>
                </a:hlinkClick>
              </a:rPr>
              <a:t>気象情報の発表体系と連係</a:t>
            </a:r>
            <a:endParaRPr lang="ja-JP" altLang="en-US" sz="1600" b="1" dirty="0">
              <a:solidFill>
                <a:schemeClr val="tx2"/>
              </a:solidFill>
            </a:endParaRPr>
          </a:p>
          <a:p>
            <a:pPr defTabSz="449263">
              <a:lnSpc>
                <a:spcPct val="130000"/>
              </a:lnSpc>
            </a:pPr>
            <a:r>
              <a:rPr lang="en-US" altLang="ja-JP" sz="1200" b="1" dirty="0"/>
              <a:t>36</a:t>
            </a:r>
            <a:r>
              <a:rPr lang="en-US" altLang="ja-JP" sz="1200" dirty="0"/>
              <a:t>	</a:t>
            </a:r>
            <a:r>
              <a:rPr lang="ja-JP" altLang="en-US" sz="1200" dirty="0"/>
              <a:t>気象情報の発表体系</a:t>
            </a:r>
            <a:endParaRPr lang="en-US" altLang="ja-JP" sz="1200" dirty="0"/>
          </a:p>
          <a:p>
            <a:pPr defTabSz="449263">
              <a:lnSpc>
                <a:spcPct val="130000"/>
              </a:lnSpc>
            </a:pPr>
            <a:r>
              <a:rPr lang="en-US" altLang="ja-JP" sz="1200" dirty="0"/>
              <a:t>	</a:t>
            </a:r>
            <a:r>
              <a:rPr lang="ja-JP" altLang="en-US" sz="1200" dirty="0" smtClean="0">
                <a:hlinkClick r:id="rId23" action="ppaction://hlinksldjump"/>
              </a:rPr>
              <a:t>低温・凍霜</a:t>
            </a:r>
            <a:r>
              <a:rPr lang="ja-JP" altLang="en-US" sz="1200" dirty="0" smtClean="0"/>
              <a:t>、</a:t>
            </a:r>
            <a:r>
              <a:rPr lang="ja-JP" altLang="en-US" sz="1200" dirty="0">
                <a:hlinkClick r:id="rId24" action="ppaction://hlinksldjump"/>
              </a:rPr>
              <a:t>高温・少雨</a:t>
            </a:r>
            <a:r>
              <a:rPr lang="ja-JP" altLang="en-US" sz="1200" dirty="0"/>
              <a:t>、</a:t>
            </a:r>
            <a:endParaRPr lang="en-US" altLang="ja-JP" sz="1200" dirty="0"/>
          </a:p>
          <a:p>
            <a:pPr defTabSz="449263">
              <a:lnSpc>
                <a:spcPct val="130000"/>
              </a:lnSpc>
            </a:pPr>
            <a:r>
              <a:rPr lang="en-US" altLang="ja-JP" sz="1200" dirty="0"/>
              <a:t>	</a:t>
            </a:r>
            <a:r>
              <a:rPr lang="ja-JP" altLang="en-US" sz="1200" dirty="0">
                <a:hlinkClick r:id="rId25" action="ppaction://hlinksldjump"/>
              </a:rPr>
              <a:t>大雪</a:t>
            </a:r>
            <a:r>
              <a:rPr lang="ja-JP" altLang="en-US" sz="1200" dirty="0"/>
              <a:t>、</a:t>
            </a:r>
            <a:r>
              <a:rPr lang="ja-JP" altLang="en-US" sz="1200" dirty="0">
                <a:hlinkClick r:id="rId26" action="ppaction://hlinksldjump"/>
              </a:rPr>
              <a:t>ひょう・雷・突風</a:t>
            </a:r>
            <a:endParaRPr lang="ja-JP" altLang="en-US" sz="1200" dirty="0"/>
          </a:p>
          <a:p>
            <a:pPr defTabSz="449263">
              <a:lnSpc>
                <a:spcPct val="130000"/>
              </a:lnSpc>
            </a:pPr>
            <a:r>
              <a:rPr lang="en-US" altLang="ja-JP" sz="1200" b="1" dirty="0"/>
              <a:t>40</a:t>
            </a:r>
            <a:r>
              <a:rPr lang="en-US" altLang="ja-JP" sz="1200" dirty="0"/>
              <a:t>	</a:t>
            </a:r>
            <a:r>
              <a:rPr lang="ja-JP" altLang="en-US" sz="1200" dirty="0">
                <a:hlinkClick r:id="rId27" action="ppaction://hlinksldjump"/>
              </a:rPr>
              <a:t>発表体系のまとめ</a:t>
            </a:r>
            <a:endParaRPr lang="ja-JP" altLang="en-US" sz="1200" dirty="0"/>
          </a:p>
          <a:p>
            <a:pPr defTabSz="449263">
              <a:lnSpc>
                <a:spcPct val="130000"/>
              </a:lnSpc>
            </a:pPr>
            <a:r>
              <a:rPr lang="en-US" altLang="ja-JP" sz="1200" b="1" dirty="0"/>
              <a:t>41</a:t>
            </a:r>
            <a:r>
              <a:rPr lang="en-US" altLang="ja-JP" sz="1200" dirty="0"/>
              <a:t>	</a:t>
            </a:r>
            <a:r>
              <a:rPr lang="ja-JP" altLang="en-US" sz="1200" dirty="0">
                <a:hlinkClick r:id="rId28" action="ppaction://hlinksldjump"/>
              </a:rPr>
              <a:t>農業気象ポータルサイト</a:t>
            </a:r>
            <a:endParaRPr lang="ja-JP" altLang="en-US" sz="1200" dirty="0"/>
          </a:p>
          <a:p>
            <a:pPr defTabSz="449263">
              <a:lnSpc>
                <a:spcPct val="130000"/>
              </a:lnSpc>
            </a:pPr>
            <a:r>
              <a:rPr lang="en-US" altLang="ja-JP" sz="1200" b="1" dirty="0"/>
              <a:t>42</a:t>
            </a:r>
            <a:r>
              <a:rPr lang="en-US" altLang="ja-JP" sz="1200" dirty="0"/>
              <a:t>	</a:t>
            </a:r>
            <a:r>
              <a:rPr lang="ja-JP" altLang="en-US" sz="1200" dirty="0"/>
              <a:t>農業技術情報（自治体）との連係例</a:t>
            </a:r>
            <a:endParaRPr lang="en-US" altLang="ja-JP" sz="1200" dirty="0"/>
          </a:p>
          <a:p>
            <a:pPr defTabSz="449263">
              <a:lnSpc>
                <a:spcPct val="130000"/>
              </a:lnSpc>
            </a:pPr>
            <a:r>
              <a:rPr lang="en-US" altLang="ja-JP" sz="1200" dirty="0"/>
              <a:t>	</a:t>
            </a:r>
            <a:r>
              <a:rPr lang="ja-JP" altLang="en-US" sz="1200" dirty="0">
                <a:hlinkClick r:id="rId29" action="ppaction://hlinksldjump"/>
              </a:rPr>
              <a:t>低温事例</a:t>
            </a:r>
            <a:r>
              <a:rPr lang="ja-JP" altLang="en-US" sz="1200" dirty="0"/>
              <a:t>、</a:t>
            </a:r>
            <a:r>
              <a:rPr lang="ja-JP" altLang="en-US" sz="1200" dirty="0">
                <a:hlinkClick r:id="rId30" action="ppaction://hlinksldjump"/>
              </a:rPr>
              <a:t>高温事例</a:t>
            </a:r>
            <a:endParaRPr lang="en-US" altLang="ja-JP" sz="1200" dirty="0"/>
          </a:p>
          <a:p>
            <a:pPr defTabSz="449263">
              <a:lnSpc>
                <a:spcPct val="130000"/>
              </a:lnSpc>
            </a:pPr>
            <a:endParaRPr lang="ja-JP" altLang="en-US" sz="1200" dirty="0"/>
          </a:p>
          <a:p>
            <a:pPr defTabSz="449263">
              <a:lnSpc>
                <a:spcPct val="130000"/>
              </a:lnSpc>
            </a:pPr>
            <a:r>
              <a:rPr lang="en-US" altLang="ja-JP" sz="1200" b="1" dirty="0"/>
              <a:t>46</a:t>
            </a:r>
            <a:r>
              <a:rPr lang="en-US" altLang="ja-JP" sz="1600" b="1" dirty="0"/>
              <a:t>	</a:t>
            </a:r>
            <a:r>
              <a:rPr lang="ja-JP" altLang="en-US" sz="2000" b="1" dirty="0">
                <a:solidFill>
                  <a:schemeClr val="tx2"/>
                </a:solidFill>
                <a:hlinkClick r:id="rId31" action="ppaction://hlinksldjump">
                  <a:extLst>
                    <a:ext uri="{A12FA001-AC4F-418D-AE19-62706E023703}">
                      <ahyp:hlinkClr xmlns="" xmlns:ahyp="http://schemas.microsoft.com/office/drawing/2018/hyperlinkcolor" val="tx"/>
                    </a:ext>
                  </a:extLst>
                </a:hlinkClick>
              </a:rPr>
              <a:t>気象情報の利活用</a:t>
            </a:r>
            <a:endParaRPr lang="ja-JP" altLang="en-US" sz="2000" b="1" dirty="0">
              <a:solidFill>
                <a:schemeClr val="tx2"/>
              </a:solidFill>
            </a:endParaRPr>
          </a:p>
          <a:p>
            <a:pPr defTabSz="449263">
              <a:lnSpc>
                <a:spcPct val="130000"/>
              </a:lnSpc>
            </a:pPr>
            <a:r>
              <a:rPr lang="en-US" altLang="ja-JP" sz="1200" b="1" dirty="0"/>
              <a:t>47</a:t>
            </a:r>
            <a:r>
              <a:rPr lang="en-US" altLang="ja-JP" sz="1200" dirty="0"/>
              <a:t>	</a:t>
            </a:r>
            <a:r>
              <a:rPr lang="ja-JP" altLang="en-US" sz="1200" dirty="0">
                <a:hlinkClick r:id="rId32" action="ppaction://hlinksldjump"/>
              </a:rPr>
              <a:t>気象データを活用してみませんか？</a:t>
            </a:r>
            <a:endParaRPr lang="en-US" altLang="ja-JP" sz="1200" dirty="0"/>
          </a:p>
          <a:p>
            <a:pPr defTabSz="449263">
              <a:lnSpc>
                <a:spcPct val="130000"/>
              </a:lnSpc>
            </a:pPr>
            <a:r>
              <a:rPr lang="en-US" altLang="ja-JP" sz="1200" b="1" dirty="0"/>
              <a:t>48</a:t>
            </a:r>
            <a:r>
              <a:rPr lang="en-US" altLang="ja-JP" sz="1200" dirty="0"/>
              <a:t>	</a:t>
            </a:r>
            <a:r>
              <a:rPr lang="ja-JP" altLang="en-US" sz="1200" dirty="0">
                <a:hlinkClick r:id="rId33" action="ppaction://hlinksldjump"/>
              </a:rPr>
              <a:t>気象データの活用イメージ</a:t>
            </a:r>
            <a:endParaRPr lang="en-US" altLang="ja-JP" sz="1200" dirty="0"/>
          </a:p>
          <a:p>
            <a:pPr defTabSz="449263">
              <a:lnSpc>
                <a:spcPct val="130000"/>
              </a:lnSpc>
            </a:pPr>
            <a:r>
              <a:rPr lang="en-US" altLang="ja-JP" sz="1200" b="1" dirty="0"/>
              <a:t>50</a:t>
            </a:r>
            <a:r>
              <a:rPr lang="en-US" altLang="ja-JP" sz="1200" dirty="0"/>
              <a:t>	</a:t>
            </a:r>
            <a:r>
              <a:rPr lang="ja-JP" altLang="en-US" sz="1200" dirty="0">
                <a:hlinkClick r:id="rId34" action="ppaction://hlinksldjump"/>
              </a:rPr>
              <a:t>気温予測データの活用事例</a:t>
            </a:r>
            <a:endParaRPr lang="en-US" altLang="ja-JP" sz="1200" dirty="0"/>
          </a:p>
          <a:p>
            <a:pPr defTabSz="449263">
              <a:lnSpc>
                <a:spcPct val="130000"/>
              </a:lnSpc>
            </a:pPr>
            <a:r>
              <a:rPr kumimoji="1" lang="en-US" altLang="ja-JP" sz="1200" b="1" dirty="0"/>
              <a:t>54</a:t>
            </a:r>
            <a:r>
              <a:rPr kumimoji="1" lang="en-US" altLang="ja-JP" sz="1200" dirty="0"/>
              <a:t>	</a:t>
            </a:r>
            <a:r>
              <a:rPr kumimoji="1" lang="ja-JP" altLang="en-US" sz="1200" dirty="0">
                <a:hlinkClick r:id="rId35" action="ppaction://hlinksldjump"/>
              </a:rPr>
              <a:t>気候リスク管理のポータルサイト</a:t>
            </a:r>
            <a:endParaRPr lang="en-US" altLang="ja-JP" sz="1200" dirty="0"/>
          </a:p>
          <a:p>
            <a:pPr defTabSz="449263">
              <a:lnSpc>
                <a:spcPct val="130000"/>
              </a:lnSpc>
            </a:pPr>
            <a:endParaRPr lang="en-US" altLang="ja-JP" sz="1200" dirty="0">
              <a:latin typeface="+mn-ea"/>
            </a:endParaRPr>
          </a:p>
          <a:p>
            <a:pPr defTabSz="449263">
              <a:lnSpc>
                <a:spcPct val="130000"/>
              </a:lnSpc>
            </a:pPr>
            <a:r>
              <a:rPr lang="en-US" altLang="ja-JP" sz="1200" b="1" dirty="0"/>
              <a:t>55</a:t>
            </a:r>
            <a:r>
              <a:rPr lang="en-US" altLang="ja-JP" sz="1600" b="1" dirty="0"/>
              <a:t>	</a:t>
            </a:r>
            <a:r>
              <a:rPr lang="ja-JP" altLang="en-US" sz="2000" b="1" dirty="0">
                <a:solidFill>
                  <a:schemeClr val="tx2"/>
                </a:solidFill>
                <a:hlinkClick r:id="rId36" action="ppaction://hlinksldjump">
                  <a:extLst>
                    <a:ext uri="{A12FA001-AC4F-418D-AE19-62706E023703}">
                      <ahyp:hlinkClr xmlns="" xmlns:ahyp="http://schemas.microsoft.com/office/drawing/2018/hyperlinkcolor" val="tx"/>
                    </a:ext>
                  </a:extLst>
                </a:hlinkClick>
              </a:rPr>
              <a:t>リンク集</a:t>
            </a:r>
            <a:endParaRPr lang="ja-JP" altLang="en-US" sz="1600" b="1" dirty="0">
              <a:solidFill>
                <a:schemeClr val="tx2"/>
              </a:solidFill>
            </a:endParaRPr>
          </a:p>
        </p:txBody>
      </p:sp>
      <p:cxnSp>
        <p:nvCxnSpPr>
          <p:cNvPr id="5" name="直線コネクタ 4">
            <a:extLst>
              <a:ext uri="{FF2B5EF4-FFF2-40B4-BE49-F238E27FC236}">
                <a16:creationId xmlns:a16="http://schemas.microsoft.com/office/drawing/2014/main" id="{8B2E1874-EE47-4D6C-9EE8-772AE03BADF1}"/>
              </a:ext>
            </a:extLst>
          </p:cNvPr>
          <p:cNvCxnSpPr/>
          <p:nvPr/>
        </p:nvCxnSpPr>
        <p:spPr>
          <a:xfrm>
            <a:off x="4571999" y="5747303"/>
            <a:ext cx="3600000" cy="0"/>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83FB3F91-9EF5-FC8B-F7E4-DB6CE1ED53DD}"/>
              </a:ext>
            </a:extLst>
          </p:cNvPr>
          <p:cNvSpPr txBox="1"/>
          <p:nvPr/>
        </p:nvSpPr>
        <p:spPr>
          <a:xfrm>
            <a:off x="4572000" y="5923223"/>
            <a:ext cx="3835399" cy="338554"/>
          </a:xfrm>
          <a:prstGeom prst="rect">
            <a:avLst/>
          </a:prstGeom>
          <a:noFill/>
        </p:spPr>
        <p:txBody>
          <a:bodyPr wrap="square" rtlCol="0">
            <a:spAutoFit/>
          </a:bodyPr>
          <a:lstStyle/>
          <a:p>
            <a:r>
              <a:rPr lang="ja-JP" altLang="en-US" sz="1600" b="1" dirty="0"/>
              <a:t>別冊（気象データを活用するために）</a:t>
            </a:r>
            <a:endParaRPr kumimoji="1" lang="ja-JP" altLang="en-US" sz="1600" b="1" dirty="0"/>
          </a:p>
        </p:txBody>
      </p:sp>
      <p:sp>
        <p:nvSpPr>
          <p:cNvPr id="4" name="楕円 3">
            <a:extLst>
              <a:ext uri="{FF2B5EF4-FFF2-40B4-BE49-F238E27FC236}">
                <a16:creationId xmlns:a16="http://schemas.microsoft.com/office/drawing/2014/main" id="{CFD11D24-B67D-38E2-D13F-C675A69F36AD}"/>
              </a:ext>
            </a:extLst>
          </p:cNvPr>
          <p:cNvSpPr>
            <a:spLocks noChangeAspect="1"/>
          </p:cNvSpPr>
          <p:nvPr/>
        </p:nvSpPr>
        <p:spPr>
          <a:xfrm>
            <a:off x="3039782" y="292445"/>
            <a:ext cx="792000" cy="792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9" name="テキスト ボックス 8">
            <a:extLst>
              <a:ext uri="{FF2B5EF4-FFF2-40B4-BE49-F238E27FC236}">
                <a16:creationId xmlns:a16="http://schemas.microsoft.com/office/drawing/2014/main" id="{FD714A39-FF90-40CD-991F-CD709785346B}"/>
              </a:ext>
            </a:extLst>
          </p:cNvPr>
          <p:cNvSpPr txBox="1"/>
          <p:nvPr/>
        </p:nvSpPr>
        <p:spPr>
          <a:xfrm>
            <a:off x="2841422" y="499083"/>
            <a:ext cx="1188720" cy="430887"/>
          </a:xfrm>
          <a:prstGeom prst="rect">
            <a:avLst/>
          </a:prstGeom>
          <a:noFill/>
        </p:spPr>
        <p:txBody>
          <a:bodyPr wrap="square" rtlCol="0">
            <a:spAutoFit/>
          </a:bodyPr>
          <a:lstStyle/>
          <a:p>
            <a:pPr algn="ctr"/>
            <a:r>
              <a:rPr lang="ja-JP" altLang="en-US" sz="2200" b="1" dirty="0">
                <a:solidFill>
                  <a:schemeClr val="bg1"/>
                </a:solidFill>
              </a:rPr>
              <a:t>本編</a:t>
            </a:r>
            <a:endParaRPr kumimoji="1" lang="ja-JP" altLang="en-US" sz="2200" b="1" dirty="0">
              <a:solidFill>
                <a:schemeClr val="bg1"/>
              </a:solidFill>
            </a:endParaRPr>
          </a:p>
        </p:txBody>
      </p:sp>
    </p:spTree>
    <p:extLst>
      <p:ext uri="{BB962C8B-B14F-4D97-AF65-F5344CB8AC3E}">
        <p14:creationId xmlns:p14="http://schemas.microsoft.com/office/powerpoint/2010/main" val="2866215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5A3DF7-165E-DDB0-D911-8E4E9D17E77F}"/>
              </a:ext>
            </a:extLst>
          </p:cNvPr>
          <p:cNvSpPr>
            <a:spLocks noGrp="1"/>
          </p:cNvSpPr>
          <p:nvPr>
            <p:ph type="title"/>
          </p:nvPr>
        </p:nvSpPr>
        <p:spPr/>
        <p:txBody>
          <a:bodyPr/>
          <a:lstStyle/>
          <a:p>
            <a:r>
              <a:rPr kumimoji="1" lang="ja-JP" altLang="en-US" dirty="0"/>
              <a:t>２週間気温予報</a:t>
            </a:r>
          </a:p>
        </p:txBody>
      </p:sp>
      <p:sp>
        <p:nvSpPr>
          <p:cNvPr id="3" name="コンテンツ プレースホルダー 2">
            <a:extLst>
              <a:ext uri="{FF2B5EF4-FFF2-40B4-BE49-F238E27FC236}">
                <a16:creationId xmlns:a16="http://schemas.microsoft.com/office/drawing/2014/main" id="{6258DADA-F8BA-83E0-E1B9-562AF2F9DFF8}"/>
              </a:ext>
            </a:extLst>
          </p:cNvPr>
          <p:cNvSpPr>
            <a:spLocks noGrp="1"/>
          </p:cNvSpPr>
          <p:nvPr>
            <p:ph idx="1"/>
          </p:nvPr>
        </p:nvSpPr>
        <p:spPr/>
        <p:txBody>
          <a:bodyPr/>
          <a:lstStyle/>
          <a:p>
            <a:r>
              <a:rPr kumimoji="1" lang="ja-JP" altLang="en-US" dirty="0"/>
              <a:t>実況から２週間先までの最高・最低気温の推移をシームレスに表示</a:t>
            </a:r>
          </a:p>
        </p:txBody>
      </p:sp>
      <p:grpSp>
        <p:nvGrpSpPr>
          <p:cNvPr id="4" name="グループ化 3">
            <a:extLst>
              <a:ext uri="{FF2B5EF4-FFF2-40B4-BE49-F238E27FC236}">
                <a16:creationId xmlns:a16="http://schemas.microsoft.com/office/drawing/2014/main" id="{93D5E614-EE54-F2E1-0742-D4DDB1008B72}"/>
              </a:ext>
            </a:extLst>
          </p:cNvPr>
          <p:cNvGrpSpPr/>
          <p:nvPr/>
        </p:nvGrpSpPr>
        <p:grpSpPr>
          <a:xfrm>
            <a:off x="1453306" y="2158980"/>
            <a:ext cx="6579593" cy="4325547"/>
            <a:chOff x="1134180" y="1578835"/>
            <a:chExt cx="6579593" cy="4325547"/>
          </a:xfrm>
        </p:grpSpPr>
        <p:pic>
          <p:nvPicPr>
            <p:cNvPr id="5" name="図 4">
              <a:extLst>
                <a:ext uri="{FF2B5EF4-FFF2-40B4-BE49-F238E27FC236}">
                  <a16:creationId xmlns:a16="http://schemas.microsoft.com/office/drawing/2014/main" id="{708BAABD-A59D-ADAD-DD9A-F724AEEE5FE2}"/>
                </a:ext>
              </a:extLst>
            </p:cNvPr>
            <p:cNvPicPr>
              <a:picLocks noChangeAspect="1"/>
            </p:cNvPicPr>
            <p:nvPr/>
          </p:nvPicPr>
          <p:blipFill>
            <a:blip r:embed="rId3"/>
            <a:stretch>
              <a:fillRect/>
            </a:stretch>
          </p:blipFill>
          <p:spPr>
            <a:xfrm>
              <a:off x="1134180" y="1578835"/>
              <a:ext cx="6579593" cy="4325547"/>
            </a:xfrm>
            <a:prstGeom prst="rect">
              <a:avLst/>
            </a:prstGeom>
          </p:spPr>
        </p:pic>
        <p:sp>
          <p:nvSpPr>
            <p:cNvPr id="6" name="テキスト ボックス 27">
              <a:extLst>
                <a:ext uri="{FF2B5EF4-FFF2-40B4-BE49-F238E27FC236}">
                  <a16:creationId xmlns:a16="http://schemas.microsoft.com/office/drawing/2014/main" id="{DDDC8DEC-D045-72DE-C306-B6B778216440}"/>
                </a:ext>
              </a:extLst>
            </p:cNvPr>
            <p:cNvSpPr txBox="1"/>
            <p:nvPr/>
          </p:nvSpPr>
          <p:spPr>
            <a:xfrm>
              <a:off x="5392420" y="1602152"/>
              <a:ext cx="1401389" cy="274380"/>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kumimoji="1" lang="ja-JP" altLang="en-US" sz="1400" dirty="0">
                <a:solidFill>
                  <a:schemeClr val="accent1"/>
                </a:solidFill>
                <a:latin typeface="Meiryo UI" panose="020B0604030504040204" pitchFamily="50" charset="-128"/>
                <a:ea typeface="Meiryo UI" panose="020B0604030504040204" pitchFamily="50" charset="-128"/>
              </a:endParaRPr>
            </a:p>
          </p:txBody>
        </p:sp>
      </p:grpSp>
      <p:graphicFrame>
        <p:nvGraphicFramePr>
          <p:cNvPr id="7" name="表 22">
            <a:extLst>
              <a:ext uri="{FF2B5EF4-FFF2-40B4-BE49-F238E27FC236}">
                <a16:creationId xmlns:a16="http://schemas.microsoft.com/office/drawing/2014/main" id="{59255BBA-98E7-D66E-3AAD-B9CE29C7B015}"/>
              </a:ext>
            </a:extLst>
          </p:cNvPr>
          <p:cNvGraphicFramePr>
            <a:graphicFrameLocks noGrp="1"/>
          </p:cNvGraphicFramePr>
          <p:nvPr/>
        </p:nvGraphicFramePr>
        <p:xfrm>
          <a:off x="3761166" y="1388772"/>
          <a:ext cx="2920086" cy="429360"/>
        </p:xfrm>
        <a:graphic>
          <a:graphicData uri="http://schemas.openxmlformats.org/drawingml/2006/table">
            <a:tbl>
              <a:tblPr firstRow="1" bandRow="1">
                <a:tableStyleId>{5940675A-B579-460E-94D1-54222C63F5DA}</a:tableStyleId>
              </a:tblPr>
              <a:tblGrid>
                <a:gridCol w="1535390">
                  <a:extLst>
                    <a:ext uri="{9D8B030D-6E8A-4147-A177-3AD203B41FA5}">
                      <a16:colId xmlns:a16="http://schemas.microsoft.com/office/drawing/2014/main" val="2067583928"/>
                    </a:ext>
                  </a:extLst>
                </a:gridCol>
                <a:gridCol w="1384696">
                  <a:extLst>
                    <a:ext uri="{9D8B030D-6E8A-4147-A177-3AD203B41FA5}">
                      <a16:colId xmlns:a16="http://schemas.microsoft.com/office/drawing/2014/main" val="3520279411"/>
                    </a:ext>
                  </a:extLst>
                </a:gridCol>
              </a:tblGrid>
              <a:tr h="338647">
                <a:tc>
                  <a:txBody>
                    <a:bodyPr/>
                    <a:lstStyle/>
                    <a:p>
                      <a:pPr algn="ctr"/>
                      <a:r>
                        <a:rPr kumimoji="1" lang="ja-JP" altLang="en-US" sz="1400" b="0" dirty="0">
                          <a:solidFill>
                            <a:schemeClr val="bg1"/>
                          </a:solidFill>
                        </a:rPr>
                        <a:t>タイミング</a:t>
                      </a: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effectLst/>
                          <a:latin typeface="Arial" panose="020B0604020202020204" pitchFamily="34" charset="0"/>
                        </a:rPr>
                        <a:t>毎日</a:t>
                      </a:r>
                      <a:endParaRPr lang="en-US" altLang="ja-JP" sz="1400" b="0" dirty="0">
                        <a:solidFill>
                          <a:schemeClr val="tx1"/>
                        </a:solidFill>
                        <a:effectLst/>
                        <a:latin typeface="Arial" panose="020B0604020202020204" pitchFamily="34" charset="0"/>
                      </a:endParaRP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71541"/>
                  </a:ext>
                </a:extLst>
              </a:tr>
            </a:tbl>
          </a:graphicData>
        </a:graphic>
      </p:graphicFrame>
      <p:graphicFrame>
        <p:nvGraphicFramePr>
          <p:cNvPr id="8" name="表 22">
            <a:extLst>
              <a:ext uri="{FF2B5EF4-FFF2-40B4-BE49-F238E27FC236}">
                <a16:creationId xmlns:a16="http://schemas.microsoft.com/office/drawing/2014/main" id="{7536986D-AFE5-2C1D-9FB6-25793079C949}"/>
              </a:ext>
            </a:extLst>
          </p:cNvPr>
          <p:cNvGraphicFramePr>
            <a:graphicFrameLocks noGrp="1"/>
          </p:cNvGraphicFramePr>
          <p:nvPr/>
        </p:nvGraphicFramePr>
        <p:xfrm>
          <a:off x="515786" y="1388772"/>
          <a:ext cx="2920086" cy="429360"/>
        </p:xfrm>
        <a:graphic>
          <a:graphicData uri="http://schemas.openxmlformats.org/drawingml/2006/table">
            <a:tbl>
              <a:tblPr firstRow="1" bandRow="1">
                <a:tableStyleId>{5940675A-B579-460E-94D1-54222C63F5DA}</a:tableStyleId>
              </a:tblPr>
              <a:tblGrid>
                <a:gridCol w="1535390">
                  <a:extLst>
                    <a:ext uri="{9D8B030D-6E8A-4147-A177-3AD203B41FA5}">
                      <a16:colId xmlns:a16="http://schemas.microsoft.com/office/drawing/2014/main" val="2067583928"/>
                    </a:ext>
                  </a:extLst>
                </a:gridCol>
                <a:gridCol w="1384696">
                  <a:extLst>
                    <a:ext uri="{9D8B030D-6E8A-4147-A177-3AD203B41FA5}">
                      <a16:colId xmlns:a16="http://schemas.microsoft.com/office/drawing/2014/main" val="3520279411"/>
                    </a:ext>
                  </a:extLst>
                </a:gridCol>
              </a:tblGrid>
              <a:tr h="338647">
                <a:tc>
                  <a:txBody>
                    <a:bodyPr/>
                    <a:lstStyle/>
                    <a:p>
                      <a:pPr algn="ctr"/>
                      <a:r>
                        <a:rPr kumimoji="1" lang="ja-JP" altLang="en-US" sz="1400" b="0" dirty="0">
                          <a:solidFill>
                            <a:schemeClr val="bg1"/>
                          </a:solidFill>
                        </a:rPr>
                        <a:t>発表単位</a:t>
                      </a: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effectLst/>
                          <a:latin typeface="Arial" panose="020B0604020202020204" pitchFamily="34" charset="0"/>
                        </a:rPr>
                        <a:t>地点・地域</a:t>
                      </a:r>
                      <a:endParaRPr lang="en-US" altLang="ja-JP" sz="1400" b="0" dirty="0">
                        <a:solidFill>
                          <a:schemeClr val="tx1"/>
                        </a:solidFill>
                        <a:effectLst/>
                        <a:latin typeface="Arial" panose="020B0604020202020204" pitchFamily="34" charset="0"/>
                      </a:endParaRP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71541"/>
                  </a:ext>
                </a:extLst>
              </a:tr>
            </a:tbl>
          </a:graphicData>
        </a:graphic>
      </p:graphicFrame>
      <p:sp>
        <p:nvSpPr>
          <p:cNvPr id="9" name="テキスト ボックス 28">
            <a:extLst>
              <a:ext uri="{FF2B5EF4-FFF2-40B4-BE49-F238E27FC236}">
                <a16:creationId xmlns:a16="http://schemas.microsoft.com/office/drawing/2014/main" id="{27076119-3084-6E59-C3D9-FED162D6DDCF}"/>
              </a:ext>
            </a:extLst>
          </p:cNvPr>
          <p:cNvSpPr txBox="1"/>
          <p:nvPr/>
        </p:nvSpPr>
        <p:spPr>
          <a:xfrm>
            <a:off x="5629220" y="2246764"/>
            <a:ext cx="1566040" cy="215444"/>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en-US" altLang="ja-JP" sz="800" b="1" dirty="0">
                <a:latin typeface="Meiryo UI" panose="020B0604030504040204" pitchFamily="50" charset="-128"/>
                <a:ea typeface="Meiryo UI" panose="020B0604030504040204" pitchFamily="50" charset="-128"/>
              </a:rPr>
              <a:t>2</a:t>
            </a:r>
            <a:r>
              <a:rPr kumimoji="1" lang="ja-JP" altLang="en-US" sz="800" b="1" dirty="0">
                <a:latin typeface="Meiryo UI" panose="020B0604030504040204" pitchFamily="50" charset="-128"/>
                <a:ea typeface="Meiryo UI" panose="020B0604030504040204" pitchFamily="50" charset="-128"/>
              </a:rPr>
              <a:t>週目の予報（</a:t>
            </a:r>
            <a:r>
              <a:rPr kumimoji="1" lang="en-US" altLang="ja-JP" sz="800" b="1" dirty="0">
                <a:latin typeface="Meiryo UI" panose="020B0604030504040204" pitchFamily="50" charset="-128"/>
                <a:ea typeface="Meiryo UI" panose="020B0604030504040204" pitchFamily="50" charset="-128"/>
              </a:rPr>
              <a:t>5</a:t>
            </a:r>
            <a:r>
              <a:rPr kumimoji="1" lang="ja-JP" altLang="en-US" sz="800" b="1" dirty="0">
                <a:latin typeface="Meiryo UI" panose="020B0604030504040204" pitchFamily="50" charset="-128"/>
                <a:ea typeface="Meiryo UI" panose="020B0604030504040204" pitchFamily="50" charset="-128"/>
              </a:rPr>
              <a:t>日平均値）</a:t>
            </a:r>
            <a:endParaRPr kumimoji="1" lang="ja-JP" altLang="en-US" sz="900" b="1" dirty="0">
              <a:latin typeface="Meiryo UI" panose="020B0604030504040204" pitchFamily="50" charset="-128"/>
              <a:ea typeface="Meiryo UI" panose="020B0604030504040204" pitchFamily="50" charset="-128"/>
            </a:endParaRPr>
          </a:p>
        </p:txBody>
      </p:sp>
      <p:sp>
        <p:nvSpPr>
          <p:cNvPr id="10" name="矢印: 五方向 9">
            <a:extLst>
              <a:ext uri="{FF2B5EF4-FFF2-40B4-BE49-F238E27FC236}">
                <a16:creationId xmlns:a16="http://schemas.microsoft.com/office/drawing/2014/main" id="{CC2399F3-2F5E-7DD9-8B75-75192EEC199E}"/>
              </a:ext>
            </a:extLst>
          </p:cNvPr>
          <p:cNvSpPr/>
          <p:nvPr/>
        </p:nvSpPr>
        <p:spPr>
          <a:xfrm>
            <a:off x="876300" y="3679789"/>
            <a:ext cx="1248286" cy="324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グラフ表示</a:t>
            </a:r>
            <a:endParaRPr kumimoji="1" lang="ja-JP" altLang="en-US" sz="1200" b="1" dirty="0"/>
          </a:p>
        </p:txBody>
      </p:sp>
      <p:sp>
        <p:nvSpPr>
          <p:cNvPr id="11" name="矢印: 五方向 10">
            <a:extLst>
              <a:ext uri="{FF2B5EF4-FFF2-40B4-BE49-F238E27FC236}">
                <a16:creationId xmlns:a16="http://schemas.microsoft.com/office/drawing/2014/main" id="{FA476E64-699E-4F17-38BF-00768BBEEEF1}"/>
              </a:ext>
            </a:extLst>
          </p:cNvPr>
          <p:cNvSpPr/>
          <p:nvPr/>
        </p:nvSpPr>
        <p:spPr>
          <a:xfrm>
            <a:off x="876300" y="2487385"/>
            <a:ext cx="1248286" cy="32400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数値表示</a:t>
            </a:r>
            <a:endParaRPr kumimoji="1" lang="ja-JP" altLang="en-US" sz="1200" b="1" dirty="0"/>
          </a:p>
        </p:txBody>
      </p:sp>
      <p:pic>
        <p:nvPicPr>
          <p:cNvPr id="13" name="図 12">
            <a:hlinkClick r:id="rId4"/>
            <a:extLst>
              <a:ext uri="{FF2B5EF4-FFF2-40B4-BE49-F238E27FC236}">
                <a16:creationId xmlns:a16="http://schemas.microsoft.com/office/drawing/2014/main" id="{D92F1549-6C8A-114B-7ED4-9C2147EECFED}"/>
              </a:ext>
            </a:extLst>
          </p:cNvPr>
          <p:cNvPicPr>
            <a:picLocks noChangeAspect="1"/>
          </p:cNvPicPr>
          <p:nvPr/>
        </p:nvPicPr>
        <p:blipFill>
          <a:blip r:embed="rId5"/>
          <a:stretch>
            <a:fillRect/>
          </a:stretch>
        </p:blipFill>
        <p:spPr>
          <a:xfrm>
            <a:off x="7242789" y="6219307"/>
            <a:ext cx="1580220" cy="409687"/>
          </a:xfrm>
          <a:prstGeom prst="rect">
            <a:avLst/>
          </a:prstGeom>
        </p:spPr>
      </p:pic>
      <p:sp>
        <p:nvSpPr>
          <p:cNvPr id="14" name="スライド番号プレースホルダー 13">
            <a:extLst>
              <a:ext uri="{FF2B5EF4-FFF2-40B4-BE49-F238E27FC236}">
                <a16:creationId xmlns:a16="http://schemas.microsoft.com/office/drawing/2014/main" id="{7939C782-5BB1-85CC-E4D4-81647CD1E89C}"/>
              </a:ext>
            </a:extLst>
          </p:cNvPr>
          <p:cNvSpPr>
            <a:spLocks noGrp="1"/>
          </p:cNvSpPr>
          <p:nvPr>
            <p:ph type="sldNum" sz="quarter" idx="12"/>
          </p:nvPr>
        </p:nvSpPr>
        <p:spPr/>
        <p:txBody>
          <a:bodyPr/>
          <a:lstStyle/>
          <a:p>
            <a:fld id="{5F9F9204-6EDA-41A6-81B7-5E8491083ADF}" type="slidenum">
              <a:rPr kumimoji="1" lang="ja-JP" altLang="en-US" smtClean="0"/>
              <a:t>19</a:t>
            </a:fld>
            <a:endParaRPr kumimoji="1" lang="ja-JP" altLang="en-US" dirty="0"/>
          </a:p>
        </p:txBody>
      </p:sp>
    </p:spTree>
    <p:extLst>
      <p:ext uri="{BB962C8B-B14F-4D97-AF65-F5344CB8AC3E}">
        <p14:creationId xmlns:p14="http://schemas.microsoft.com/office/powerpoint/2010/main" val="2751998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49BB5F-E723-0F2A-199C-2105100EED21}"/>
              </a:ext>
            </a:extLst>
          </p:cNvPr>
          <p:cNvSpPr>
            <a:spLocks noGrp="1"/>
          </p:cNvSpPr>
          <p:nvPr>
            <p:ph type="title"/>
          </p:nvPr>
        </p:nvSpPr>
        <p:spPr/>
        <p:txBody>
          <a:bodyPr/>
          <a:lstStyle/>
          <a:p>
            <a:r>
              <a:rPr kumimoji="1" lang="ja-JP" altLang="en-US" dirty="0"/>
              <a:t>早期天候情報</a:t>
            </a:r>
          </a:p>
        </p:txBody>
      </p:sp>
      <p:sp>
        <p:nvSpPr>
          <p:cNvPr id="3" name="コンテンツ プレースホルダー 2">
            <a:extLst>
              <a:ext uri="{FF2B5EF4-FFF2-40B4-BE49-F238E27FC236}">
                <a16:creationId xmlns:a16="http://schemas.microsoft.com/office/drawing/2014/main" id="{A60B39C0-EE7E-AA80-B15B-F64EEE10B736}"/>
              </a:ext>
            </a:extLst>
          </p:cNvPr>
          <p:cNvSpPr>
            <a:spLocks noGrp="1"/>
          </p:cNvSpPr>
          <p:nvPr>
            <p:ph idx="1"/>
          </p:nvPr>
        </p:nvSpPr>
        <p:spPr/>
        <p:txBody>
          <a:bodyPr/>
          <a:lstStyle/>
          <a:p>
            <a:r>
              <a:rPr kumimoji="1" lang="ja-JP" altLang="en-US" dirty="0"/>
              <a:t>高温・低温・大雪の早期注意喚起</a:t>
            </a:r>
          </a:p>
        </p:txBody>
      </p:sp>
      <p:graphicFrame>
        <p:nvGraphicFramePr>
          <p:cNvPr id="4" name="表 22">
            <a:extLst>
              <a:ext uri="{FF2B5EF4-FFF2-40B4-BE49-F238E27FC236}">
                <a16:creationId xmlns:a16="http://schemas.microsoft.com/office/drawing/2014/main" id="{59362594-9E6D-1054-FD76-0902987C6DCB}"/>
              </a:ext>
            </a:extLst>
          </p:cNvPr>
          <p:cNvGraphicFramePr>
            <a:graphicFrameLocks noGrp="1"/>
          </p:cNvGraphicFramePr>
          <p:nvPr>
            <p:extLst>
              <p:ext uri="{D42A27DB-BD31-4B8C-83A1-F6EECF244321}">
                <p14:modId xmlns:p14="http://schemas.microsoft.com/office/powerpoint/2010/main" val="534932023"/>
              </p:ext>
            </p:extLst>
          </p:nvPr>
        </p:nvGraphicFramePr>
        <p:xfrm>
          <a:off x="685319" y="1364659"/>
          <a:ext cx="4320000" cy="728064"/>
        </p:xfrm>
        <a:graphic>
          <a:graphicData uri="http://schemas.openxmlformats.org/drawingml/2006/table">
            <a:tbl>
              <a:tblPr firstRow="1" bandRow="1">
                <a:tableStyleId>{5940675A-B579-460E-94D1-54222C63F5DA}</a:tableStyleId>
              </a:tblPr>
              <a:tblGrid>
                <a:gridCol w="1441608">
                  <a:extLst>
                    <a:ext uri="{9D8B030D-6E8A-4147-A177-3AD203B41FA5}">
                      <a16:colId xmlns:a16="http://schemas.microsoft.com/office/drawing/2014/main" val="2067583928"/>
                    </a:ext>
                  </a:extLst>
                </a:gridCol>
                <a:gridCol w="2878392">
                  <a:extLst>
                    <a:ext uri="{9D8B030D-6E8A-4147-A177-3AD203B41FA5}">
                      <a16:colId xmlns:a16="http://schemas.microsoft.com/office/drawing/2014/main" val="3520279411"/>
                    </a:ext>
                  </a:extLst>
                </a:gridCol>
              </a:tblGrid>
              <a:tr h="720000">
                <a:tc>
                  <a:txBody>
                    <a:bodyPr/>
                    <a:lstStyle/>
                    <a:p>
                      <a:pPr algn="ctr">
                        <a:lnSpc>
                          <a:spcPct val="120000"/>
                        </a:lnSpc>
                      </a:pPr>
                      <a:r>
                        <a:rPr kumimoji="1" lang="ja-JP" altLang="en-US" sz="1400" b="0" dirty="0">
                          <a:solidFill>
                            <a:schemeClr val="bg1"/>
                          </a:solidFill>
                        </a:rPr>
                        <a:t>発表基準</a:t>
                      </a: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en-US" altLang="ja-JP" sz="1400" b="0" dirty="0">
                          <a:solidFill>
                            <a:schemeClr val="tx1"/>
                          </a:solidFill>
                        </a:rPr>
                        <a:t>2</a:t>
                      </a:r>
                      <a:r>
                        <a:rPr kumimoji="1" lang="ja-JP" altLang="en-US" sz="1400" b="0" dirty="0">
                          <a:solidFill>
                            <a:schemeClr val="tx1"/>
                          </a:solidFill>
                        </a:rPr>
                        <a:t>週間気温予報の</a:t>
                      </a:r>
                      <a:r>
                        <a:rPr kumimoji="1" lang="en-US" altLang="ja-JP" sz="1400" b="0" dirty="0">
                          <a:solidFill>
                            <a:schemeClr val="tx1"/>
                          </a:solidFill>
                        </a:rPr>
                        <a:t>2</a:t>
                      </a:r>
                      <a:r>
                        <a:rPr kumimoji="1" lang="ja-JP" altLang="en-US" sz="1400" b="0" dirty="0">
                          <a:solidFill>
                            <a:schemeClr val="tx1"/>
                          </a:solidFill>
                        </a:rPr>
                        <a:t>週目に顕著な高温や低温、大雪を予想</a:t>
                      </a:r>
                      <a:endParaRPr lang="en-US" altLang="ja-JP" sz="1400" b="0" dirty="0">
                        <a:solidFill>
                          <a:schemeClr val="tx1"/>
                        </a:solidFill>
                        <a:effectLst/>
                        <a:latin typeface="Arial" panose="020B0604020202020204" pitchFamily="34" charset="0"/>
                      </a:endParaRP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71541"/>
                  </a:ext>
                </a:extLst>
              </a:tr>
            </a:tbl>
          </a:graphicData>
        </a:graphic>
      </p:graphicFrame>
      <p:graphicFrame>
        <p:nvGraphicFramePr>
          <p:cNvPr id="6" name="表 22">
            <a:extLst>
              <a:ext uri="{FF2B5EF4-FFF2-40B4-BE49-F238E27FC236}">
                <a16:creationId xmlns:a16="http://schemas.microsoft.com/office/drawing/2014/main" id="{6B5A099E-7EF2-30AF-7EA1-2226CF700506}"/>
              </a:ext>
            </a:extLst>
          </p:cNvPr>
          <p:cNvGraphicFramePr>
            <a:graphicFrameLocks noGrp="1"/>
          </p:cNvGraphicFramePr>
          <p:nvPr>
            <p:extLst>
              <p:ext uri="{D42A27DB-BD31-4B8C-83A1-F6EECF244321}">
                <p14:modId xmlns:p14="http://schemas.microsoft.com/office/powerpoint/2010/main" val="1623992559"/>
              </p:ext>
            </p:extLst>
          </p:nvPr>
        </p:nvGraphicFramePr>
        <p:xfrm>
          <a:off x="685319" y="2230044"/>
          <a:ext cx="4320000" cy="429360"/>
        </p:xfrm>
        <a:graphic>
          <a:graphicData uri="http://schemas.openxmlformats.org/drawingml/2006/table">
            <a:tbl>
              <a:tblPr firstRow="1" bandRow="1">
                <a:tableStyleId>{5940675A-B579-460E-94D1-54222C63F5DA}</a:tableStyleId>
              </a:tblPr>
              <a:tblGrid>
                <a:gridCol w="1441608">
                  <a:extLst>
                    <a:ext uri="{9D8B030D-6E8A-4147-A177-3AD203B41FA5}">
                      <a16:colId xmlns:a16="http://schemas.microsoft.com/office/drawing/2014/main" val="2067583928"/>
                    </a:ext>
                  </a:extLst>
                </a:gridCol>
                <a:gridCol w="2878392">
                  <a:extLst>
                    <a:ext uri="{9D8B030D-6E8A-4147-A177-3AD203B41FA5}">
                      <a16:colId xmlns:a16="http://schemas.microsoft.com/office/drawing/2014/main" val="3520279411"/>
                    </a:ext>
                  </a:extLst>
                </a:gridCol>
              </a:tblGrid>
              <a:tr h="338647">
                <a:tc>
                  <a:txBody>
                    <a:bodyPr/>
                    <a:lstStyle/>
                    <a:p>
                      <a:pPr algn="ctr"/>
                      <a:r>
                        <a:rPr kumimoji="1" lang="ja-JP" altLang="en-US" sz="1400" b="0" dirty="0">
                          <a:solidFill>
                            <a:schemeClr val="bg1"/>
                          </a:solidFill>
                        </a:rPr>
                        <a:t>発表単位</a:t>
                      </a: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indent="0" algn="l">
                        <a:buFont typeface="Arial" panose="020B0604020202020204" pitchFamily="34" charset="0"/>
                        <a:buNone/>
                      </a:pPr>
                      <a:r>
                        <a:rPr lang="ja-JP" altLang="en-US" sz="1400" b="0" dirty="0">
                          <a:solidFill>
                            <a:schemeClr val="tx1"/>
                          </a:solidFill>
                          <a:latin typeface="Arial" panose="020B0604020202020204" pitchFamily="34" charset="0"/>
                        </a:rPr>
                        <a:t>地方ごと</a:t>
                      </a:r>
                      <a:endParaRPr lang="en-US" altLang="ja-JP" sz="1400" b="0" dirty="0">
                        <a:solidFill>
                          <a:schemeClr val="tx1"/>
                        </a:solidFill>
                        <a:latin typeface="Arial" panose="020B0604020202020204" pitchFamily="34" charset="0"/>
                      </a:endParaRP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71541"/>
                  </a:ext>
                </a:extLst>
              </a:tr>
            </a:tbl>
          </a:graphicData>
        </a:graphic>
      </p:graphicFrame>
      <p:graphicFrame>
        <p:nvGraphicFramePr>
          <p:cNvPr id="7" name="表 22">
            <a:extLst>
              <a:ext uri="{FF2B5EF4-FFF2-40B4-BE49-F238E27FC236}">
                <a16:creationId xmlns:a16="http://schemas.microsoft.com/office/drawing/2014/main" id="{027B1CA3-9210-30CD-9CD9-15ED90B5EB25}"/>
              </a:ext>
            </a:extLst>
          </p:cNvPr>
          <p:cNvGraphicFramePr>
            <a:graphicFrameLocks noGrp="1"/>
          </p:cNvGraphicFramePr>
          <p:nvPr>
            <p:extLst>
              <p:ext uri="{D42A27DB-BD31-4B8C-83A1-F6EECF244321}">
                <p14:modId xmlns:p14="http://schemas.microsoft.com/office/powerpoint/2010/main" val="2803459170"/>
              </p:ext>
            </p:extLst>
          </p:nvPr>
        </p:nvGraphicFramePr>
        <p:xfrm>
          <a:off x="685319" y="2837527"/>
          <a:ext cx="4320000" cy="429360"/>
        </p:xfrm>
        <a:graphic>
          <a:graphicData uri="http://schemas.openxmlformats.org/drawingml/2006/table">
            <a:tbl>
              <a:tblPr firstRow="1" bandRow="1">
                <a:tableStyleId>{5940675A-B579-460E-94D1-54222C63F5DA}</a:tableStyleId>
              </a:tblPr>
              <a:tblGrid>
                <a:gridCol w="1441608">
                  <a:extLst>
                    <a:ext uri="{9D8B030D-6E8A-4147-A177-3AD203B41FA5}">
                      <a16:colId xmlns:a16="http://schemas.microsoft.com/office/drawing/2014/main" val="2067583928"/>
                    </a:ext>
                  </a:extLst>
                </a:gridCol>
                <a:gridCol w="2878392">
                  <a:extLst>
                    <a:ext uri="{9D8B030D-6E8A-4147-A177-3AD203B41FA5}">
                      <a16:colId xmlns:a16="http://schemas.microsoft.com/office/drawing/2014/main" val="3520279411"/>
                    </a:ext>
                  </a:extLst>
                </a:gridCol>
              </a:tblGrid>
              <a:tr h="338647">
                <a:tc>
                  <a:txBody>
                    <a:bodyPr/>
                    <a:lstStyle/>
                    <a:p>
                      <a:pPr algn="ctr"/>
                      <a:r>
                        <a:rPr kumimoji="1" lang="ja-JP" altLang="en-US" sz="1400" b="0" dirty="0">
                          <a:solidFill>
                            <a:schemeClr val="bg1"/>
                          </a:solidFill>
                        </a:rPr>
                        <a:t>タイミング</a:t>
                      </a: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rPr>
                        <a:t>月曜日・木曜日</a:t>
                      </a:r>
                      <a:endParaRPr lang="en-US" altLang="ja-JP" sz="1400" b="0" dirty="0">
                        <a:solidFill>
                          <a:schemeClr val="tx1"/>
                        </a:solidFill>
                        <a:effectLst/>
                        <a:latin typeface="Arial" panose="020B0604020202020204" pitchFamily="34" charset="0"/>
                      </a:endParaRP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71541"/>
                  </a:ext>
                </a:extLst>
              </a:tr>
            </a:tbl>
          </a:graphicData>
        </a:graphic>
      </p:graphicFrame>
      <p:sp>
        <p:nvSpPr>
          <p:cNvPr id="8" name="四角形: 角を丸くする 7">
            <a:extLst>
              <a:ext uri="{FF2B5EF4-FFF2-40B4-BE49-F238E27FC236}">
                <a16:creationId xmlns:a16="http://schemas.microsoft.com/office/drawing/2014/main" id="{0998B40B-8022-2D9B-CB89-58C9CCAFE6B7}"/>
              </a:ext>
            </a:extLst>
          </p:cNvPr>
          <p:cNvSpPr/>
          <p:nvPr/>
        </p:nvSpPr>
        <p:spPr>
          <a:xfrm>
            <a:off x="590821" y="3848100"/>
            <a:ext cx="8035384" cy="2657475"/>
          </a:xfrm>
          <a:prstGeom prst="roundRect">
            <a:avLst>
              <a:gd name="adj" fmla="val 7036"/>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rtlCol="0" anchor="ctr"/>
          <a:lstStyle/>
          <a:p>
            <a:pPr>
              <a:lnSpc>
                <a:spcPct val="120000"/>
              </a:lnSpc>
            </a:pPr>
            <a:r>
              <a:rPr lang="ja-JP" altLang="en-US" sz="1200" dirty="0">
                <a:solidFill>
                  <a:schemeClr val="tx1"/>
                </a:solidFill>
              </a:rPr>
              <a:t>高温に関する早期天候情報（関東甲信地方）</a:t>
            </a:r>
          </a:p>
          <a:p>
            <a:pPr>
              <a:lnSpc>
                <a:spcPct val="120000"/>
              </a:lnSpc>
            </a:pPr>
            <a:r>
              <a:rPr lang="ja-JP" altLang="en-US" sz="1200" dirty="0">
                <a:solidFill>
                  <a:schemeClr val="tx1"/>
                </a:solidFill>
              </a:rPr>
              <a:t>令和○年９月２２日１４時３０分</a:t>
            </a:r>
            <a:endParaRPr lang="en-US" altLang="ja-JP" sz="1200" dirty="0">
              <a:solidFill>
                <a:schemeClr val="tx1"/>
              </a:solidFill>
            </a:endParaRPr>
          </a:p>
          <a:p>
            <a:pPr>
              <a:lnSpc>
                <a:spcPct val="120000"/>
              </a:lnSpc>
            </a:pPr>
            <a:r>
              <a:rPr lang="ja-JP" altLang="en-US" sz="1200" dirty="0">
                <a:solidFill>
                  <a:schemeClr val="tx1"/>
                </a:solidFill>
              </a:rPr>
              <a:t>気象庁　発表</a:t>
            </a:r>
          </a:p>
          <a:p>
            <a:pPr>
              <a:lnSpc>
                <a:spcPct val="120000"/>
              </a:lnSpc>
            </a:pPr>
            <a:endParaRPr lang="en-US" altLang="ja-JP" sz="1200" dirty="0">
              <a:solidFill>
                <a:schemeClr val="tx1"/>
              </a:solidFill>
            </a:endParaRPr>
          </a:p>
          <a:p>
            <a:pPr>
              <a:lnSpc>
                <a:spcPct val="120000"/>
              </a:lnSpc>
            </a:pPr>
            <a:r>
              <a:rPr lang="ja-JP" altLang="en-US" sz="1200" dirty="0">
                <a:solidFill>
                  <a:schemeClr val="tx1"/>
                </a:solidFill>
              </a:rPr>
              <a:t>関東甲信地方　９月２８日頃から　かなりの高温</a:t>
            </a:r>
          </a:p>
          <a:p>
            <a:pPr>
              <a:lnSpc>
                <a:spcPct val="120000"/>
              </a:lnSpc>
            </a:pPr>
            <a:r>
              <a:rPr lang="ja-JP" altLang="en-US" sz="1200" dirty="0">
                <a:solidFill>
                  <a:schemeClr val="tx1"/>
                </a:solidFill>
              </a:rPr>
              <a:t>かなりの高温の基準：５日間平均気温平年差　＋２．３℃以上</a:t>
            </a:r>
          </a:p>
          <a:p>
            <a:pPr>
              <a:lnSpc>
                <a:spcPct val="120000"/>
              </a:lnSpc>
            </a:pPr>
            <a:endParaRPr lang="en-US" altLang="ja-JP" sz="1200" dirty="0">
              <a:solidFill>
                <a:schemeClr val="tx1"/>
              </a:solidFill>
            </a:endParaRPr>
          </a:p>
          <a:p>
            <a:pPr>
              <a:lnSpc>
                <a:spcPct val="120000"/>
              </a:lnSpc>
            </a:pPr>
            <a:r>
              <a:rPr lang="ja-JP" altLang="en-US" sz="1200" dirty="0">
                <a:solidFill>
                  <a:schemeClr val="tx1"/>
                </a:solidFill>
              </a:rPr>
              <a:t>　関東甲信地方では、９月２４日からは暖かい空気に覆われやすいため気温の高い状態が続く見込みで、９月２８日頃からはかなり高くなる可能性があります。</a:t>
            </a:r>
            <a:br>
              <a:rPr lang="ja-JP" altLang="en-US" sz="1200" dirty="0">
                <a:solidFill>
                  <a:schemeClr val="tx1"/>
                </a:solidFill>
              </a:rPr>
            </a:br>
            <a:r>
              <a:rPr lang="ja-JP" altLang="en-US" sz="1200" dirty="0">
                <a:solidFill>
                  <a:schemeClr val="tx1"/>
                </a:solidFill>
              </a:rPr>
              <a:t>　農作物の管理等に注意してください。また、今後の気象情報等に留意してください。</a:t>
            </a:r>
          </a:p>
        </p:txBody>
      </p:sp>
      <p:pic>
        <p:nvPicPr>
          <p:cNvPr id="10" name="図 9">
            <a:hlinkClick r:id="rId3"/>
            <a:extLst>
              <a:ext uri="{FF2B5EF4-FFF2-40B4-BE49-F238E27FC236}">
                <a16:creationId xmlns:a16="http://schemas.microsoft.com/office/drawing/2014/main" id="{FDC2D28D-4BD8-79FD-CD67-D05CBD39ABA5}"/>
              </a:ext>
            </a:extLst>
          </p:cNvPr>
          <p:cNvPicPr>
            <a:picLocks noChangeAspect="1"/>
          </p:cNvPicPr>
          <p:nvPr/>
        </p:nvPicPr>
        <p:blipFill>
          <a:blip r:embed="rId4"/>
          <a:stretch>
            <a:fillRect/>
          </a:stretch>
        </p:blipFill>
        <p:spPr>
          <a:xfrm>
            <a:off x="7281892" y="6215043"/>
            <a:ext cx="1477798" cy="406029"/>
          </a:xfrm>
          <a:prstGeom prst="rect">
            <a:avLst/>
          </a:prstGeom>
        </p:spPr>
      </p:pic>
      <p:pic>
        <p:nvPicPr>
          <p:cNvPr id="12" name="図 11">
            <a:extLst>
              <a:ext uri="{FF2B5EF4-FFF2-40B4-BE49-F238E27FC236}">
                <a16:creationId xmlns:a16="http://schemas.microsoft.com/office/drawing/2014/main" id="{64F1AEDA-C675-BBBF-5292-AB8B12EF6E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3443" y="968391"/>
            <a:ext cx="3312000" cy="2319859"/>
          </a:xfrm>
          <a:prstGeom prst="rect">
            <a:avLst/>
          </a:prstGeom>
        </p:spPr>
      </p:pic>
      <p:sp>
        <p:nvSpPr>
          <p:cNvPr id="13" name="四角形: 角を丸くする 12">
            <a:extLst>
              <a:ext uri="{FF2B5EF4-FFF2-40B4-BE49-F238E27FC236}">
                <a16:creationId xmlns:a16="http://schemas.microsoft.com/office/drawing/2014/main" id="{DBCCFCA5-ACB2-AB37-03E5-BD6F0EFC9A1A}"/>
              </a:ext>
            </a:extLst>
          </p:cNvPr>
          <p:cNvSpPr/>
          <p:nvPr/>
        </p:nvSpPr>
        <p:spPr>
          <a:xfrm>
            <a:off x="3059500" y="3694830"/>
            <a:ext cx="3204000" cy="324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b="1" dirty="0"/>
              <a:t>高温に関する早期天候情報の例</a:t>
            </a:r>
          </a:p>
        </p:txBody>
      </p:sp>
      <p:sp>
        <p:nvSpPr>
          <p:cNvPr id="9" name="スライド番号プレースホルダー 8">
            <a:extLst>
              <a:ext uri="{FF2B5EF4-FFF2-40B4-BE49-F238E27FC236}">
                <a16:creationId xmlns:a16="http://schemas.microsoft.com/office/drawing/2014/main" id="{49BC8BE6-1F4E-B10B-CF07-275E50EF2576}"/>
              </a:ext>
            </a:extLst>
          </p:cNvPr>
          <p:cNvSpPr>
            <a:spLocks noGrp="1"/>
          </p:cNvSpPr>
          <p:nvPr>
            <p:ph type="sldNum" sz="quarter" idx="12"/>
          </p:nvPr>
        </p:nvSpPr>
        <p:spPr/>
        <p:txBody>
          <a:bodyPr/>
          <a:lstStyle/>
          <a:p>
            <a:fld id="{5F9F9204-6EDA-41A6-81B7-5E8491083ADF}" type="slidenum">
              <a:rPr kumimoji="1" lang="ja-JP" altLang="en-US" smtClean="0"/>
              <a:t>20</a:t>
            </a:fld>
            <a:endParaRPr kumimoji="1" lang="ja-JP" altLang="en-US" dirty="0"/>
          </a:p>
        </p:txBody>
      </p:sp>
    </p:spTree>
    <p:extLst>
      <p:ext uri="{BB962C8B-B14F-4D97-AF65-F5344CB8AC3E}">
        <p14:creationId xmlns:p14="http://schemas.microsoft.com/office/powerpoint/2010/main" val="2784566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6CF627-D4B8-F1EB-6717-6B6BB86C65B6}"/>
              </a:ext>
            </a:extLst>
          </p:cNvPr>
          <p:cNvSpPr>
            <a:spLocks noGrp="1"/>
          </p:cNvSpPr>
          <p:nvPr>
            <p:ph type="title"/>
          </p:nvPr>
        </p:nvSpPr>
        <p:spPr/>
        <p:txBody>
          <a:bodyPr/>
          <a:lstStyle/>
          <a:p>
            <a:r>
              <a:rPr lang="ja-JP" altLang="en-US" sz="2200" dirty="0"/>
              <a:t>社会的に影響の大きい天候に関する気象情報（天候</a:t>
            </a:r>
            <a:r>
              <a:rPr kumimoji="1" lang="ja-JP" altLang="en-US" sz="2200" dirty="0"/>
              <a:t>情報）</a:t>
            </a:r>
          </a:p>
        </p:txBody>
      </p:sp>
      <p:sp>
        <p:nvSpPr>
          <p:cNvPr id="3" name="コンテンツ プレースホルダー 2">
            <a:extLst>
              <a:ext uri="{FF2B5EF4-FFF2-40B4-BE49-F238E27FC236}">
                <a16:creationId xmlns:a16="http://schemas.microsoft.com/office/drawing/2014/main" id="{08764404-C85A-3D3E-4879-C2F436DB711B}"/>
              </a:ext>
            </a:extLst>
          </p:cNvPr>
          <p:cNvSpPr>
            <a:spLocks noGrp="1"/>
          </p:cNvSpPr>
          <p:nvPr>
            <p:ph idx="1"/>
          </p:nvPr>
        </p:nvSpPr>
        <p:spPr/>
        <p:txBody>
          <a:bodyPr>
            <a:normAutofit/>
          </a:bodyPr>
          <a:lstStyle/>
          <a:p>
            <a:r>
              <a:rPr lang="ja-JP" altLang="en-US" dirty="0"/>
              <a:t>比較的長期にわたり、社会的に影響の大きい現象（下表）について注意喚起したり、解説したりするために発表。</a:t>
            </a:r>
            <a:endParaRPr kumimoji="1" lang="ja-JP" altLang="en-US" sz="2000" dirty="0"/>
          </a:p>
        </p:txBody>
      </p:sp>
      <p:sp>
        <p:nvSpPr>
          <p:cNvPr id="10" name="スライド番号プレースホルダー 9">
            <a:extLst>
              <a:ext uri="{FF2B5EF4-FFF2-40B4-BE49-F238E27FC236}">
                <a16:creationId xmlns:a16="http://schemas.microsoft.com/office/drawing/2014/main" id="{E0F51C23-E26B-8E02-992E-C2DD6CC4DB18}"/>
              </a:ext>
            </a:extLst>
          </p:cNvPr>
          <p:cNvSpPr>
            <a:spLocks noGrp="1"/>
          </p:cNvSpPr>
          <p:nvPr>
            <p:ph type="sldNum" sz="quarter" idx="12"/>
          </p:nvPr>
        </p:nvSpPr>
        <p:spPr/>
        <p:txBody>
          <a:bodyPr/>
          <a:lstStyle/>
          <a:p>
            <a:fld id="{5F9F9204-6EDA-41A6-81B7-5E8491083ADF}" type="slidenum">
              <a:rPr kumimoji="1" lang="ja-JP" altLang="en-US" smtClean="0"/>
              <a:t>21</a:t>
            </a:fld>
            <a:endParaRPr kumimoji="1" lang="ja-JP" altLang="en-US" dirty="0"/>
          </a:p>
        </p:txBody>
      </p:sp>
      <p:graphicFrame>
        <p:nvGraphicFramePr>
          <p:cNvPr id="7" name="コンテンツ プレースホルダー 3">
            <a:extLst>
              <a:ext uri="{FF2B5EF4-FFF2-40B4-BE49-F238E27FC236}">
                <a16:creationId xmlns:a16="http://schemas.microsoft.com/office/drawing/2014/main" id="{470B6356-7639-53A5-1D09-E7DC6902E2AA}"/>
              </a:ext>
            </a:extLst>
          </p:cNvPr>
          <p:cNvGraphicFramePr>
            <a:graphicFrameLocks/>
          </p:cNvGraphicFramePr>
          <p:nvPr>
            <p:extLst>
              <p:ext uri="{D42A27DB-BD31-4B8C-83A1-F6EECF244321}">
                <p14:modId xmlns:p14="http://schemas.microsoft.com/office/powerpoint/2010/main" val="7672079"/>
              </p:ext>
            </p:extLst>
          </p:nvPr>
        </p:nvGraphicFramePr>
        <p:xfrm>
          <a:off x="1413781" y="1691819"/>
          <a:ext cx="6329946" cy="2812474"/>
        </p:xfrm>
        <a:graphic>
          <a:graphicData uri="http://schemas.openxmlformats.org/drawingml/2006/table">
            <a:tbl>
              <a:tblPr firstRow="1" firstCol="1" bandRow="1">
                <a:tableStyleId>{69012ECD-51FC-41F1-AA8D-1B2483CD663E}</a:tableStyleId>
              </a:tblPr>
              <a:tblGrid>
                <a:gridCol w="2238850">
                  <a:extLst>
                    <a:ext uri="{9D8B030D-6E8A-4147-A177-3AD203B41FA5}">
                      <a16:colId xmlns:a16="http://schemas.microsoft.com/office/drawing/2014/main" val="3556182905"/>
                    </a:ext>
                  </a:extLst>
                </a:gridCol>
                <a:gridCol w="4091096">
                  <a:extLst>
                    <a:ext uri="{9D8B030D-6E8A-4147-A177-3AD203B41FA5}">
                      <a16:colId xmlns:a16="http://schemas.microsoft.com/office/drawing/2014/main" val="3927988266"/>
                    </a:ext>
                  </a:extLst>
                </a:gridCol>
              </a:tblGrid>
              <a:tr h="401782">
                <a:tc>
                  <a:txBody>
                    <a:bodyPr/>
                    <a:lstStyle/>
                    <a:p>
                      <a:pPr algn="ctr">
                        <a:lnSpc>
                          <a:spcPct val="120000"/>
                        </a:lnSpc>
                      </a:pPr>
                      <a:r>
                        <a:rPr lang="ja-JP" altLang="en-US" sz="1400" b="1" kern="100" dirty="0">
                          <a:solidFill>
                            <a:schemeClr val="bg1"/>
                          </a:solidFill>
                          <a:effectLst/>
                          <a:latin typeface="+mn-ea"/>
                          <a:ea typeface="+mn-ea"/>
                          <a:cs typeface="Times New Roman" panose="02020603050405020304" pitchFamily="18" charset="0"/>
                        </a:rPr>
                        <a:t>現象</a:t>
                      </a:r>
                      <a:endParaRPr lang="ja-JP" sz="1400" b="1" kern="100" dirty="0">
                        <a:solidFill>
                          <a:schemeClr val="bg1"/>
                        </a:solidFill>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20000"/>
                        </a:lnSpc>
                      </a:pPr>
                      <a:r>
                        <a:rPr lang="ja-JP" sz="1400" b="1" kern="100" dirty="0">
                          <a:effectLst/>
                        </a:rPr>
                        <a:t>内容</a:t>
                      </a:r>
                      <a:endParaRPr lang="ja-JP" sz="1400" b="1" kern="100" dirty="0">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40492737"/>
                  </a:ext>
                </a:extLst>
              </a:tr>
              <a:tr h="401782">
                <a:tc>
                  <a:txBody>
                    <a:bodyPr/>
                    <a:lstStyle/>
                    <a:p>
                      <a:pPr algn="ctr">
                        <a:lnSpc>
                          <a:spcPct val="120000"/>
                        </a:lnSpc>
                      </a:pPr>
                      <a:r>
                        <a:rPr lang="ja-JP" altLang="en-US" sz="1400" b="0" kern="100" dirty="0">
                          <a:solidFill>
                            <a:schemeClr val="tx1"/>
                          </a:solidFill>
                          <a:effectLst/>
                        </a:rPr>
                        <a:t>高温</a:t>
                      </a:r>
                      <a:endParaRPr lang="ja-JP" sz="1400" b="0" kern="100" dirty="0">
                        <a:solidFill>
                          <a:schemeClr val="tx1"/>
                        </a:solidFill>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nSpc>
                          <a:spcPct val="120000"/>
                        </a:lnSpc>
                        <a:buFont typeface="Arial" panose="020B0604020202020204" pitchFamily="34" charset="0"/>
                        <a:buNone/>
                      </a:pPr>
                      <a:r>
                        <a:rPr lang="ja-JP" altLang="en-US" sz="1400" kern="100" dirty="0">
                          <a:effectLst/>
                        </a:rPr>
                        <a:t>農作物、水産物、家畜、健康管理など</a:t>
                      </a:r>
                      <a:endParaRPr lang="ja-JP" sz="1400" kern="100" dirty="0">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9125805"/>
                  </a:ext>
                </a:extLst>
              </a:tr>
              <a:tr h="401782">
                <a:tc>
                  <a:txBody>
                    <a:bodyPr/>
                    <a:lstStyle/>
                    <a:p>
                      <a:pPr algn="ctr">
                        <a:lnSpc>
                          <a:spcPct val="120000"/>
                        </a:lnSpc>
                      </a:pPr>
                      <a:r>
                        <a:rPr lang="ja-JP" altLang="en-US" sz="1400" b="0" kern="100" dirty="0">
                          <a:solidFill>
                            <a:schemeClr val="tx1"/>
                          </a:solidFill>
                          <a:effectLst/>
                        </a:rPr>
                        <a:t>少雨</a:t>
                      </a:r>
                      <a:endParaRPr lang="ja-JP" sz="1400" b="0" kern="100" dirty="0">
                        <a:solidFill>
                          <a:schemeClr val="tx1"/>
                        </a:solidFill>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nSpc>
                          <a:spcPct val="120000"/>
                        </a:lnSpc>
                        <a:buFont typeface="Arial" panose="020B0604020202020204" pitchFamily="34" charset="0"/>
                        <a:buNone/>
                      </a:pPr>
                      <a:r>
                        <a:rPr lang="ja-JP" altLang="en-US" sz="1400" kern="100" dirty="0">
                          <a:effectLst/>
                        </a:rPr>
                        <a:t>農作物、生活用水、利水など</a:t>
                      </a:r>
                      <a:endParaRPr lang="ja-JP" sz="1400" kern="100" dirty="0">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32466721"/>
                  </a:ext>
                </a:extLst>
              </a:tr>
              <a:tr h="401782">
                <a:tc>
                  <a:txBody>
                    <a:bodyPr/>
                    <a:lstStyle/>
                    <a:p>
                      <a:pPr algn="ctr">
                        <a:lnSpc>
                          <a:spcPct val="120000"/>
                        </a:lnSpc>
                      </a:pPr>
                      <a:r>
                        <a:rPr lang="ja-JP" altLang="en-US" sz="1400" b="0" kern="100" dirty="0">
                          <a:solidFill>
                            <a:schemeClr val="tx1"/>
                          </a:solidFill>
                          <a:effectLst/>
                        </a:rPr>
                        <a:t>低温（暖候期）</a:t>
                      </a:r>
                      <a:endParaRPr lang="en-US" altLang="ja-JP" sz="1400" b="0" kern="100" dirty="0">
                        <a:solidFill>
                          <a:schemeClr val="tx1"/>
                        </a:solidFill>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nSpc>
                          <a:spcPct val="120000"/>
                        </a:lnSpc>
                        <a:buFont typeface="Arial" panose="020B0604020202020204" pitchFamily="34" charset="0"/>
                        <a:buNone/>
                      </a:pPr>
                      <a:r>
                        <a:rPr lang="ja-JP" altLang="en-US" sz="1400" kern="100" dirty="0">
                          <a:effectLst/>
                        </a:rPr>
                        <a:t>農作物、水産物など</a:t>
                      </a:r>
                      <a:endParaRPr lang="ja-JP" sz="1400" kern="100" dirty="0">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4496197"/>
                  </a:ext>
                </a:extLst>
              </a:tr>
              <a:tr h="401782">
                <a:tc>
                  <a:txBody>
                    <a:bodyPr/>
                    <a:lstStyle/>
                    <a:p>
                      <a:pPr algn="ctr">
                        <a:lnSpc>
                          <a:spcPct val="120000"/>
                        </a:lnSpc>
                      </a:pPr>
                      <a:r>
                        <a:rPr lang="ja-JP" altLang="en-US" sz="1400" b="0" kern="100" dirty="0">
                          <a:solidFill>
                            <a:schemeClr val="tx1"/>
                          </a:solidFill>
                          <a:effectLst/>
                        </a:rPr>
                        <a:t>日照不足・長雨・多雨</a:t>
                      </a:r>
                      <a:endParaRPr lang="ja-JP" sz="1400" b="0" kern="100" dirty="0">
                        <a:solidFill>
                          <a:schemeClr val="tx1"/>
                        </a:solidFill>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nSpc>
                          <a:spcPct val="120000"/>
                        </a:lnSpc>
                        <a:buFont typeface="Arial" panose="020B0604020202020204" pitchFamily="34" charset="0"/>
                        <a:buNone/>
                      </a:pPr>
                      <a:r>
                        <a:rPr lang="ja-JP" altLang="en-US" sz="1400" kern="100" dirty="0">
                          <a:effectLst/>
                        </a:rPr>
                        <a:t>農作物など</a:t>
                      </a:r>
                      <a:endParaRPr lang="ja-JP" sz="1400" kern="100" dirty="0">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61923631"/>
                  </a:ext>
                </a:extLst>
              </a:tr>
              <a:tr h="401782">
                <a:tc>
                  <a:txBody>
                    <a:bodyPr/>
                    <a:lstStyle/>
                    <a:p>
                      <a:pPr algn="ctr">
                        <a:lnSpc>
                          <a:spcPct val="120000"/>
                        </a:lnSpc>
                      </a:pPr>
                      <a:r>
                        <a:rPr lang="zh-CN" altLang="en-US" sz="1400" b="0" kern="100" dirty="0">
                          <a:solidFill>
                            <a:schemeClr val="tx1"/>
                          </a:solidFill>
                          <a:effectLst/>
                        </a:rPr>
                        <a:t>低温（寒候期）</a:t>
                      </a:r>
                      <a:endParaRPr lang="ja-JP" sz="1400" b="0" kern="100" dirty="0">
                        <a:solidFill>
                          <a:schemeClr val="tx1"/>
                        </a:solidFill>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indent="0">
                        <a:lnSpc>
                          <a:spcPct val="120000"/>
                        </a:lnSpc>
                        <a:buFont typeface="Arial" panose="020B0604020202020204" pitchFamily="34" charset="0"/>
                        <a:buNone/>
                      </a:pPr>
                      <a:r>
                        <a:rPr lang="ja-JP" altLang="en-US" sz="1400" kern="100" dirty="0">
                          <a:effectLst/>
                        </a:rPr>
                        <a:t>農作物、健康管理、水道や路面の凍結など</a:t>
                      </a:r>
                      <a:endParaRPr lang="ja-JP" sz="1400" kern="100" dirty="0">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32044747"/>
                  </a:ext>
                </a:extLst>
              </a:tr>
              <a:tr h="401782">
                <a:tc>
                  <a:txBody>
                    <a:bodyPr/>
                    <a:lstStyle/>
                    <a:p>
                      <a:pPr algn="ctr">
                        <a:lnSpc>
                          <a:spcPct val="120000"/>
                        </a:lnSpc>
                      </a:pPr>
                      <a:r>
                        <a:rPr lang="ja-JP" altLang="en-US" sz="1400" b="0" kern="100" dirty="0">
                          <a:solidFill>
                            <a:schemeClr val="tx1"/>
                          </a:solidFill>
                          <a:effectLst/>
                        </a:rPr>
                        <a:t>大雪</a:t>
                      </a:r>
                      <a:endParaRPr lang="ja-JP" altLang="en-US" sz="1400" b="0" kern="100" dirty="0">
                        <a:solidFill>
                          <a:schemeClr val="tx1"/>
                        </a:solidFill>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nSpc>
                          <a:spcPct val="120000"/>
                        </a:lnSpc>
                        <a:buFont typeface="Arial" panose="020B0604020202020204" pitchFamily="34" charset="0"/>
                        <a:buNone/>
                      </a:pPr>
                      <a:r>
                        <a:rPr lang="ja-JP" altLang="en-US" sz="1400" kern="100" dirty="0">
                          <a:effectLst/>
                        </a:rPr>
                        <a:t>農作物・交通など</a:t>
                      </a:r>
                      <a:endParaRPr lang="ja-JP" sz="1400" kern="100" dirty="0">
                        <a:effectLst/>
                        <a:latin typeface="+mn-ea"/>
                        <a:ea typeface="+mn-ea"/>
                        <a:cs typeface="Times New Roman" panose="02020603050405020304" pitchFamily="18" charset="0"/>
                      </a:endParaRPr>
                    </a:p>
                  </a:txBody>
                  <a:tcPr marL="144000" marR="144000" marT="72000" marB="72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74408751"/>
                  </a:ext>
                </a:extLst>
              </a:tr>
            </a:tbl>
          </a:graphicData>
        </a:graphic>
      </p:graphicFrame>
      <p:sp>
        <p:nvSpPr>
          <p:cNvPr id="8" name="四角形: 角を丸くする 7">
            <a:extLst>
              <a:ext uri="{FF2B5EF4-FFF2-40B4-BE49-F238E27FC236}">
                <a16:creationId xmlns:a16="http://schemas.microsoft.com/office/drawing/2014/main" id="{4ED96C35-3D8E-2836-DA0D-210C8C709030}"/>
              </a:ext>
            </a:extLst>
          </p:cNvPr>
          <p:cNvSpPr/>
          <p:nvPr/>
        </p:nvSpPr>
        <p:spPr>
          <a:xfrm>
            <a:off x="590821" y="4855208"/>
            <a:ext cx="8035384" cy="1556634"/>
          </a:xfrm>
          <a:prstGeom prst="roundRect">
            <a:avLst>
              <a:gd name="adj" fmla="val 7036"/>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rtlCol="0" anchor="ctr"/>
          <a:lstStyle/>
          <a:p>
            <a:pPr>
              <a:lnSpc>
                <a:spcPct val="120000"/>
              </a:lnSpc>
            </a:pPr>
            <a:endParaRPr lang="ja-JP" altLang="en-US" sz="1200" dirty="0">
              <a:solidFill>
                <a:schemeClr val="tx1"/>
              </a:solidFill>
            </a:endParaRPr>
          </a:p>
        </p:txBody>
      </p:sp>
      <p:sp>
        <p:nvSpPr>
          <p:cNvPr id="9" name="四角形: 角を丸くする 8">
            <a:extLst>
              <a:ext uri="{FF2B5EF4-FFF2-40B4-BE49-F238E27FC236}">
                <a16:creationId xmlns:a16="http://schemas.microsoft.com/office/drawing/2014/main" id="{AF355F19-E37A-BC4D-D5F8-2459DEE96D1D}"/>
              </a:ext>
            </a:extLst>
          </p:cNvPr>
          <p:cNvSpPr/>
          <p:nvPr/>
        </p:nvSpPr>
        <p:spPr>
          <a:xfrm>
            <a:off x="1791828" y="4693208"/>
            <a:ext cx="5724000" cy="324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b="1" dirty="0"/>
              <a:t>社会的に影響の大きい天候に関する気象情報（天候情報）</a:t>
            </a:r>
          </a:p>
        </p:txBody>
      </p:sp>
      <p:sp>
        <p:nvSpPr>
          <p:cNvPr id="12" name="テキスト ボックス 11">
            <a:extLst>
              <a:ext uri="{FF2B5EF4-FFF2-40B4-BE49-F238E27FC236}">
                <a16:creationId xmlns:a16="http://schemas.microsoft.com/office/drawing/2014/main" id="{1434D9B7-9F52-9A40-B802-8C71E64F7785}"/>
              </a:ext>
            </a:extLst>
          </p:cNvPr>
          <p:cNvSpPr txBox="1"/>
          <p:nvPr/>
        </p:nvSpPr>
        <p:spPr>
          <a:xfrm>
            <a:off x="819150" y="5114360"/>
            <a:ext cx="7578726" cy="1200329"/>
          </a:xfrm>
          <a:prstGeom prst="rect">
            <a:avLst/>
          </a:prstGeom>
          <a:noFill/>
        </p:spPr>
        <p:txBody>
          <a:bodyPr wrap="square">
            <a:spAutoFit/>
          </a:bodyPr>
          <a:lstStyle/>
          <a:p>
            <a:r>
              <a:rPr lang="ja-JP" altLang="en-US" sz="1200" dirty="0"/>
              <a:t>日照不足に関する関東甲信地方気象情報　</a:t>
            </a:r>
            <a:r>
              <a:rPr lang="ja-JP" altLang="en-US" sz="1200" dirty="0" smtClean="0"/>
              <a:t>第◇号</a:t>
            </a:r>
            <a:endParaRPr lang="ja-JP" altLang="en-US" sz="1200" dirty="0"/>
          </a:p>
          <a:p>
            <a:r>
              <a:rPr lang="ja-JP" altLang="en-US" sz="1200" dirty="0"/>
              <a:t>令和○年９月７日１１時１０分　気象庁発表</a:t>
            </a:r>
          </a:p>
          <a:p>
            <a:endParaRPr lang="ja-JP" altLang="en-US" sz="1200" dirty="0"/>
          </a:p>
          <a:p>
            <a:r>
              <a:rPr lang="ja-JP" altLang="en-US" sz="1200" dirty="0"/>
              <a:t>（見出し）</a:t>
            </a:r>
          </a:p>
          <a:p>
            <a:r>
              <a:rPr lang="ja-JP" altLang="en-US" sz="1200" dirty="0"/>
              <a:t>　●●県と▲▲県では、８月中旬頃から、日照時間の少ない状態が続いています。この状態は、今後１週間程度は続く見込みです。農作物の管理等に十分注意してください。</a:t>
            </a:r>
          </a:p>
        </p:txBody>
      </p:sp>
      <p:pic>
        <p:nvPicPr>
          <p:cNvPr id="5" name="図 4">
            <a:hlinkClick r:id="rId3"/>
            <a:extLst>
              <a:ext uri="{FF2B5EF4-FFF2-40B4-BE49-F238E27FC236}">
                <a16:creationId xmlns:a16="http://schemas.microsoft.com/office/drawing/2014/main" id="{D50D433D-5744-D0CC-1B51-85A2EE44C7AD}"/>
              </a:ext>
            </a:extLst>
          </p:cNvPr>
          <p:cNvPicPr>
            <a:picLocks noChangeAspect="1"/>
          </p:cNvPicPr>
          <p:nvPr/>
        </p:nvPicPr>
        <p:blipFill>
          <a:blip r:embed="rId4"/>
          <a:stretch>
            <a:fillRect/>
          </a:stretch>
        </p:blipFill>
        <p:spPr>
          <a:xfrm>
            <a:off x="6565283" y="6195841"/>
            <a:ext cx="2194407" cy="432000"/>
          </a:xfrm>
          <a:prstGeom prst="rect">
            <a:avLst/>
          </a:prstGeom>
        </p:spPr>
      </p:pic>
    </p:spTree>
    <p:extLst>
      <p:ext uri="{BB962C8B-B14F-4D97-AF65-F5344CB8AC3E}">
        <p14:creationId xmlns:p14="http://schemas.microsoft.com/office/powerpoint/2010/main" val="651578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コンテンツ プレースホルダー 76">
            <a:extLst>
              <a:ext uri="{FF2B5EF4-FFF2-40B4-BE49-F238E27FC236}">
                <a16:creationId xmlns:a16="http://schemas.microsoft.com/office/drawing/2014/main" id="{9F597DE7-299F-045E-6660-D1FE6106BDE5}"/>
              </a:ext>
            </a:extLst>
          </p:cNvPr>
          <p:cNvSpPr>
            <a:spLocks noGrp="1"/>
          </p:cNvSpPr>
          <p:nvPr>
            <p:ph idx="1"/>
          </p:nvPr>
        </p:nvSpPr>
        <p:spPr/>
        <p:txBody>
          <a:bodyPr/>
          <a:lstStyle/>
          <a:p>
            <a:r>
              <a:rPr lang="ja-JP" altLang="en-US" dirty="0"/>
              <a:t>明後日までの詳細な天気、</a:t>
            </a:r>
            <a:r>
              <a:rPr lang="en-US" altLang="ja-JP" dirty="0"/>
              <a:t>HP</a:t>
            </a:r>
            <a:r>
              <a:rPr lang="ja-JP" altLang="en-US" dirty="0"/>
              <a:t>では週間天気予報と同時に表示可能</a:t>
            </a:r>
          </a:p>
        </p:txBody>
      </p:sp>
      <p:pic>
        <p:nvPicPr>
          <p:cNvPr id="26" name="図 25">
            <a:extLst>
              <a:ext uri="{FF2B5EF4-FFF2-40B4-BE49-F238E27FC236}">
                <a16:creationId xmlns:a16="http://schemas.microsoft.com/office/drawing/2014/main" id="{28B4D594-1817-F129-B4C8-F5EA351410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5997" y="3636655"/>
            <a:ext cx="3858424" cy="2893818"/>
          </a:xfrm>
          <a:prstGeom prst="rect">
            <a:avLst/>
          </a:prstGeom>
          <a:ln>
            <a:solidFill>
              <a:schemeClr val="bg1">
                <a:lumMod val="75000"/>
              </a:schemeClr>
            </a:solidFill>
          </a:ln>
        </p:spPr>
      </p:pic>
      <p:pic>
        <p:nvPicPr>
          <p:cNvPr id="64" name="図 63">
            <a:extLst>
              <a:ext uri="{FF2B5EF4-FFF2-40B4-BE49-F238E27FC236}">
                <a16:creationId xmlns:a16="http://schemas.microsoft.com/office/drawing/2014/main" id="{D7378BA6-AE58-8FD2-CB71-8EC8FD7D76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751219" y="2698595"/>
            <a:ext cx="4076962" cy="3804668"/>
          </a:xfrm>
          <a:prstGeom prst="rect">
            <a:avLst/>
          </a:prstGeom>
          <a:ln>
            <a:solidFill>
              <a:schemeClr val="bg1">
                <a:lumMod val="75000"/>
              </a:schemeClr>
            </a:solidFill>
          </a:ln>
        </p:spPr>
      </p:pic>
      <p:sp>
        <p:nvSpPr>
          <p:cNvPr id="2" name="タイトル 1">
            <a:extLst>
              <a:ext uri="{FF2B5EF4-FFF2-40B4-BE49-F238E27FC236}">
                <a16:creationId xmlns:a16="http://schemas.microsoft.com/office/drawing/2014/main" id="{642BC8AB-EA65-849C-9D87-64E1C73CDB87}"/>
              </a:ext>
            </a:extLst>
          </p:cNvPr>
          <p:cNvSpPr>
            <a:spLocks noGrp="1"/>
          </p:cNvSpPr>
          <p:nvPr>
            <p:ph type="title"/>
          </p:nvPr>
        </p:nvSpPr>
        <p:spPr/>
        <p:txBody>
          <a:bodyPr/>
          <a:lstStyle/>
          <a:p>
            <a:r>
              <a:rPr kumimoji="1" lang="ja-JP" altLang="en-US" dirty="0"/>
              <a:t>府県天気予報</a:t>
            </a:r>
          </a:p>
        </p:txBody>
      </p:sp>
      <p:sp>
        <p:nvSpPr>
          <p:cNvPr id="38" name="矢印: 五方向 37">
            <a:extLst>
              <a:ext uri="{FF2B5EF4-FFF2-40B4-BE49-F238E27FC236}">
                <a16:creationId xmlns:a16="http://schemas.microsoft.com/office/drawing/2014/main" id="{0414DAC9-0322-622D-E8C7-3DC91A1CF90A}"/>
              </a:ext>
            </a:extLst>
          </p:cNvPr>
          <p:cNvSpPr/>
          <p:nvPr/>
        </p:nvSpPr>
        <p:spPr>
          <a:xfrm>
            <a:off x="4738693" y="2677081"/>
            <a:ext cx="1248286" cy="324000"/>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一覧表示</a:t>
            </a:r>
            <a:endParaRPr kumimoji="1" lang="ja-JP" altLang="en-US" sz="1200" b="1" dirty="0"/>
          </a:p>
        </p:txBody>
      </p:sp>
      <p:sp>
        <p:nvSpPr>
          <p:cNvPr id="72" name="四角形: 角を丸くする 71">
            <a:extLst>
              <a:ext uri="{FF2B5EF4-FFF2-40B4-BE49-F238E27FC236}">
                <a16:creationId xmlns:a16="http://schemas.microsoft.com/office/drawing/2014/main" id="{00DAFC9D-A0A4-1021-8A74-D48F6E0CF0D7}"/>
              </a:ext>
            </a:extLst>
          </p:cNvPr>
          <p:cNvSpPr/>
          <p:nvPr/>
        </p:nvSpPr>
        <p:spPr>
          <a:xfrm>
            <a:off x="1915699" y="5072629"/>
            <a:ext cx="544504" cy="521776"/>
          </a:xfrm>
          <a:prstGeom prst="roundRect">
            <a:avLst>
              <a:gd name="adj" fmla="val 7519"/>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5" name="図 64">
            <a:extLst>
              <a:ext uri="{FF2B5EF4-FFF2-40B4-BE49-F238E27FC236}">
                <a16:creationId xmlns:a16="http://schemas.microsoft.com/office/drawing/2014/main" id="{B404727B-3A9B-0D86-A657-02D314C608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200000">
            <a:off x="2006091" y="5532752"/>
            <a:ext cx="360000" cy="360000"/>
          </a:xfrm>
          <a:prstGeom prst="rect">
            <a:avLst/>
          </a:prstGeom>
        </p:spPr>
      </p:pic>
      <p:sp>
        <p:nvSpPr>
          <p:cNvPr id="3" name="矢印: 五方向 2">
            <a:extLst>
              <a:ext uri="{FF2B5EF4-FFF2-40B4-BE49-F238E27FC236}">
                <a16:creationId xmlns:a16="http://schemas.microsoft.com/office/drawing/2014/main" id="{68EEE5DF-C0FE-AA42-BE28-27E705AF982A}"/>
              </a:ext>
            </a:extLst>
          </p:cNvPr>
          <p:cNvSpPr/>
          <p:nvPr/>
        </p:nvSpPr>
        <p:spPr>
          <a:xfrm>
            <a:off x="434377" y="3626162"/>
            <a:ext cx="1267473" cy="324000"/>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地図表示</a:t>
            </a:r>
            <a:endParaRPr kumimoji="1" lang="ja-JP" altLang="en-US" sz="1200" b="1" dirty="0"/>
          </a:p>
        </p:txBody>
      </p:sp>
      <p:graphicFrame>
        <p:nvGraphicFramePr>
          <p:cNvPr id="39" name="表 38">
            <a:extLst>
              <a:ext uri="{FF2B5EF4-FFF2-40B4-BE49-F238E27FC236}">
                <a16:creationId xmlns:a16="http://schemas.microsoft.com/office/drawing/2014/main" id="{1A0DD942-3804-C14B-00DA-385F3617078E}"/>
              </a:ext>
            </a:extLst>
          </p:cNvPr>
          <p:cNvGraphicFramePr>
            <a:graphicFrameLocks noGrp="1"/>
          </p:cNvGraphicFramePr>
          <p:nvPr>
            <p:extLst>
              <p:ext uri="{D42A27DB-BD31-4B8C-83A1-F6EECF244321}">
                <p14:modId xmlns:p14="http://schemas.microsoft.com/office/powerpoint/2010/main" val="720799754"/>
              </p:ext>
            </p:extLst>
          </p:nvPr>
        </p:nvGraphicFramePr>
        <p:xfrm>
          <a:off x="356599" y="1265954"/>
          <a:ext cx="2808000" cy="43200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067583928"/>
                    </a:ext>
                  </a:extLst>
                </a:gridCol>
                <a:gridCol w="1584000">
                  <a:extLst>
                    <a:ext uri="{9D8B030D-6E8A-4147-A177-3AD203B41FA5}">
                      <a16:colId xmlns:a16="http://schemas.microsoft.com/office/drawing/2014/main" val="3520279411"/>
                    </a:ext>
                  </a:extLst>
                </a:gridCol>
              </a:tblGrid>
              <a:tr h="432000">
                <a:tc>
                  <a:txBody>
                    <a:bodyPr/>
                    <a:lstStyle/>
                    <a:p>
                      <a:pPr algn="ctr"/>
                      <a:r>
                        <a:rPr kumimoji="1" lang="ja-JP" altLang="en-US" sz="1400" b="0" dirty="0"/>
                        <a:t>発表単位</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indent="0" algn="ctr">
                        <a:buFont typeface="Arial" panose="020B0604020202020204" pitchFamily="34" charset="0"/>
                        <a:buNone/>
                      </a:pPr>
                      <a:r>
                        <a:rPr lang="ja-JP" altLang="en-US" sz="1400" b="0" dirty="0">
                          <a:solidFill>
                            <a:schemeClr val="tx1"/>
                          </a:solidFill>
                          <a:latin typeface="Arial" panose="020B0604020202020204" pitchFamily="34" charset="0"/>
                        </a:rPr>
                        <a:t>一次細分区域</a:t>
                      </a:r>
                      <a:endParaRPr lang="en-US" altLang="ja-JP" sz="1400" b="0" dirty="0">
                        <a:solidFill>
                          <a:schemeClr val="tx1"/>
                        </a:solidFill>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sp>
        <p:nvSpPr>
          <p:cNvPr id="15" name="フリーフォーム: 図形 14">
            <a:extLst>
              <a:ext uri="{FF2B5EF4-FFF2-40B4-BE49-F238E27FC236}">
                <a16:creationId xmlns:a16="http://schemas.microsoft.com/office/drawing/2014/main" id="{74F223FF-4548-1065-DEC8-733E94D896E6}"/>
              </a:ext>
            </a:extLst>
          </p:cNvPr>
          <p:cNvSpPr/>
          <p:nvPr/>
        </p:nvSpPr>
        <p:spPr>
          <a:xfrm>
            <a:off x="2493718" y="5345281"/>
            <a:ext cx="1671639" cy="472827"/>
          </a:xfrm>
          <a:custGeom>
            <a:avLst/>
            <a:gdLst>
              <a:gd name="connsiteX0" fmla="*/ 275022 w 1671639"/>
              <a:gd name="connsiteY0" fmla="*/ 0 h 472827"/>
              <a:gd name="connsiteX1" fmla="*/ 1592833 w 1671639"/>
              <a:gd name="connsiteY1" fmla="*/ 0 h 472827"/>
              <a:gd name="connsiteX2" fmla="*/ 1671639 w 1671639"/>
              <a:gd name="connsiteY2" fmla="*/ 78806 h 472827"/>
              <a:gd name="connsiteX3" fmla="*/ 1671639 w 1671639"/>
              <a:gd name="connsiteY3" fmla="*/ 394021 h 472827"/>
              <a:gd name="connsiteX4" fmla="*/ 1592833 w 1671639"/>
              <a:gd name="connsiteY4" fmla="*/ 472827 h 472827"/>
              <a:gd name="connsiteX5" fmla="*/ 275022 w 1671639"/>
              <a:gd name="connsiteY5" fmla="*/ 472827 h 472827"/>
              <a:gd name="connsiteX6" fmla="*/ 196216 w 1671639"/>
              <a:gd name="connsiteY6" fmla="*/ 394021 h 472827"/>
              <a:gd name="connsiteX7" fmla="*/ 196216 w 1671639"/>
              <a:gd name="connsiteY7" fmla="*/ 260874 h 472827"/>
              <a:gd name="connsiteX8" fmla="*/ 0 w 1671639"/>
              <a:gd name="connsiteY8" fmla="*/ 192571 h 472827"/>
              <a:gd name="connsiteX9" fmla="*/ 196216 w 1671639"/>
              <a:gd name="connsiteY9" fmla="*/ 162391 h 472827"/>
              <a:gd name="connsiteX10" fmla="*/ 196216 w 1671639"/>
              <a:gd name="connsiteY10" fmla="*/ 78806 h 472827"/>
              <a:gd name="connsiteX11" fmla="*/ 275022 w 1671639"/>
              <a:gd name="connsiteY11" fmla="*/ 0 h 47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71639" h="472827">
                <a:moveTo>
                  <a:pt x="275022" y="0"/>
                </a:moveTo>
                <a:lnTo>
                  <a:pt x="1592833" y="0"/>
                </a:lnTo>
                <a:cubicBezTo>
                  <a:pt x="1636356" y="0"/>
                  <a:pt x="1671639" y="35283"/>
                  <a:pt x="1671639" y="78806"/>
                </a:cubicBezTo>
                <a:lnTo>
                  <a:pt x="1671639" y="394021"/>
                </a:lnTo>
                <a:cubicBezTo>
                  <a:pt x="1671639" y="437544"/>
                  <a:pt x="1636356" y="472827"/>
                  <a:pt x="1592833" y="472827"/>
                </a:cubicBezTo>
                <a:lnTo>
                  <a:pt x="275022" y="472827"/>
                </a:lnTo>
                <a:cubicBezTo>
                  <a:pt x="231499" y="472827"/>
                  <a:pt x="196216" y="437544"/>
                  <a:pt x="196216" y="394021"/>
                </a:cubicBezTo>
                <a:lnTo>
                  <a:pt x="196216" y="260874"/>
                </a:lnTo>
                <a:lnTo>
                  <a:pt x="0" y="192571"/>
                </a:lnTo>
                <a:lnTo>
                  <a:pt x="196216" y="162391"/>
                </a:lnTo>
                <a:lnTo>
                  <a:pt x="196216" y="78806"/>
                </a:lnTo>
                <a:cubicBezTo>
                  <a:pt x="196216" y="35283"/>
                  <a:pt x="231499" y="0"/>
                  <a:pt x="275022"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24000" tIns="72000" rtlCol="0" anchor="ctr">
            <a:noAutofit/>
          </a:bodyPr>
          <a:lstStyle/>
          <a:p>
            <a:r>
              <a:rPr lang="ja-JP" altLang="en-US" sz="1050" dirty="0"/>
              <a:t>詳しく見たい地方を</a:t>
            </a:r>
            <a:endParaRPr lang="en-US" altLang="ja-JP" sz="1050" dirty="0"/>
          </a:p>
          <a:p>
            <a:r>
              <a:rPr lang="ja-JP" altLang="en-US" sz="1050" dirty="0"/>
              <a:t>クリックし一覧表示</a:t>
            </a:r>
            <a:endParaRPr lang="en-US" altLang="ja-JP" sz="1050" dirty="0"/>
          </a:p>
        </p:txBody>
      </p:sp>
      <p:sp>
        <p:nvSpPr>
          <p:cNvPr id="17" name="四角形: 角を丸くする 16">
            <a:extLst>
              <a:ext uri="{FF2B5EF4-FFF2-40B4-BE49-F238E27FC236}">
                <a16:creationId xmlns:a16="http://schemas.microsoft.com/office/drawing/2014/main" id="{B175603F-2F88-E4BA-DA85-304E97FDFF69}"/>
              </a:ext>
            </a:extLst>
          </p:cNvPr>
          <p:cNvSpPr/>
          <p:nvPr/>
        </p:nvSpPr>
        <p:spPr>
          <a:xfrm>
            <a:off x="867352" y="6207462"/>
            <a:ext cx="2877146" cy="247633"/>
          </a:xfrm>
          <a:prstGeom prst="roundRect">
            <a:avLst>
              <a:gd name="adj" fmla="val 7519"/>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二等辺三角形 3">
            <a:extLst>
              <a:ext uri="{FF2B5EF4-FFF2-40B4-BE49-F238E27FC236}">
                <a16:creationId xmlns:a16="http://schemas.microsoft.com/office/drawing/2014/main" id="{8D37F48E-F60E-19E4-8AE2-B41F6D84B9C9}"/>
              </a:ext>
            </a:extLst>
          </p:cNvPr>
          <p:cNvSpPr/>
          <p:nvPr/>
        </p:nvSpPr>
        <p:spPr>
          <a:xfrm rot="5400000">
            <a:off x="4268945" y="4672984"/>
            <a:ext cx="517749" cy="319170"/>
          </a:xfrm>
          <a:prstGeom prst="triangle">
            <a:avLst>
              <a:gd name="adj" fmla="val 50000"/>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graphicFrame>
        <p:nvGraphicFramePr>
          <p:cNvPr id="5" name="表 4">
            <a:extLst>
              <a:ext uri="{FF2B5EF4-FFF2-40B4-BE49-F238E27FC236}">
                <a16:creationId xmlns:a16="http://schemas.microsoft.com/office/drawing/2014/main" id="{928D99BC-36E9-045C-FFB1-66FF606C2707}"/>
              </a:ext>
            </a:extLst>
          </p:cNvPr>
          <p:cNvGraphicFramePr>
            <a:graphicFrameLocks noGrp="1"/>
          </p:cNvGraphicFramePr>
          <p:nvPr>
            <p:extLst>
              <p:ext uri="{D42A27DB-BD31-4B8C-83A1-F6EECF244321}">
                <p14:modId xmlns:p14="http://schemas.microsoft.com/office/powerpoint/2010/main" val="2586291361"/>
              </p:ext>
            </p:extLst>
          </p:nvPr>
        </p:nvGraphicFramePr>
        <p:xfrm>
          <a:off x="3254181" y="1265954"/>
          <a:ext cx="3420000" cy="432000"/>
        </p:xfrm>
        <a:graphic>
          <a:graphicData uri="http://schemas.openxmlformats.org/drawingml/2006/table">
            <a:tbl>
              <a:tblPr firstRow="1" bandRow="1">
                <a:tableStyleId>{5C22544A-7EE6-4342-B048-85BDC9FD1C3A}</a:tableStyleId>
              </a:tblPr>
              <a:tblGrid>
                <a:gridCol w="1224000">
                  <a:extLst>
                    <a:ext uri="{9D8B030D-6E8A-4147-A177-3AD203B41FA5}">
                      <a16:colId xmlns:a16="http://schemas.microsoft.com/office/drawing/2014/main" val="2067583928"/>
                    </a:ext>
                  </a:extLst>
                </a:gridCol>
                <a:gridCol w="2196000">
                  <a:extLst>
                    <a:ext uri="{9D8B030D-6E8A-4147-A177-3AD203B41FA5}">
                      <a16:colId xmlns:a16="http://schemas.microsoft.com/office/drawing/2014/main" val="3520279411"/>
                    </a:ext>
                  </a:extLst>
                </a:gridCol>
              </a:tblGrid>
              <a:tr h="432000">
                <a:tc>
                  <a:txBody>
                    <a:bodyPr/>
                    <a:lstStyle/>
                    <a:p>
                      <a:pPr algn="ctr"/>
                      <a:r>
                        <a:rPr kumimoji="1" lang="ja-JP" altLang="en-US" sz="1400" b="0" dirty="0"/>
                        <a:t>タイミング</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rPr>
                        <a:t>毎日 </a:t>
                      </a:r>
                      <a:r>
                        <a:rPr lang="en-US" altLang="zh-TW" sz="1400" b="0" dirty="0">
                          <a:solidFill>
                            <a:schemeClr val="tx1"/>
                          </a:solidFill>
                        </a:rPr>
                        <a:t>5</a:t>
                      </a:r>
                      <a:r>
                        <a:rPr lang="zh-TW" altLang="en-US" sz="1400" b="0" dirty="0">
                          <a:solidFill>
                            <a:schemeClr val="tx1"/>
                          </a:solidFill>
                        </a:rPr>
                        <a:t>時</a:t>
                      </a:r>
                      <a:r>
                        <a:rPr lang="ja-JP" altLang="en-US" sz="1400" b="0" dirty="0">
                          <a:solidFill>
                            <a:schemeClr val="tx1"/>
                          </a:solidFill>
                        </a:rPr>
                        <a:t>・</a:t>
                      </a:r>
                      <a:r>
                        <a:rPr lang="en-US" altLang="zh-TW" sz="1400" b="0" dirty="0">
                          <a:solidFill>
                            <a:schemeClr val="tx1"/>
                          </a:solidFill>
                        </a:rPr>
                        <a:t>11</a:t>
                      </a:r>
                      <a:r>
                        <a:rPr lang="zh-TW" altLang="en-US" sz="1400" b="0" dirty="0">
                          <a:solidFill>
                            <a:schemeClr val="tx1"/>
                          </a:solidFill>
                        </a:rPr>
                        <a:t>時</a:t>
                      </a:r>
                      <a:r>
                        <a:rPr lang="ja-JP" altLang="en-US" sz="1400" b="0" dirty="0">
                          <a:solidFill>
                            <a:schemeClr val="tx1"/>
                          </a:solidFill>
                        </a:rPr>
                        <a:t>・</a:t>
                      </a:r>
                      <a:r>
                        <a:rPr lang="en-US" altLang="zh-TW" sz="1400" b="0" dirty="0">
                          <a:solidFill>
                            <a:schemeClr val="tx1"/>
                          </a:solidFill>
                        </a:rPr>
                        <a:t>17</a:t>
                      </a:r>
                      <a:r>
                        <a:rPr lang="zh-TW" altLang="en-US" sz="1400" b="0" dirty="0">
                          <a:solidFill>
                            <a:schemeClr val="tx1"/>
                          </a:solidFill>
                        </a:rPr>
                        <a:t>時</a:t>
                      </a:r>
                      <a:endParaRPr lang="en-US" altLang="ja-JP" sz="1400" b="0" dirty="0">
                        <a:solidFill>
                          <a:schemeClr val="tx1"/>
                        </a:solidFill>
                        <a:effectLst/>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graphicFrame>
        <p:nvGraphicFramePr>
          <p:cNvPr id="6" name="表 5">
            <a:extLst>
              <a:ext uri="{FF2B5EF4-FFF2-40B4-BE49-F238E27FC236}">
                <a16:creationId xmlns:a16="http://schemas.microsoft.com/office/drawing/2014/main" id="{BA920D0A-0C02-7A3F-59A6-56A214CAD3C9}"/>
              </a:ext>
            </a:extLst>
          </p:cNvPr>
          <p:cNvGraphicFramePr>
            <a:graphicFrameLocks noGrp="1"/>
          </p:cNvGraphicFramePr>
          <p:nvPr>
            <p:extLst>
              <p:ext uri="{D42A27DB-BD31-4B8C-83A1-F6EECF244321}">
                <p14:modId xmlns:p14="http://schemas.microsoft.com/office/powerpoint/2010/main" val="2873277389"/>
              </p:ext>
            </p:extLst>
          </p:nvPr>
        </p:nvGraphicFramePr>
        <p:xfrm>
          <a:off x="356599" y="1843643"/>
          <a:ext cx="6336000" cy="648000"/>
        </p:xfrm>
        <a:graphic>
          <a:graphicData uri="http://schemas.openxmlformats.org/drawingml/2006/table">
            <a:tbl>
              <a:tblPr firstRow="1" bandRow="1">
                <a:tableStyleId>{5C22544A-7EE6-4342-B048-85BDC9FD1C3A}</a:tableStyleId>
              </a:tblPr>
              <a:tblGrid>
                <a:gridCol w="1188000">
                  <a:extLst>
                    <a:ext uri="{9D8B030D-6E8A-4147-A177-3AD203B41FA5}">
                      <a16:colId xmlns:a16="http://schemas.microsoft.com/office/drawing/2014/main" val="2067583928"/>
                    </a:ext>
                  </a:extLst>
                </a:gridCol>
                <a:gridCol w="5148000">
                  <a:extLst>
                    <a:ext uri="{9D8B030D-6E8A-4147-A177-3AD203B41FA5}">
                      <a16:colId xmlns:a16="http://schemas.microsoft.com/office/drawing/2014/main" val="3520279411"/>
                    </a:ext>
                  </a:extLst>
                </a:gridCol>
              </a:tblGrid>
              <a:tr h="648000">
                <a:tc>
                  <a:txBody>
                    <a:bodyPr/>
                    <a:lstStyle/>
                    <a:p>
                      <a:pPr algn="ctr"/>
                      <a:r>
                        <a:rPr kumimoji="1" lang="ja-JP" altLang="en-US" sz="1400" b="0" dirty="0"/>
                        <a:t>発表内容</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rPr>
                        <a:t>明後日までの</a:t>
                      </a:r>
                      <a:r>
                        <a:rPr lang="ja-JP" altLang="en-US" sz="1400" b="0" dirty="0">
                          <a:solidFill>
                            <a:schemeClr val="tx1"/>
                          </a:solidFill>
                          <a:effectLst/>
                          <a:latin typeface="Arial" panose="020B0604020202020204" pitchFamily="34" charset="0"/>
                        </a:rPr>
                        <a:t>天気・風・波</a:t>
                      </a:r>
                      <a:endParaRPr lang="en-US" altLang="ja-JP" sz="1400" b="0" dirty="0">
                        <a:solidFill>
                          <a:schemeClr val="tx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rPr>
                        <a:t>明日までの</a:t>
                      </a:r>
                      <a:r>
                        <a:rPr lang="en-US" altLang="ja-JP" sz="1400" b="0" dirty="0">
                          <a:solidFill>
                            <a:schemeClr val="tx1"/>
                          </a:solidFill>
                        </a:rPr>
                        <a:t>6</a:t>
                      </a:r>
                      <a:r>
                        <a:rPr lang="ja-JP" altLang="en-US" sz="1400" b="0" dirty="0">
                          <a:solidFill>
                            <a:schemeClr val="tx1"/>
                          </a:solidFill>
                        </a:rPr>
                        <a:t>時間ごとの</a:t>
                      </a:r>
                      <a:r>
                        <a:rPr lang="ja-JP" altLang="en-US" sz="1400" b="0" dirty="0">
                          <a:solidFill>
                            <a:schemeClr val="tx1"/>
                          </a:solidFill>
                          <a:effectLst/>
                          <a:latin typeface="Arial" panose="020B0604020202020204" pitchFamily="34" charset="0"/>
                        </a:rPr>
                        <a:t>降水確率・最高／最低気温</a:t>
                      </a:r>
                      <a:endParaRPr lang="en-US" altLang="ja-JP" sz="1400" b="0" dirty="0">
                        <a:solidFill>
                          <a:schemeClr val="tx1"/>
                        </a:solidFill>
                        <a:effectLst/>
                        <a:latin typeface="Arial" panose="020B0604020202020204" pitchFamily="34" charset="0"/>
                      </a:endParaRPr>
                    </a:p>
                  </a:txBody>
                  <a:tcPr marL="360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pic>
        <p:nvPicPr>
          <p:cNvPr id="8" name="図 7">
            <a:hlinkClick r:id="rId6"/>
            <a:extLst>
              <a:ext uri="{FF2B5EF4-FFF2-40B4-BE49-F238E27FC236}">
                <a16:creationId xmlns:a16="http://schemas.microsoft.com/office/drawing/2014/main" id="{55771FC9-BE67-5D37-B20F-FE1D9F6B3662}"/>
              </a:ext>
            </a:extLst>
          </p:cNvPr>
          <p:cNvPicPr>
            <a:picLocks noChangeAspect="1"/>
          </p:cNvPicPr>
          <p:nvPr/>
        </p:nvPicPr>
        <p:blipFill>
          <a:blip r:embed="rId7"/>
          <a:stretch>
            <a:fillRect/>
          </a:stretch>
        </p:blipFill>
        <p:spPr>
          <a:xfrm>
            <a:off x="461554" y="2840211"/>
            <a:ext cx="1159559" cy="406029"/>
          </a:xfrm>
          <a:prstGeom prst="rect">
            <a:avLst/>
          </a:prstGeom>
        </p:spPr>
      </p:pic>
      <p:sp>
        <p:nvSpPr>
          <p:cNvPr id="10" name="テキスト ボックス 9">
            <a:extLst>
              <a:ext uri="{FF2B5EF4-FFF2-40B4-BE49-F238E27FC236}">
                <a16:creationId xmlns:a16="http://schemas.microsoft.com/office/drawing/2014/main" id="{A6633991-1A28-D7CA-8582-7F001ACA680D}"/>
              </a:ext>
            </a:extLst>
          </p:cNvPr>
          <p:cNvSpPr txBox="1"/>
          <p:nvPr/>
        </p:nvSpPr>
        <p:spPr>
          <a:xfrm>
            <a:off x="1643312" y="2878946"/>
            <a:ext cx="2925930" cy="307777"/>
          </a:xfrm>
          <a:prstGeom prst="rect">
            <a:avLst/>
          </a:prstGeom>
          <a:noFill/>
        </p:spPr>
        <p:txBody>
          <a:bodyPr wrap="square" rtlCol="0">
            <a:spAutoFit/>
          </a:bodyPr>
          <a:lstStyle/>
          <a:p>
            <a:r>
              <a:rPr lang="ja-JP" altLang="en-US" sz="1400" dirty="0"/>
              <a:t>気象庁</a:t>
            </a:r>
            <a:r>
              <a:rPr lang="en-US" altLang="ja-JP" sz="1400" dirty="0"/>
              <a:t>HP</a:t>
            </a:r>
            <a:r>
              <a:rPr lang="ja-JP" altLang="en-US" sz="1400" dirty="0"/>
              <a:t>「天気予報」へアクセス</a:t>
            </a:r>
            <a:endParaRPr kumimoji="1" lang="ja-JP" altLang="en-US" sz="1400" dirty="0"/>
          </a:p>
        </p:txBody>
      </p:sp>
      <p:sp>
        <p:nvSpPr>
          <p:cNvPr id="13" name="二等辺三角形 12">
            <a:extLst>
              <a:ext uri="{FF2B5EF4-FFF2-40B4-BE49-F238E27FC236}">
                <a16:creationId xmlns:a16="http://schemas.microsoft.com/office/drawing/2014/main" id="{D1FCF88E-B607-8743-248A-BBAB8C5B23B5}"/>
              </a:ext>
            </a:extLst>
          </p:cNvPr>
          <p:cNvSpPr/>
          <p:nvPr/>
        </p:nvSpPr>
        <p:spPr>
          <a:xfrm rot="10800000">
            <a:off x="2167834" y="3352545"/>
            <a:ext cx="517749" cy="319170"/>
          </a:xfrm>
          <a:prstGeom prst="triangle">
            <a:avLst>
              <a:gd name="adj" fmla="val 50000"/>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p>
        </p:txBody>
      </p:sp>
      <p:sp>
        <p:nvSpPr>
          <p:cNvPr id="18" name="正方形/長方形 17">
            <a:extLst>
              <a:ext uri="{FF2B5EF4-FFF2-40B4-BE49-F238E27FC236}">
                <a16:creationId xmlns:a16="http://schemas.microsoft.com/office/drawing/2014/main" id="{0979D0EA-ED50-BD7A-F1A0-DF285C4B35EA}"/>
              </a:ext>
            </a:extLst>
          </p:cNvPr>
          <p:cNvSpPr/>
          <p:nvPr/>
        </p:nvSpPr>
        <p:spPr>
          <a:xfrm>
            <a:off x="356839" y="2698595"/>
            <a:ext cx="4215161" cy="639713"/>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9D4D2A61-4D65-30C4-BCF4-EF618B1CD4AD}"/>
              </a:ext>
            </a:extLst>
          </p:cNvPr>
          <p:cNvSpPr/>
          <p:nvPr/>
        </p:nvSpPr>
        <p:spPr>
          <a:xfrm>
            <a:off x="4938203" y="3104912"/>
            <a:ext cx="3708000" cy="1296000"/>
          </a:xfrm>
          <a:prstGeom prst="roundRect">
            <a:avLst>
              <a:gd name="adj" fmla="val 0"/>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15128288-8B50-2FE2-5151-FB7C2B4009C7}"/>
              </a:ext>
            </a:extLst>
          </p:cNvPr>
          <p:cNvSpPr/>
          <p:nvPr/>
        </p:nvSpPr>
        <p:spPr>
          <a:xfrm>
            <a:off x="4923154" y="4828899"/>
            <a:ext cx="3708000" cy="1529573"/>
          </a:xfrm>
          <a:prstGeom prst="roundRect">
            <a:avLst>
              <a:gd name="adj" fmla="val 0"/>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a:extLst>
              <a:ext uri="{FF2B5EF4-FFF2-40B4-BE49-F238E27FC236}">
                <a16:creationId xmlns:a16="http://schemas.microsoft.com/office/drawing/2014/main" id="{9F3DD896-A092-DE83-0FCD-E11DC3F1BFC2}"/>
              </a:ext>
            </a:extLst>
          </p:cNvPr>
          <p:cNvSpPr/>
          <p:nvPr/>
        </p:nvSpPr>
        <p:spPr>
          <a:xfrm rot="10800000">
            <a:off x="7256157" y="2855700"/>
            <a:ext cx="180024" cy="285712"/>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b="1"/>
          </a:p>
        </p:txBody>
      </p:sp>
      <p:sp>
        <p:nvSpPr>
          <p:cNvPr id="21" name="四角形: 角を丸くする 20">
            <a:extLst>
              <a:ext uri="{FF2B5EF4-FFF2-40B4-BE49-F238E27FC236}">
                <a16:creationId xmlns:a16="http://schemas.microsoft.com/office/drawing/2014/main" id="{AB57A0BC-FC25-022F-CE03-2C4D4E3DF929}"/>
              </a:ext>
            </a:extLst>
          </p:cNvPr>
          <p:cNvSpPr/>
          <p:nvPr/>
        </p:nvSpPr>
        <p:spPr>
          <a:xfrm>
            <a:off x="6723331" y="2682308"/>
            <a:ext cx="1341810" cy="324000"/>
          </a:xfrm>
          <a:prstGeom prst="roundRect">
            <a:avLst>
              <a:gd name="adj" fmla="val 21631"/>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dirty="0">
                <a:solidFill>
                  <a:schemeClr val="bg1"/>
                </a:solidFill>
                <a:latin typeface="メイリオ" panose="020B0604030504040204" pitchFamily="50" charset="-128"/>
                <a:ea typeface="メイリオ" panose="020B0604030504040204" pitchFamily="50" charset="-128"/>
              </a:rPr>
              <a:t>府県天気予報</a:t>
            </a:r>
            <a:endParaRPr lang="en-US" altLang="ja-JP" sz="1000" dirty="0">
              <a:solidFill>
                <a:schemeClr val="bg1"/>
              </a:solidFill>
            </a:endParaRPr>
          </a:p>
        </p:txBody>
      </p:sp>
      <p:sp>
        <p:nvSpPr>
          <p:cNvPr id="23" name="二等辺三角形 22">
            <a:extLst>
              <a:ext uri="{FF2B5EF4-FFF2-40B4-BE49-F238E27FC236}">
                <a16:creationId xmlns:a16="http://schemas.microsoft.com/office/drawing/2014/main" id="{A64EA1FC-E9ED-2F32-4A9F-8ABB3EC5BB54}"/>
              </a:ext>
            </a:extLst>
          </p:cNvPr>
          <p:cNvSpPr/>
          <p:nvPr/>
        </p:nvSpPr>
        <p:spPr>
          <a:xfrm rot="10800000">
            <a:off x="7316520" y="4620752"/>
            <a:ext cx="180024" cy="285712"/>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b="1"/>
          </a:p>
        </p:txBody>
      </p:sp>
      <p:sp>
        <p:nvSpPr>
          <p:cNvPr id="24" name="四角形: 角を丸くする 23">
            <a:extLst>
              <a:ext uri="{FF2B5EF4-FFF2-40B4-BE49-F238E27FC236}">
                <a16:creationId xmlns:a16="http://schemas.microsoft.com/office/drawing/2014/main" id="{0CDC20D6-EF5A-F903-25AB-80870FD0830E}"/>
              </a:ext>
            </a:extLst>
          </p:cNvPr>
          <p:cNvSpPr/>
          <p:nvPr/>
        </p:nvSpPr>
        <p:spPr>
          <a:xfrm>
            <a:off x="6783694" y="4447360"/>
            <a:ext cx="1341810" cy="324000"/>
          </a:xfrm>
          <a:prstGeom prst="roundRect">
            <a:avLst>
              <a:gd name="adj" fmla="val 21631"/>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dirty="0">
                <a:solidFill>
                  <a:schemeClr val="bg1"/>
                </a:solidFill>
                <a:latin typeface="メイリオ" panose="020B0604030504040204" pitchFamily="50" charset="-128"/>
                <a:ea typeface="メイリオ" panose="020B0604030504040204" pitchFamily="50" charset="-128"/>
              </a:rPr>
              <a:t>週間天気予報</a:t>
            </a:r>
            <a:endParaRPr lang="en-US" altLang="ja-JP" sz="1000" dirty="0">
              <a:solidFill>
                <a:schemeClr val="bg1"/>
              </a:solidFill>
            </a:endParaRPr>
          </a:p>
        </p:txBody>
      </p:sp>
      <p:sp>
        <p:nvSpPr>
          <p:cNvPr id="25" name="二等辺三角形 24">
            <a:extLst>
              <a:ext uri="{FF2B5EF4-FFF2-40B4-BE49-F238E27FC236}">
                <a16:creationId xmlns:a16="http://schemas.microsoft.com/office/drawing/2014/main" id="{2BBAB03D-B901-099E-C35B-2C922BE342F9}"/>
              </a:ext>
            </a:extLst>
          </p:cNvPr>
          <p:cNvSpPr/>
          <p:nvPr/>
        </p:nvSpPr>
        <p:spPr>
          <a:xfrm rot="10800000">
            <a:off x="1335184" y="5981476"/>
            <a:ext cx="180024" cy="285712"/>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b="1"/>
          </a:p>
        </p:txBody>
      </p:sp>
      <p:sp>
        <p:nvSpPr>
          <p:cNvPr id="27" name="四角形: 角を丸くする 26">
            <a:extLst>
              <a:ext uri="{FF2B5EF4-FFF2-40B4-BE49-F238E27FC236}">
                <a16:creationId xmlns:a16="http://schemas.microsoft.com/office/drawing/2014/main" id="{4B7E38EB-9F28-5CF2-20F1-D67144A976B7}"/>
              </a:ext>
            </a:extLst>
          </p:cNvPr>
          <p:cNvSpPr/>
          <p:nvPr/>
        </p:nvSpPr>
        <p:spPr>
          <a:xfrm>
            <a:off x="919479" y="5774927"/>
            <a:ext cx="1113341" cy="324000"/>
          </a:xfrm>
          <a:prstGeom prst="roundRect">
            <a:avLst>
              <a:gd name="adj" fmla="val 21631"/>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dirty="0">
                <a:solidFill>
                  <a:schemeClr val="bg1"/>
                </a:solidFill>
                <a:latin typeface="メイリオ" panose="020B0604030504040204" pitchFamily="50" charset="-128"/>
                <a:ea typeface="メイリオ" panose="020B0604030504040204" pitchFamily="50" charset="-128"/>
              </a:rPr>
              <a:t>日付の切替</a:t>
            </a:r>
            <a:endParaRPr lang="en-US" altLang="ja-JP" sz="1000" dirty="0">
              <a:solidFill>
                <a:schemeClr val="bg1"/>
              </a:solidFill>
            </a:endParaRPr>
          </a:p>
        </p:txBody>
      </p:sp>
      <p:sp>
        <p:nvSpPr>
          <p:cNvPr id="9" name="スライド番号プレースホルダー 8">
            <a:extLst>
              <a:ext uri="{FF2B5EF4-FFF2-40B4-BE49-F238E27FC236}">
                <a16:creationId xmlns:a16="http://schemas.microsoft.com/office/drawing/2014/main" id="{FCDB8DBC-139F-A8B3-C5DF-BCD25E9F1F60}"/>
              </a:ext>
            </a:extLst>
          </p:cNvPr>
          <p:cNvSpPr>
            <a:spLocks noGrp="1"/>
          </p:cNvSpPr>
          <p:nvPr>
            <p:ph type="sldNum" sz="quarter" idx="12"/>
          </p:nvPr>
        </p:nvSpPr>
        <p:spPr/>
        <p:txBody>
          <a:bodyPr/>
          <a:lstStyle/>
          <a:p>
            <a:fld id="{5F9F9204-6EDA-41A6-81B7-5E8491083ADF}" type="slidenum">
              <a:rPr kumimoji="1" lang="ja-JP" altLang="en-US" smtClean="0"/>
              <a:t>22</a:t>
            </a:fld>
            <a:endParaRPr kumimoji="1" lang="ja-JP" altLang="en-US" dirty="0"/>
          </a:p>
        </p:txBody>
      </p:sp>
    </p:spTree>
    <p:extLst>
      <p:ext uri="{BB962C8B-B14F-4D97-AF65-F5344CB8AC3E}">
        <p14:creationId xmlns:p14="http://schemas.microsoft.com/office/powerpoint/2010/main" val="1254282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B8AB26B-AAF8-EF92-C293-D11CAEDD9A00}"/>
              </a:ext>
            </a:extLst>
          </p:cNvPr>
          <p:cNvSpPr>
            <a:spLocks noGrp="1"/>
          </p:cNvSpPr>
          <p:nvPr>
            <p:ph idx="1"/>
          </p:nvPr>
        </p:nvSpPr>
        <p:spPr/>
        <p:txBody>
          <a:bodyPr/>
          <a:lstStyle/>
          <a:p>
            <a:r>
              <a:rPr kumimoji="1" lang="ja-JP" altLang="en-US" dirty="0"/>
              <a:t>府県天気予報より先の</a:t>
            </a:r>
            <a:r>
              <a:rPr kumimoji="1" lang="en-US" altLang="ja-JP" dirty="0"/>
              <a:t>7</a:t>
            </a:r>
            <a:r>
              <a:rPr kumimoji="1" lang="ja-JP" altLang="en-US" dirty="0"/>
              <a:t>日先まで</a:t>
            </a:r>
            <a:r>
              <a:rPr kumimoji="1" lang="en-US" altLang="ja-JP" dirty="0"/>
              <a:t>1</a:t>
            </a:r>
            <a:r>
              <a:rPr kumimoji="1" lang="ja-JP" altLang="en-US" dirty="0"/>
              <a:t>日単位で発表</a:t>
            </a:r>
          </a:p>
        </p:txBody>
      </p:sp>
      <p:pic>
        <p:nvPicPr>
          <p:cNvPr id="5" name="図 4">
            <a:extLst>
              <a:ext uri="{FF2B5EF4-FFF2-40B4-BE49-F238E27FC236}">
                <a16:creationId xmlns:a16="http://schemas.microsoft.com/office/drawing/2014/main" id="{C9FA3A94-F179-0190-A37C-73704D5A0DD0}"/>
              </a:ext>
            </a:extLst>
          </p:cNvPr>
          <p:cNvPicPr>
            <a:picLocks noChangeAspect="1"/>
          </p:cNvPicPr>
          <p:nvPr/>
        </p:nvPicPr>
        <p:blipFill>
          <a:blip r:embed="rId3"/>
          <a:stretch>
            <a:fillRect/>
          </a:stretch>
        </p:blipFill>
        <p:spPr>
          <a:xfrm>
            <a:off x="359447" y="1261314"/>
            <a:ext cx="7163276" cy="2526030"/>
          </a:xfrm>
          <a:prstGeom prst="rect">
            <a:avLst/>
          </a:prstGeom>
        </p:spPr>
      </p:pic>
      <p:sp>
        <p:nvSpPr>
          <p:cNvPr id="14" name="四角形: 角を丸くする 13">
            <a:extLst>
              <a:ext uri="{FF2B5EF4-FFF2-40B4-BE49-F238E27FC236}">
                <a16:creationId xmlns:a16="http://schemas.microsoft.com/office/drawing/2014/main" id="{22BDADFD-73D7-7119-9E65-D57CC92ED392}"/>
              </a:ext>
            </a:extLst>
          </p:cNvPr>
          <p:cNvSpPr/>
          <p:nvPr/>
        </p:nvSpPr>
        <p:spPr>
          <a:xfrm>
            <a:off x="3832643" y="2508644"/>
            <a:ext cx="3651980" cy="166301"/>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2E9071A0-7C1E-0507-E67E-A870489CA269}"/>
              </a:ext>
            </a:extLst>
          </p:cNvPr>
          <p:cNvSpPr>
            <a:spLocks noGrp="1"/>
          </p:cNvSpPr>
          <p:nvPr>
            <p:ph type="title"/>
          </p:nvPr>
        </p:nvSpPr>
        <p:spPr/>
        <p:txBody>
          <a:bodyPr/>
          <a:lstStyle/>
          <a:p>
            <a:r>
              <a:rPr kumimoji="1" lang="ja-JP" altLang="en-US" dirty="0"/>
              <a:t>週間天気予報</a:t>
            </a:r>
          </a:p>
        </p:txBody>
      </p:sp>
      <p:graphicFrame>
        <p:nvGraphicFramePr>
          <p:cNvPr id="6" name="表 5">
            <a:extLst>
              <a:ext uri="{FF2B5EF4-FFF2-40B4-BE49-F238E27FC236}">
                <a16:creationId xmlns:a16="http://schemas.microsoft.com/office/drawing/2014/main" id="{109ABE26-1879-F66C-B834-D18ED51A1B5A}"/>
              </a:ext>
            </a:extLst>
          </p:cNvPr>
          <p:cNvGraphicFramePr>
            <a:graphicFrameLocks noGrp="1"/>
          </p:cNvGraphicFramePr>
          <p:nvPr>
            <p:extLst>
              <p:ext uri="{D42A27DB-BD31-4B8C-83A1-F6EECF244321}">
                <p14:modId xmlns:p14="http://schemas.microsoft.com/office/powerpoint/2010/main" val="3775032398"/>
              </p:ext>
            </p:extLst>
          </p:nvPr>
        </p:nvGraphicFramePr>
        <p:xfrm>
          <a:off x="472190" y="4322704"/>
          <a:ext cx="3240000" cy="432000"/>
        </p:xfrm>
        <a:graphic>
          <a:graphicData uri="http://schemas.openxmlformats.org/drawingml/2006/table">
            <a:tbl>
              <a:tblPr firstRow="1" bandRow="1">
                <a:tableStyleId>{5C22544A-7EE6-4342-B048-85BDC9FD1C3A}</a:tableStyleId>
              </a:tblPr>
              <a:tblGrid>
                <a:gridCol w="1152000">
                  <a:extLst>
                    <a:ext uri="{9D8B030D-6E8A-4147-A177-3AD203B41FA5}">
                      <a16:colId xmlns:a16="http://schemas.microsoft.com/office/drawing/2014/main" val="2067583928"/>
                    </a:ext>
                  </a:extLst>
                </a:gridCol>
                <a:gridCol w="2088000">
                  <a:extLst>
                    <a:ext uri="{9D8B030D-6E8A-4147-A177-3AD203B41FA5}">
                      <a16:colId xmlns:a16="http://schemas.microsoft.com/office/drawing/2014/main" val="3520279411"/>
                    </a:ext>
                  </a:extLst>
                </a:gridCol>
              </a:tblGrid>
              <a:tr h="432000">
                <a:tc>
                  <a:txBody>
                    <a:bodyPr/>
                    <a:lstStyle/>
                    <a:p>
                      <a:pPr algn="ctr"/>
                      <a:r>
                        <a:rPr kumimoji="1" lang="ja-JP" altLang="en-US" sz="1400" b="0" dirty="0"/>
                        <a:t>発表単位</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indent="0" algn="ctr">
                        <a:buFont typeface="Arial" panose="020B0604020202020204" pitchFamily="34" charset="0"/>
                        <a:buNone/>
                      </a:pPr>
                      <a:r>
                        <a:rPr lang="ja-JP" altLang="en-US" sz="1400" b="0" dirty="0">
                          <a:solidFill>
                            <a:schemeClr val="tx1"/>
                          </a:solidFill>
                          <a:latin typeface="Arial" panose="020B0604020202020204" pitchFamily="34" charset="0"/>
                        </a:rPr>
                        <a:t>府県予報区（原則）</a:t>
                      </a:r>
                      <a:endParaRPr lang="en-US" altLang="ja-JP" sz="1400" b="0" dirty="0">
                        <a:solidFill>
                          <a:schemeClr val="tx1"/>
                        </a:solidFill>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graphicFrame>
        <p:nvGraphicFramePr>
          <p:cNvPr id="7" name="表 6">
            <a:extLst>
              <a:ext uri="{FF2B5EF4-FFF2-40B4-BE49-F238E27FC236}">
                <a16:creationId xmlns:a16="http://schemas.microsoft.com/office/drawing/2014/main" id="{8852C2BA-9C76-9DB9-C86D-A7B6C35CC232}"/>
              </a:ext>
            </a:extLst>
          </p:cNvPr>
          <p:cNvGraphicFramePr>
            <a:graphicFrameLocks noGrp="1"/>
          </p:cNvGraphicFramePr>
          <p:nvPr>
            <p:extLst>
              <p:ext uri="{D42A27DB-BD31-4B8C-83A1-F6EECF244321}">
                <p14:modId xmlns:p14="http://schemas.microsoft.com/office/powerpoint/2010/main" val="917613800"/>
              </p:ext>
            </p:extLst>
          </p:nvPr>
        </p:nvGraphicFramePr>
        <p:xfrm>
          <a:off x="472190" y="4899171"/>
          <a:ext cx="3240000" cy="432000"/>
        </p:xfrm>
        <a:graphic>
          <a:graphicData uri="http://schemas.openxmlformats.org/drawingml/2006/table">
            <a:tbl>
              <a:tblPr firstRow="1" bandRow="1">
                <a:tableStyleId>{5C22544A-7EE6-4342-B048-85BDC9FD1C3A}</a:tableStyleId>
              </a:tblPr>
              <a:tblGrid>
                <a:gridCol w="1152000">
                  <a:extLst>
                    <a:ext uri="{9D8B030D-6E8A-4147-A177-3AD203B41FA5}">
                      <a16:colId xmlns:a16="http://schemas.microsoft.com/office/drawing/2014/main" val="2067583928"/>
                    </a:ext>
                  </a:extLst>
                </a:gridCol>
                <a:gridCol w="2088000">
                  <a:extLst>
                    <a:ext uri="{9D8B030D-6E8A-4147-A177-3AD203B41FA5}">
                      <a16:colId xmlns:a16="http://schemas.microsoft.com/office/drawing/2014/main" val="3520279411"/>
                    </a:ext>
                  </a:extLst>
                </a:gridCol>
              </a:tblGrid>
              <a:tr h="432000">
                <a:tc>
                  <a:txBody>
                    <a:bodyPr/>
                    <a:lstStyle/>
                    <a:p>
                      <a:pPr algn="ctr"/>
                      <a:r>
                        <a:rPr kumimoji="1" lang="ja-JP" altLang="en-US" sz="1400" b="0" dirty="0"/>
                        <a:t>タイミング</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rPr>
                        <a:t>毎日 </a:t>
                      </a:r>
                      <a:r>
                        <a:rPr lang="en-US" altLang="zh-TW" sz="1400" b="0" dirty="0">
                          <a:solidFill>
                            <a:schemeClr val="tx1"/>
                          </a:solidFill>
                        </a:rPr>
                        <a:t>11</a:t>
                      </a:r>
                      <a:r>
                        <a:rPr lang="zh-TW" altLang="en-US" sz="1400" b="0" dirty="0">
                          <a:solidFill>
                            <a:schemeClr val="tx1"/>
                          </a:solidFill>
                        </a:rPr>
                        <a:t>時</a:t>
                      </a:r>
                      <a:r>
                        <a:rPr lang="ja-JP" altLang="en-US" sz="1400" b="0" dirty="0">
                          <a:solidFill>
                            <a:schemeClr val="tx1"/>
                          </a:solidFill>
                        </a:rPr>
                        <a:t>・</a:t>
                      </a:r>
                      <a:r>
                        <a:rPr lang="en-US" altLang="zh-TW" sz="1400" b="0" dirty="0">
                          <a:solidFill>
                            <a:schemeClr val="tx1"/>
                          </a:solidFill>
                        </a:rPr>
                        <a:t>17</a:t>
                      </a:r>
                      <a:r>
                        <a:rPr lang="zh-TW" altLang="en-US" sz="1400" b="0" dirty="0">
                          <a:solidFill>
                            <a:schemeClr val="tx1"/>
                          </a:solidFill>
                        </a:rPr>
                        <a:t>時</a:t>
                      </a:r>
                      <a:endParaRPr lang="en-US" altLang="ja-JP" sz="1400" b="0" dirty="0">
                        <a:solidFill>
                          <a:schemeClr val="tx1"/>
                        </a:solidFill>
                        <a:effectLst/>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graphicFrame>
        <p:nvGraphicFramePr>
          <p:cNvPr id="9" name="表 8">
            <a:extLst>
              <a:ext uri="{FF2B5EF4-FFF2-40B4-BE49-F238E27FC236}">
                <a16:creationId xmlns:a16="http://schemas.microsoft.com/office/drawing/2014/main" id="{FE608A03-BEB6-C6C9-6C1F-9E4215BF5889}"/>
              </a:ext>
            </a:extLst>
          </p:cNvPr>
          <p:cNvGraphicFramePr>
            <a:graphicFrameLocks noGrp="1"/>
          </p:cNvGraphicFramePr>
          <p:nvPr>
            <p:extLst>
              <p:ext uri="{D42A27DB-BD31-4B8C-83A1-F6EECF244321}">
                <p14:modId xmlns:p14="http://schemas.microsoft.com/office/powerpoint/2010/main" val="3645399999"/>
              </p:ext>
            </p:extLst>
          </p:nvPr>
        </p:nvGraphicFramePr>
        <p:xfrm>
          <a:off x="3832643" y="4313827"/>
          <a:ext cx="4940079" cy="2322579"/>
        </p:xfrm>
        <a:graphic>
          <a:graphicData uri="http://schemas.openxmlformats.org/drawingml/2006/table">
            <a:tbl>
              <a:tblPr>
                <a:tableStyleId>{8799B23B-EC83-4686-B30A-512413B5E67A}</a:tableStyleId>
              </a:tblPr>
              <a:tblGrid>
                <a:gridCol w="695577">
                  <a:extLst>
                    <a:ext uri="{9D8B030D-6E8A-4147-A177-3AD203B41FA5}">
                      <a16:colId xmlns:a16="http://schemas.microsoft.com/office/drawing/2014/main" val="3818694358"/>
                    </a:ext>
                  </a:extLst>
                </a:gridCol>
                <a:gridCol w="4244502">
                  <a:extLst>
                    <a:ext uri="{9D8B030D-6E8A-4147-A177-3AD203B41FA5}">
                      <a16:colId xmlns:a16="http://schemas.microsoft.com/office/drawing/2014/main" val="814055434"/>
                    </a:ext>
                  </a:extLst>
                </a:gridCol>
              </a:tblGrid>
              <a:tr h="378579">
                <a:tc>
                  <a:txBody>
                    <a:bodyPr/>
                    <a:lstStyle/>
                    <a:p>
                      <a:pPr algn="ctr"/>
                      <a:r>
                        <a:rPr lang="ja-JP" altLang="en-US" sz="1200" b="1" dirty="0">
                          <a:solidFill>
                            <a:schemeClr val="bg1"/>
                          </a:solidFill>
                        </a:rPr>
                        <a:t>信頼度 </a:t>
                      </a:r>
                      <a:endParaRPr lang="ja-JP" altLang="en-US" sz="1200" b="1" dirty="0">
                        <a:solidFill>
                          <a:schemeClr val="bg1"/>
                        </a:solidFill>
                        <a:latin typeface="+mn-ea"/>
                        <a:ea typeface="+mn-ea"/>
                      </a:endParaRPr>
                    </a:p>
                  </a:txBody>
                  <a:tcPr marL="68897" marR="68897" marT="34449" marB="3444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a:r>
                        <a:rPr lang="ja-JP" altLang="en-US" sz="1200" b="1" dirty="0">
                          <a:solidFill>
                            <a:schemeClr val="bg1"/>
                          </a:solidFill>
                        </a:rPr>
                        <a:t>内容 </a:t>
                      </a:r>
                      <a:endParaRPr lang="ja-JP" altLang="en-US" sz="1200" b="1" dirty="0">
                        <a:solidFill>
                          <a:schemeClr val="bg1"/>
                        </a:solidFill>
                        <a:latin typeface="+mn-ea"/>
                        <a:ea typeface="+mn-ea"/>
                      </a:endParaRPr>
                    </a:p>
                  </a:txBody>
                  <a:tcPr marL="68897" marR="68897" marT="34449" marB="3444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2149156800"/>
                  </a:ext>
                </a:extLst>
              </a:tr>
              <a:tr h="648000">
                <a:tc>
                  <a:txBody>
                    <a:bodyPr/>
                    <a:lstStyle/>
                    <a:p>
                      <a:pPr algn="ctr"/>
                      <a:r>
                        <a:rPr lang="en-US" sz="1600" b="1" dirty="0">
                          <a:solidFill>
                            <a:schemeClr val="bg1"/>
                          </a:solidFill>
                        </a:rPr>
                        <a:t>Ａ </a:t>
                      </a:r>
                      <a:endParaRPr lang="en-US" sz="1600" b="1" dirty="0">
                        <a:solidFill>
                          <a:schemeClr val="bg1"/>
                        </a:solidFill>
                        <a:latin typeface="+mn-ea"/>
                        <a:ea typeface="+mn-ea"/>
                      </a:endParaRPr>
                    </a:p>
                  </a:txBody>
                  <a:tcPr marL="68897" marR="68897" marT="34449" marB="3444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ja-JP" altLang="en-US" sz="1200" b="1" dirty="0"/>
                        <a:t>確度が高い予報</a:t>
                      </a:r>
                      <a:endParaRPr lang="en-US" altLang="ja-JP" sz="1200" b="1" dirty="0"/>
                    </a:p>
                    <a:p>
                      <a:pPr marL="171450" indent="-171450">
                        <a:buFont typeface="Arial" panose="020B0604020202020204" pitchFamily="34" charset="0"/>
                        <a:buChar char="•"/>
                      </a:pPr>
                      <a:r>
                        <a:rPr lang="ja-JP" altLang="en-US" sz="1050" dirty="0"/>
                        <a:t>適中率が明日予報並みに高い </a:t>
                      </a:r>
                      <a:endParaRPr lang="en-US" altLang="ja-JP" sz="1050" dirty="0"/>
                    </a:p>
                    <a:p>
                      <a:pPr marL="171450" indent="-171450">
                        <a:buFont typeface="Arial" panose="020B0604020202020204" pitchFamily="34" charset="0"/>
                        <a:buChar char="•"/>
                      </a:pPr>
                      <a:r>
                        <a:rPr lang="ja-JP" altLang="en-US" sz="1050" dirty="0"/>
                        <a:t>降水の有無の予報が翌日に変わる可能性がほとんどない </a:t>
                      </a:r>
                      <a:endParaRPr lang="ja-JP" altLang="en-US" sz="1050" dirty="0">
                        <a:latin typeface="+mn-ea"/>
                        <a:ea typeface="+mn-ea"/>
                      </a:endParaRPr>
                    </a:p>
                  </a:txBody>
                  <a:tcPr marL="144000" marR="68897" marT="34449" marB="3444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98045583"/>
                  </a:ext>
                </a:extLst>
              </a:tr>
              <a:tr h="648000">
                <a:tc>
                  <a:txBody>
                    <a:bodyPr/>
                    <a:lstStyle/>
                    <a:p>
                      <a:pPr algn="ctr"/>
                      <a:r>
                        <a:rPr lang="en-US" sz="1600" b="1" dirty="0">
                          <a:solidFill>
                            <a:schemeClr val="bg1"/>
                          </a:solidFill>
                        </a:rPr>
                        <a:t>Ｂ </a:t>
                      </a:r>
                      <a:endParaRPr lang="en-US" sz="1600" b="1" dirty="0">
                        <a:solidFill>
                          <a:schemeClr val="bg1"/>
                        </a:solidFill>
                        <a:latin typeface="+mn-ea"/>
                        <a:ea typeface="+mn-ea"/>
                      </a:endParaRPr>
                    </a:p>
                  </a:txBody>
                  <a:tcPr marL="68897" marR="68897" marT="34449" marB="3444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ja-JP" altLang="en-US" sz="1200" b="1" dirty="0"/>
                        <a:t>確度がやや高い予報</a:t>
                      </a:r>
                      <a:endParaRPr lang="en-US" altLang="ja-JP" sz="1200" b="1" dirty="0"/>
                    </a:p>
                    <a:p>
                      <a:pPr marL="171450" indent="-171450">
                        <a:buFont typeface="Arial" panose="020B0604020202020204" pitchFamily="34" charset="0"/>
                        <a:buChar char="•"/>
                      </a:pPr>
                      <a:r>
                        <a:rPr lang="ja-JP" altLang="en-US" sz="1050" dirty="0"/>
                        <a:t>適中率が４日先の予報と同程度 </a:t>
                      </a:r>
                      <a:endParaRPr lang="en-US" altLang="ja-JP" sz="1050" dirty="0"/>
                    </a:p>
                    <a:p>
                      <a:pPr marL="171450" indent="-171450">
                        <a:buFont typeface="Arial" panose="020B0604020202020204" pitchFamily="34" charset="0"/>
                        <a:buChar char="•"/>
                      </a:pPr>
                      <a:r>
                        <a:rPr lang="ja-JP" altLang="en-US" sz="1050" dirty="0"/>
                        <a:t>降水の有無の予報が翌日に変わる可能性が低い </a:t>
                      </a:r>
                      <a:endParaRPr lang="ja-JP" altLang="en-US" sz="1050" dirty="0">
                        <a:latin typeface="+mn-ea"/>
                        <a:ea typeface="+mn-ea"/>
                      </a:endParaRPr>
                    </a:p>
                  </a:txBody>
                  <a:tcPr marL="144000" marR="68897" marT="34449" marB="3444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04912688"/>
                  </a:ext>
                </a:extLst>
              </a:tr>
              <a:tr h="648000">
                <a:tc>
                  <a:txBody>
                    <a:bodyPr/>
                    <a:lstStyle/>
                    <a:p>
                      <a:pPr algn="ctr"/>
                      <a:r>
                        <a:rPr lang="en-US" sz="1600" b="1" dirty="0">
                          <a:solidFill>
                            <a:schemeClr val="bg1"/>
                          </a:solidFill>
                        </a:rPr>
                        <a:t>Ｃ </a:t>
                      </a:r>
                      <a:endParaRPr lang="en-US" sz="1600" b="1" dirty="0">
                        <a:solidFill>
                          <a:schemeClr val="bg1"/>
                        </a:solidFill>
                        <a:latin typeface="+mn-ea"/>
                        <a:ea typeface="+mn-ea"/>
                      </a:endParaRPr>
                    </a:p>
                  </a:txBody>
                  <a:tcPr marL="68897" marR="68897" marT="34449" marB="3444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ja-JP" altLang="en-US" sz="1200" b="1" dirty="0"/>
                        <a:t>確度がやや低い予報</a:t>
                      </a:r>
                      <a:endParaRPr lang="en-US" altLang="ja-JP" sz="1200" b="1" dirty="0"/>
                    </a:p>
                    <a:p>
                      <a:pPr marL="171450" indent="-171450">
                        <a:buFont typeface="Arial" panose="020B0604020202020204" pitchFamily="34" charset="0"/>
                        <a:buChar char="•"/>
                      </a:pPr>
                      <a:r>
                        <a:rPr lang="ja-JP" altLang="en-US" sz="1050" dirty="0"/>
                        <a:t>適中率が信頼度Ｂよりも低い 　もしくは</a:t>
                      </a:r>
                      <a:endParaRPr lang="en-US" altLang="ja-JP" sz="1050" dirty="0"/>
                    </a:p>
                    <a:p>
                      <a:pPr marL="171450" indent="-171450">
                        <a:buFont typeface="Arial" panose="020B0604020202020204" pitchFamily="34" charset="0"/>
                        <a:buChar char="•"/>
                      </a:pPr>
                      <a:r>
                        <a:rPr lang="ja-JP" altLang="en-US" sz="1050" dirty="0"/>
                        <a:t>降水の有無の予報が翌日に変わる可能性が信頼度Ｂよりも高い</a:t>
                      </a:r>
                      <a:endParaRPr lang="ja-JP" altLang="en-US" sz="1050" dirty="0">
                        <a:latin typeface="+mn-ea"/>
                        <a:ea typeface="+mn-ea"/>
                      </a:endParaRPr>
                    </a:p>
                  </a:txBody>
                  <a:tcPr marL="144000" marR="68897" marT="34449" marB="3444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75591206"/>
                  </a:ext>
                </a:extLst>
              </a:tr>
            </a:tbl>
          </a:graphicData>
        </a:graphic>
      </p:graphicFrame>
      <p:sp>
        <p:nvSpPr>
          <p:cNvPr id="12" name="二等辺三角形 11">
            <a:extLst>
              <a:ext uri="{FF2B5EF4-FFF2-40B4-BE49-F238E27FC236}">
                <a16:creationId xmlns:a16="http://schemas.microsoft.com/office/drawing/2014/main" id="{26CC0DAC-C22F-B27E-4F42-CE04D443C0C5}"/>
              </a:ext>
            </a:extLst>
          </p:cNvPr>
          <p:cNvSpPr/>
          <p:nvPr/>
        </p:nvSpPr>
        <p:spPr>
          <a:xfrm rot="15999387">
            <a:off x="6180735" y="2759037"/>
            <a:ext cx="111966" cy="70383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b="1"/>
          </a:p>
        </p:txBody>
      </p:sp>
      <p:sp>
        <p:nvSpPr>
          <p:cNvPr id="15" name="二等辺三角形 14">
            <a:extLst>
              <a:ext uri="{FF2B5EF4-FFF2-40B4-BE49-F238E27FC236}">
                <a16:creationId xmlns:a16="http://schemas.microsoft.com/office/drawing/2014/main" id="{1491B6AF-18FF-F3BA-E5DB-78D2F5FB1770}"/>
              </a:ext>
            </a:extLst>
          </p:cNvPr>
          <p:cNvSpPr/>
          <p:nvPr/>
        </p:nvSpPr>
        <p:spPr>
          <a:xfrm rot="12308714">
            <a:off x="6623194" y="1996991"/>
            <a:ext cx="194560" cy="53325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b="1"/>
          </a:p>
        </p:txBody>
      </p:sp>
      <p:sp>
        <p:nvSpPr>
          <p:cNvPr id="18" name="四角形: 角を丸くする 17">
            <a:extLst>
              <a:ext uri="{FF2B5EF4-FFF2-40B4-BE49-F238E27FC236}">
                <a16:creationId xmlns:a16="http://schemas.microsoft.com/office/drawing/2014/main" id="{B5A3D474-F6D7-8FDE-7BA6-E87728BA6C7C}"/>
              </a:ext>
            </a:extLst>
          </p:cNvPr>
          <p:cNvSpPr/>
          <p:nvPr/>
        </p:nvSpPr>
        <p:spPr>
          <a:xfrm>
            <a:off x="4572000" y="3424703"/>
            <a:ext cx="2916000" cy="3240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D9268331-F2C5-7B88-879C-A29FDE9447F1}"/>
              </a:ext>
            </a:extLst>
          </p:cNvPr>
          <p:cNvSpPr/>
          <p:nvPr/>
        </p:nvSpPr>
        <p:spPr>
          <a:xfrm>
            <a:off x="6417021" y="2613616"/>
            <a:ext cx="2265434" cy="79039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r>
              <a:rPr lang="ja-JP" altLang="en-US" sz="1200" dirty="0"/>
              <a:t>括弧内は気温の予測範囲を示し、この範囲に入る確率はおよそ</a:t>
            </a:r>
            <a:r>
              <a:rPr lang="en-US" altLang="ja-JP" sz="1200" dirty="0"/>
              <a:t>80</a:t>
            </a:r>
            <a:r>
              <a:rPr lang="ja-JP" altLang="en-US" sz="1200" dirty="0"/>
              <a:t>％</a:t>
            </a:r>
            <a:endParaRPr lang="en-US" altLang="ja-JP" sz="1200" b="1" dirty="0">
              <a:solidFill>
                <a:schemeClr val="bg1"/>
              </a:solidFill>
            </a:endParaRPr>
          </a:p>
        </p:txBody>
      </p:sp>
      <p:sp>
        <p:nvSpPr>
          <p:cNvPr id="20" name="二等辺三角形 19">
            <a:extLst>
              <a:ext uri="{FF2B5EF4-FFF2-40B4-BE49-F238E27FC236}">
                <a16:creationId xmlns:a16="http://schemas.microsoft.com/office/drawing/2014/main" id="{66EC3423-230C-2DE4-28D4-FBAD9362AD16}"/>
              </a:ext>
            </a:extLst>
          </p:cNvPr>
          <p:cNvSpPr/>
          <p:nvPr/>
        </p:nvSpPr>
        <p:spPr>
          <a:xfrm rot="20758884">
            <a:off x="6979863" y="3621359"/>
            <a:ext cx="192789" cy="45555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b="1"/>
          </a:p>
        </p:txBody>
      </p:sp>
      <p:sp>
        <p:nvSpPr>
          <p:cNvPr id="23" name="四角形: 角を丸くする 22">
            <a:extLst>
              <a:ext uri="{FF2B5EF4-FFF2-40B4-BE49-F238E27FC236}">
                <a16:creationId xmlns:a16="http://schemas.microsoft.com/office/drawing/2014/main" id="{4C4D9868-7B74-B4A4-DC4B-7846661BA158}"/>
              </a:ext>
            </a:extLst>
          </p:cNvPr>
          <p:cNvSpPr/>
          <p:nvPr/>
        </p:nvSpPr>
        <p:spPr>
          <a:xfrm>
            <a:off x="753074" y="3355705"/>
            <a:ext cx="1341810" cy="609958"/>
          </a:xfrm>
          <a:prstGeom prst="roundRect">
            <a:avLst>
              <a:gd name="adj" fmla="val 21631"/>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r>
              <a:rPr kumimoji="1" lang="ja-JP" altLang="en-US" sz="1200" dirty="0">
                <a:latin typeface="メイリオ" panose="020B0604030504040204" pitchFamily="50" charset="-128"/>
                <a:ea typeface="メイリオ" panose="020B0604030504040204" pitchFamily="50" charset="-128"/>
              </a:rPr>
              <a:t>７日間合計の降水量の平年値</a:t>
            </a:r>
            <a:endParaRPr lang="en-US" altLang="ja-JP" sz="1000" b="1" dirty="0">
              <a:solidFill>
                <a:schemeClr val="bg1"/>
              </a:solidFill>
            </a:endParaRPr>
          </a:p>
        </p:txBody>
      </p:sp>
      <p:sp>
        <p:nvSpPr>
          <p:cNvPr id="24" name="四角形: 角を丸くする 23">
            <a:extLst>
              <a:ext uri="{FF2B5EF4-FFF2-40B4-BE49-F238E27FC236}">
                <a16:creationId xmlns:a16="http://schemas.microsoft.com/office/drawing/2014/main" id="{3728EAFE-8EC4-737C-EAB8-E60FAC08A1C0}"/>
              </a:ext>
            </a:extLst>
          </p:cNvPr>
          <p:cNvSpPr/>
          <p:nvPr/>
        </p:nvSpPr>
        <p:spPr>
          <a:xfrm>
            <a:off x="2224959" y="3420839"/>
            <a:ext cx="2335890" cy="3240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A7E4C71E-411E-161E-5022-970101D79352}"/>
              </a:ext>
            </a:extLst>
          </p:cNvPr>
          <p:cNvSpPr/>
          <p:nvPr/>
        </p:nvSpPr>
        <p:spPr>
          <a:xfrm rot="5006630">
            <a:off x="2048828" y="3480651"/>
            <a:ext cx="180024" cy="285712"/>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b="1"/>
          </a:p>
        </p:txBody>
      </p:sp>
      <p:sp>
        <p:nvSpPr>
          <p:cNvPr id="16" name="四角形: 角を丸くする 15">
            <a:extLst>
              <a:ext uri="{FF2B5EF4-FFF2-40B4-BE49-F238E27FC236}">
                <a16:creationId xmlns:a16="http://schemas.microsoft.com/office/drawing/2014/main" id="{53DB8449-06A5-C8D6-79F2-2C9E27C9EC3A}"/>
              </a:ext>
            </a:extLst>
          </p:cNvPr>
          <p:cNvSpPr/>
          <p:nvPr/>
        </p:nvSpPr>
        <p:spPr>
          <a:xfrm>
            <a:off x="6383126" y="1319546"/>
            <a:ext cx="2333224" cy="96478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r>
              <a:rPr lang="en-US" altLang="ja-JP" sz="1200" dirty="0"/>
              <a:t>3</a:t>
            </a:r>
            <a:r>
              <a:rPr lang="ja-JP" altLang="en-US" sz="1200" dirty="0"/>
              <a:t>日目以降の降水の有無の予報について「予報が適中しやすい」ことと「予報が変わりにくい」ことを表す情報</a:t>
            </a:r>
            <a:endParaRPr lang="en-US" altLang="ja-JP" sz="1200" dirty="0">
              <a:solidFill>
                <a:schemeClr val="bg1"/>
              </a:solidFill>
            </a:endParaRPr>
          </a:p>
        </p:txBody>
      </p:sp>
      <p:sp>
        <p:nvSpPr>
          <p:cNvPr id="27" name="テキスト ボックス 26">
            <a:extLst>
              <a:ext uri="{FF2B5EF4-FFF2-40B4-BE49-F238E27FC236}">
                <a16:creationId xmlns:a16="http://schemas.microsoft.com/office/drawing/2014/main" id="{A1CB5D85-AAD7-1128-46EE-B8DE2B9634CC}"/>
              </a:ext>
            </a:extLst>
          </p:cNvPr>
          <p:cNvSpPr txBox="1"/>
          <p:nvPr/>
        </p:nvSpPr>
        <p:spPr>
          <a:xfrm>
            <a:off x="1746211" y="6369144"/>
            <a:ext cx="2377697" cy="276999"/>
          </a:xfrm>
          <a:prstGeom prst="rect">
            <a:avLst/>
          </a:prstGeom>
          <a:noFill/>
        </p:spPr>
        <p:txBody>
          <a:bodyPr wrap="square">
            <a:spAutoFit/>
          </a:bodyPr>
          <a:lstStyle/>
          <a:p>
            <a:pPr algn="ctr"/>
            <a:r>
              <a:rPr lang="ja-JP" altLang="en-US" sz="1200" b="1" dirty="0"/>
              <a:t>信頼度の各階級の内容</a:t>
            </a:r>
            <a:endParaRPr lang="ja-JP" altLang="en-US" sz="1200" dirty="0"/>
          </a:p>
        </p:txBody>
      </p:sp>
      <p:sp>
        <p:nvSpPr>
          <p:cNvPr id="19" name="四角形: 角を丸くする 18">
            <a:extLst>
              <a:ext uri="{FF2B5EF4-FFF2-40B4-BE49-F238E27FC236}">
                <a16:creationId xmlns:a16="http://schemas.microsoft.com/office/drawing/2014/main" id="{A7CCF764-00E6-FB48-AB14-D06CA1FCB4E7}"/>
              </a:ext>
            </a:extLst>
          </p:cNvPr>
          <p:cNvSpPr/>
          <p:nvPr/>
        </p:nvSpPr>
        <p:spPr>
          <a:xfrm>
            <a:off x="5579365" y="3800070"/>
            <a:ext cx="3122765" cy="38393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r>
              <a:rPr lang="ja-JP" altLang="en-US" sz="1200" dirty="0"/>
              <a:t>予報</a:t>
            </a:r>
            <a:r>
              <a:rPr lang="en-US" altLang="ja-JP" sz="1200" dirty="0"/>
              <a:t>4</a:t>
            </a:r>
            <a:r>
              <a:rPr lang="ja-JP" altLang="en-US" sz="1200" dirty="0"/>
              <a:t>日目の最高気温・最低気温の平年値</a:t>
            </a:r>
            <a:endParaRPr lang="en-US" altLang="ja-JP" sz="1200" b="1" dirty="0">
              <a:solidFill>
                <a:schemeClr val="bg1"/>
              </a:solidFill>
            </a:endParaRPr>
          </a:p>
        </p:txBody>
      </p:sp>
      <p:pic>
        <p:nvPicPr>
          <p:cNvPr id="4" name="図 3">
            <a:hlinkClick r:id="rId4"/>
            <a:extLst>
              <a:ext uri="{FF2B5EF4-FFF2-40B4-BE49-F238E27FC236}">
                <a16:creationId xmlns:a16="http://schemas.microsoft.com/office/drawing/2014/main" id="{00C16BB7-509E-5BA0-817A-671257E31E3D}"/>
              </a:ext>
            </a:extLst>
          </p:cNvPr>
          <p:cNvPicPr>
            <a:picLocks noChangeAspect="1"/>
          </p:cNvPicPr>
          <p:nvPr/>
        </p:nvPicPr>
        <p:blipFill>
          <a:blip r:embed="rId5"/>
          <a:stretch>
            <a:fillRect/>
          </a:stretch>
        </p:blipFill>
        <p:spPr>
          <a:xfrm>
            <a:off x="522737" y="5594098"/>
            <a:ext cx="1159559" cy="406029"/>
          </a:xfrm>
          <a:prstGeom prst="rect">
            <a:avLst/>
          </a:prstGeom>
        </p:spPr>
      </p:pic>
      <p:sp>
        <p:nvSpPr>
          <p:cNvPr id="10" name="スライド番号プレースホルダー 9">
            <a:extLst>
              <a:ext uri="{FF2B5EF4-FFF2-40B4-BE49-F238E27FC236}">
                <a16:creationId xmlns:a16="http://schemas.microsoft.com/office/drawing/2014/main" id="{D9645D76-665D-3343-AA74-24068A1555FC}"/>
              </a:ext>
            </a:extLst>
          </p:cNvPr>
          <p:cNvSpPr>
            <a:spLocks noGrp="1"/>
          </p:cNvSpPr>
          <p:nvPr>
            <p:ph type="sldNum" sz="quarter" idx="12"/>
          </p:nvPr>
        </p:nvSpPr>
        <p:spPr/>
        <p:txBody>
          <a:bodyPr/>
          <a:lstStyle/>
          <a:p>
            <a:fld id="{5F9F9204-6EDA-41A6-81B7-5E8491083ADF}" type="slidenum">
              <a:rPr kumimoji="1" lang="ja-JP" altLang="en-US" smtClean="0"/>
              <a:t>23</a:t>
            </a:fld>
            <a:endParaRPr kumimoji="1" lang="ja-JP" altLang="en-US" dirty="0"/>
          </a:p>
        </p:txBody>
      </p:sp>
    </p:spTree>
    <p:extLst>
      <p:ext uri="{BB962C8B-B14F-4D97-AF65-F5344CB8AC3E}">
        <p14:creationId xmlns:p14="http://schemas.microsoft.com/office/powerpoint/2010/main" val="184472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B0EC8F7-50A2-A9B9-8800-060BB49238B4}"/>
              </a:ext>
            </a:extLst>
          </p:cNvPr>
          <p:cNvSpPr txBox="1"/>
          <p:nvPr/>
        </p:nvSpPr>
        <p:spPr>
          <a:xfrm>
            <a:off x="250825" y="884211"/>
            <a:ext cx="8642349" cy="6180153"/>
          </a:xfrm>
          <a:prstGeom prst="rect">
            <a:avLst/>
          </a:prstGeom>
          <a:noFill/>
        </p:spPr>
        <p:txBody>
          <a:bodyPr wrap="square" rtlCol="0">
            <a:spAutoFit/>
          </a:bodyPr>
          <a:lstStyle/>
          <a:p>
            <a:pPr marL="342900" indent="-342900">
              <a:spcBef>
                <a:spcPct val="20000"/>
              </a:spcBef>
              <a:buFont typeface="Wingdings" panose="05000000000000000000" pitchFamily="2" charset="2"/>
              <a:buChar char="p"/>
            </a:pPr>
            <a:r>
              <a:rPr lang="ja-JP" altLang="en-US" sz="2000" b="1" dirty="0">
                <a:solidFill>
                  <a:schemeClr val="tx2"/>
                </a:solidFill>
              </a:rPr>
              <a:t>警報や注意報に先立つ注意の喚起　　</a:t>
            </a:r>
            <a:r>
              <a:rPr lang="ja-JP" altLang="en-US" sz="2000" b="1" dirty="0">
                <a:solidFill>
                  <a:schemeClr val="accent2"/>
                </a:solidFill>
              </a:rPr>
              <a:t>事前・直前対策</a:t>
            </a:r>
            <a:endParaRPr lang="en-US" altLang="ja-JP" sz="2000" b="1" dirty="0">
              <a:solidFill>
                <a:schemeClr val="accent2"/>
              </a:solidFill>
            </a:endParaRPr>
          </a:p>
          <a:p>
            <a:pPr>
              <a:spcBef>
                <a:spcPct val="20000"/>
              </a:spcBef>
            </a:pPr>
            <a:r>
              <a:rPr lang="ja-JP" altLang="en-US" dirty="0"/>
              <a:t>７日先程度までに災害に結びつくような激しい現象が発生する可能性のあるとき、警報や注意報に先立って現象を予告し、注意を呼びかける。</a:t>
            </a:r>
            <a:endParaRPr lang="en-US" altLang="ja-JP" dirty="0"/>
          </a:p>
          <a:p>
            <a:pPr>
              <a:spcBef>
                <a:spcPct val="20000"/>
              </a:spcBef>
            </a:pPr>
            <a:endParaRPr lang="en-US" altLang="ja-JP" sz="2000" dirty="0">
              <a:latin typeface="メイリオ" panose="020B0604030504040204" pitchFamily="50" charset="-128"/>
              <a:ea typeface="メイリオ" panose="020B0604030504040204" pitchFamily="50" charset="-128"/>
            </a:endParaRPr>
          </a:p>
          <a:p>
            <a:pPr marL="342900" indent="-342900">
              <a:spcBef>
                <a:spcPct val="20000"/>
              </a:spcBef>
              <a:buFont typeface="Wingdings" panose="05000000000000000000" pitchFamily="2" charset="2"/>
              <a:buChar char="p"/>
            </a:pPr>
            <a:r>
              <a:rPr lang="ja-JP" altLang="en-US" sz="2000" b="1" dirty="0">
                <a:solidFill>
                  <a:schemeClr val="tx2"/>
                </a:solidFill>
              </a:rPr>
              <a:t>現象の経過、予想、防災上の留意点等の解説</a:t>
            </a:r>
            <a:endParaRPr lang="en-US" altLang="ja-JP" sz="2000" b="1" dirty="0">
              <a:solidFill>
                <a:schemeClr val="tx2"/>
              </a:solidFill>
            </a:endParaRPr>
          </a:p>
          <a:p>
            <a:pPr>
              <a:spcBef>
                <a:spcPct val="20000"/>
              </a:spcBef>
            </a:pPr>
            <a:r>
              <a:rPr lang="ja-JP" altLang="en-US" dirty="0"/>
              <a:t>警報や注意報の発表中に、現象の経過、予想、防災上の留意点等を解説する。</a:t>
            </a:r>
            <a:endParaRPr lang="en-US" altLang="ja-JP" dirty="0"/>
          </a:p>
          <a:p>
            <a:pPr>
              <a:spcBef>
                <a:spcPct val="20000"/>
              </a:spcBef>
            </a:pPr>
            <a:endParaRPr lang="en-US" altLang="ja-JP" dirty="0">
              <a:latin typeface="メイリオ" panose="020B0604030504040204" pitchFamily="50" charset="-128"/>
              <a:ea typeface="メイリオ" panose="020B0604030504040204" pitchFamily="50" charset="-128"/>
            </a:endParaRPr>
          </a:p>
          <a:p>
            <a:pPr marL="285750" indent="-285750">
              <a:spcBef>
                <a:spcPct val="20000"/>
              </a:spcBef>
              <a:buFont typeface="Wingdings" panose="05000000000000000000" pitchFamily="2" charset="2"/>
              <a:buChar char="p"/>
            </a:pPr>
            <a:r>
              <a:rPr lang="ja-JP" altLang="en-US" sz="2000" b="1" dirty="0">
                <a:solidFill>
                  <a:schemeClr val="tx2"/>
                </a:solidFill>
              </a:rPr>
              <a:t>社会的に影響の大きい天候についての解説</a:t>
            </a:r>
            <a:endParaRPr lang="en-US" altLang="ja-JP" sz="2000" b="1" dirty="0">
              <a:solidFill>
                <a:schemeClr val="tx2"/>
              </a:solidFill>
            </a:endParaRPr>
          </a:p>
          <a:p>
            <a:pPr>
              <a:spcBef>
                <a:spcPct val="20000"/>
              </a:spcBef>
            </a:pPr>
            <a:r>
              <a:rPr lang="ja-JP" altLang="en-US" sz="2000" b="1" dirty="0">
                <a:solidFill>
                  <a:schemeClr val="tx2"/>
                </a:solidFill>
              </a:rPr>
              <a:t>　　</a:t>
            </a:r>
            <a:r>
              <a:rPr lang="ja-JP" altLang="en-US" b="1" dirty="0">
                <a:solidFill>
                  <a:schemeClr val="accent2"/>
                </a:solidFill>
                <a:hlinkClick r:id="rId3" action="ppaction://hlinksldjump"/>
              </a:rPr>
              <a:t>社会的に影響の大きい天候に関する気象情報（天候情報）</a:t>
            </a:r>
            <a:endParaRPr lang="en-US" altLang="ja-JP" b="1" dirty="0">
              <a:solidFill>
                <a:schemeClr val="accent2"/>
              </a:solidFill>
            </a:endParaRPr>
          </a:p>
          <a:p>
            <a:pPr>
              <a:spcBef>
                <a:spcPct val="20000"/>
              </a:spcBef>
            </a:pPr>
            <a:endParaRPr lang="en-US" altLang="ja-JP" dirty="0">
              <a:latin typeface="メイリオ" panose="020B0604030504040204" pitchFamily="50" charset="-128"/>
              <a:ea typeface="メイリオ" panose="020B0604030504040204" pitchFamily="50" charset="-128"/>
            </a:endParaRPr>
          </a:p>
          <a:p>
            <a:pPr>
              <a:spcBef>
                <a:spcPct val="20000"/>
              </a:spcBef>
            </a:pPr>
            <a:endParaRPr lang="en-US" altLang="ja-JP" dirty="0">
              <a:latin typeface="メイリオ" panose="020B0604030504040204" pitchFamily="50" charset="-128"/>
              <a:ea typeface="メイリオ" panose="020B0604030504040204" pitchFamily="50" charset="-128"/>
            </a:endParaRPr>
          </a:p>
          <a:p>
            <a:pPr>
              <a:spcBef>
                <a:spcPct val="20000"/>
              </a:spcBef>
            </a:pPr>
            <a:endParaRPr lang="en-US" altLang="ja-JP" dirty="0">
              <a:latin typeface="メイリオ" panose="020B0604030504040204" pitchFamily="50" charset="-128"/>
              <a:ea typeface="メイリオ" panose="020B0604030504040204" pitchFamily="50" charset="-128"/>
            </a:endParaRPr>
          </a:p>
          <a:p>
            <a:pPr>
              <a:spcBef>
                <a:spcPct val="20000"/>
              </a:spcBef>
            </a:pPr>
            <a:endParaRPr lang="en-US" altLang="ja-JP" dirty="0">
              <a:latin typeface="メイリオ" panose="020B0604030504040204" pitchFamily="50" charset="-128"/>
              <a:ea typeface="メイリオ" panose="020B0604030504040204" pitchFamily="50" charset="-128"/>
            </a:endParaRPr>
          </a:p>
          <a:p>
            <a:pPr>
              <a:spcBef>
                <a:spcPct val="20000"/>
              </a:spcBef>
            </a:pPr>
            <a:endParaRPr lang="en-US" altLang="ja-JP" dirty="0">
              <a:latin typeface="メイリオ" panose="020B0604030504040204" pitchFamily="50" charset="-128"/>
              <a:ea typeface="メイリオ" panose="020B0604030504040204" pitchFamily="50" charset="-128"/>
            </a:endParaRPr>
          </a:p>
          <a:p>
            <a:pPr>
              <a:spcBef>
                <a:spcPct val="20000"/>
              </a:spcBef>
            </a:pPr>
            <a:endParaRPr lang="en-US" altLang="ja-JP" dirty="0">
              <a:latin typeface="メイリオ" panose="020B0604030504040204" pitchFamily="50" charset="-128"/>
              <a:ea typeface="メイリオ" panose="020B0604030504040204" pitchFamily="50" charset="-128"/>
            </a:endParaRPr>
          </a:p>
          <a:p>
            <a:pPr>
              <a:spcBef>
                <a:spcPct val="20000"/>
              </a:spcBef>
            </a:pPr>
            <a:endParaRPr lang="en-US" altLang="ja-JP" dirty="0">
              <a:latin typeface="メイリオ" panose="020B0604030504040204" pitchFamily="50" charset="-128"/>
              <a:ea typeface="メイリオ" panose="020B0604030504040204" pitchFamily="50" charset="-128"/>
            </a:endParaRPr>
          </a:p>
          <a:p>
            <a:pPr>
              <a:spcBef>
                <a:spcPct val="20000"/>
              </a:spcBef>
            </a:pPr>
            <a:endParaRPr lang="en-US" altLang="ja-JP" dirty="0">
              <a:latin typeface="メイリオ" panose="020B0604030504040204" pitchFamily="50" charset="-128"/>
              <a:ea typeface="メイリオ" panose="020B0604030504040204" pitchFamily="50" charset="-128"/>
            </a:endParaRPr>
          </a:p>
          <a:p>
            <a:pPr>
              <a:spcBef>
                <a:spcPct val="20000"/>
              </a:spcBef>
            </a:pPr>
            <a:endParaRPr lang="en-US" altLang="ja-JP" sz="2000" b="1" dirty="0">
              <a:solidFill>
                <a:schemeClr val="tx2"/>
              </a:solidFill>
            </a:endParaRPr>
          </a:p>
        </p:txBody>
      </p:sp>
      <p:sp>
        <p:nvSpPr>
          <p:cNvPr id="6" name="四角形: 角を丸くする 5">
            <a:extLst>
              <a:ext uri="{FF2B5EF4-FFF2-40B4-BE49-F238E27FC236}">
                <a16:creationId xmlns:a16="http://schemas.microsoft.com/office/drawing/2014/main" id="{05EF7796-5071-3CAE-C4E0-C40B806E67D8}"/>
              </a:ext>
            </a:extLst>
          </p:cNvPr>
          <p:cNvSpPr/>
          <p:nvPr/>
        </p:nvSpPr>
        <p:spPr>
          <a:xfrm>
            <a:off x="250824" y="4552559"/>
            <a:ext cx="8642349" cy="1826447"/>
          </a:xfrm>
          <a:prstGeom prst="roundRect">
            <a:avLst>
              <a:gd name="adj" fmla="val 5847"/>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0000" tIns="324000" rIns="180000" bIns="108000" rtlCol="0" anchor="ctr"/>
          <a:lstStyle/>
          <a:p>
            <a:pPr marL="266700" marR="0" lvl="0" indent="-266700" algn="l" defTabSz="4572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雨や風に関するもの・・・・大雨、暴風、台風、低気圧、雷、突風、降ひょう</a:t>
            </a:r>
            <a:r>
              <a:rPr kumimoji="0" lang="ja-JP" altLang="en-US" sz="1600" dirty="0">
                <a:solidFill>
                  <a:prstClr val="black"/>
                </a:solidFill>
                <a:latin typeface="メイリオ" panose="020B0604030504040204" pitchFamily="50" charset="-128"/>
                <a:ea typeface="メイリオ" panose="020B0604030504040204" pitchFamily="50" charset="-128"/>
              </a:rPr>
              <a:t> </a:t>
            </a: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など</a:t>
            </a:r>
            <a:endPar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266700" marR="0" lvl="0" indent="-266700" algn="l" defTabSz="4572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波浪や潮位に関するもの・・高波、高潮 など</a:t>
            </a:r>
            <a:endPar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266700" marR="0" lvl="0" indent="-266700" algn="l" defTabSz="4572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雪に関するもの・・・・・・暴風雪、大雪、強い冬型の気圧配置、融雪、なだれ など</a:t>
            </a:r>
            <a:endPar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266700" marR="0" lvl="0" indent="-266700" algn="l" defTabSz="457200" rtl="0" eaLnBrk="1" fontAlgn="auto" latinLnBrk="0" hangingPunct="1">
              <a:lnSpc>
                <a:spcPct val="150000"/>
              </a:lnSpc>
              <a:spcBef>
                <a:spcPts val="0"/>
              </a:spcBef>
              <a:spcAft>
                <a:spcPts val="0"/>
              </a:spcAft>
              <a:buClrTx/>
              <a:buSzTx/>
              <a:buFont typeface="Wingdings" panose="05000000000000000000" pitchFamily="2" charset="2"/>
              <a:buChar char="l"/>
              <a:tabLst/>
              <a:defRPr/>
            </a:pPr>
            <a:r>
              <a:rPr kumimoji="0" lang="ja-JP" altLang="en-US"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気温に関するもの・・・・・高温、低温、霜 など</a:t>
            </a:r>
            <a:endParaRPr kumimoji="0" lang="en-US"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7" name="四角形: 角を丸くする 6">
            <a:extLst>
              <a:ext uri="{FF2B5EF4-FFF2-40B4-BE49-F238E27FC236}">
                <a16:creationId xmlns:a16="http://schemas.microsoft.com/office/drawing/2014/main" id="{7FA68B06-2806-68C3-8C90-5D0D42475358}"/>
              </a:ext>
            </a:extLst>
          </p:cNvPr>
          <p:cNvSpPr/>
          <p:nvPr/>
        </p:nvSpPr>
        <p:spPr>
          <a:xfrm>
            <a:off x="1264600" y="4360675"/>
            <a:ext cx="6720840" cy="385866"/>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対象とする現象の例　</a:t>
            </a:r>
            <a:r>
              <a:rPr kumimoji="0" lang="ja-JP" altLang="en-US"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rPr>
              <a:t>複数を組み合わせて発表する場合もあります</a:t>
            </a:r>
            <a:endParaRPr kumimoji="0" lang="en-US" altLang="ja-JP" sz="1200" b="1" i="0" u="none" strike="noStrike" kern="120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endParaRPr>
          </a:p>
        </p:txBody>
      </p:sp>
      <p:pic>
        <p:nvPicPr>
          <p:cNvPr id="8" name="図 7">
            <a:hlinkClick r:id="rId4"/>
            <a:extLst>
              <a:ext uri="{FF2B5EF4-FFF2-40B4-BE49-F238E27FC236}">
                <a16:creationId xmlns:a16="http://schemas.microsoft.com/office/drawing/2014/main" id="{9DCC1CE2-67BF-6FD8-1879-81ABEC29FE82}"/>
              </a:ext>
            </a:extLst>
          </p:cNvPr>
          <p:cNvPicPr>
            <a:picLocks noChangeAspect="1"/>
          </p:cNvPicPr>
          <p:nvPr/>
        </p:nvPicPr>
        <p:blipFill>
          <a:blip r:embed="rId5"/>
          <a:stretch>
            <a:fillRect/>
          </a:stretch>
        </p:blipFill>
        <p:spPr>
          <a:xfrm>
            <a:off x="7659651" y="6229274"/>
            <a:ext cx="1130296" cy="413345"/>
          </a:xfrm>
          <a:prstGeom prst="rect">
            <a:avLst/>
          </a:prstGeom>
        </p:spPr>
      </p:pic>
      <p:sp>
        <p:nvSpPr>
          <p:cNvPr id="2" name="タイトル 1">
            <a:extLst>
              <a:ext uri="{FF2B5EF4-FFF2-40B4-BE49-F238E27FC236}">
                <a16:creationId xmlns:a16="http://schemas.microsoft.com/office/drawing/2014/main" id="{F0E06AE9-2E26-3556-0F31-0CF972787D77}"/>
              </a:ext>
            </a:extLst>
          </p:cNvPr>
          <p:cNvSpPr>
            <a:spLocks noGrp="1"/>
          </p:cNvSpPr>
          <p:nvPr>
            <p:ph type="title"/>
          </p:nvPr>
        </p:nvSpPr>
        <p:spPr/>
        <p:txBody>
          <a:bodyPr/>
          <a:lstStyle/>
          <a:p>
            <a:r>
              <a:rPr kumimoji="1" lang="ja-JP" altLang="en-US" dirty="0"/>
              <a:t>気象情報</a:t>
            </a:r>
          </a:p>
        </p:txBody>
      </p:sp>
      <p:sp>
        <p:nvSpPr>
          <p:cNvPr id="4" name="スライド番号プレースホルダー 3">
            <a:extLst>
              <a:ext uri="{FF2B5EF4-FFF2-40B4-BE49-F238E27FC236}">
                <a16:creationId xmlns:a16="http://schemas.microsoft.com/office/drawing/2014/main" id="{10595106-51E0-D295-AEE3-4BAF81461025}"/>
              </a:ext>
            </a:extLst>
          </p:cNvPr>
          <p:cNvSpPr>
            <a:spLocks noGrp="1"/>
          </p:cNvSpPr>
          <p:nvPr>
            <p:ph type="sldNum" sz="quarter" idx="12"/>
          </p:nvPr>
        </p:nvSpPr>
        <p:spPr/>
        <p:txBody>
          <a:bodyPr/>
          <a:lstStyle/>
          <a:p>
            <a:fld id="{5F9F9204-6EDA-41A6-81B7-5E8491083ADF}" type="slidenum">
              <a:rPr kumimoji="1" lang="ja-JP" altLang="en-US" smtClean="0"/>
              <a:t>24</a:t>
            </a:fld>
            <a:endParaRPr kumimoji="1" lang="ja-JP" altLang="en-US" dirty="0"/>
          </a:p>
        </p:txBody>
      </p:sp>
      <p:sp>
        <p:nvSpPr>
          <p:cNvPr id="9" name="二等辺三角形 8">
            <a:extLst>
              <a:ext uri="{FF2B5EF4-FFF2-40B4-BE49-F238E27FC236}">
                <a16:creationId xmlns:a16="http://schemas.microsoft.com/office/drawing/2014/main" id="{33AFE169-A925-294D-3EE7-1C64815B800A}"/>
              </a:ext>
            </a:extLst>
          </p:cNvPr>
          <p:cNvSpPr/>
          <p:nvPr/>
        </p:nvSpPr>
        <p:spPr>
          <a:xfrm rot="5400000">
            <a:off x="4592395" y="930689"/>
            <a:ext cx="302069" cy="236818"/>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二等辺三角形 10">
            <a:extLst>
              <a:ext uri="{FF2B5EF4-FFF2-40B4-BE49-F238E27FC236}">
                <a16:creationId xmlns:a16="http://schemas.microsoft.com/office/drawing/2014/main" id="{33AFE169-A925-294D-3EE7-1C64815B800A}"/>
              </a:ext>
            </a:extLst>
          </p:cNvPr>
          <p:cNvSpPr/>
          <p:nvPr/>
        </p:nvSpPr>
        <p:spPr>
          <a:xfrm rot="5400000">
            <a:off x="534997" y="3673312"/>
            <a:ext cx="302069" cy="236818"/>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71619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8CD351AF-866D-7A83-3041-EDD35F588E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4726" y="1266441"/>
            <a:ext cx="3487886" cy="4650513"/>
          </a:xfrm>
          <a:prstGeom prst="rect">
            <a:avLst/>
          </a:prstGeom>
        </p:spPr>
      </p:pic>
      <p:sp>
        <p:nvSpPr>
          <p:cNvPr id="26" name="フリーフォーム: 図形 25">
            <a:extLst>
              <a:ext uri="{FF2B5EF4-FFF2-40B4-BE49-F238E27FC236}">
                <a16:creationId xmlns:a16="http://schemas.microsoft.com/office/drawing/2014/main" id="{5C030AE5-00E6-06E2-9FC5-1B9EC99EFA7F}"/>
              </a:ext>
            </a:extLst>
          </p:cNvPr>
          <p:cNvSpPr/>
          <p:nvPr/>
        </p:nvSpPr>
        <p:spPr>
          <a:xfrm rot="14848583">
            <a:off x="2958776" y="-9802"/>
            <a:ext cx="5148000" cy="7524000"/>
          </a:xfrm>
          <a:custGeom>
            <a:avLst/>
            <a:gdLst>
              <a:gd name="connsiteX0" fmla="*/ 5049783 w 5060541"/>
              <a:gd name="connsiteY0" fmla="*/ 2436559 h 7504703"/>
              <a:gd name="connsiteX1" fmla="*/ 2984019 w 5060541"/>
              <a:gd name="connsiteY1" fmla="*/ 7417948 h 7504703"/>
              <a:gd name="connsiteX2" fmla="*/ 2800332 w 5060541"/>
              <a:gd name="connsiteY2" fmla="*/ 7493945 h 7504703"/>
              <a:gd name="connsiteX3" fmla="*/ 86755 w 5060541"/>
              <a:gd name="connsiteY3" fmla="*/ 6368634 h 7504703"/>
              <a:gd name="connsiteX4" fmla="*/ 10758 w 5060541"/>
              <a:gd name="connsiteY4" fmla="*/ 6184947 h 7504703"/>
              <a:gd name="connsiteX5" fmla="*/ 2076523 w 5060541"/>
              <a:gd name="connsiteY5" fmla="*/ 1203558 h 7504703"/>
              <a:gd name="connsiteX6" fmla="*/ 2260210 w 5060541"/>
              <a:gd name="connsiteY6" fmla="*/ 1127561 h 7504703"/>
              <a:gd name="connsiteX7" fmla="*/ 3414289 w 5060541"/>
              <a:gd name="connsiteY7" fmla="*/ 1606154 h 7504703"/>
              <a:gd name="connsiteX8" fmla="*/ 3552909 w 5060541"/>
              <a:gd name="connsiteY8" fmla="*/ 0 h 7504703"/>
              <a:gd name="connsiteX9" fmla="*/ 3701819 w 5060541"/>
              <a:gd name="connsiteY9" fmla="*/ 1725392 h 7504703"/>
              <a:gd name="connsiteX10" fmla="*/ 4973786 w 5060541"/>
              <a:gd name="connsiteY10" fmla="*/ 2252872 h 7504703"/>
              <a:gd name="connsiteX11" fmla="*/ 5049783 w 5060541"/>
              <a:gd name="connsiteY11" fmla="*/ 2436559 h 75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0541" h="7504703">
                <a:moveTo>
                  <a:pt x="5049783" y="2436559"/>
                </a:moveTo>
                <a:lnTo>
                  <a:pt x="2984019" y="7417948"/>
                </a:lnTo>
                <a:cubicBezTo>
                  <a:pt x="2954281" y="7489657"/>
                  <a:pt x="2872041" y="7523682"/>
                  <a:pt x="2800332" y="7493945"/>
                </a:cubicBezTo>
                <a:lnTo>
                  <a:pt x="86755" y="6368634"/>
                </a:lnTo>
                <a:cubicBezTo>
                  <a:pt x="15046" y="6338896"/>
                  <a:pt x="-18980" y="6256656"/>
                  <a:pt x="10758" y="6184947"/>
                </a:cubicBezTo>
                <a:lnTo>
                  <a:pt x="2076523" y="1203558"/>
                </a:lnTo>
                <a:cubicBezTo>
                  <a:pt x="2106260" y="1131849"/>
                  <a:pt x="2188500" y="1097824"/>
                  <a:pt x="2260210" y="1127561"/>
                </a:cubicBezTo>
                <a:lnTo>
                  <a:pt x="3414289" y="1606154"/>
                </a:lnTo>
                <a:lnTo>
                  <a:pt x="3552909" y="0"/>
                </a:lnTo>
                <a:lnTo>
                  <a:pt x="3701819" y="1725392"/>
                </a:lnTo>
                <a:lnTo>
                  <a:pt x="4973786" y="2252872"/>
                </a:lnTo>
                <a:cubicBezTo>
                  <a:pt x="5045496" y="2282610"/>
                  <a:pt x="5079521" y="2364850"/>
                  <a:pt x="5049783" y="2436559"/>
                </a:cubicBezTo>
                <a:close/>
              </a:path>
            </a:pathLst>
          </a:custGeom>
          <a:solidFill>
            <a:schemeClr val="accent3">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 name="タイトル 1">
            <a:extLst>
              <a:ext uri="{FF2B5EF4-FFF2-40B4-BE49-F238E27FC236}">
                <a16:creationId xmlns:a16="http://schemas.microsoft.com/office/drawing/2014/main" id="{B02B1A6B-2ACA-00A5-64CF-49CAC207D9F3}"/>
              </a:ext>
            </a:extLst>
          </p:cNvPr>
          <p:cNvSpPr>
            <a:spLocks noGrp="1"/>
          </p:cNvSpPr>
          <p:nvPr>
            <p:ph type="title"/>
          </p:nvPr>
        </p:nvSpPr>
        <p:spPr/>
        <p:txBody>
          <a:bodyPr/>
          <a:lstStyle/>
          <a:p>
            <a:r>
              <a:rPr kumimoji="1" lang="ja-JP" altLang="en-US" dirty="0"/>
              <a:t>早期注意情報（警報級の可能性）</a:t>
            </a:r>
          </a:p>
        </p:txBody>
      </p:sp>
      <p:sp>
        <p:nvSpPr>
          <p:cNvPr id="3" name="コンテンツ プレースホルダー 2">
            <a:extLst>
              <a:ext uri="{FF2B5EF4-FFF2-40B4-BE49-F238E27FC236}">
                <a16:creationId xmlns:a16="http://schemas.microsoft.com/office/drawing/2014/main" id="{1679E17C-5ADE-A732-1687-096024D06D02}"/>
              </a:ext>
            </a:extLst>
          </p:cNvPr>
          <p:cNvSpPr>
            <a:spLocks noGrp="1"/>
          </p:cNvSpPr>
          <p:nvPr>
            <p:ph idx="1"/>
          </p:nvPr>
        </p:nvSpPr>
        <p:spPr>
          <a:xfrm>
            <a:off x="250825" y="765183"/>
            <a:ext cx="8642350" cy="5903905"/>
          </a:xfrm>
        </p:spPr>
        <p:txBody>
          <a:bodyPr/>
          <a:lstStyle/>
          <a:p>
            <a:r>
              <a:rPr lang="ja-JP" altLang="en-US" sz="2000" b="1" dirty="0"/>
              <a:t>５日先までの警報級の現象とその可能性（［高］または［中］）を発表</a:t>
            </a:r>
          </a:p>
          <a:p>
            <a:endParaRPr kumimoji="1" lang="ja-JP" altLang="en-US" dirty="0"/>
          </a:p>
        </p:txBody>
      </p:sp>
      <p:sp>
        <p:nvSpPr>
          <p:cNvPr id="15" name="テキスト ボックス 14">
            <a:extLst>
              <a:ext uri="{FF2B5EF4-FFF2-40B4-BE49-F238E27FC236}">
                <a16:creationId xmlns:a16="http://schemas.microsoft.com/office/drawing/2014/main" id="{32DA1212-F82C-52F1-0581-D110F1AF4013}"/>
              </a:ext>
            </a:extLst>
          </p:cNvPr>
          <p:cNvSpPr txBox="1"/>
          <p:nvPr/>
        </p:nvSpPr>
        <p:spPr>
          <a:xfrm>
            <a:off x="3773878" y="1506006"/>
            <a:ext cx="4323256" cy="338554"/>
          </a:xfrm>
          <a:prstGeom prst="rect">
            <a:avLst/>
          </a:prstGeom>
          <a:noFill/>
        </p:spPr>
        <p:txBody>
          <a:bodyPr wrap="square">
            <a:spAutoFit/>
          </a:bodyPr>
          <a:lstStyle/>
          <a:p>
            <a:pPr algn="ctr"/>
            <a:r>
              <a:rPr lang="ja-JP" altLang="en-US" sz="1600" b="1" dirty="0"/>
              <a:t>早期注意情報（警報級の可能性）の発表例</a:t>
            </a:r>
          </a:p>
        </p:txBody>
      </p:sp>
      <p:sp>
        <p:nvSpPr>
          <p:cNvPr id="4" name="スライド番号プレースホルダー 3">
            <a:extLst>
              <a:ext uri="{FF2B5EF4-FFF2-40B4-BE49-F238E27FC236}">
                <a16:creationId xmlns:a16="http://schemas.microsoft.com/office/drawing/2014/main" id="{CDA7EC2A-892C-B8D5-132D-79D2547E6961}"/>
              </a:ext>
            </a:extLst>
          </p:cNvPr>
          <p:cNvSpPr>
            <a:spLocks noGrp="1"/>
          </p:cNvSpPr>
          <p:nvPr>
            <p:ph type="sldNum" sz="quarter" idx="12"/>
          </p:nvPr>
        </p:nvSpPr>
        <p:spPr/>
        <p:txBody>
          <a:bodyPr/>
          <a:lstStyle/>
          <a:p>
            <a:fld id="{5F9F9204-6EDA-41A6-81B7-5E8491083ADF}" type="slidenum">
              <a:rPr kumimoji="1" lang="ja-JP" altLang="en-US" smtClean="0"/>
              <a:t>25</a:t>
            </a:fld>
            <a:endParaRPr kumimoji="1" lang="ja-JP" altLang="en-US" dirty="0"/>
          </a:p>
        </p:txBody>
      </p:sp>
      <p:pic>
        <p:nvPicPr>
          <p:cNvPr id="10" name="図 9">
            <a:extLst>
              <a:ext uri="{FF2B5EF4-FFF2-40B4-BE49-F238E27FC236}">
                <a16:creationId xmlns:a16="http://schemas.microsoft.com/office/drawing/2014/main" id="{3333E713-FBAE-F348-66C6-B8D2F1F461E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346407" y="4135767"/>
            <a:ext cx="360000" cy="360000"/>
          </a:xfrm>
          <a:prstGeom prst="rect">
            <a:avLst/>
          </a:prstGeom>
        </p:spPr>
      </p:pic>
      <p:sp>
        <p:nvSpPr>
          <p:cNvPr id="20" name="四角形: 角を丸くする 19">
            <a:extLst>
              <a:ext uri="{FF2B5EF4-FFF2-40B4-BE49-F238E27FC236}">
                <a16:creationId xmlns:a16="http://schemas.microsoft.com/office/drawing/2014/main" id="{C24E0C5A-BDCC-08CB-3694-8826FCCAF932}"/>
              </a:ext>
            </a:extLst>
          </p:cNvPr>
          <p:cNvSpPr/>
          <p:nvPr/>
        </p:nvSpPr>
        <p:spPr>
          <a:xfrm>
            <a:off x="2157132" y="1280581"/>
            <a:ext cx="1368000" cy="198000"/>
          </a:xfrm>
          <a:prstGeom prst="roundRect">
            <a:avLst>
              <a:gd name="adj" fmla="val 7519"/>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五方向 29">
            <a:extLst>
              <a:ext uri="{FF2B5EF4-FFF2-40B4-BE49-F238E27FC236}">
                <a16:creationId xmlns:a16="http://schemas.microsoft.com/office/drawing/2014/main" id="{C73B2F7D-1F37-589C-002F-82A63E16F331}"/>
              </a:ext>
            </a:extLst>
          </p:cNvPr>
          <p:cNvSpPr/>
          <p:nvPr/>
        </p:nvSpPr>
        <p:spPr>
          <a:xfrm>
            <a:off x="285992" y="1740178"/>
            <a:ext cx="1248286" cy="324000"/>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r>
              <a:rPr lang="ja-JP" altLang="en-US" sz="1400" b="1" dirty="0"/>
              <a:t>地図表示</a:t>
            </a:r>
            <a:endParaRPr kumimoji="1" lang="ja-JP" altLang="en-US" sz="1400" b="1" dirty="0"/>
          </a:p>
        </p:txBody>
      </p:sp>
      <p:sp>
        <p:nvSpPr>
          <p:cNvPr id="31" name="二等辺三角形 30">
            <a:extLst>
              <a:ext uri="{FF2B5EF4-FFF2-40B4-BE49-F238E27FC236}">
                <a16:creationId xmlns:a16="http://schemas.microsoft.com/office/drawing/2014/main" id="{F4A0A29F-A565-8BE2-22FE-538E9F938D0E}"/>
              </a:ext>
            </a:extLst>
          </p:cNvPr>
          <p:cNvSpPr/>
          <p:nvPr/>
        </p:nvSpPr>
        <p:spPr>
          <a:xfrm>
            <a:off x="2790730" y="1438993"/>
            <a:ext cx="143336" cy="38347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b="1"/>
          </a:p>
        </p:txBody>
      </p:sp>
      <p:sp>
        <p:nvSpPr>
          <p:cNvPr id="32" name="四角形: 角を丸くする 31">
            <a:extLst>
              <a:ext uri="{FF2B5EF4-FFF2-40B4-BE49-F238E27FC236}">
                <a16:creationId xmlns:a16="http://schemas.microsoft.com/office/drawing/2014/main" id="{CC2A52EE-BD2F-DC6B-4E62-526C1F3C9FFC}"/>
              </a:ext>
            </a:extLst>
          </p:cNvPr>
          <p:cNvSpPr/>
          <p:nvPr/>
        </p:nvSpPr>
        <p:spPr>
          <a:xfrm>
            <a:off x="2238255" y="1603922"/>
            <a:ext cx="1248286" cy="32318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46800" rtlCol="0" anchor="ctr"/>
          <a:lstStyle/>
          <a:p>
            <a:pPr algn="ctr"/>
            <a:r>
              <a:rPr lang="ja-JP" altLang="en-US" sz="1400" b="1" dirty="0">
                <a:solidFill>
                  <a:schemeClr val="bg1"/>
                </a:solidFill>
              </a:rPr>
              <a:t>現象の切替</a:t>
            </a:r>
            <a:endParaRPr lang="en-US" altLang="ja-JP" sz="1400" b="1" dirty="0">
              <a:solidFill>
                <a:schemeClr val="bg1"/>
              </a:solidFill>
            </a:endParaRPr>
          </a:p>
        </p:txBody>
      </p:sp>
      <p:sp>
        <p:nvSpPr>
          <p:cNvPr id="33" name="四角形: 角を丸くする 32">
            <a:extLst>
              <a:ext uri="{FF2B5EF4-FFF2-40B4-BE49-F238E27FC236}">
                <a16:creationId xmlns:a16="http://schemas.microsoft.com/office/drawing/2014/main" id="{7678579B-21E7-77F1-1A57-4896188F912F}"/>
              </a:ext>
            </a:extLst>
          </p:cNvPr>
          <p:cNvSpPr/>
          <p:nvPr/>
        </p:nvSpPr>
        <p:spPr>
          <a:xfrm>
            <a:off x="319356" y="5278705"/>
            <a:ext cx="3435471" cy="359999"/>
          </a:xfrm>
          <a:prstGeom prst="roundRect">
            <a:avLst>
              <a:gd name="adj" fmla="val 7519"/>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a:extLst>
              <a:ext uri="{FF2B5EF4-FFF2-40B4-BE49-F238E27FC236}">
                <a16:creationId xmlns:a16="http://schemas.microsoft.com/office/drawing/2014/main" id="{BDCB3660-3754-E344-E5E1-BA309594F710}"/>
              </a:ext>
            </a:extLst>
          </p:cNvPr>
          <p:cNvSpPr/>
          <p:nvPr/>
        </p:nvSpPr>
        <p:spPr>
          <a:xfrm>
            <a:off x="2003180" y="5559921"/>
            <a:ext cx="143336" cy="383477"/>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b="1"/>
          </a:p>
        </p:txBody>
      </p:sp>
      <p:sp>
        <p:nvSpPr>
          <p:cNvPr id="35" name="四角形: 角を丸くする 34">
            <a:extLst>
              <a:ext uri="{FF2B5EF4-FFF2-40B4-BE49-F238E27FC236}">
                <a16:creationId xmlns:a16="http://schemas.microsoft.com/office/drawing/2014/main" id="{5EEBD0F1-AF87-0502-4867-D835204E2C92}"/>
              </a:ext>
            </a:extLst>
          </p:cNvPr>
          <p:cNvSpPr/>
          <p:nvPr/>
        </p:nvSpPr>
        <p:spPr>
          <a:xfrm>
            <a:off x="1310855" y="5757464"/>
            <a:ext cx="1527986" cy="32318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46800" rtlCol="0" anchor="ctr"/>
          <a:lstStyle/>
          <a:p>
            <a:pPr algn="ctr"/>
            <a:r>
              <a:rPr lang="ja-JP" altLang="en-US" sz="1400" b="1" dirty="0">
                <a:solidFill>
                  <a:schemeClr val="bg1"/>
                </a:solidFill>
              </a:rPr>
              <a:t>対象日時の切替</a:t>
            </a:r>
            <a:endParaRPr lang="en-US" altLang="ja-JP" sz="1400" b="1" dirty="0">
              <a:solidFill>
                <a:schemeClr val="bg1"/>
              </a:solidFill>
            </a:endParaRPr>
          </a:p>
        </p:txBody>
      </p:sp>
      <p:pic>
        <p:nvPicPr>
          <p:cNvPr id="37" name="図 36">
            <a:extLst>
              <a:ext uri="{FF2B5EF4-FFF2-40B4-BE49-F238E27FC236}">
                <a16:creationId xmlns:a16="http://schemas.microsoft.com/office/drawing/2014/main" id="{FEDD5A26-C05A-B5FA-CA2A-925C7300994D}"/>
              </a:ext>
            </a:extLst>
          </p:cNvPr>
          <p:cNvPicPr>
            <a:picLocks noChangeAspect="1"/>
          </p:cNvPicPr>
          <p:nvPr/>
        </p:nvPicPr>
        <p:blipFill>
          <a:blip r:embed="rId5"/>
          <a:stretch>
            <a:fillRect/>
          </a:stretch>
        </p:blipFill>
        <p:spPr>
          <a:xfrm>
            <a:off x="316231" y="2143062"/>
            <a:ext cx="692025" cy="700166"/>
          </a:xfrm>
          <a:prstGeom prst="rect">
            <a:avLst/>
          </a:prstGeom>
        </p:spPr>
      </p:pic>
      <p:pic>
        <p:nvPicPr>
          <p:cNvPr id="7" name="図 6">
            <a:hlinkClick r:id="rId6"/>
            <a:extLst>
              <a:ext uri="{FF2B5EF4-FFF2-40B4-BE49-F238E27FC236}">
                <a16:creationId xmlns:a16="http://schemas.microsoft.com/office/drawing/2014/main" id="{0E449473-D1D2-E1C1-E9D5-DA061F2F432A}"/>
              </a:ext>
            </a:extLst>
          </p:cNvPr>
          <p:cNvPicPr>
            <a:picLocks noChangeAspect="1"/>
          </p:cNvPicPr>
          <p:nvPr/>
        </p:nvPicPr>
        <p:blipFill>
          <a:blip r:embed="rId7"/>
          <a:stretch>
            <a:fillRect/>
          </a:stretch>
        </p:blipFill>
        <p:spPr>
          <a:xfrm>
            <a:off x="517169" y="6198170"/>
            <a:ext cx="3115358" cy="460224"/>
          </a:xfrm>
          <a:prstGeom prst="rect">
            <a:avLst/>
          </a:prstGeom>
        </p:spPr>
      </p:pic>
      <p:pic>
        <p:nvPicPr>
          <p:cNvPr id="22" name="図 21">
            <a:extLst>
              <a:ext uri="{FF2B5EF4-FFF2-40B4-BE49-F238E27FC236}">
                <a16:creationId xmlns:a16="http://schemas.microsoft.com/office/drawing/2014/main" id="{FDE4A5F8-76B3-76E4-C121-DFCD28F7FBA2}"/>
              </a:ext>
            </a:extLst>
          </p:cNvPr>
          <p:cNvPicPr>
            <a:picLocks noChangeAspect="1"/>
          </p:cNvPicPr>
          <p:nvPr/>
        </p:nvPicPr>
        <p:blipFill>
          <a:blip r:embed="rId8"/>
          <a:stretch>
            <a:fillRect/>
          </a:stretch>
        </p:blipFill>
        <p:spPr>
          <a:xfrm>
            <a:off x="3343210" y="2119684"/>
            <a:ext cx="5437119" cy="2813139"/>
          </a:xfrm>
          <a:prstGeom prst="rect">
            <a:avLst/>
          </a:prstGeom>
        </p:spPr>
      </p:pic>
      <p:sp>
        <p:nvSpPr>
          <p:cNvPr id="19" name="四角形: 角を丸くする 18">
            <a:extLst>
              <a:ext uri="{FF2B5EF4-FFF2-40B4-BE49-F238E27FC236}">
                <a16:creationId xmlns:a16="http://schemas.microsoft.com/office/drawing/2014/main" id="{B1A57428-7C9E-5FFC-7F65-74BFB114309E}"/>
              </a:ext>
            </a:extLst>
          </p:cNvPr>
          <p:cNvSpPr/>
          <p:nvPr/>
        </p:nvSpPr>
        <p:spPr>
          <a:xfrm>
            <a:off x="4674269" y="2817771"/>
            <a:ext cx="2268000" cy="2118469"/>
          </a:xfrm>
          <a:prstGeom prst="roundRect">
            <a:avLst>
              <a:gd name="adj" fmla="val 1544"/>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CF9CC9A7-45AD-A8CE-7059-1A27FFF2D215}"/>
              </a:ext>
            </a:extLst>
          </p:cNvPr>
          <p:cNvSpPr/>
          <p:nvPr/>
        </p:nvSpPr>
        <p:spPr>
          <a:xfrm>
            <a:off x="6963396" y="2809458"/>
            <a:ext cx="1802946" cy="2129518"/>
          </a:xfrm>
          <a:prstGeom prst="roundRect">
            <a:avLst>
              <a:gd name="adj" fmla="val 1840"/>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五方向 28">
            <a:extLst>
              <a:ext uri="{FF2B5EF4-FFF2-40B4-BE49-F238E27FC236}">
                <a16:creationId xmlns:a16="http://schemas.microsoft.com/office/drawing/2014/main" id="{3941E598-AE58-74DC-1EC1-86E8D81126D1}"/>
              </a:ext>
            </a:extLst>
          </p:cNvPr>
          <p:cNvSpPr/>
          <p:nvPr/>
        </p:nvSpPr>
        <p:spPr>
          <a:xfrm flipH="1">
            <a:off x="7497752" y="1981177"/>
            <a:ext cx="1274307" cy="348026"/>
          </a:xfrm>
          <a:prstGeom prst="homePlat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90000" rtlCol="0" anchor="ctr"/>
          <a:lstStyle/>
          <a:p>
            <a:pPr algn="ctr"/>
            <a:r>
              <a:rPr lang="ja-JP" altLang="en-US" sz="1400" b="1" dirty="0"/>
              <a:t>一覧</a:t>
            </a:r>
            <a:r>
              <a:rPr kumimoji="1" lang="ja-JP" altLang="en-US" sz="1400" b="1" dirty="0"/>
              <a:t>表示</a:t>
            </a:r>
          </a:p>
        </p:txBody>
      </p:sp>
      <p:sp>
        <p:nvSpPr>
          <p:cNvPr id="14" name="四角形: 角を丸くする 13">
            <a:extLst>
              <a:ext uri="{FF2B5EF4-FFF2-40B4-BE49-F238E27FC236}">
                <a16:creationId xmlns:a16="http://schemas.microsoft.com/office/drawing/2014/main" id="{2B622A7C-1651-784A-93E3-11743DA6C5CC}"/>
              </a:ext>
            </a:extLst>
          </p:cNvPr>
          <p:cNvSpPr/>
          <p:nvPr/>
        </p:nvSpPr>
        <p:spPr>
          <a:xfrm>
            <a:off x="5251410" y="2548988"/>
            <a:ext cx="1260771" cy="307778"/>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400" b="1" dirty="0">
                <a:solidFill>
                  <a:schemeClr val="bg1"/>
                </a:solidFill>
              </a:rPr>
              <a:t>翌日まで</a:t>
            </a:r>
            <a:endParaRPr kumimoji="1" lang="en-US" altLang="ja-JP" sz="1400" b="1" dirty="0">
              <a:solidFill>
                <a:schemeClr val="bg1"/>
              </a:solidFill>
            </a:endParaRPr>
          </a:p>
        </p:txBody>
      </p:sp>
      <p:sp>
        <p:nvSpPr>
          <p:cNvPr id="12" name="四角形: 角を丸くする 11">
            <a:extLst>
              <a:ext uri="{FF2B5EF4-FFF2-40B4-BE49-F238E27FC236}">
                <a16:creationId xmlns:a16="http://schemas.microsoft.com/office/drawing/2014/main" id="{62080931-721F-0744-7600-7C9E6861ED88}"/>
              </a:ext>
            </a:extLst>
          </p:cNvPr>
          <p:cNvSpPr/>
          <p:nvPr/>
        </p:nvSpPr>
        <p:spPr>
          <a:xfrm>
            <a:off x="7071176" y="2558852"/>
            <a:ext cx="1650161" cy="30777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en-US" altLang="ja-JP" sz="1400" b="1" dirty="0">
                <a:solidFill>
                  <a:schemeClr val="bg1"/>
                </a:solidFill>
              </a:rPr>
              <a:t>2</a:t>
            </a:r>
            <a:r>
              <a:rPr kumimoji="1" lang="ja-JP" altLang="en-US" sz="1400" b="1" dirty="0">
                <a:solidFill>
                  <a:schemeClr val="bg1"/>
                </a:solidFill>
              </a:rPr>
              <a:t>日～</a:t>
            </a:r>
            <a:r>
              <a:rPr kumimoji="1" lang="en-US" altLang="ja-JP" sz="1400" b="1" dirty="0">
                <a:solidFill>
                  <a:schemeClr val="bg1"/>
                </a:solidFill>
              </a:rPr>
              <a:t>5</a:t>
            </a:r>
            <a:r>
              <a:rPr kumimoji="1" lang="ja-JP" altLang="en-US" sz="1400" b="1" dirty="0">
                <a:solidFill>
                  <a:schemeClr val="bg1"/>
                </a:solidFill>
              </a:rPr>
              <a:t>日先まで</a:t>
            </a:r>
            <a:endParaRPr kumimoji="1" lang="en-US" altLang="ja-JP" sz="1400" b="1" dirty="0">
              <a:solidFill>
                <a:schemeClr val="bg1"/>
              </a:solidFill>
            </a:endParaRPr>
          </a:p>
        </p:txBody>
      </p:sp>
      <p:sp>
        <p:nvSpPr>
          <p:cNvPr id="27" name="四角形: 角を丸くする 26">
            <a:extLst>
              <a:ext uri="{FF2B5EF4-FFF2-40B4-BE49-F238E27FC236}">
                <a16:creationId xmlns:a16="http://schemas.microsoft.com/office/drawing/2014/main" id="{9855F52F-D35B-6D7D-3BF9-B890184752A1}"/>
              </a:ext>
            </a:extLst>
          </p:cNvPr>
          <p:cNvSpPr/>
          <p:nvPr/>
        </p:nvSpPr>
        <p:spPr>
          <a:xfrm>
            <a:off x="3975698" y="5054701"/>
            <a:ext cx="2124002" cy="834241"/>
          </a:xfrm>
          <a:prstGeom prst="roundRect">
            <a:avLst>
              <a:gd name="adj" fmla="val 12613"/>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lstStyle/>
          <a:p>
            <a:pPr>
              <a:lnSpc>
                <a:spcPct val="120000"/>
              </a:lnSpc>
            </a:pPr>
            <a:r>
              <a:rPr lang="ja-JP" altLang="en-US" sz="1200" dirty="0">
                <a:solidFill>
                  <a:schemeClr val="tx1"/>
                </a:solidFill>
              </a:rPr>
              <a:t>必ずしも可能性は高くないものの、夜間に警報級の大雨となる可能性あり。</a:t>
            </a:r>
            <a:endParaRPr lang="en-US" altLang="ja-JP" sz="1200" dirty="0">
              <a:solidFill>
                <a:schemeClr val="tx1"/>
              </a:solidFill>
            </a:endParaRPr>
          </a:p>
          <a:p>
            <a:pPr algn="ctr"/>
            <a:endParaRPr kumimoji="1" lang="en-US" altLang="ja-JP" sz="1200" dirty="0">
              <a:solidFill>
                <a:schemeClr val="tx2"/>
              </a:solidFill>
            </a:endParaRPr>
          </a:p>
          <a:p>
            <a:pPr algn="ctr"/>
            <a:endParaRPr kumimoji="1" lang="ja-JP" altLang="en-US" sz="1400" dirty="0">
              <a:solidFill>
                <a:schemeClr val="tx2"/>
              </a:solidFill>
            </a:endParaRPr>
          </a:p>
        </p:txBody>
      </p:sp>
      <p:sp>
        <p:nvSpPr>
          <p:cNvPr id="41" name="テキスト ボックス 40">
            <a:extLst>
              <a:ext uri="{FF2B5EF4-FFF2-40B4-BE49-F238E27FC236}">
                <a16:creationId xmlns:a16="http://schemas.microsoft.com/office/drawing/2014/main" id="{E060C6FA-D222-193D-5C4A-4DE830407AD8}"/>
              </a:ext>
            </a:extLst>
          </p:cNvPr>
          <p:cNvSpPr txBox="1"/>
          <p:nvPr/>
        </p:nvSpPr>
        <p:spPr>
          <a:xfrm>
            <a:off x="4197271" y="5930507"/>
            <a:ext cx="2007101" cy="498598"/>
          </a:xfrm>
          <a:prstGeom prst="rect">
            <a:avLst/>
          </a:prstGeom>
          <a:noFill/>
        </p:spPr>
        <p:txBody>
          <a:bodyPr wrap="square">
            <a:spAutoFit/>
          </a:bodyPr>
          <a:lstStyle/>
          <a:p>
            <a:pPr algn="r">
              <a:lnSpc>
                <a:spcPct val="120000"/>
              </a:lnSpc>
            </a:pPr>
            <a:r>
              <a:rPr lang="ja-JP" altLang="en-US" sz="1100" dirty="0" smtClean="0">
                <a:solidFill>
                  <a:schemeClr val="tx1"/>
                </a:solidFill>
              </a:rPr>
              <a:t>府県天気</a:t>
            </a:r>
            <a:r>
              <a:rPr lang="ja-JP" altLang="en-US" sz="1100" dirty="0">
                <a:solidFill>
                  <a:schemeClr val="tx1"/>
                </a:solidFill>
              </a:rPr>
              <a:t>予報と合わせて発表</a:t>
            </a:r>
            <a:endParaRPr kumimoji="1" lang="ja-JP" altLang="en-US" sz="1100" dirty="0">
              <a:solidFill>
                <a:schemeClr val="tx1"/>
              </a:solidFill>
            </a:endParaRPr>
          </a:p>
          <a:p>
            <a:pPr algn="r">
              <a:lnSpc>
                <a:spcPct val="120000"/>
              </a:lnSpc>
            </a:pPr>
            <a:r>
              <a:rPr kumimoji="1" lang="ja-JP" altLang="en-US" sz="1100" dirty="0">
                <a:solidFill>
                  <a:schemeClr val="tx1"/>
                </a:solidFill>
              </a:rPr>
              <a:t>時間帯を区切って表示</a:t>
            </a:r>
            <a:endParaRPr lang="ja-JP" altLang="en-US" sz="1100" dirty="0">
              <a:solidFill>
                <a:schemeClr val="tx1"/>
              </a:solidFill>
            </a:endParaRPr>
          </a:p>
        </p:txBody>
      </p:sp>
      <p:sp>
        <p:nvSpPr>
          <p:cNvPr id="43" name="テキスト ボックス 42">
            <a:extLst>
              <a:ext uri="{FF2B5EF4-FFF2-40B4-BE49-F238E27FC236}">
                <a16:creationId xmlns:a16="http://schemas.microsoft.com/office/drawing/2014/main" id="{5B511A15-0DC6-6A91-954F-C81E9A02D7B3}"/>
              </a:ext>
            </a:extLst>
          </p:cNvPr>
          <p:cNvSpPr txBox="1"/>
          <p:nvPr/>
        </p:nvSpPr>
        <p:spPr>
          <a:xfrm>
            <a:off x="6299184" y="5877035"/>
            <a:ext cx="2238724" cy="490134"/>
          </a:xfrm>
          <a:prstGeom prst="rect">
            <a:avLst/>
          </a:prstGeom>
          <a:noFill/>
        </p:spPr>
        <p:txBody>
          <a:bodyPr wrap="square">
            <a:spAutoFit/>
          </a:bodyPr>
          <a:lstStyle/>
          <a:p>
            <a:pPr algn="r">
              <a:lnSpc>
                <a:spcPct val="120000"/>
              </a:lnSpc>
            </a:pPr>
            <a:r>
              <a:rPr kumimoji="1" lang="ja-JP" altLang="en-US" sz="1100" dirty="0">
                <a:solidFill>
                  <a:schemeClr val="tx1"/>
                </a:solidFill>
                <a:latin typeface="+mn-ea"/>
              </a:rPr>
              <a:t>週間天気予報と合わせて発表</a:t>
            </a:r>
          </a:p>
          <a:p>
            <a:pPr algn="r">
              <a:lnSpc>
                <a:spcPct val="120000"/>
              </a:lnSpc>
            </a:pPr>
            <a:r>
              <a:rPr lang="ja-JP" altLang="en-US" sz="1100" dirty="0">
                <a:solidFill>
                  <a:schemeClr val="tx1"/>
                </a:solidFill>
                <a:latin typeface="+mn-ea"/>
              </a:rPr>
              <a:t>日単位で表示</a:t>
            </a:r>
            <a:endParaRPr lang="en-US" altLang="ja-JP" sz="1100" dirty="0">
              <a:solidFill>
                <a:schemeClr val="tx1"/>
              </a:solidFill>
            </a:endParaRPr>
          </a:p>
        </p:txBody>
      </p:sp>
      <p:cxnSp>
        <p:nvCxnSpPr>
          <p:cNvPr id="45" name="コネクタ: カギ線 44">
            <a:extLst>
              <a:ext uri="{FF2B5EF4-FFF2-40B4-BE49-F238E27FC236}">
                <a16:creationId xmlns:a16="http://schemas.microsoft.com/office/drawing/2014/main" id="{82D3FAF1-A79D-7959-BAB1-7B039B811791}"/>
              </a:ext>
            </a:extLst>
          </p:cNvPr>
          <p:cNvCxnSpPr>
            <a:cxnSpLocks/>
          </p:cNvCxnSpPr>
          <p:nvPr/>
        </p:nvCxnSpPr>
        <p:spPr>
          <a:xfrm rot="10800000" flipV="1">
            <a:off x="4448097" y="4944843"/>
            <a:ext cx="1764000" cy="1476000"/>
          </a:xfrm>
          <a:prstGeom prst="bentConnector3">
            <a:avLst>
              <a:gd name="adj1" fmla="val -497"/>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57" name="四角形: 角を丸くする 56">
            <a:extLst>
              <a:ext uri="{FF2B5EF4-FFF2-40B4-BE49-F238E27FC236}">
                <a16:creationId xmlns:a16="http://schemas.microsoft.com/office/drawing/2014/main" id="{EA5F6DF4-AD9B-9F4D-E449-A87722E6DC93}"/>
              </a:ext>
            </a:extLst>
          </p:cNvPr>
          <p:cNvSpPr/>
          <p:nvPr/>
        </p:nvSpPr>
        <p:spPr>
          <a:xfrm>
            <a:off x="6369136" y="5064645"/>
            <a:ext cx="2180005" cy="587136"/>
          </a:xfrm>
          <a:prstGeom prst="roundRect">
            <a:avLst>
              <a:gd name="adj" fmla="val 12613"/>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lstStyle/>
          <a:p>
            <a:pPr>
              <a:lnSpc>
                <a:spcPct val="120000"/>
              </a:lnSpc>
            </a:pPr>
            <a:r>
              <a:rPr kumimoji="1" lang="ja-JP" altLang="en-US" sz="1200" dirty="0">
                <a:solidFill>
                  <a:schemeClr val="tx1"/>
                </a:solidFill>
                <a:latin typeface="+mn-ea"/>
              </a:rPr>
              <a:t>数日前に荒天についての可能性を把握することが可能</a:t>
            </a:r>
            <a:r>
              <a:rPr lang="ja-JP" altLang="en-US" sz="1200" dirty="0">
                <a:solidFill>
                  <a:schemeClr val="tx1"/>
                </a:solidFill>
                <a:latin typeface="+mn-ea"/>
              </a:rPr>
              <a:t>。</a:t>
            </a:r>
            <a:endParaRPr lang="en-US" altLang="ja-JP" sz="1200" dirty="0">
              <a:solidFill>
                <a:schemeClr val="tx1"/>
              </a:solidFill>
              <a:latin typeface="+mn-ea"/>
            </a:endParaRPr>
          </a:p>
          <a:p>
            <a:pPr algn="ctr"/>
            <a:endParaRPr lang="en-US" altLang="ja-JP" sz="1200" dirty="0">
              <a:solidFill>
                <a:schemeClr val="tx1"/>
              </a:solidFill>
            </a:endParaRPr>
          </a:p>
          <a:p>
            <a:pPr algn="ctr"/>
            <a:endParaRPr kumimoji="1" lang="en-US" altLang="ja-JP" sz="1200" dirty="0">
              <a:solidFill>
                <a:schemeClr val="tx2"/>
              </a:solidFill>
            </a:endParaRPr>
          </a:p>
          <a:p>
            <a:pPr algn="ctr"/>
            <a:endParaRPr kumimoji="1" lang="ja-JP" altLang="en-US" sz="1400" dirty="0">
              <a:solidFill>
                <a:schemeClr val="tx2"/>
              </a:solidFill>
            </a:endParaRPr>
          </a:p>
        </p:txBody>
      </p:sp>
      <p:cxnSp>
        <p:nvCxnSpPr>
          <p:cNvPr id="61" name="直線矢印コネクタ 60">
            <a:extLst>
              <a:ext uri="{FF2B5EF4-FFF2-40B4-BE49-F238E27FC236}">
                <a16:creationId xmlns:a16="http://schemas.microsoft.com/office/drawing/2014/main" id="{5374ED33-8DFE-3B7D-55FF-C6964494EFF1}"/>
              </a:ext>
            </a:extLst>
          </p:cNvPr>
          <p:cNvCxnSpPr/>
          <p:nvPr/>
        </p:nvCxnSpPr>
        <p:spPr>
          <a:xfrm flipV="1">
            <a:off x="4756150" y="3213100"/>
            <a:ext cx="717550" cy="1841601"/>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EE575569-6DC2-357D-5EE8-290FBAEB93D2}"/>
              </a:ext>
            </a:extLst>
          </p:cNvPr>
          <p:cNvCxnSpPr>
            <a:cxnSpLocks/>
          </p:cNvCxnSpPr>
          <p:nvPr/>
        </p:nvCxnSpPr>
        <p:spPr>
          <a:xfrm flipV="1">
            <a:off x="7230621" y="3450863"/>
            <a:ext cx="274736" cy="1625665"/>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コネクタ: カギ線 51">
            <a:extLst>
              <a:ext uri="{FF2B5EF4-FFF2-40B4-BE49-F238E27FC236}">
                <a16:creationId xmlns:a16="http://schemas.microsoft.com/office/drawing/2014/main" id="{7D6CC18D-90AA-E03C-3A69-DB276F6357CD}"/>
              </a:ext>
            </a:extLst>
          </p:cNvPr>
          <p:cNvCxnSpPr>
            <a:cxnSpLocks/>
          </p:cNvCxnSpPr>
          <p:nvPr/>
        </p:nvCxnSpPr>
        <p:spPr>
          <a:xfrm rot="10800000" flipV="1">
            <a:off x="6456223" y="4944640"/>
            <a:ext cx="2160000" cy="1476000"/>
          </a:xfrm>
          <a:prstGeom prst="bentConnector3">
            <a:avLst>
              <a:gd name="adj1" fmla="val -497"/>
            </a:avLst>
          </a:prstGeom>
          <a:ln w="25400">
            <a:solidFill>
              <a:schemeClr val="accent1">
                <a:lumMod val="90000"/>
              </a:schemeClr>
            </a:solidFill>
            <a:tailEnd type="none"/>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5069840" y="3049338"/>
            <a:ext cx="1029860" cy="163761"/>
          </a:xfrm>
          <a:prstGeom prst="rect">
            <a:avLst/>
          </a:prstGeom>
          <a:noFill/>
          <a:ln w="19050">
            <a:solidFill>
              <a:srgbClr val="FA28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58353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D69E9863-91D2-C1B8-B4DD-433604B03584}"/>
              </a:ext>
            </a:extLst>
          </p:cNvPr>
          <p:cNvPicPr>
            <a:picLocks noChangeAspect="1"/>
          </p:cNvPicPr>
          <p:nvPr/>
        </p:nvPicPr>
        <p:blipFill>
          <a:blip r:embed="rId3"/>
          <a:stretch>
            <a:fillRect/>
          </a:stretch>
        </p:blipFill>
        <p:spPr>
          <a:xfrm>
            <a:off x="661915" y="4710222"/>
            <a:ext cx="3599999" cy="1717087"/>
          </a:xfrm>
          <a:prstGeom prst="rect">
            <a:avLst/>
          </a:prstGeom>
          <a:ln>
            <a:noFill/>
          </a:ln>
        </p:spPr>
      </p:pic>
      <p:sp>
        <p:nvSpPr>
          <p:cNvPr id="2" name="タイトル 1">
            <a:extLst>
              <a:ext uri="{FF2B5EF4-FFF2-40B4-BE49-F238E27FC236}">
                <a16:creationId xmlns:a16="http://schemas.microsoft.com/office/drawing/2014/main" id="{F4A7E4CA-6F55-1BC4-45A5-43C4AF4E72EC}"/>
              </a:ext>
            </a:extLst>
          </p:cNvPr>
          <p:cNvSpPr>
            <a:spLocks noGrp="1"/>
          </p:cNvSpPr>
          <p:nvPr>
            <p:ph type="title"/>
          </p:nvPr>
        </p:nvSpPr>
        <p:spPr/>
        <p:txBody>
          <a:bodyPr/>
          <a:lstStyle/>
          <a:p>
            <a:r>
              <a:rPr kumimoji="1" lang="ja-JP" altLang="en-US" dirty="0"/>
              <a:t>天気分布予報・地域時系列予報</a:t>
            </a:r>
          </a:p>
        </p:txBody>
      </p:sp>
      <p:sp>
        <p:nvSpPr>
          <p:cNvPr id="4" name="四角形: 角を丸くする 3">
            <a:extLst>
              <a:ext uri="{FF2B5EF4-FFF2-40B4-BE49-F238E27FC236}">
                <a16:creationId xmlns:a16="http://schemas.microsoft.com/office/drawing/2014/main" id="{DDEFC2EF-5AA9-4FDB-AB45-1291A34024DF}"/>
              </a:ext>
            </a:extLst>
          </p:cNvPr>
          <p:cNvSpPr/>
          <p:nvPr/>
        </p:nvSpPr>
        <p:spPr>
          <a:xfrm>
            <a:off x="431800" y="942613"/>
            <a:ext cx="8263274" cy="3088741"/>
          </a:xfrm>
          <a:prstGeom prst="roundRect">
            <a:avLst>
              <a:gd name="adj" fmla="val 294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44000" rIns="108000" rtlCol="0" anchor="t"/>
          <a:lstStyle/>
          <a:p>
            <a:pPr algn="ctr"/>
            <a:endParaRPr kumimoji="1" lang="en-US" altLang="ja-JP" sz="1600" dirty="0">
              <a:solidFill>
                <a:schemeClr val="tx1"/>
              </a:solidFill>
            </a:endParaRPr>
          </a:p>
          <a:p>
            <a:pPr algn="ctr"/>
            <a:endParaRPr lang="en-US" altLang="ja-JP" sz="1600" dirty="0">
              <a:solidFill>
                <a:schemeClr val="tx1"/>
              </a:solidFill>
            </a:endParaRPr>
          </a:p>
          <a:p>
            <a:pPr algn="ctr"/>
            <a:endParaRPr kumimoji="1" lang="en-US" altLang="ja-JP" sz="1600" dirty="0">
              <a:solidFill>
                <a:schemeClr val="tx1"/>
              </a:solidFill>
            </a:endParaRPr>
          </a:p>
          <a:p>
            <a:pPr algn="ctr"/>
            <a:endParaRPr lang="en-US" altLang="ja-JP" sz="1600" dirty="0">
              <a:solidFill>
                <a:schemeClr val="tx1"/>
              </a:solidFill>
            </a:endParaRPr>
          </a:p>
          <a:p>
            <a:pPr algn="ctr"/>
            <a:endParaRPr kumimoji="1" lang="en-US" altLang="ja-JP" sz="1600" dirty="0">
              <a:solidFill>
                <a:schemeClr val="tx2"/>
              </a:solidFill>
            </a:endParaRPr>
          </a:p>
          <a:p>
            <a:pPr algn="ctr"/>
            <a:endParaRPr kumimoji="1" lang="ja-JP" altLang="en-US" dirty="0">
              <a:solidFill>
                <a:schemeClr val="tx2"/>
              </a:solidFill>
            </a:endParaRPr>
          </a:p>
        </p:txBody>
      </p:sp>
      <p:sp>
        <p:nvSpPr>
          <p:cNvPr id="5" name="四角形: 角を丸くする 4">
            <a:extLst>
              <a:ext uri="{FF2B5EF4-FFF2-40B4-BE49-F238E27FC236}">
                <a16:creationId xmlns:a16="http://schemas.microsoft.com/office/drawing/2014/main" id="{E58B7DCE-8162-B03B-5D37-F4B5BADA967B}"/>
              </a:ext>
            </a:extLst>
          </p:cNvPr>
          <p:cNvSpPr/>
          <p:nvPr/>
        </p:nvSpPr>
        <p:spPr>
          <a:xfrm>
            <a:off x="3312000" y="787417"/>
            <a:ext cx="2520000"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spcAft>
                <a:spcPts val="1200"/>
              </a:spcAft>
            </a:pPr>
            <a:r>
              <a:rPr lang="ja-JP" altLang="en-US" sz="1600" b="1" dirty="0">
                <a:solidFill>
                  <a:schemeClr val="bg1"/>
                </a:solidFill>
              </a:rPr>
              <a:t>天気分布予報</a:t>
            </a:r>
            <a:endParaRPr lang="en-US" altLang="ja-JP" sz="1200" dirty="0">
              <a:solidFill>
                <a:schemeClr val="bg1"/>
              </a:solidFill>
            </a:endParaRPr>
          </a:p>
        </p:txBody>
      </p:sp>
      <p:pic>
        <p:nvPicPr>
          <p:cNvPr id="6" name="図 5">
            <a:extLst>
              <a:ext uri="{FF2B5EF4-FFF2-40B4-BE49-F238E27FC236}">
                <a16:creationId xmlns:a16="http://schemas.microsoft.com/office/drawing/2014/main" id="{BE6DDAD4-1067-CA83-15C3-4468534883F6}"/>
              </a:ext>
            </a:extLst>
          </p:cNvPr>
          <p:cNvPicPr>
            <a:picLocks noChangeAspect="1"/>
          </p:cNvPicPr>
          <p:nvPr/>
        </p:nvPicPr>
        <p:blipFill>
          <a:blip r:embed="rId4"/>
          <a:stretch>
            <a:fillRect/>
          </a:stretch>
        </p:blipFill>
        <p:spPr>
          <a:xfrm>
            <a:off x="602810" y="1359199"/>
            <a:ext cx="3175893" cy="2412246"/>
          </a:xfrm>
          <a:prstGeom prst="rect">
            <a:avLst/>
          </a:prstGeom>
          <a:ln>
            <a:solidFill>
              <a:schemeClr val="bg1">
                <a:lumMod val="75000"/>
              </a:schemeClr>
            </a:solidFill>
          </a:ln>
        </p:spPr>
      </p:pic>
      <p:pic>
        <p:nvPicPr>
          <p:cNvPr id="7" name="図 6">
            <a:extLst>
              <a:ext uri="{FF2B5EF4-FFF2-40B4-BE49-F238E27FC236}">
                <a16:creationId xmlns:a16="http://schemas.microsoft.com/office/drawing/2014/main" id="{69FAEB17-C736-81F6-6442-A6DB6F9146D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2661950" y="2303060"/>
            <a:ext cx="2096879" cy="1444701"/>
          </a:xfrm>
          <a:prstGeom prst="rect">
            <a:avLst/>
          </a:prstGeom>
          <a:ln w="12700">
            <a:solidFill>
              <a:schemeClr val="accent2"/>
            </a:solidFill>
          </a:ln>
        </p:spPr>
      </p:pic>
      <p:graphicFrame>
        <p:nvGraphicFramePr>
          <p:cNvPr id="8" name="表 7">
            <a:extLst>
              <a:ext uri="{FF2B5EF4-FFF2-40B4-BE49-F238E27FC236}">
                <a16:creationId xmlns:a16="http://schemas.microsoft.com/office/drawing/2014/main" id="{9B2B7ED1-803B-084D-F22C-D4CE4B08CFD4}"/>
              </a:ext>
            </a:extLst>
          </p:cNvPr>
          <p:cNvGraphicFramePr>
            <a:graphicFrameLocks noGrp="1"/>
          </p:cNvGraphicFramePr>
          <p:nvPr>
            <p:extLst>
              <p:ext uri="{D42A27DB-BD31-4B8C-83A1-F6EECF244321}">
                <p14:modId xmlns:p14="http://schemas.microsoft.com/office/powerpoint/2010/main" val="617677580"/>
              </p:ext>
            </p:extLst>
          </p:nvPr>
        </p:nvGraphicFramePr>
        <p:xfrm>
          <a:off x="5019580" y="1630588"/>
          <a:ext cx="3456000" cy="360000"/>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2067583928"/>
                    </a:ext>
                  </a:extLst>
                </a:gridCol>
                <a:gridCol w="2088000">
                  <a:extLst>
                    <a:ext uri="{9D8B030D-6E8A-4147-A177-3AD203B41FA5}">
                      <a16:colId xmlns:a16="http://schemas.microsoft.com/office/drawing/2014/main" val="3520279411"/>
                    </a:ext>
                  </a:extLst>
                </a:gridCol>
              </a:tblGrid>
              <a:tr h="360000">
                <a:tc>
                  <a:txBody>
                    <a:bodyPr/>
                    <a:lstStyle/>
                    <a:p>
                      <a:pPr algn="ctr"/>
                      <a:r>
                        <a:rPr kumimoji="1" lang="ja-JP" altLang="en-US" sz="1200" b="0" dirty="0"/>
                        <a:t>発表単位</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indent="0" algn="ctr">
                        <a:buFont typeface="Arial" panose="020B0604020202020204" pitchFamily="34" charset="0"/>
                        <a:buNone/>
                      </a:pPr>
                      <a:r>
                        <a:rPr lang="ja-JP" altLang="en-US" sz="1200" b="0" dirty="0">
                          <a:solidFill>
                            <a:schemeClr val="tx1"/>
                          </a:solidFill>
                          <a:latin typeface="Arial" panose="020B0604020202020204" pitchFamily="34" charset="0"/>
                        </a:rPr>
                        <a:t>全国</a:t>
                      </a:r>
                      <a:r>
                        <a:rPr lang="en-US" altLang="ja-JP" sz="1200" b="0" dirty="0">
                          <a:solidFill>
                            <a:schemeClr val="tx1"/>
                          </a:solidFill>
                          <a:latin typeface="Arial" panose="020B0604020202020204" pitchFamily="34" charset="0"/>
                        </a:rPr>
                        <a:t>5km</a:t>
                      </a:r>
                      <a:r>
                        <a:rPr lang="ja-JP" altLang="en-US" sz="1200" b="0" dirty="0">
                          <a:solidFill>
                            <a:schemeClr val="tx1"/>
                          </a:solidFill>
                          <a:latin typeface="Arial" panose="020B0604020202020204" pitchFamily="34" charset="0"/>
                        </a:rPr>
                        <a:t>四方メッシュ</a:t>
                      </a:r>
                      <a:endParaRPr lang="en-US" altLang="ja-JP" sz="1200" b="0" dirty="0">
                        <a:solidFill>
                          <a:schemeClr val="tx1"/>
                        </a:solidFill>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graphicFrame>
        <p:nvGraphicFramePr>
          <p:cNvPr id="9" name="表 22">
            <a:extLst>
              <a:ext uri="{FF2B5EF4-FFF2-40B4-BE49-F238E27FC236}">
                <a16:creationId xmlns:a16="http://schemas.microsoft.com/office/drawing/2014/main" id="{D958C671-ECB3-0746-06C6-8E1816EEE949}"/>
              </a:ext>
            </a:extLst>
          </p:cNvPr>
          <p:cNvGraphicFramePr>
            <a:graphicFrameLocks noGrp="1"/>
          </p:cNvGraphicFramePr>
          <p:nvPr>
            <p:extLst>
              <p:ext uri="{D42A27DB-BD31-4B8C-83A1-F6EECF244321}">
                <p14:modId xmlns:p14="http://schemas.microsoft.com/office/powerpoint/2010/main" val="3636189537"/>
              </p:ext>
            </p:extLst>
          </p:nvPr>
        </p:nvGraphicFramePr>
        <p:xfrm>
          <a:off x="5018339" y="2106967"/>
          <a:ext cx="3456000" cy="360000"/>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2067583928"/>
                    </a:ext>
                  </a:extLst>
                </a:gridCol>
                <a:gridCol w="2088000">
                  <a:extLst>
                    <a:ext uri="{9D8B030D-6E8A-4147-A177-3AD203B41FA5}">
                      <a16:colId xmlns:a16="http://schemas.microsoft.com/office/drawing/2014/main" val="3520279411"/>
                    </a:ext>
                  </a:extLst>
                </a:gridCol>
              </a:tblGrid>
              <a:tr h="360000">
                <a:tc>
                  <a:txBody>
                    <a:bodyPr/>
                    <a:lstStyle/>
                    <a:p>
                      <a:pPr algn="ctr"/>
                      <a:r>
                        <a:rPr kumimoji="1" lang="ja-JP" altLang="en-US" sz="1200" b="0" dirty="0"/>
                        <a:t>発表内容</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effectLst/>
                          <a:latin typeface="Arial" panose="020B0604020202020204" pitchFamily="34" charset="0"/>
                        </a:rPr>
                        <a:t>天気・気温・降水</a:t>
                      </a:r>
                      <a:r>
                        <a:rPr lang="en-US" altLang="ja-JP" sz="1200" b="0" dirty="0">
                          <a:solidFill>
                            <a:schemeClr val="tx1"/>
                          </a:solidFill>
                          <a:effectLst/>
                          <a:latin typeface="Arial" panose="020B0604020202020204" pitchFamily="34" charset="0"/>
                        </a:rPr>
                        <a:t>/</a:t>
                      </a:r>
                      <a:r>
                        <a:rPr lang="ja-JP" altLang="en-US" sz="1200" b="0" dirty="0">
                          <a:solidFill>
                            <a:schemeClr val="tx1"/>
                          </a:solidFill>
                          <a:effectLst/>
                          <a:latin typeface="Arial" panose="020B0604020202020204" pitchFamily="34" charset="0"/>
                        </a:rPr>
                        <a:t>降雪量</a:t>
                      </a:r>
                      <a:endParaRPr lang="en-US" altLang="ja-JP" sz="1200" b="0" dirty="0">
                        <a:solidFill>
                          <a:schemeClr val="tx1"/>
                        </a:solidFill>
                        <a:effectLst/>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sp>
        <p:nvSpPr>
          <p:cNvPr id="10" name="テキスト ボックス 9">
            <a:extLst>
              <a:ext uri="{FF2B5EF4-FFF2-40B4-BE49-F238E27FC236}">
                <a16:creationId xmlns:a16="http://schemas.microsoft.com/office/drawing/2014/main" id="{45F24B03-3887-0B70-4079-34592051A3E8}"/>
              </a:ext>
            </a:extLst>
          </p:cNvPr>
          <p:cNvSpPr txBox="1"/>
          <p:nvPr/>
        </p:nvSpPr>
        <p:spPr>
          <a:xfrm>
            <a:off x="4798845" y="1197261"/>
            <a:ext cx="4577254" cy="338554"/>
          </a:xfrm>
          <a:prstGeom prst="rect">
            <a:avLst/>
          </a:prstGeom>
          <a:noFill/>
        </p:spPr>
        <p:txBody>
          <a:bodyPr wrap="square">
            <a:spAutoFit/>
          </a:bodyPr>
          <a:lstStyle/>
          <a:p>
            <a:r>
              <a:rPr kumimoji="1" lang="ja-JP" altLang="en-US" sz="1600" b="1" dirty="0">
                <a:solidFill>
                  <a:schemeClr val="tx2"/>
                </a:solidFill>
              </a:rPr>
              <a:t>天気の分布と変化傾向をひと目で確認</a:t>
            </a:r>
            <a:endParaRPr lang="ja-JP" altLang="en-US" sz="1600" b="1" dirty="0">
              <a:solidFill>
                <a:schemeClr val="tx2"/>
              </a:solidFill>
            </a:endParaRPr>
          </a:p>
        </p:txBody>
      </p:sp>
      <p:sp>
        <p:nvSpPr>
          <p:cNvPr id="11" name="四角形: 角を丸くする 10">
            <a:extLst>
              <a:ext uri="{FF2B5EF4-FFF2-40B4-BE49-F238E27FC236}">
                <a16:creationId xmlns:a16="http://schemas.microsoft.com/office/drawing/2014/main" id="{0E065642-57A9-BF42-68E9-CE8AFE4AF1CB}"/>
              </a:ext>
            </a:extLst>
          </p:cNvPr>
          <p:cNvSpPr/>
          <p:nvPr/>
        </p:nvSpPr>
        <p:spPr>
          <a:xfrm>
            <a:off x="431800" y="4422734"/>
            <a:ext cx="8263274" cy="2211272"/>
          </a:xfrm>
          <a:prstGeom prst="roundRect">
            <a:avLst>
              <a:gd name="adj" fmla="val 294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44000" rIns="108000" rtlCol="0" anchor="t"/>
          <a:lstStyle/>
          <a:p>
            <a:pPr algn="ctr"/>
            <a:endParaRPr kumimoji="1" lang="ja-JP" altLang="en-US" dirty="0">
              <a:solidFill>
                <a:schemeClr val="tx2"/>
              </a:solidFill>
            </a:endParaRPr>
          </a:p>
        </p:txBody>
      </p:sp>
      <p:sp>
        <p:nvSpPr>
          <p:cNvPr id="12" name="四角形: 角を丸くする 11">
            <a:extLst>
              <a:ext uri="{FF2B5EF4-FFF2-40B4-BE49-F238E27FC236}">
                <a16:creationId xmlns:a16="http://schemas.microsoft.com/office/drawing/2014/main" id="{44ECF715-A450-661D-7254-DFF4B790763D}"/>
              </a:ext>
            </a:extLst>
          </p:cNvPr>
          <p:cNvSpPr/>
          <p:nvPr/>
        </p:nvSpPr>
        <p:spPr>
          <a:xfrm>
            <a:off x="3312000" y="4240314"/>
            <a:ext cx="2520000"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spcAft>
                <a:spcPts val="1200"/>
              </a:spcAft>
            </a:pPr>
            <a:r>
              <a:rPr lang="ja-JP" altLang="en-US" sz="1600" b="1" dirty="0">
                <a:solidFill>
                  <a:schemeClr val="bg1"/>
                </a:solidFill>
              </a:rPr>
              <a:t>地域時系列予報</a:t>
            </a:r>
            <a:endParaRPr lang="en-US" altLang="ja-JP" sz="1200" dirty="0">
              <a:solidFill>
                <a:schemeClr val="bg1"/>
              </a:solidFill>
            </a:endParaRPr>
          </a:p>
        </p:txBody>
      </p:sp>
      <p:sp>
        <p:nvSpPr>
          <p:cNvPr id="13" name="テキスト ボックス 12">
            <a:extLst>
              <a:ext uri="{FF2B5EF4-FFF2-40B4-BE49-F238E27FC236}">
                <a16:creationId xmlns:a16="http://schemas.microsoft.com/office/drawing/2014/main" id="{E9D0B97C-4A3E-603B-2F43-30F6CD0F93EE}"/>
              </a:ext>
            </a:extLst>
          </p:cNvPr>
          <p:cNvSpPr txBox="1"/>
          <p:nvPr/>
        </p:nvSpPr>
        <p:spPr>
          <a:xfrm>
            <a:off x="4737908" y="4699096"/>
            <a:ext cx="3600000" cy="338554"/>
          </a:xfrm>
          <a:prstGeom prst="rect">
            <a:avLst/>
          </a:prstGeom>
          <a:noFill/>
        </p:spPr>
        <p:txBody>
          <a:bodyPr wrap="square">
            <a:spAutoFit/>
          </a:bodyPr>
          <a:lstStyle/>
          <a:p>
            <a:r>
              <a:rPr kumimoji="1" lang="ja-JP" altLang="en-US" sz="1600" b="1" dirty="0">
                <a:solidFill>
                  <a:schemeClr val="tx2"/>
                </a:solidFill>
              </a:rPr>
              <a:t>天気の時間変化をひと目で確認</a:t>
            </a:r>
          </a:p>
        </p:txBody>
      </p:sp>
      <p:graphicFrame>
        <p:nvGraphicFramePr>
          <p:cNvPr id="15" name="表 14">
            <a:extLst>
              <a:ext uri="{FF2B5EF4-FFF2-40B4-BE49-F238E27FC236}">
                <a16:creationId xmlns:a16="http://schemas.microsoft.com/office/drawing/2014/main" id="{6E972C5C-B9FA-08E2-8C8E-E38D60BADDD0}"/>
              </a:ext>
            </a:extLst>
          </p:cNvPr>
          <p:cNvGraphicFramePr>
            <a:graphicFrameLocks noGrp="1"/>
          </p:cNvGraphicFramePr>
          <p:nvPr>
            <p:extLst>
              <p:ext uri="{D42A27DB-BD31-4B8C-83A1-F6EECF244321}">
                <p14:modId xmlns:p14="http://schemas.microsoft.com/office/powerpoint/2010/main" val="3510153318"/>
              </p:ext>
            </p:extLst>
          </p:nvPr>
        </p:nvGraphicFramePr>
        <p:xfrm>
          <a:off x="4772529" y="5114813"/>
          <a:ext cx="3456000" cy="360000"/>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2067583928"/>
                    </a:ext>
                  </a:extLst>
                </a:gridCol>
                <a:gridCol w="2088000">
                  <a:extLst>
                    <a:ext uri="{9D8B030D-6E8A-4147-A177-3AD203B41FA5}">
                      <a16:colId xmlns:a16="http://schemas.microsoft.com/office/drawing/2014/main" val="3520279411"/>
                    </a:ext>
                  </a:extLst>
                </a:gridCol>
              </a:tblGrid>
              <a:tr h="360000">
                <a:tc>
                  <a:txBody>
                    <a:bodyPr/>
                    <a:lstStyle/>
                    <a:p>
                      <a:pPr algn="ctr"/>
                      <a:r>
                        <a:rPr kumimoji="1" lang="ja-JP" altLang="en-US" sz="1200" b="0" dirty="0"/>
                        <a:t>発表単位</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indent="0" algn="ctr">
                        <a:buFont typeface="Arial" panose="020B0604020202020204" pitchFamily="34" charset="0"/>
                        <a:buNone/>
                      </a:pPr>
                      <a:r>
                        <a:rPr lang="ja-JP" altLang="en-US" sz="1200" b="0" dirty="0">
                          <a:solidFill>
                            <a:schemeClr val="tx1"/>
                          </a:solidFill>
                          <a:latin typeface="Arial" panose="020B0604020202020204" pitchFamily="34" charset="0"/>
                        </a:rPr>
                        <a:t>一次細分区域</a:t>
                      </a:r>
                      <a:endParaRPr lang="en-US" altLang="ja-JP" sz="1200" b="0" dirty="0">
                        <a:solidFill>
                          <a:schemeClr val="tx1"/>
                        </a:solidFill>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graphicFrame>
        <p:nvGraphicFramePr>
          <p:cNvPr id="16" name="表 22">
            <a:extLst>
              <a:ext uri="{FF2B5EF4-FFF2-40B4-BE49-F238E27FC236}">
                <a16:creationId xmlns:a16="http://schemas.microsoft.com/office/drawing/2014/main" id="{C47F670B-EBA4-74AC-398E-C3DFD3B7D14D}"/>
              </a:ext>
            </a:extLst>
          </p:cNvPr>
          <p:cNvGraphicFramePr>
            <a:graphicFrameLocks noGrp="1"/>
          </p:cNvGraphicFramePr>
          <p:nvPr>
            <p:extLst>
              <p:ext uri="{D42A27DB-BD31-4B8C-83A1-F6EECF244321}">
                <p14:modId xmlns:p14="http://schemas.microsoft.com/office/powerpoint/2010/main" val="2212845224"/>
              </p:ext>
            </p:extLst>
          </p:nvPr>
        </p:nvGraphicFramePr>
        <p:xfrm>
          <a:off x="4763260" y="6029071"/>
          <a:ext cx="3456000" cy="360000"/>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2067583928"/>
                    </a:ext>
                  </a:extLst>
                </a:gridCol>
                <a:gridCol w="2088000">
                  <a:extLst>
                    <a:ext uri="{9D8B030D-6E8A-4147-A177-3AD203B41FA5}">
                      <a16:colId xmlns:a16="http://schemas.microsoft.com/office/drawing/2014/main" val="3520279411"/>
                    </a:ext>
                  </a:extLst>
                </a:gridCol>
              </a:tblGrid>
              <a:tr h="360000">
                <a:tc>
                  <a:txBody>
                    <a:bodyPr/>
                    <a:lstStyle/>
                    <a:p>
                      <a:pPr algn="ctr"/>
                      <a:r>
                        <a:rPr kumimoji="1" lang="ja-JP" altLang="en-US" sz="1200" b="0" dirty="0"/>
                        <a:t>タイミング</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0" dirty="0">
                          <a:solidFill>
                            <a:schemeClr val="tx1"/>
                          </a:solidFill>
                        </a:rPr>
                        <a:t>毎日</a:t>
                      </a:r>
                      <a:r>
                        <a:rPr lang="en-US" altLang="zh-TW" sz="1200" b="0" dirty="0">
                          <a:solidFill>
                            <a:schemeClr val="tx1"/>
                          </a:solidFill>
                        </a:rPr>
                        <a:t>5</a:t>
                      </a:r>
                      <a:r>
                        <a:rPr lang="zh-TW" altLang="en-US" sz="1200" b="0" dirty="0">
                          <a:solidFill>
                            <a:schemeClr val="tx1"/>
                          </a:solidFill>
                        </a:rPr>
                        <a:t>時、</a:t>
                      </a:r>
                      <a:r>
                        <a:rPr lang="en-US" altLang="zh-TW" sz="1200" b="0" dirty="0">
                          <a:solidFill>
                            <a:schemeClr val="tx1"/>
                          </a:solidFill>
                        </a:rPr>
                        <a:t>11</a:t>
                      </a:r>
                      <a:r>
                        <a:rPr lang="zh-TW" altLang="en-US" sz="1200" b="0" dirty="0">
                          <a:solidFill>
                            <a:schemeClr val="tx1"/>
                          </a:solidFill>
                        </a:rPr>
                        <a:t>時、</a:t>
                      </a:r>
                      <a:r>
                        <a:rPr lang="en-US" altLang="zh-TW" sz="1200" b="0" dirty="0">
                          <a:solidFill>
                            <a:schemeClr val="tx1"/>
                          </a:solidFill>
                        </a:rPr>
                        <a:t>17</a:t>
                      </a:r>
                      <a:r>
                        <a:rPr lang="zh-TW" altLang="en-US" sz="1200" b="0" dirty="0">
                          <a:solidFill>
                            <a:schemeClr val="tx1"/>
                          </a:solidFill>
                        </a:rPr>
                        <a:t>時</a:t>
                      </a:r>
                      <a:endParaRPr lang="en-US" altLang="ja-JP" sz="1200" b="0" dirty="0">
                        <a:solidFill>
                          <a:schemeClr val="tx1"/>
                        </a:solidFill>
                        <a:effectLst/>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sp>
        <p:nvSpPr>
          <p:cNvPr id="18" name="正方形/長方形 17">
            <a:extLst>
              <a:ext uri="{FF2B5EF4-FFF2-40B4-BE49-F238E27FC236}">
                <a16:creationId xmlns:a16="http://schemas.microsoft.com/office/drawing/2014/main" id="{2090F628-8842-EB75-4BC9-9831C7A7044D}"/>
              </a:ext>
            </a:extLst>
          </p:cNvPr>
          <p:cNvSpPr/>
          <p:nvPr/>
        </p:nvSpPr>
        <p:spPr>
          <a:xfrm>
            <a:off x="2251645" y="2760917"/>
            <a:ext cx="45719" cy="36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9EAEBF2B-22C9-9677-45FB-1E9F5595FB4E}"/>
              </a:ext>
            </a:extLst>
          </p:cNvPr>
          <p:cNvCxnSpPr>
            <a:cxnSpLocks/>
          </p:cNvCxnSpPr>
          <p:nvPr/>
        </p:nvCxnSpPr>
        <p:spPr>
          <a:xfrm>
            <a:off x="2297364" y="2802933"/>
            <a:ext cx="356121" cy="944828"/>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E99E982-3125-0318-363D-E22C56EE8A7F}"/>
              </a:ext>
            </a:extLst>
          </p:cNvPr>
          <p:cNvCxnSpPr>
            <a:cxnSpLocks/>
          </p:cNvCxnSpPr>
          <p:nvPr/>
        </p:nvCxnSpPr>
        <p:spPr>
          <a:xfrm flipV="1">
            <a:off x="2297364" y="2297976"/>
            <a:ext cx="356121" cy="462941"/>
          </a:xfrm>
          <a:prstGeom prst="line">
            <a:avLst/>
          </a:prstGeom>
          <a:ln w="1270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C6E47DB0-C7D2-74D2-545F-3E0A42978422}"/>
              </a:ext>
            </a:extLst>
          </p:cNvPr>
          <p:cNvSpPr txBox="1"/>
          <p:nvPr/>
        </p:nvSpPr>
        <p:spPr>
          <a:xfrm>
            <a:off x="4942220" y="3105834"/>
            <a:ext cx="3569463" cy="646331"/>
          </a:xfrm>
          <a:prstGeom prst="rect">
            <a:avLst/>
          </a:prstGeom>
          <a:noFill/>
        </p:spPr>
        <p:txBody>
          <a:bodyPr wrap="square">
            <a:spAutoFit/>
          </a:bodyPr>
          <a:lstStyle/>
          <a:p>
            <a:pPr marL="177800" indent="-177800">
              <a:buFont typeface="Arial" panose="020B0604020202020204" pitchFamily="34" charset="0"/>
              <a:buChar char="•"/>
            </a:pPr>
            <a:r>
              <a:rPr lang="ja-JP" altLang="en-US" sz="1200" dirty="0"/>
              <a:t>地図を拡大表示可能</a:t>
            </a:r>
            <a:endParaRPr lang="en-US" altLang="ja-JP" sz="1200" dirty="0"/>
          </a:p>
          <a:p>
            <a:pPr marL="177800" indent="-177800">
              <a:buFont typeface="Arial" panose="020B0604020202020204" pitchFamily="34" charset="0"/>
              <a:buChar char="•"/>
            </a:pPr>
            <a:r>
              <a:rPr lang="ja-JP" altLang="en-US" sz="1200" dirty="0"/>
              <a:t>地図上をクリックするとその地域の地域時系列予報が表示可能</a:t>
            </a:r>
          </a:p>
        </p:txBody>
      </p:sp>
      <p:graphicFrame>
        <p:nvGraphicFramePr>
          <p:cNvPr id="35" name="表 22">
            <a:extLst>
              <a:ext uri="{FF2B5EF4-FFF2-40B4-BE49-F238E27FC236}">
                <a16:creationId xmlns:a16="http://schemas.microsoft.com/office/drawing/2014/main" id="{4BC7E4D2-27E8-0706-979A-1D2C1B5D36DB}"/>
              </a:ext>
            </a:extLst>
          </p:cNvPr>
          <p:cNvGraphicFramePr>
            <a:graphicFrameLocks noGrp="1"/>
          </p:cNvGraphicFramePr>
          <p:nvPr>
            <p:extLst>
              <p:ext uri="{D42A27DB-BD31-4B8C-83A1-F6EECF244321}">
                <p14:modId xmlns:p14="http://schemas.microsoft.com/office/powerpoint/2010/main" val="3861777096"/>
              </p:ext>
            </p:extLst>
          </p:nvPr>
        </p:nvGraphicFramePr>
        <p:xfrm>
          <a:off x="5018339" y="2574790"/>
          <a:ext cx="3456000" cy="360000"/>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2067583928"/>
                    </a:ext>
                  </a:extLst>
                </a:gridCol>
                <a:gridCol w="2088000">
                  <a:extLst>
                    <a:ext uri="{9D8B030D-6E8A-4147-A177-3AD203B41FA5}">
                      <a16:colId xmlns:a16="http://schemas.microsoft.com/office/drawing/2014/main" val="3520279411"/>
                    </a:ext>
                  </a:extLst>
                </a:gridCol>
              </a:tblGrid>
              <a:tr h="360000">
                <a:tc>
                  <a:txBody>
                    <a:bodyPr/>
                    <a:lstStyle/>
                    <a:p>
                      <a:pPr algn="ctr"/>
                      <a:r>
                        <a:rPr kumimoji="1" lang="ja-JP" altLang="en-US" sz="1200" b="0" dirty="0"/>
                        <a:t>タイミング</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200" b="0" dirty="0">
                          <a:solidFill>
                            <a:schemeClr val="tx1"/>
                          </a:solidFill>
                        </a:rPr>
                        <a:t>毎日</a:t>
                      </a:r>
                      <a:r>
                        <a:rPr lang="en-US" altLang="zh-TW" sz="1200" b="0" dirty="0">
                          <a:solidFill>
                            <a:schemeClr val="tx1"/>
                          </a:solidFill>
                        </a:rPr>
                        <a:t>5</a:t>
                      </a:r>
                      <a:r>
                        <a:rPr lang="zh-TW" altLang="en-US" sz="1200" b="0" dirty="0">
                          <a:solidFill>
                            <a:schemeClr val="tx1"/>
                          </a:solidFill>
                        </a:rPr>
                        <a:t>時、</a:t>
                      </a:r>
                      <a:r>
                        <a:rPr lang="en-US" altLang="zh-TW" sz="1200" b="0" dirty="0">
                          <a:solidFill>
                            <a:schemeClr val="tx1"/>
                          </a:solidFill>
                        </a:rPr>
                        <a:t>11</a:t>
                      </a:r>
                      <a:r>
                        <a:rPr lang="zh-TW" altLang="en-US" sz="1200" b="0" dirty="0">
                          <a:solidFill>
                            <a:schemeClr val="tx1"/>
                          </a:solidFill>
                        </a:rPr>
                        <a:t>時、</a:t>
                      </a:r>
                      <a:r>
                        <a:rPr lang="en-US" altLang="zh-TW" sz="1200" b="0" dirty="0">
                          <a:solidFill>
                            <a:schemeClr val="tx1"/>
                          </a:solidFill>
                        </a:rPr>
                        <a:t>17</a:t>
                      </a:r>
                      <a:r>
                        <a:rPr lang="zh-TW" altLang="en-US" sz="1200" b="0" dirty="0">
                          <a:solidFill>
                            <a:schemeClr val="tx1"/>
                          </a:solidFill>
                        </a:rPr>
                        <a:t>時</a:t>
                      </a:r>
                      <a:endParaRPr lang="en-US" altLang="ja-JP" sz="1200" b="0" dirty="0">
                        <a:solidFill>
                          <a:schemeClr val="tx1"/>
                        </a:solidFill>
                        <a:effectLst/>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graphicFrame>
        <p:nvGraphicFramePr>
          <p:cNvPr id="36" name="表 22">
            <a:extLst>
              <a:ext uri="{FF2B5EF4-FFF2-40B4-BE49-F238E27FC236}">
                <a16:creationId xmlns:a16="http://schemas.microsoft.com/office/drawing/2014/main" id="{FA4EC10E-6AD9-1981-AAD2-93A272AE9404}"/>
              </a:ext>
            </a:extLst>
          </p:cNvPr>
          <p:cNvGraphicFramePr>
            <a:graphicFrameLocks noGrp="1"/>
          </p:cNvGraphicFramePr>
          <p:nvPr>
            <p:extLst>
              <p:ext uri="{D42A27DB-BD31-4B8C-83A1-F6EECF244321}">
                <p14:modId xmlns:p14="http://schemas.microsoft.com/office/powerpoint/2010/main" val="4289777167"/>
              </p:ext>
            </p:extLst>
          </p:nvPr>
        </p:nvGraphicFramePr>
        <p:xfrm>
          <a:off x="4772529" y="5581019"/>
          <a:ext cx="3456000" cy="360000"/>
        </p:xfrm>
        <a:graphic>
          <a:graphicData uri="http://schemas.openxmlformats.org/drawingml/2006/table">
            <a:tbl>
              <a:tblPr firstRow="1" bandRow="1">
                <a:tableStyleId>{5C22544A-7EE6-4342-B048-85BDC9FD1C3A}</a:tableStyleId>
              </a:tblPr>
              <a:tblGrid>
                <a:gridCol w="1368000">
                  <a:extLst>
                    <a:ext uri="{9D8B030D-6E8A-4147-A177-3AD203B41FA5}">
                      <a16:colId xmlns:a16="http://schemas.microsoft.com/office/drawing/2014/main" val="2067583928"/>
                    </a:ext>
                  </a:extLst>
                </a:gridCol>
                <a:gridCol w="2088000">
                  <a:extLst>
                    <a:ext uri="{9D8B030D-6E8A-4147-A177-3AD203B41FA5}">
                      <a16:colId xmlns:a16="http://schemas.microsoft.com/office/drawing/2014/main" val="3520279411"/>
                    </a:ext>
                  </a:extLst>
                </a:gridCol>
              </a:tblGrid>
              <a:tr h="360000">
                <a:tc>
                  <a:txBody>
                    <a:bodyPr/>
                    <a:lstStyle/>
                    <a:p>
                      <a:pPr algn="ctr"/>
                      <a:r>
                        <a:rPr kumimoji="1" lang="ja-JP" altLang="en-US" sz="1200" b="0" dirty="0"/>
                        <a:t>発表内容</a:t>
                      </a:r>
                      <a:endParaRPr kumimoji="1" lang="en-US" altLang="ja-JP" sz="1200" b="0" dirty="0"/>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effectLst/>
                          <a:latin typeface="Arial" panose="020B0604020202020204" pitchFamily="34" charset="0"/>
                        </a:rPr>
                        <a:t>天気・風・気温</a:t>
                      </a:r>
                      <a:endParaRPr lang="en-US" altLang="ja-JP" sz="1200" b="0" dirty="0">
                        <a:solidFill>
                          <a:schemeClr val="tx1"/>
                        </a:solidFill>
                        <a:effectLst/>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pic>
        <p:nvPicPr>
          <p:cNvPr id="3" name="図 2">
            <a:hlinkClick r:id="rId6"/>
            <a:extLst>
              <a:ext uri="{FF2B5EF4-FFF2-40B4-BE49-F238E27FC236}">
                <a16:creationId xmlns:a16="http://schemas.microsoft.com/office/drawing/2014/main" id="{A300E897-792D-A119-10DF-82885BBFB87A}"/>
              </a:ext>
            </a:extLst>
          </p:cNvPr>
          <p:cNvPicPr>
            <a:picLocks noChangeAspect="1"/>
          </p:cNvPicPr>
          <p:nvPr/>
        </p:nvPicPr>
        <p:blipFill>
          <a:blip r:embed="rId7"/>
          <a:stretch>
            <a:fillRect/>
          </a:stretch>
        </p:blipFill>
        <p:spPr>
          <a:xfrm>
            <a:off x="510511" y="3616799"/>
            <a:ext cx="1452193" cy="413345"/>
          </a:xfrm>
          <a:prstGeom prst="rect">
            <a:avLst/>
          </a:prstGeom>
        </p:spPr>
      </p:pic>
      <p:pic>
        <p:nvPicPr>
          <p:cNvPr id="17" name="図 16">
            <a:hlinkClick r:id="rId8"/>
            <a:extLst>
              <a:ext uri="{FF2B5EF4-FFF2-40B4-BE49-F238E27FC236}">
                <a16:creationId xmlns:a16="http://schemas.microsoft.com/office/drawing/2014/main" id="{E3781966-EC02-7F9C-4100-AEF8882413E9}"/>
              </a:ext>
            </a:extLst>
          </p:cNvPr>
          <p:cNvPicPr>
            <a:picLocks noChangeAspect="1"/>
          </p:cNvPicPr>
          <p:nvPr/>
        </p:nvPicPr>
        <p:blipFill>
          <a:blip r:embed="rId9"/>
          <a:stretch>
            <a:fillRect/>
          </a:stretch>
        </p:blipFill>
        <p:spPr>
          <a:xfrm>
            <a:off x="510511" y="6187885"/>
            <a:ext cx="1320508" cy="402371"/>
          </a:xfrm>
          <a:prstGeom prst="rect">
            <a:avLst/>
          </a:prstGeom>
        </p:spPr>
      </p:pic>
      <p:sp>
        <p:nvSpPr>
          <p:cNvPr id="22" name="スライド番号プレースホルダー 21">
            <a:extLst>
              <a:ext uri="{FF2B5EF4-FFF2-40B4-BE49-F238E27FC236}">
                <a16:creationId xmlns:a16="http://schemas.microsoft.com/office/drawing/2014/main" id="{1138B34B-C7C7-6A4D-9D23-C3BA0C9AB232}"/>
              </a:ext>
            </a:extLst>
          </p:cNvPr>
          <p:cNvSpPr>
            <a:spLocks noGrp="1"/>
          </p:cNvSpPr>
          <p:nvPr>
            <p:ph type="sldNum" sz="quarter" idx="12"/>
          </p:nvPr>
        </p:nvSpPr>
        <p:spPr/>
        <p:txBody>
          <a:bodyPr/>
          <a:lstStyle/>
          <a:p>
            <a:fld id="{5F9F9204-6EDA-41A6-81B7-5E8491083ADF}" type="slidenum">
              <a:rPr kumimoji="1" lang="ja-JP" altLang="en-US" smtClean="0"/>
              <a:t>26</a:t>
            </a:fld>
            <a:endParaRPr kumimoji="1" lang="ja-JP" altLang="en-US" dirty="0"/>
          </a:p>
        </p:txBody>
      </p:sp>
    </p:spTree>
    <p:extLst>
      <p:ext uri="{BB962C8B-B14F-4D97-AF65-F5344CB8AC3E}">
        <p14:creationId xmlns:p14="http://schemas.microsoft.com/office/powerpoint/2010/main" val="2646380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a:extLst>
              <a:ext uri="{FF2B5EF4-FFF2-40B4-BE49-F238E27FC236}">
                <a16:creationId xmlns:a16="http://schemas.microsoft.com/office/drawing/2014/main" id="{EC62FF29-04F4-7678-AF99-BFAAE0D4AA5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0827" y="4072741"/>
            <a:ext cx="2295944" cy="2481056"/>
          </a:xfrm>
          <a:prstGeom prst="rect">
            <a:avLst/>
          </a:prstGeom>
        </p:spPr>
      </p:pic>
      <p:pic>
        <p:nvPicPr>
          <p:cNvPr id="40" name="図 39">
            <a:extLst>
              <a:ext uri="{FF2B5EF4-FFF2-40B4-BE49-F238E27FC236}">
                <a16:creationId xmlns:a16="http://schemas.microsoft.com/office/drawing/2014/main" id="{5CED4611-3F6D-1CF8-D265-EB716CE32F06}"/>
              </a:ext>
            </a:extLst>
          </p:cNvPr>
          <p:cNvPicPr>
            <a:picLocks noChangeAspect="1"/>
          </p:cNvPicPr>
          <p:nvPr/>
        </p:nvPicPr>
        <p:blipFill>
          <a:blip r:embed="rId4"/>
          <a:stretch>
            <a:fillRect/>
          </a:stretch>
        </p:blipFill>
        <p:spPr>
          <a:xfrm>
            <a:off x="3050727" y="4640933"/>
            <a:ext cx="5467733" cy="1901373"/>
          </a:xfrm>
          <a:prstGeom prst="rect">
            <a:avLst/>
          </a:prstGeom>
        </p:spPr>
      </p:pic>
      <p:pic>
        <p:nvPicPr>
          <p:cNvPr id="46" name="図 45">
            <a:extLst>
              <a:ext uri="{FF2B5EF4-FFF2-40B4-BE49-F238E27FC236}">
                <a16:creationId xmlns:a16="http://schemas.microsoft.com/office/drawing/2014/main" id="{CD1637F4-C893-7CDF-B122-7466779AB4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8249" y="1533845"/>
            <a:ext cx="2871216" cy="2073402"/>
          </a:xfrm>
          <a:prstGeom prst="rect">
            <a:avLst/>
          </a:prstGeom>
        </p:spPr>
      </p:pic>
      <p:sp>
        <p:nvSpPr>
          <p:cNvPr id="11" name="四角形: 角を丸くする 10">
            <a:extLst>
              <a:ext uri="{FF2B5EF4-FFF2-40B4-BE49-F238E27FC236}">
                <a16:creationId xmlns:a16="http://schemas.microsoft.com/office/drawing/2014/main" id="{EFB197FA-1C91-FAA4-FF08-6D11ADC8690F}"/>
              </a:ext>
            </a:extLst>
          </p:cNvPr>
          <p:cNvSpPr/>
          <p:nvPr/>
        </p:nvSpPr>
        <p:spPr>
          <a:xfrm>
            <a:off x="431800" y="3959074"/>
            <a:ext cx="8263274" cy="2687622"/>
          </a:xfrm>
          <a:prstGeom prst="roundRect">
            <a:avLst>
              <a:gd name="adj" fmla="val 294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44000" rIns="108000" rtlCol="0" anchor="t"/>
          <a:lstStyle/>
          <a:p>
            <a:pPr algn="ctr"/>
            <a:endParaRPr kumimoji="1" lang="en-US" altLang="ja-JP" sz="1600" dirty="0">
              <a:solidFill>
                <a:schemeClr val="tx1"/>
              </a:solidFill>
            </a:endParaRPr>
          </a:p>
          <a:p>
            <a:pPr algn="ctr"/>
            <a:endParaRPr lang="en-US" altLang="ja-JP" sz="1600" dirty="0">
              <a:solidFill>
                <a:schemeClr val="tx1"/>
              </a:solidFill>
            </a:endParaRPr>
          </a:p>
          <a:p>
            <a:pPr algn="ctr"/>
            <a:endParaRPr kumimoji="1" lang="en-US" altLang="ja-JP" sz="1600" dirty="0">
              <a:solidFill>
                <a:schemeClr val="tx1"/>
              </a:solidFill>
            </a:endParaRPr>
          </a:p>
          <a:p>
            <a:pPr algn="ctr"/>
            <a:endParaRPr lang="en-US" altLang="ja-JP" sz="1600" dirty="0">
              <a:solidFill>
                <a:schemeClr val="tx1"/>
              </a:solidFill>
            </a:endParaRPr>
          </a:p>
          <a:p>
            <a:pPr algn="ctr"/>
            <a:endParaRPr kumimoji="1" lang="en-US" altLang="ja-JP" sz="1600" dirty="0">
              <a:solidFill>
                <a:schemeClr val="tx2"/>
              </a:solidFill>
            </a:endParaRPr>
          </a:p>
          <a:p>
            <a:pPr algn="ctr"/>
            <a:endParaRPr kumimoji="1" lang="ja-JP" altLang="en-US" dirty="0">
              <a:solidFill>
                <a:schemeClr val="tx2"/>
              </a:solidFill>
            </a:endParaRPr>
          </a:p>
        </p:txBody>
      </p:sp>
      <p:sp>
        <p:nvSpPr>
          <p:cNvPr id="2" name="タイトル 1">
            <a:extLst>
              <a:ext uri="{FF2B5EF4-FFF2-40B4-BE49-F238E27FC236}">
                <a16:creationId xmlns:a16="http://schemas.microsoft.com/office/drawing/2014/main" id="{0BA7FA0C-DB8C-A82B-6F45-507CB75C4F05}"/>
              </a:ext>
            </a:extLst>
          </p:cNvPr>
          <p:cNvSpPr>
            <a:spLocks noGrp="1"/>
          </p:cNvSpPr>
          <p:nvPr>
            <p:ph type="title"/>
          </p:nvPr>
        </p:nvSpPr>
        <p:spPr/>
        <p:txBody>
          <a:bodyPr/>
          <a:lstStyle/>
          <a:p>
            <a:r>
              <a:rPr kumimoji="1" lang="ja-JP" altLang="en-US" dirty="0"/>
              <a:t>台風情報</a:t>
            </a:r>
          </a:p>
        </p:txBody>
      </p:sp>
      <p:sp>
        <p:nvSpPr>
          <p:cNvPr id="12" name="四角形: 角を丸くする 11">
            <a:extLst>
              <a:ext uri="{FF2B5EF4-FFF2-40B4-BE49-F238E27FC236}">
                <a16:creationId xmlns:a16="http://schemas.microsoft.com/office/drawing/2014/main" id="{D9B470AF-F391-75AD-C51C-48EA00D39932}"/>
              </a:ext>
            </a:extLst>
          </p:cNvPr>
          <p:cNvSpPr/>
          <p:nvPr/>
        </p:nvSpPr>
        <p:spPr>
          <a:xfrm>
            <a:off x="431800" y="981075"/>
            <a:ext cx="8263274" cy="2710041"/>
          </a:xfrm>
          <a:prstGeom prst="roundRect">
            <a:avLst>
              <a:gd name="adj" fmla="val 294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08000" tIns="144000" rIns="108000" rtlCol="0" anchor="t"/>
          <a:lstStyle/>
          <a:p>
            <a:pPr algn="ctr"/>
            <a:endParaRPr kumimoji="1" lang="ja-JP" altLang="en-US" dirty="0">
              <a:solidFill>
                <a:schemeClr val="tx2"/>
              </a:solidFill>
            </a:endParaRPr>
          </a:p>
        </p:txBody>
      </p:sp>
      <p:sp>
        <p:nvSpPr>
          <p:cNvPr id="13" name="四角形: 角を丸くする 12">
            <a:extLst>
              <a:ext uri="{FF2B5EF4-FFF2-40B4-BE49-F238E27FC236}">
                <a16:creationId xmlns:a16="http://schemas.microsoft.com/office/drawing/2014/main" id="{98295F2D-1AC3-461A-C5DE-264E561BB8EC}"/>
              </a:ext>
            </a:extLst>
          </p:cNvPr>
          <p:cNvSpPr/>
          <p:nvPr/>
        </p:nvSpPr>
        <p:spPr>
          <a:xfrm>
            <a:off x="2795237" y="787941"/>
            <a:ext cx="3384000"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spcAft>
                <a:spcPts val="1200"/>
              </a:spcAft>
            </a:pPr>
            <a:r>
              <a:rPr lang="ja-JP" altLang="en-US" sz="1600" b="1" dirty="0">
                <a:solidFill>
                  <a:schemeClr val="bg1"/>
                </a:solidFill>
              </a:rPr>
              <a:t>台風経路図・全般台風情報</a:t>
            </a:r>
            <a:endParaRPr lang="en-US" altLang="ja-JP" sz="1200" dirty="0">
              <a:solidFill>
                <a:schemeClr val="bg1"/>
              </a:solidFill>
            </a:endParaRPr>
          </a:p>
        </p:txBody>
      </p:sp>
      <p:sp>
        <p:nvSpPr>
          <p:cNvPr id="14" name="四角形: 角を丸くする 13">
            <a:extLst>
              <a:ext uri="{FF2B5EF4-FFF2-40B4-BE49-F238E27FC236}">
                <a16:creationId xmlns:a16="http://schemas.microsoft.com/office/drawing/2014/main" id="{BF02218D-F107-0B04-2409-CEB0FE02D167}"/>
              </a:ext>
            </a:extLst>
          </p:cNvPr>
          <p:cNvSpPr/>
          <p:nvPr/>
        </p:nvSpPr>
        <p:spPr>
          <a:xfrm>
            <a:off x="3100035" y="3803877"/>
            <a:ext cx="2943927"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spcAft>
                <a:spcPts val="1200"/>
              </a:spcAft>
            </a:pPr>
            <a:r>
              <a:rPr lang="ja-JP" altLang="en-US" sz="1600" b="1" dirty="0">
                <a:solidFill>
                  <a:schemeClr val="bg1"/>
                </a:solidFill>
              </a:rPr>
              <a:t>暴風域に入る確率</a:t>
            </a:r>
            <a:endParaRPr lang="en-US" altLang="ja-JP" sz="1200" dirty="0">
              <a:solidFill>
                <a:schemeClr val="bg1"/>
              </a:solidFill>
            </a:endParaRPr>
          </a:p>
        </p:txBody>
      </p:sp>
      <p:sp>
        <p:nvSpPr>
          <p:cNvPr id="3" name="テキスト ボックス 2">
            <a:extLst>
              <a:ext uri="{FF2B5EF4-FFF2-40B4-BE49-F238E27FC236}">
                <a16:creationId xmlns:a16="http://schemas.microsoft.com/office/drawing/2014/main" id="{6593DA74-D2E0-8E03-081B-AA8D0D27958F}"/>
              </a:ext>
            </a:extLst>
          </p:cNvPr>
          <p:cNvSpPr txBox="1"/>
          <p:nvPr/>
        </p:nvSpPr>
        <p:spPr>
          <a:xfrm>
            <a:off x="3176891" y="4255686"/>
            <a:ext cx="5443233" cy="307777"/>
          </a:xfrm>
          <a:prstGeom prst="rect">
            <a:avLst/>
          </a:prstGeom>
          <a:noFill/>
        </p:spPr>
        <p:txBody>
          <a:bodyPr wrap="square" rtlCol="0">
            <a:spAutoFit/>
          </a:bodyPr>
          <a:lstStyle/>
          <a:p>
            <a:r>
              <a:rPr lang="en-US" altLang="ja-JP" sz="1400" spc="50" dirty="0">
                <a:latin typeface="+mn-ea"/>
              </a:rPr>
              <a:t>25m/s</a:t>
            </a:r>
            <a:r>
              <a:rPr lang="ja-JP" altLang="en-US" sz="1400" spc="50" dirty="0">
                <a:latin typeface="+mn-ea"/>
              </a:rPr>
              <a:t>以上の暴風域に入る確率を分布図と時系列グラフで発表</a:t>
            </a:r>
            <a:endParaRPr kumimoji="1" lang="ja-JP" altLang="en-US" sz="1400" dirty="0">
              <a:latin typeface="+mn-ea"/>
            </a:endParaRPr>
          </a:p>
        </p:txBody>
      </p:sp>
      <p:sp>
        <p:nvSpPr>
          <p:cNvPr id="16" name="テキスト ボックス 15">
            <a:extLst>
              <a:ext uri="{FF2B5EF4-FFF2-40B4-BE49-F238E27FC236}">
                <a16:creationId xmlns:a16="http://schemas.microsoft.com/office/drawing/2014/main" id="{469F58E0-C2EA-D7AB-AE47-7AB589767F42}"/>
              </a:ext>
            </a:extLst>
          </p:cNvPr>
          <p:cNvSpPr txBox="1"/>
          <p:nvPr/>
        </p:nvSpPr>
        <p:spPr>
          <a:xfrm>
            <a:off x="3648517" y="1277853"/>
            <a:ext cx="4938523" cy="523220"/>
          </a:xfrm>
          <a:prstGeom prst="rect">
            <a:avLst/>
          </a:prstGeom>
          <a:noFill/>
        </p:spPr>
        <p:txBody>
          <a:bodyPr wrap="square">
            <a:spAutoFit/>
          </a:bodyPr>
          <a:lstStyle/>
          <a:p>
            <a:r>
              <a:rPr lang="ja-JP" altLang="en-US" sz="1400" spc="50" dirty="0">
                <a:latin typeface="+mn-ea"/>
              </a:rPr>
              <a:t>台風・熱帯低気圧の位置や強さなどを予報し、防災上の注意を呼びかけ</a:t>
            </a:r>
            <a:endParaRPr lang="ja-JP" altLang="en-US" sz="1400" dirty="0"/>
          </a:p>
        </p:txBody>
      </p:sp>
      <p:sp>
        <p:nvSpPr>
          <p:cNvPr id="6" name="テキスト ボックス 5">
            <a:extLst>
              <a:ext uri="{FF2B5EF4-FFF2-40B4-BE49-F238E27FC236}">
                <a16:creationId xmlns:a16="http://schemas.microsoft.com/office/drawing/2014/main" id="{87A234A9-4EDF-B9C0-F9F4-1C8E733F5CC3}"/>
              </a:ext>
            </a:extLst>
          </p:cNvPr>
          <p:cNvSpPr txBox="1"/>
          <p:nvPr/>
        </p:nvSpPr>
        <p:spPr>
          <a:xfrm>
            <a:off x="5110261" y="1937192"/>
            <a:ext cx="3370241" cy="1675807"/>
          </a:xfrm>
          <a:prstGeom prst="rect">
            <a:avLst/>
          </a:prstGeom>
          <a:solidFill>
            <a:schemeClr val="bg1">
              <a:lumMod val="95000"/>
            </a:schemeClr>
          </a:solidFill>
          <a:ln>
            <a:solidFill>
              <a:schemeClr val="bg1">
                <a:lumMod val="65000"/>
              </a:schemeClr>
            </a:solidFill>
          </a:ln>
        </p:spPr>
        <p:txBody>
          <a:bodyPr wrap="square" lIns="144000" tIns="144000" rIns="144000" bIns="144000" rtlCol="0">
            <a:spAutoFit/>
          </a:bodyPr>
          <a:lstStyle/>
          <a:p>
            <a:r>
              <a:rPr lang="ja-JP" altLang="en-US" sz="900" dirty="0">
                <a:latin typeface="+mn-ea"/>
              </a:rPr>
              <a:t>令和○年　台風第１９号に関する情報　</a:t>
            </a:r>
            <a:r>
              <a:rPr lang="ja-JP" altLang="en-US" sz="900" dirty="0" smtClean="0">
                <a:latin typeface="+mn-ea"/>
              </a:rPr>
              <a:t>第◇◇号</a:t>
            </a:r>
            <a:endParaRPr lang="ja-JP" altLang="en-US" sz="900" dirty="0">
              <a:latin typeface="+mn-ea"/>
            </a:endParaRPr>
          </a:p>
          <a:p>
            <a:r>
              <a:rPr lang="ja-JP" altLang="en-US" sz="900" dirty="0">
                <a:latin typeface="+mn-ea"/>
              </a:rPr>
              <a:t>令和○年１０月１０日１７時２５分　気象庁予報部発表</a:t>
            </a:r>
          </a:p>
          <a:p>
            <a:endParaRPr lang="ja-JP" altLang="en-US" sz="900" dirty="0">
              <a:latin typeface="+mn-ea"/>
            </a:endParaRPr>
          </a:p>
          <a:p>
            <a:r>
              <a:rPr lang="ja-JP" altLang="en-US" sz="900" dirty="0">
                <a:latin typeface="+mn-ea"/>
              </a:rPr>
              <a:t>（見出し）</a:t>
            </a:r>
          </a:p>
          <a:p>
            <a:r>
              <a:rPr lang="ja-JP" altLang="en-US" sz="900" dirty="0">
                <a:latin typeface="+mn-ea"/>
              </a:rPr>
              <a:t>大型で猛烈な台風第１９号の影響により、１１日までには、東日本太平洋側から南西諸島にかけての広い範囲で猛烈なしけや大しけとなる見込みです。台風はその後、非常に強い勢力を保ったまま、１２日午後から１３日にかけて、紀伊半島から東日本にかなり接近または上陸し、・・・</a:t>
            </a:r>
            <a:endParaRPr lang="en-US" altLang="ja-JP" sz="900" dirty="0">
              <a:latin typeface="+mn-ea"/>
            </a:endParaRPr>
          </a:p>
          <a:p>
            <a:r>
              <a:rPr lang="ja-JP" altLang="en-US" sz="900" dirty="0">
                <a:latin typeface="+mn-ea"/>
              </a:rPr>
              <a:t>（以下省略）</a:t>
            </a:r>
            <a:endParaRPr lang="en-US" altLang="ja-JP" sz="900" dirty="0">
              <a:latin typeface="+mn-ea"/>
            </a:endParaRPr>
          </a:p>
        </p:txBody>
      </p:sp>
      <p:sp>
        <p:nvSpPr>
          <p:cNvPr id="7" name="テキスト ボックス 6">
            <a:extLst>
              <a:ext uri="{FF2B5EF4-FFF2-40B4-BE49-F238E27FC236}">
                <a16:creationId xmlns:a16="http://schemas.microsoft.com/office/drawing/2014/main" id="{6D273D17-F60E-FBD2-84B9-F2C311A79230}"/>
              </a:ext>
            </a:extLst>
          </p:cNvPr>
          <p:cNvSpPr txBox="1"/>
          <p:nvPr/>
        </p:nvSpPr>
        <p:spPr>
          <a:xfrm>
            <a:off x="5127115" y="1702520"/>
            <a:ext cx="2317233" cy="261610"/>
          </a:xfrm>
          <a:prstGeom prst="rect">
            <a:avLst/>
          </a:prstGeom>
          <a:noFill/>
        </p:spPr>
        <p:txBody>
          <a:bodyPr wrap="square" rtlCol="0">
            <a:spAutoFit/>
          </a:bodyPr>
          <a:lstStyle/>
          <a:p>
            <a:r>
              <a:rPr kumimoji="1" lang="ja-JP" altLang="en-US" sz="1100" b="1" dirty="0"/>
              <a:t>全般台風情報の例</a:t>
            </a:r>
          </a:p>
        </p:txBody>
      </p:sp>
      <p:sp>
        <p:nvSpPr>
          <p:cNvPr id="25" name="吹き出し: 角を丸めた四角形 24">
            <a:extLst>
              <a:ext uri="{FF2B5EF4-FFF2-40B4-BE49-F238E27FC236}">
                <a16:creationId xmlns:a16="http://schemas.microsoft.com/office/drawing/2014/main" id="{B3730F79-68EA-C1EC-1243-D3A0E4FB2332}"/>
              </a:ext>
            </a:extLst>
          </p:cNvPr>
          <p:cNvSpPr/>
          <p:nvPr/>
        </p:nvSpPr>
        <p:spPr>
          <a:xfrm>
            <a:off x="6423973" y="4946785"/>
            <a:ext cx="1432336" cy="408240"/>
          </a:xfrm>
          <a:prstGeom prst="wedgeRoundRectCallout">
            <a:avLst>
              <a:gd name="adj1" fmla="val 59847"/>
              <a:gd name="adj2" fmla="val 56225"/>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r>
              <a:rPr kumimoji="1" lang="ja-JP" altLang="en-US" sz="900" dirty="0">
                <a:solidFill>
                  <a:schemeClr val="tx1"/>
                </a:solidFill>
              </a:rPr>
              <a:t>暴風域に入る確率の</a:t>
            </a:r>
            <a:endParaRPr kumimoji="1" lang="en-US" altLang="ja-JP" sz="900" dirty="0">
              <a:solidFill>
                <a:schemeClr val="tx1"/>
              </a:solidFill>
            </a:endParaRPr>
          </a:p>
          <a:p>
            <a:r>
              <a:rPr kumimoji="1" lang="ja-JP" altLang="en-US" sz="900" dirty="0">
                <a:solidFill>
                  <a:schemeClr val="tx1"/>
                </a:solidFill>
              </a:rPr>
              <a:t>発表時刻からの積算値</a:t>
            </a:r>
          </a:p>
        </p:txBody>
      </p:sp>
      <p:sp>
        <p:nvSpPr>
          <p:cNvPr id="27" name="吹き出し: 角を丸めた四角形 26">
            <a:extLst>
              <a:ext uri="{FF2B5EF4-FFF2-40B4-BE49-F238E27FC236}">
                <a16:creationId xmlns:a16="http://schemas.microsoft.com/office/drawing/2014/main" id="{6F42CDF6-F857-B4B7-1E6E-4ECB9ED198E1}"/>
              </a:ext>
            </a:extLst>
          </p:cNvPr>
          <p:cNvSpPr/>
          <p:nvPr/>
        </p:nvSpPr>
        <p:spPr>
          <a:xfrm>
            <a:off x="3625832" y="5463876"/>
            <a:ext cx="1158049" cy="408240"/>
          </a:xfrm>
          <a:prstGeom prst="wedgeRoundRectCallout">
            <a:avLst>
              <a:gd name="adj1" fmla="val 38669"/>
              <a:gd name="adj2" fmla="val 70947"/>
              <a:gd name="adj3" fmla="val 16667"/>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lstStyle/>
          <a:p>
            <a:r>
              <a:rPr kumimoji="1" lang="ja-JP" altLang="en-US" sz="900" dirty="0">
                <a:solidFill>
                  <a:schemeClr val="tx1"/>
                </a:solidFill>
              </a:rPr>
              <a:t>早ければこの時間から暴風域に入る</a:t>
            </a:r>
          </a:p>
        </p:txBody>
      </p:sp>
      <p:sp>
        <p:nvSpPr>
          <p:cNvPr id="29" name="吹き出し: 角を丸めた四角形 28">
            <a:extLst>
              <a:ext uri="{FF2B5EF4-FFF2-40B4-BE49-F238E27FC236}">
                <a16:creationId xmlns:a16="http://schemas.microsoft.com/office/drawing/2014/main" id="{8C720D77-702E-F395-876F-6D15A5158711}"/>
              </a:ext>
            </a:extLst>
          </p:cNvPr>
          <p:cNvSpPr/>
          <p:nvPr/>
        </p:nvSpPr>
        <p:spPr>
          <a:xfrm>
            <a:off x="3738582" y="4618878"/>
            <a:ext cx="1512550" cy="364868"/>
          </a:xfrm>
          <a:prstGeom prst="wedgeRoundRectCallout">
            <a:avLst>
              <a:gd name="adj1" fmla="val 57776"/>
              <a:gd name="adj2" fmla="val 36147"/>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kumimoji="1" lang="ja-JP" altLang="en-US" sz="900" dirty="0">
                <a:solidFill>
                  <a:schemeClr val="tx1"/>
                </a:solidFill>
              </a:rPr>
              <a:t>暴風域に入っている</a:t>
            </a:r>
            <a:endParaRPr kumimoji="1" lang="en-US" altLang="ja-JP" sz="900" dirty="0">
              <a:solidFill>
                <a:schemeClr val="tx1"/>
              </a:solidFill>
            </a:endParaRPr>
          </a:p>
          <a:p>
            <a:r>
              <a:rPr kumimoji="1" lang="ja-JP" altLang="en-US" sz="900" dirty="0">
                <a:solidFill>
                  <a:schemeClr val="tx1"/>
                </a:solidFill>
              </a:rPr>
              <a:t>可能性が最も高い時間帯</a:t>
            </a:r>
          </a:p>
        </p:txBody>
      </p:sp>
      <p:sp>
        <p:nvSpPr>
          <p:cNvPr id="31" name="吹き出し: 角を丸めた四角形 30">
            <a:extLst>
              <a:ext uri="{FF2B5EF4-FFF2-40B4-BE49-F238E27FC236}">
                <a16:creationId xmlns:a16="http://schemas.microsoft.com/office/drawing/2014/main" id="{44FA450D-F28F-37C7-5CDC-DB2D7EB412E1}"/>
              </a:ext>
            </a:extLst>
          </p:cNvPr>
          <p:cNvSpPr/>
          <p:nvPr/>
        </p:nvSpPr>
        <p:spPr>
          <a:xfrm>
            <a:off x="6347773" y="5510964"/>
            <a:ext cx="1432336" cy="364868"/>
          </a:xfrm>
          <a:prstGeom prst="wedgeRoundRectCallout">
            <a:avLst>
              <a:gd name="adj1" fmla="val -40141"/>
              <a:gd name="adj2" fmla="val 83484"/>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r>
              <a:rPr kumimoji="1" lang="ja-JP" altLang="en-US" sz="900" dirty="0">
                <a:solidFill>
                  <a:schemeClr val="tx1"/>
                </a:solidFill>
              </a:rPr>
              <a:t>遅ければこの時間まで</a:t>
            </a:r>
            <a:endParaRPr kumimoji="1" lang="en-US" altLang="ja-JP" sz="900" dirty="0">
              <a:solidFill>
                <a:schemeClr val="tx1"/>
              </a:solidFill>
            </a:endParaRPr>
          </a:p>
          <a:p>
            <a:r>
              <a:rPr kumimoji="1" lang="ja-JP" altLang="en-US" sz="900" dirty="0">
                <a:solidFill>
                  <a:schemeClr val="tx1"/>
                </a:solidFill>
              </a:rPr>
              <a:t>暴風域に入っている</a:t>
            </a:r>
          </a:p>
        </p:txBody>
      </p:sp>
      <p:sp>
        <p:nvSpPr>
          <p:cNvPr id="10" name="テキスト ボックス 9">
            <a:extLst>
              <a:ext uri="{FF2B5EF4-FFF2-40B4-BE49-F238E27FC236}">
                <a16:creationId xmlns:a16="http://schemas.microsoft.com/office/drawing/2014/main" id="{510AE9FD-722A-0F7E-E1FC-E9E7DFEB8BEC}"/>
              </a:ext>
            </a:extLst>
          </p:cNvPr>
          <p:cNvSpPr txBox="1"/>
          <p:nvPr/>
        </p:nvSpPr>
        <p:spPr>
          <a:xfrm>
            <a:off x="544701" y="1244098"/>
            <a:ext cx="2317233" cy="261610"/>
          </a:xfrm>
          <a:prstGeom prst="rect">
            <a:avLst/>
          </a:prstGeom>
          <a:noFill/>
        </p:spPr>
        <p:txBody>
          <a:bodyPr wrap="square" rtlCol="0">
            <a:spAutoFit/>
          </a:bodyPr>
          <a:lstStyle/>
          <a:p>
            <a:r>
              <a:rPr kumimoji="1" lang="ja-JP" altLang="en-US" sz="1100" b="1" dirty="0"/>
              <a:t>台風経路図の例</a:t>
            </a:r>
          </a:p>
        </p:txBody>
      </p:sp>
      <p:sp>
        <p:nvSpPr>
          <p:cNvPr id="17" name="テキスト ボックス 16">
            <a:extLst>
              <a:ext uri="{FF2B5EF4-FFF2-40B4-BE49-F238E27FC236}">
                <a16:creationId xmlns:a16="http://schemas.microsoft.com/office/drawing/2014/main" id="{EBF71B09-A0B7-8C95-2BC6-C8048A10EFC7}"/>
              </a:ext>
            </a:extLst>
          </p:cNvPr>
          <p:cNvSpPr txBox="1"/>
          <p:nvPr/>
        </p:nvSpPr>
        <p:spPr>
          <a:xfrm>
            <a:off x="2170063" y="2830765"/>
            <a:ext cx="657225" cy="261610"/>
          </a:xfrm>
          <a:prstGeom prst="rect">
            <a:avLst/>
          </a:prstGeom>
          <a:noFill/>
        </p:spPr>
        <p:txBody>
          <a:bodyPr wrap="square" rtlCol="0">
            <a:spAutoFit/>
          </a:bodyPr>
          <a:lstStyle/>
          <a:p>
            <a:pPr algn="ctr"/>
            <a:r>
              <a:rPr lang="ja-JP" altLang="en-US" sz="1050" b="1" dirty="0"/>
              <a:t>強風域</a:t>
            </a:r>
            <a:endParaRPr kumimoji="1" lang="ja-JP" altLang="en-US" sz="1050" b="1" dirty="0"/>
          </a:p>
        </p:txBody>
      </p:sp>
      <p:sp>
        <p:nvSpPr>
          <p:cNvPr id="18" name="テキスト ボックス 17">
            <a:extLst>
              <a:ext uri="{FF2B5EF4-FFF2-40B4-BE49-F238E27FC236}">
                <a16:creationId xmlns:a16="http://schemas.microsoft.com/office/drawing/2014/main" id="{4F9D0F35-2F79-6A3F-031E-40EE9BBB8926}"/>
              </a:ext>
            </a:extLst>
          </p:cNvPr>
          <p:cNvSpPr txBox="1"/>
          <p:nvPr/>
        </p:nvSpPr>
        <p:spPr>
          <a:xfrm>
            <a:off x="2523322" y="1846066"/>
            <a:ext cx="870658" cy="253916"/>
          </a:xfrm>
          <a:prstGeom prst="rect">
            <a:avLst/>
          </a:prstGeom>
          <a:noFill/>
        </p:spPr>
        <p:txBody>
          <a:bodyPr wrap="square" rtlCol="0">
            <a:spAutoFit/>
          </a:bodyPr>
          <a:lstStyle/>
          <a:p>
            <a:pPr algn="r"/>
            <a:r>
              <a:rPr lang="ja-JP" altLang="en-US" sz="1050" b="1" dirty="0"/>
              <a:t>暴風警戒域</a:t>
            </a:r>
            <a:endParaRPr kumimoji="1" lang="ja-JP" altLang="en-US" sz="1050" b="1" dirty="0"/>
          </a:p>
        </p:txBody>
      </p:sp>
      <p:sp>
        <p:nvSpPr>
          <p:cNvPr id="19" name="テキスト ボックス 18">
            <a:extLst>
              <a:ext uri="{FF2B5EF4-FFF2-40B4-BE49-F238E27FC236}">
                <a16:creationId xmlns:a16="http://schemas.microsoft.com/office/drawing/2014/main" id="{A3682EAE-9E78-1957-F146-2389B9AE2A35}"/>
              </a:ext>
            </a:extLst>
          </p:cNvPr>
          <p:cNvSpPr txBox="1"/>
          <p:nvPr/>
        </p:nvSpPr>
        <p:spPr>
          <a:xfrm>
            <a:off x="2620281" y="2258132"/>
            <a:ext cx="628009" cy="253916"/>
          </a:xfrm>
          <a:prstGeom prst="rect">
            <a:avLst/>
          </a:prstGeom>
          <a:noFill/>
        </p:spPr>
        <p:txBody>
          <a:bodyPr wrap="square" rtlCol="0">
            <a:spAutoFit/>
          </a:bodyPr>
          <a:lstStyle/>
          <a:p>
            <a:r>
              <a:rPr kumimoji="1" lang="ja-JP" altLang="en-US" sz="1050" b="1" dirty="0"/>
              <a:t>予報円</a:t>
            </a:r>
          </a:p>
        </p:txBody>
      </p:sp>
      <p:sp>
        <p:nvSpPr>
          <p:cNvPr id="20" name="テキスト ボックス 19">
            <a:extLst>
              <a:ext uri="{FF2B5EF4-FFF2-40B4-BE49-F238E27FC236}">
                <a16:creationId xmlns:a16="http://schemas.microsoft.com/office/drawing/2014/main" id="{155C8B15-0B89-4306-91FA-309561FFE661}"/>
              </a:ext>
            </a:extLst>
          </p:cNvPr>
          <p:cNvSpPr txBox="1"/>
          <p:nvPr/>
        </p:nvSpPr>
        <p:spPr>
          <a:xfrm>
            <a:off x="2184952" y="3147651"/>
            <a:ext cx="870658" cy="253916"/>
          </a:xfrm>
          <a:prstGeom prst="rect">
            <a:avLst/>
          </a:prstGeom>
          <a:noFill/>
        </p:spPr>
        <p:txBody>
          <a:bodyPr wrap="square" rtlCol="0">
            <a:spAutoFit/>
          </a:bodyPr>
          <a:lstStyle/>
          <a:p>
            <a:r>
              <a:rPr lang="ja-JP" altLang="en-US" sz="1050" b="1" dirty="0"/>
              <a:t>暴風域</a:t>
            </a:r>
            <a:endParaRPr kumimoji="1" lang="ja-JP" altLang="en-US" sz="1050" b="1" dirty="0"/>
          </a:p>
        </p:txBody>
      </p:sp>
      <p:cxnSp>
        <p:nvCxnSpPr>
          <p:cNvPr id="24" name="直線矢印コネクタ 23">
            <a:extLst>
              <a:ext uri="{FF2B5EF4-FFF2-40B4-BE49-F238E27FC236}">
                <a16:creationId xmlns:a16="http://schemas.microsoft.com/office/drawing/2014/main" id="{204B338D-2EFF-9121-11D7-17F16A0CD706}"/>
              </a:ext>
            </a:extLst>
          </p:cNvPr>
          <p:cNvCxnSpPr>
            <a:cxnSpLocks/>
          </p:cNvCxnSpPr>
          <p:nvPr/>
        </p:nvCxnSpPr>
        <p:spPr>
          <a:xfrm flipH="1">
            <a:off x="2271342" y="2481607"/>
            <a:ext cx="824631" cy="0"/>
          </a:xfrm>
          <a:prstGeom prst="straightConnector1">
            <a:avLst/>
          </a:prstGeom>
          <a:ln w="19050">
            <a:solidFill>
              <a:schemeClr val="bg1"/>
            </a:solidFill>
            <a:prstDash val="sysDot"/>
            <a:headEnd w="sm" len="lg"/>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469B5D01-ABDE-C64A-2D35-EC96ADB8CC1B}"/>
              </a:ext>
            </a:extLst>
          </p:cNvPr>
          <p:cNvCxnSpPr>
            <a:cxnSpLocks/>
          </p:cNvCxnSpPr>
          <p:nvPr/>
        </p:nvCxnSpPr>
        <p:spPr>
          <a:xfrm flipH="1">
            <a:off x="1897834" y="3041306"/>
            <a:ext cx="237445" cy="122494"/>
          </a:xfrm>
          <a:prstGeom prst="straightConnector1">
            <a:avLst/>
          </a:prstGeom>
          <a:ln w="19050">
            <a:solidFill>
              <a:srgbClr val="FFFF00"/>
            </a:solidFill>
            <a:headEnd w="sm" len="lg"/>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E56C2B67-8E23-1EE5-57E4-AB64BAB7C243}"/>
              </a:ext>
            </a:extLst>
          </p:cNvPr>
          <p:cNvCxnSpPr>
            <a:cxnSpLocks/>
          </p:cNvCxnSpPr>
          <p:nvPr/>
        </p:nvCxnSpPr>
        <p:spPr>
          <a:xfrm flipH="1">
            <a:off x="2395375" y="2097966"/>
            <a:ext cx="954244" cy="0"/>
          </a:xfrm>
          <a:prstGeom prst="straightConnector1">
            <a:avLst/>
          </a:prstGeom>
          <a:ln w="12700">
            <a:solidFill>
              <a:srgbClr val="FF0000"/>
            </a:solidFill>
            <a:headEnd w="sm" len="lg"/>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B89F504B-9D00-FE75-608F-1AEA731D9B82}"/>
              </a:ext>
            </a:extLst>
          </p:cNvPr>
          <p:cNvCxnSpPr>
            <a:cxnSpLocks/>
          </p:cNvCxnSpPr>
          <p:nvPr/>
        </p:nvCxnSpPr>
        <p:spPr>
          <a:xfrm flipH="1">
            <a:off x="1862486" y="3360333"/>
            <a:ext cx="833288" cy="0"/>
          </a:xfrm>
          <a:prstGeom prst="straightConnector1">
            <a:avLst/>
          </a:prstGeom>
          <a:ln w="25400">
            <a:solidFill>
              <a:srgbClr val="FF0000"/>
            </a:solidFill>
            <a:headEnd w="sm" len="lg"/>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B96CA4AE-3113-CCC0-82F4-35578DF765ED}"/>
              </a:ext>
            </a:extLst>
          </p:cNvPr>
          <p:cNvCxnSpPr/>
          <p:nvPr/>
        </p:nvCxnSpPr>
        <p:spPr>
          <a:xfrm>
            <a:off x="2135279" y="3041306"/>
            <a:ext cx="601571" cy="0"/>
          </a:xfrm>
          <a:prstGeom prst="line">
            <a:avLst/>
          </a:prstGeom>
          <a:ln w="19050">
            <a:solidFill>
              <a:srgbClr val="FFFF00"/>
            </a:solidFill>
            <a:tailEnd type="non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40628E8F-7922-430B-0F12-862513B3C0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9200" y="1930985"/>
            <a:ext cx="1388410" cy="1647926"/>
          </a:xfrm>
          <a:prstGeom prst="rect">
            <a:avLst/>
          </a:prstGeom>
        </p:spPr>
      </p:pic>
      <p:pic>
        <p:nvPicPr>
          <p:cNvPr id="21" name="図 20">
            <a:extLst>
              <a:ext uri="{FF2B5EF4-FFF2-40B4-BE49-F238E27FC236}">
                <a16:creationId xmlns:a16="http://schemas.microsoft.com/office/drawing/2014/main" id="{A7B1EF43-30A1-5CCB-C895-C13FA981EC51}"/>
              </a:ext>
            </a:extLst>
          </p:cNvPr>
          <p:cNvPicPr>
            <a:picLocks noChangeAspect="1"/>
          </p:cNvPicPr>
          <p:nvPr/>
        </p:nvPicPr>
        <p:blipFill>
          <a:blip r:embed="rId7"/>
          <a:stretch>
            <a:fillRect/>
          </a:stretch>
        </p:blipFill>
        <p:spPr>
          <a:xfrm>
            <a:off x="2211755" y="5958086"/>
            <a:ext cx="843855" cy="582752"/>
          </a:xfrm>
          <a:prstGeom prst="rect">
            <a:avLst/>
          </a:prstGeom>
          <a:ln>
            <a:solidFill>
              <a:schemeClr val="bg1">
                <a:lumMod val="75000"/>
              </a:schemeClr>
            </a:solidFill>
          </a:ln>
        </p:spPr>
      </p:pic>
      <p:pic>
        <p:nvPicPr>
          <p:cNvPr id="4" name="図 3">
            <a:hlinkClick r:id="rId8"/>
            <a:extLst>
              <a:ext uri="{FF2B5EF4-FFF2-40B4-BE49-F238E27FC236}">
                <a16:creationId xmlns:a16="http://schemas.microsoft.com/office/drawing/2014/main" id="{4D6F5C45-5BC0-B331-CEB8-B085132E9527}"/>
              </a:ext>
            </a:extLst>
          </p:cNvPr>
          <p:cNvPicPr>
            <a:picLocks noChangeAspect="1"/>
          </p:cNvPicPr>
          <p:nvPr/>
        </p:nvPicPr>
        <p:blipFill>
          <a:blip r:embed="rId9"/>
          <a:stretch>
            <a:fillRect/>
          </a:stretch>
        </p:blipFill>
        <p:spPr>
          <a:xfrm>
            <a:off x="353677" y="3400574"/>
            <a:ext cx="1126639" cy="413345"/>
          </a:xfrm>
          <a:prstGeom prst="rect">
            <a:avLst/>
          </a:prstGeom>
        </p:spPr>
      </p:pic>
      <p:pic>
        <p:nvPicPr>
          <p:cNvPr id="5" name="図 4">
            <a:hlinkClick r:id="rId8"/>
            <a:extLst>
              <a:ext uri="{FF2B5EF4-FFF2-40B4-BE49-F238E27FC236}">
                <a16:creationId xmlns:a16="http://schemas.microsoft.com/office/drawing/2014/main" id="{16213485-8AC6-4FB3-9BA9-5928EB075D98}"/>
              </a:ext>
            </a:extLst>
          </p:cNvPr>
          <p:cNvPicPr>
            <a:picLocks noChangeAspect="1"/>
          </p:cNvPicPr>
          <p:nvPr/>
        </p:nvPicPr>
        <p:blipFill>
          <a:blip r:embed="rId9"/>
          <a:stretch>
            <a:fillRect/>
          </a:stretch>
        </p:blipFill>
        <p:spPr>
          <a:xfrm>
            <a:off x="345821" y="6334165"/>
            <a:ext cx="1126639" cy="413345"/>
          </a:xfrm>
          <a:prstGeom prst="rect">
            <a:avLst/>
          </a:prstGeom>
        </p:spPr>
      </p:pic>
      <p:sp>
        <p:nvSpPr>
          <p:cNvPr id="9" name="四角形: 角を丸くする 8">
            <a:extLst>
              <a:ext uri="{FF2B5EF4-FFF2-40B4-BE49-F238E27FC236}">
                <a16:creationId xmlns:a16="http://schemas.microsoft.com/office/drawing/2014/main" id="{CC41B682-4264-F530-2D3D-8C885F8D4279}"/>
              </a:ext>
            </a:extLst>
          </p:cNvPr>
          <p:cNvSpPr/>
          <p:nvPr/>
        </p:nvSpPr>
        <p:spPr>
          <a:xfrm>
            <a:off x="1818036" y="4072741"/>
            <a:ext cx="900000" cy="144000"/>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FE566B59-6B04-614A-A38F-370AB9597EB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6200000">
            <a:off x="1818036" y="4209406"/>
            <a:ext cx="409472" cy="409472"/>
          </a:xfrm>
          <a:prstGeom prst="rect">
            <a:avLst/>
          </a:prstGeom>
        </p:spPr>
      </p:pic>
      <p:sp>
        <p:nvSpPr>
          <p:cNvPr id="22" name="二等辺三角形 21">
            <a:extLst>
              <a:ext uri="{FF2B5EF4-FFF2-40B4-BE49-F238E27FC236}">
                <a16:creationId xmlns:a16="http://schemas.microsoft.com/office/drawing/2014/main" id="{F0443867-551B-0446-1CBF-9736AC0A285C}"/>
              </a:ext>
            </a:extLst>
          </p:cNvPr>
          <p:cNvSpPr/>
          <p:nvPr/>
        </p:nvSpPr>
        <p:spPr>
          <a:xfrm rot="17730051">
            <a:off x="2207474" y="4172482"/>
            <a:ext cx="144244" cy="33014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endParaRPr kumimoji="1" lang="ja-JP" altLang="en-US" b="1"/>
          </a:p>
        </p:txBody>
      </p:sp>
      <p:sp>
        <p:nvSpPr>
          <p:cNvPr id="23" name="四角形: 角を丸くする 22">
            <a:extLst>
              <a:ext uri="{FF2B5EF4-FFF2-40B4-BE49-F238E27FC236}">
                <a16:creationId xmlns:a16="http://schemas.microsoft.com/office/drawing/2014/main" id="{FCED802C-877B-A46E-70B6-EB7CFAF6C70F}"/>
              </a:ext>
            </a:extLst>
          </p:cNvPr>
          <p:cNvSpPr/>
          <p:nvPr/>
        </p:nvSpPr>
        <p:spPr>
          <a:xfrm>
            <a:off x="2258795" y="4266508"/>
            <a:ext cx="791932" cy="25916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100" b="1" dirty="0">
                <a:solidFill>
                  <a:schemeClr val="bg1"/>
                </a:solidFill>
              </a:rPr>
              <a:t>切り替え</a:t>
            </a:r>
            <a:endParaRPr lang="en-US" altLang="ja-JP" sz="1100" b="1" dirty="0">
              <a:solidFill>
                <a:schemeClr val="bg1"/>
              </a:solidFill>
            </a:endParaRPr>
          </a:p>
        </p:txBody>
      </p:sp>
      <p:sp>
        <p:nvSpPr>
          <p:cNvPr id="30" name="スライド番号プレースホルダー 29">
            <a:extLst>
              <a:ext uri="{FF2B5EF4-FFF2-40B4-BE49-F238E27FC236}">
                <a16:creationId xmlns:a16="http://schemas.microsoft.com/office/drawing/2014/main" id="{4A5B0EF5-D553-DB0C-1CD4-66273231D5C2}"/>
              </a:ext>
            </a:extLst>
          </p:cNvPr>
          <p:cNvSpPr>
            <a:spLocks noGrp="1"/>
          </p:cNvSpPr>
          <p:nvPr>
            <p:ph type="sldNum" sz="quarter" idx="12"/>
          </p:nvPr>
        </p:nvSpPr>
        <p:spPr/>
        <p:txBody>
          <a:bodyPr/>
          <a:lstStyle/>
          <a:p>
            <a:fld id="{5F9F9204-6EDA-41A6-81B7-5E8491083ADF}" type="slidenum">
              <a:rPr kumimoji="1" lang="ja-JP" altLang="en-US" smtClean="0"/>
              <a:t>27</a:t>
            </a:fld>
            <a:endParaRPr kumimoji="1" lang="ja-JP" altLang="en-US" dirty="0"/>
          </a:p>
        </p:txBody>
      </p:sp>
    </p:spTree>
    <p:extLst>
      <p:ext uri="{BB962C8B-B14F-4D97-AF65-F5344CB8AC3E}">
        <p14:creationId xmlns:p14="http://schemas.microsoft.com/office/powerpoint/2010/main" val="4292635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AD66C8EA-29FE-62D4-9C25-4CF0533F809C}"/>
              </a:ext>
            </a:extLst>
          </p:cNvPr>
          <p:cNvSpPr>
            <a:spLocks noGrp="1"/>
          </p:cNvSpPr>
          <p:nvPr>
            <p:ph idx="1"/>
          </p:nvPr>
        </p:nvSpPr>
        <p:spPr/>
        <p:txBody>
          <a:bodyPr/>
          <a:lstStyle/>
          <a:p>
            <a:pPr marL="0" indent="0">
              <a:buNone/>
            </a:pPr>
            <a:r>
              <a:rPr lang="ja-JP" altLang="en-US" b="1" dirty="0">
                <a:effectLst/>
                <a:latin typeface="Arial" panose="020B0604020202020204" pitchFamily="34" charset="0"/>
              </a:rPr>
              <a:t>暑さへ「気づき」</a:t>
            </a:r>
            <a:r>
              <a:rPr lang="ja-JP" altLang="en-US" b="1" dirty="0">
                <a:latin typeface="Arial" panose="020B0604020202020204" pitchFamily="34" charset="0"/>
              </a:rPr>
              <a:t>、熱中症予防のための行動</a:t>
            </a:r>
            <a:r>
              <a:rPr lang="ja-JP" altLang="en-US" b="1" dirty="0">
                <a:effectLst/>
                <a:latin typeface="Arial" panose="020B0604020202020204" pitchFamily="34" charset="0"/>
              </a:rPr>
              <a:t>を呼びかける情報</a:t>
            </a:r>
            <a:endParaRPr lang="ja-JP" altLang="en-US" b="1" dirty="0"/>
          </a:p>
          <a:p>
            <a:pPr marL="0" indent="0">
              <a:buNone/>
            </a:pPr>
            <a:endParaRPr lang="ja-JP" altLang="en-US" sz="2400" dirty="0"/>
          </a:p>
        </p:txBody>
      </p:sp>
      <p:sp>
        <p:nvSpPr>
          <p:cNvPr id="14" name="四角形: 角を丸くする 13">
            <a:extLst>
              <a:ext uri="{FF2B5EF4-FFF2-40B4-BE49-F238E27FC236}">
                <a16:creationId xmlns:a16="http://schemas.microsoft.com/office/drawing/2014/main" id="{D63A5A7D-5551-0ACE-86F5-CE83E9A7F2F2}"/>
              </a:ext>
            </a:extLst>
          </p:cNvPr>
          <p:cNvSpPr/>
          <p:nvPr/>
        </p:nvSpPr>
        <p:spPr>
          <a:xfrm>
            <a:off x="4721803" y="3429000"/>
            <a:ext cx="3952774" cy="3204225"/>
          </a:xfrm>
          <a:prstGeom prst="roundRect">
            <a:avLst>
              <a:gd name="adj" fmla="val 5847"/>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324000" rtlCol="0" anchor="ctr"/>
          <a:lstStyle/>
          <a:p>
            <a:pPr marL="285750" indent="-285750">
              <a:lnSpc>
                <a:spcPct val="120000"/>
              </a:lnSpc>
              <a:spcAft>
                <a:spcPts val="800"/>
              </a:spcAft>
              <a:buFont typeface="Arial" panose="020B0604020202020204" pitchFamily="34" charset="0"/>
              <a:buChar char="•"/>
            </a:pPr>
            <a:r>
              <a:rPr lang="ja-JP" altLang="en-US" sz="1400" dirty="0">
                <a:solidFill>
                  <a:schemeClr val="tx1"/>
                </a:solidFill>
                <a:effectLst/>
                <a:latin typeface="Arial" panose="020B0604020202020204" pitchFamily="34" charset="0"/>
              </a:rPr>
              <a:t>人間の熱バランスに影響の大きい気温・湿度・輻射熱 の</a:t>
            </a:r>
            <a:r>
              <a:rPr lang="en-US" altLang="ja-JP" sz="1400" dirty="0">
                <a:solidFill>
                  <a:schemeClr val="tx1"/>
                </a:solidFill>
                <a:effectLst/>
                <a:latin typeface="Arial" panose="020B0604020202020204" pitchFamily="34" charset="0"/>
              </a:rPr>
              <a:t>3</a:t>
            </a:r>
            <a:r>
              <a:rPr lang="ja-JP" altLang="en-US" sz="1400" dirty="0">
                <a:solidFill>
                  <a:schemeClr val="tx1"/>
                </a:solidFill>
                <a:effectLst/>
                <a:latin typeface="Arial" panose="020B0604020202020204" pitchFamily="34" charset="0"/>
              </a:rPr>
              <a:t>つを取り入れた暑さの厳しさを示す指標。</a:t>
            </a:r>
            <a:endParaRPr lang="en-US" altLang="ja-JP" sz="1400" dirty="0">
              <a:solidFill>
                <a:schemeClr val="tx1"/>
              </a:solidFill>
              <a:latin typeface="Arial" panose="020B0604020202020204" pitchFamily="34" charset="0"/>
            </a:endParaRPr>
          </a:p>
          <a:p>
            <a:pPr marL="285750" indent="-285750">
              <a:lnSpc>
                <a:spcPct val="120000"/>
              </a:lnSpc>
              <a:spcAft>
                <a:spcPts val="800"/>
              </a:spcAft>
              <a:buFont typeface="Arial" panose="020B0604020202020204" pitchFamily="34" charset="0"/>
              <a:buChar char="•"/>
            </a:pPr>
            <a:r>
              <a:rPr lang="ja-JP" altLang="en-US" sz="1400" dirty="0">
                <a:solidFill>
                  <a:schemeClr val="tx1"/>
                </a:solidFill>
                <a:effectLst/>
                <a:latin typeface="Arial" panose="020B0604020202020204" pitchFamily="34" charset="0"/>
              </a:rPr>
              <a:t>［暑さ指数（ＷＢＧＴ）の目安］</a:t>
            </a:r>
          </a:p>
          <a:p>
            <a:pPr>
              <a:lnSpc>
                <a:spcPct val="80000"/>
              </a:lnSpc>
              <a:spcAft>
                <a:spcPts val="800"/>
              </a:spcAft>
            </a:pPr>
            <a:r>
              <a:rPr lang="ja-JP" altLang="en-US" sz="1400" dirty="0">
                <a:solidFill>
                  <a:schemeClr val="tx1"/>
                </a:solidFill>
                <a:effectLst/>
                <a:latin typeface="Arial" panose="020B0604020202020204" pitchFamily="34" charset="0"/>
              </a:rPr>
              <a:t>　　３１以上：危険</a:t>
            </a:r>
          </a:p>
          <a:p>
            <a:pPr>
              <a:lnSpc>
                <a:spcPct val="80000"/>
              </a:lnSpc>
              <a:spcAft>
                <a:spcPts val="800"/>
              </a:spcAft>
            </a:pPr>
            <a:r>
              <a:rPr lang="ja-JP" altLang="en-US" sz="1400" dirty="0">
                <a:solidFill>
                  <a:schemeClr val="tx1"/>
                </a:solidFill>
                <a:effectLst/>
                <a:latin typeface="Arial" panose="020B0604020202020204" pitchFamily="34" charset="0"/>
              </a:rPr>
              <a:t>　　２８以上３１未満：厳重警戒</a:t>
            </a:r>
          </a:p>
          <a:p>
            <a:pPr>
              <a:lnSpc>
                <a:spcPct val="80000"/>
              </a:lnSpc>
              <a:spcAft>
                <a:spcPts val="800"/>
              </a:spcAft>
            </a:pPr>
            <a:r>
              <a:rPr lang="ja-JP" altLang="en-US" sz="1400" dirty="0">
                <a:solidFill>
                  <a:schemeClr val="tx1"/>
                </a:solidFill>
                <a:effectLst/>
                <a:latin typeface="Arial" panose="020B0604020202020204" pitchFamily="34" charset="0"/>
              </a:rPr>
              <a:t>　　２５以上２８未満：警戒</a:t>
            </a:r>
          </a:p>
          <a:p>
            <a:pPr>
              <a:lnSpc>
                <a:spcPct val="80000"/>
              </a:lnSpc>
              <a:spcAft>
                <a:spcPts val="800"/>
              </a:spcAft>
            </a:pPr>
            <a:r>
              <a:rPr lang="ja-JP" altLang="en-US" sz="1400" dirty="0">
                <a:solidFill>
                  <a:schemeClr val="tx1"/>
                </a:solidFill>
                <a:effectLst/>
                <a:latin typeface="Arial" panose="020B0604020202020204" pitchFamily="34" charset="0"/>
              </a:rPr>
              <a:t>　　２５未満：注意</a:t>
            </a:r>
            <a:endParaRPr lang="en-US" altLang="ja-JP" sz="1400" dirty="0">
              <a:solidFill>
                <a:schemeClr val="tx1"/>
              </a:solidFill>
              <a:effectLst/>
              <a:latin typeface="Arial" panose="020B0604020202020204" pitchFamily="34" charset="0"/>
            </a:endParaRPr>
          </a:p>
          <a:p>
            <a:pPr marL="285750" indent="-285750">
              <a:lnSpc>
                <a:spcPct val="120000"/>
              </a:lnSpc>
              <a:spcAft>
                <a:spcPts val="800"/>
              </a:spcAft>
              <a:buFont typeface="Arial" panose="020B0604020202020204" pitchFamily="34" charset="0"/>
              <a:buChar char="•"/>
            </a:pPr>
            <a:r>
              <a:rPr kumimoji="1" lang="ja-JP" altLang="en-US" sz="1400" dirty="0">
                <a:solidFill>
                  <a:schemeClr val="tx1"/>
                </a:solidFill>
                <a:latin typeface="Arial" panose="020B0604020202020204" pitchFamily="34" charset="0"/>
              </a:rPr>
              <a:t>環境省「</a:t>
            </a:r>
            <a:r>
              <a:rPr kumimoji="1" lang="ja-JP" altLang="en-US" sz="1400" dirty="0">
                <a:solidFill>
                  <a:schemeClr val="tx1"/>
                </a:solidFill>
                <a:latin typeface="Arial" panose="020B0604020202020204" pitchFamily="34" charset="0"/>
                <a:hlinkClick r:id="rId3"/>
              </a:rPr>
              <a:t>熱中症予防サイト</a:t>
            </a:r>
            <a:r>
              <a:rPr kumimoji="1" lang="ja-JP" altLang="en-US" sz="1400" dirty="0">
                <a:solidFill>
                  <a:schemeClr val="tx1"/>
                </a:solidFill>
                <a:latin typeface="Arial" panose="020B0604020202020204" pitchFamily="34" charset="0"/>
              </a:rPr>
              <a:t>」で公開。</a:t>
            </a:r>
            <a:endParaRPr kumimoji="1" lang="ja-JP" altLang="en-US" sz="1400" dirty="0">
              <a:solidFill>
                <a:schemeClr val="tx2"/>
              </a:solidFill>
            </a:endParaRPr>
          </a:p>
        </p:txBody>
      </p:sp>
      <p:sp>
        <p:nvSpPr>
          <p:cNvPr id="2" name="タイトル 1">
            <a:extLst>
              <a:ext uri="{FF2B5EF4-FFF2-40B4-BE49-F238E27FC236}">
                <a16:creationId xmlns:a16="http://schemas.microsoft.com/office/drawing/2014/main" id="{7A1C0B67-0FC6-D674-B303-9924E50F389B}"/>
              </a:ext>
            </a:extLst>
          </p:cNvPr>
          <p:cNvSpPr>
            <a:spLocks noGrp="1"/>
          </p:cNvSpPr>
          <p:nvPr>
            <p:ph type="title"/>
          </p:nvPr>
        </p:nvSpPr>
        <p:spPr/>
        <p:txBody>
          <a:bodyPr/>
          <a:lstStyle/>
          <a:p>
            <a:r>
              <a:rPr kumimoji="1" lang="ja-JP" altLang="en-US" dirty="0"/>
              <a:t>熱中症警戒アラート</a:t>
            </a:r>
          </a:p>
        </p:txBody>
      </p:sp>
      <p:graphicFrame>
        <p:nvGraphicFramePr>
          <p:cNvPr id="28" name="表 22">
            <a:extLst>
              <a:ext uri="{FF2B5EF4-FFF2-40B4-BE49-F238E27FC236}">
                <a16:creationId xmlns:a16="http://schemas.microsoft.com/office/drawing/2014/main" id="{7B5109AD-22AF-ED8C-0161-566A40186E08}"/>
              </a:ext>
            </a:extLst>
          </p:cNvPr>
          <p:cNvGraphicFramePr>
            <a:graphicFrameLocks noGrp="1"/>
          </p:cNvGraphicFramePr>
          <p:nvPr>
            <p:extLst>
              <p:ext uri="{D42A27DB-BD31-4B8C-83A1-F6EECF244321}">
                <p14:modId xmlns:p14="http://schemas.microsoft.com/office/powerpoint/2010/main" val="730314544"/>
              </p:ext>
            </p:extLst>
          </p:nvPr>
        </p:nvGraphicFramePr>
        <p:xfrm>
          <a:off x="4617651" y="1450418"/>
          <a:ext cx="4104000" cy="461665"/>
        </p:xfrm>
        <a:graphic>
          <a:graphicData uri="http://schemas.openxmlformats.org/drawingml/2006/table">
            <a:tbl>
              <a:tblPr firstRow="1" bandRow="1">
                <a:tableStyleId>{5C22544A-7EE6-4342-B048-85BDC9FD1C3A}</a:tableStyleId>
              </a:tblPr>
              <a:tblGrid>
                <a:gridCol w="1399748">
                  <a:extLst>
                    <a:ext uri="{9D8B030D-6E8A-4147-A177-3AD203B41FA5}">
                      <a16:colId xmlns:a16="http://schemas.microsoft.com/office/drawing/2014/main" val="2067583928"/>
                    </a:ext>
                  </a:extLst>
                </a:gridCol>
                <a:gridCol w="2704252">
                  <a:extLst>
                    <a:ext uri="{9D8B030D-6E8A-4147-A177-3AD203B41FA5}">
                      <a16:colId xmlns:a16="http://schemas.microsoft.com/office/drawing/2014/main" val="3520279411"/>
                    </a:ext>
                  </a:extLst>
                </a:gridCol>
              </a:tblGrid>
              <a:tr h="461665">
                <a:tc>
                  <a:txBody>
                    <a:bodyPr/>
                    <a:lstStyle/>
                    <a:p>
                      <a:pPr algn="ctr"/>
                      <a:r>
                        <a:rPr kumimoji="1" lang="ja-JP" altLang="en-US" sz="1400" b="0" dirty="0"/>
                        <a:t>発表基準</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effectLst/>
                          <a:latin typeface="Arial" panose="020B0604020202020204" pitchFamily="34" charset="0"/>
                        </a:rPr>
                        <a:t>暑さ指数（</a:t>
                      </a:r>
                      <a:r>
                        <a:rPr lang="en-US" altLang="ja-JP" sz="1400" b="0" dirty="0">
                          <a:solidFill>
                            <a:schemeClr val="tx1"/>
                          </a:solidFill>
                          <a:effectLst/>
                          <a:latin typeface="+mn-lt"/>
                        </a:rPr>
                        <a:t>WBGT</a:t>
                      </a:r>
                      <a:r>
                        <a:rPr lang="ja-JP" altLang="en-US" sz="1400" b="0" dirty="0">
                          <a:solidFill>
                            <a:schemeClr val="tx1"/>
                          </a:solidFill>
                          <a:effectLst/>
                          <a:latin typeface="Arial" panose="020B0604020202020204" pitchFamily="34" charset="0"/>
                        </a:rPr>
                        <a:t>）</a:t>
                      </a:r>
                      <a:r>
                        <a:rPr lang="en-US" altLang="ja-JP" sz="1400" b="0" dirty="0">
                          <a:solidFill>
                            <a:schemeClr val="tx1"/>
                          </a:solidFill>
                          <a:effectLst/>
                          <a:latin typeface="+mj-lt"/>
                        </a:rPr>
                        <a:t>33</a:t>
                      </a:r>
                      <a:r>
                        <a:rPr lang="ja-JP" altLang="en-US" sz="1400" b="0" dirty="0">
                          <a:solidFill>
                            <a:schemeClr val="tx1"/>
                          </a:solidFill>
                          <a:effectLst/>
                          <a:latin typeface="Arial" panose="020B0604020202020204" pitchFamily="34" charset="0"/>
                        </a:rPr>
                        <a:t>以上</a:t>
                      </a:r>
                      <a:endParaRPr lang="en-US" altLang="ja-JP" sz="1400" b="0" dirty="0">
                        <a:solidFill>
                          <a:schemeClr val="tx1"/>
                        </a:solidFill>
                        <a:effectLst/>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graphicFrame>
        <p:nvGraphicFramePr>
          <p:cNvPr id="29" name="表 28">
            <a:extLst>
              <a:ext uri="{FF2B5EF4-FFF2-40B4-BE49-F238E27FC236}">
                <a16:creationId xmlns:a16="http://schemas.microsoft.com/office/drawing/2014/main" id="{755F13D2-81C1-E145-06BA-734CC6C7ED29}"/>
              </a:ext>
            </a:extLst>
          </p:cNvPr>
          <p:cNvGraphicFramePr>
            <a:graphicFrameLocks noGrp="1"/>
          </p:cNvGraphicFramePr>
          <p:nvPr>
            <p:extLst>
              <p:ext uri="{D42A27DB-BD31-4B8C-83A1-F6EECF244321}">
                <p14:modId xmlns:p14="http://schemas.microsoft.com/office/powerpoint/2010/main" val="796523400"/>
              </p:ext>
            </p:extLst>
          </p:nvPr>
        </p:nvGraphicFramePr>
        <p:xfrm>
          <a:off x="4617651" y="2023064"/>
          <a:ext cx="4075203" cy="461665"/>
        </p:xfrm>
        <a:graphic>
          <a:graphicData uri="http://schemas.openxmlformats.org/drawingml/2006/table">
            <a:tbl>
              <a:tblPr firstRow="1" bandRow="1">
                <a:tableStyleId>{5C22544A-7EE6-4342-B048-85BDC9FD1C3A}</a:tableStyleId>
              </a:tblPr>
              <a:tblGrid>
                <a:gridCol w="1415326">
                  <a:extLst>
                    <a:ext uri="{9D8B030D-6E8A-4147-A177-3AD203B41FA5}">
                      <a16:colId xmlns:a16="http://schemas.microsoft.com/office/drawing/2014/main" val="2067583928"/>
                    </a:ext>
                  </a:extLst>
                </a:gridCol>
                <a:gridCol w="2659877">
                  <a:extLst>
                    <a:ext uri="{9D8B030D-6E8A-4147-A177-3AD203B41FA5}">
                      <a16:colId xmlns:a16="http://schemas.microsoft.com/office/drawing/2014/main" val="3520279411"/>
                    </a:ext>
                  </a:extLst>
                </a:gridCol>
              </a:tblGrid>
              <a:tr h="461665">
                <a:tc>
                  <a:txBody>
                    <a:bodyPr/>
                    <a:lstStyle/>
                    <a:p>
                      <a:pPr algn="ctr"/>
                      <a:r>
                        <a:rPr kumimoji="1" lang="ja-JP" altLang="en-US" sz="1400" b="0" dirty="0"/>
                        <a:t>発表単位</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indent="0" algn="ctr">
                        <a:buFont typeface="Arial" panose="020B0604020202020204" pitchFamily="34" charset="0"/>
                        <a:buNone/>
                      </a:pPr>
                      <a:r>
                        <a:rPr lang="ja-JP" altLang="en-US" sz="1400" b="0" dirty="0">
                          <a:solidFill>
                            <a:schemeClr val="tx1"/>
                          </a:solidFill>
                          <a:latin typeface="Arial" panose="020B0604020202020204" pitchFamily="34" charset="0"/>
                        </a:rPr>
                        <a:t>府県予報区等単位</a:t>
                      </a:r>
                      <a:endParaRPr lang="en-US" altLang="ja-JP" sz="1400" b="0" dirty="0">
                        <a:solidFill>
                          <a:schemeClr val="tx1"/>
                        </a:solidFill>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graphicFrame>
        <p:nvGraphicFramePr>
          <p:cNvPr id="30" name="表 22">
            <a:extLst>
              <a:ext uri="{FF2B5EF4-FFF2-40B4-BE49-F238E27FC236}">
                <a16:creationId xmlns:a16="http://schemas.microsoft.com/office/drawing/2014/main" id="{ADE3192F-3BFC-EDE0-CA3C-6825FF2736A3}"/>
              </a:ext>
            </a:extLst>
          </p:cNvPr>
          <p:cNvGraphicFramePr>
            <a:graphicFrameLocks noGrp="1"/>
          </p:cNvGraphicFramePr>
          <p:nvPr>
            <p:extLst>
              <p:ext uri="{D42A27DB-BD31-4B8C-83A1-F6EECF244321}">
                <p14:modId xmlns:p14="http://schemas.microsoft.com/office/powerpoint/2010/main" val="664414864"/>
              </p:ext>
            </p:extLst>
          </p:nvPr>
        </p:nvGraphicFramePr>
        <p:xfrm>
          <a:off x="4617651" y="2632808"/>
          <a:ext cx="4056926" cy="461665"/>
        </p:xfrm>
        <a:graphic>
          <a:graphicData uri="http://schemas.openxmlformats.org/drawingml/2006/table">
            <a:tbl>
              <a:tblPr firstRow="1" bandRow="1">
                <a:tableStyleId>{5C22544A-7EE6-4342-B048-85BDC9FD1C3A}</a:tableStyleId>
              </a:tblPr>
              <a:tblGrid>
                <a:gridCol w="1406188">
                  <a:extLst>
                    <a:ext uri="{9D8B030D-6E8A-4147-A177-3AD203B41FA5}">
                      <a16:colId xmlns:a16="http://schemas.microsoft.com/office/drawing/2014/main" val="2067583928"/>
                    </a:ext>
                  </a:extLst>
                </a:gridCol>
                <a:gridCol w="2650738">
                  <a:extLst>
                    <a:ext uri="{9D8B030D-6E8A-4147-A177-3AD203B41FA5}">
                      <a16:colId xmlns:a16="http://schemas.microsoft.com/office/drawing/2014/main" val="3520279411"/>
                    </a:ext>
                  </a:extLst>
                </a:gridCol>
              </a:tblGrid>
              <a:tr h="461665">
                <a:tc>
                  <a:txBody>
                    <a:bodyPr/>
                    <a:lstStyle/>
                    <a:p>
                      <a:pPr algn="ctr"/>
                      <a:r>
                        <a:rPr kumimoji="1" lang="ja-JP" altLang="en-US" sz="1400" b="0" dirty="0"/>
                        <a:t>タイミング</a:t>
                      </a: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rPr>
                        <a:t>前日</a:t>
                      </a:r>
                      <a:r>
                        <a:rPr lang="en-US" altLang="ja-JP" sz="1400" b="0" dirty="0">
                          <a:solidFill>
                            <a:schemeClr val="tx1"/>
                          </a:solidFill>
                        </a:rPr>
                        <a:t>17</a:t>
                      </a:r>
                      <a:r>
                        <a:rPr lang="ja-JP" altLang="en-US" sz="1400" b="0" dirty="0">
                          <a:solidFill>
                            <a:schemeClr val="tx1"/>
                          </a:solidFill>
                        </a:rPr>
                        <a:t>時・当日</a:t>
                      </a:r>
                      <a:r>
                        <a:rPr lang="en-US" altLang="ja-JP" sz="1400" b="0" dirty="0">
                          <a:solidFill>
                            <a:schemeClr val="tx1"/>
                          </a:solidFill>
                        </a:rPr>
                        <a:t>5</a:t>
                      </a:r>
                      <a:r>
                        <a:rPr lang="ja-JP" altLang="en-US" sz="1400" b="0" dirty="0">
                          <a:solidFill>
                            <a:schemeClr val="tx1"/>
                          </a:solidFill>
                        </a:rPr>
                        <a:t>時頃</a:t>
                      </a:r>
                      <a:endParaRPr lang="en-US" altLang="ja-JP" sz="1400" b="0" dirty="0">
                        <a:solidFill>
                          <a:schemeClr val="tx1"/>
                        </a:solidFill>
                        <a:effectLst/>
                        <a:latin typeface="Arial" panose="020B0604020202020204" pitchFamily="34" charset="0"/>
                      </a:endParaRPr>
                    </a:p>
                  </a:txBody>
                  <a:tcPr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3712171541"/>
                  </a:ext>
                </a:extLst>
              </a:tr>
            </a:tbl>
          </a:graphicData>
        </a:graphic>
      </p:graphicFrame>
      <p:pic>
        <p:nvPicPr>
          <p:cNvPr id="10" name="図 9">
            <a:extLst>
              <a:ext uri="{FF2B5EF4-FFF2-40B4-BE49-F238E27FC236}">
                <a16:creationId xmlns:a16="http://schemas.microsoft.com/office/drawing/2014/main" id="{06B9742D-BE0B-7796-C8BE-A823CC7E2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51" y="1456955"/>
            <a:ext cx="3834047" cy="2654568"/>
          </a:xfrm>
          <a:prstGeom prst="rect">
            <a:avLst/>
          </a:prstGeom>
        </p:spPr>
      </p:pic>
      <p:pic>
        <p:nvPicPr>
          <p:cNvPr id="17" name="図 16">
            <a:extLst>
              <a:ext uri="{FF2B5EF4-FFF2-40B4-BE49-F238E27FC236}">
                <a16:creationId xmlns:a16="http://schemas.microsoft.com/office/drawing/2014/main" id="{02AB9272-C647-C46E-C815-1F3733077683}"/>
              </a:ext>
            </a:extLst>
          </p:cNvPr>
          <p:cNvPicPr>
            <a:picLocks noChangeAspect="1"/>
          </p:cNvPicPr>
          <p:nvPr/>
        </p:nvPicPr>
        <p:blipFill>
          <a:blip r:embed="rId5"/>
          <a:stretch>
            <a:fillRect/>
          </a:stretch>
        </p:blipFill>
        <p:spPr>
          <a:xfrm>
            <a:off x="594894" y="4332872"/>
            <a:ext cx="3827304" cy="2303362"/>
          </a:xfrm>
          <a:prstGeom prst="rect">
            <a:avLst/>
          </a:prstGeom>
        </p:spPr>
      </p:pic>
      <p:sp>
        <p:nvSpPr>
          <p:cNvPr id="3" name="四角形: 角を丸くする 2">
            <a:extLst>
              <a:ext uri="{FF2B5EF4-FFF2-40B4-BE49-F238E27FC236}">
                <a16:creationId xmlns:a16="http://schemas.microsoft.com/office/drawing/2014/main" id="{B1F4DADC-6690-C044-D915-EFDCCB0A380A}"/>
              </a:ext>
            </a:extLst>
          </p:cNvPr>
          <p:cNvSpPr/>
          <p:nvPr/>
        </p:nvSpPr>
        <p:spPr>
          <a:xfrm>
            <a:off x="5512327" y="3249000"/>
            <a:ext cx="2371725"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600" b="1" dirty="0"/>
              <a:t>暑さ指数（</a:t>
            </a:r>
            <a:r>
              <a:rPr kumimoji="1" lang="en-US" altLang="ja-JP" sz="1600" b="1" dirty="0"/>
              <a:t>WBGT</a:t>
            </a:r>
            <a:r>
              <a:rPr kumimoji="1" lang="ja-JP" altLang="en-US" sz="1600" b="1" dirty="0"/>
              <a:t>）</a:t>
            </a:r>
          </a:p>
        </p:txBody>
      </p:sp>
      <p:sp>
        <p:nvSpPr>
          <p:cNvPr id="5" name="矢印: 五方向 4">
            <a:extLst>
              <a:ext uri="{FF2B5EF4-FFF2-40B4-BE49-F238E27FC236}">
                <a16:creationId xmlns:a16="http://schemas.microsoft.com/office/drawing/2014/main" id="{28F8F31C-6C60-244B-BE3F-E8DA7452D74A}"/>
              </a:ext>
            </a:extLst>
          </p:cNvPr>
          <p:cNvSpPr/>
          <p:nvPr/>
        </p:nvSpPr>
        <p:spPr>
          <a:xfrm>
            <a:off x="580188" y="4182359"/>
            <a:ext cx="1248286" cy="324000"/>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200" b="1" dirty="0"/>
              <a:t>表形式</a:t>
            </a:r>
          </a:p>
        </p:txBody>
      </p:sp>
      <p:sp>
        <p:nvSpPr>
          <p:cNvPr id="6" name="矢印: 五方向 5">
            <a:extLst>
              <a:ext uri="{FF2B5EF4-FFF2-40B4-BE49-F238E27FC236}">
                <a16:creationId xmlns:a16="http://schemas.microsoft.com/office/drawing/2014/main" id="{D124054D-35C4-B8A7-9FEE-506A236EED4A}"/>
              </a:ext>
            </a:extLst>
          </p:cNvPr>
          <p:cNvSpPr/>
          <p:nvPr/>
        </p:nvSpPr>
        <p:spPr>
          <a:xfrm>
            <a:off x="580188" y="1281269"/>
            <a:ext cx="1248286" cy="324000"/>
          </a:xfrm>
          <a:prstGeom prst="homePlat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地図表示</a:t>
            </a:r>
            <a:endParaRPr kumimoji="1" lang="ja-JP" altLang="en-US" sz="1200" b="1" dirty="0"/>
          </a:p>
        </p:txBody>
      </p:sp>
      <p:pic>
        <p:nvPicPr>
          <p:cNvPr id="11" name="図 10">
            <a:hlinkClick r:id="rId6"/>
            <a:extLst>
              <a:ext uri="{FF2B5EF4-FFF2-40B4-BE49-F238E27FC236}">
                <a16:creationId xmlns:a16="http://schemas.microsoft.com/office/drawing/2014/main" id="{4A9B0F63-AB50-D17D-F60C-0997343393CB}"/>
              </a:ext>
            </a:extLst>
          </p:cNvPr>
          <p:cNvPicPr>
            <a:picLocks noChangeAspect="1"/>
          </p:cNvPicPr>
          <p:nvPr/>
        </p:nvPicPr>
        <p:blipFill>
          <a:blip r:embed="rId7"/>
          <a:stretch>
            <a:fillRect/>
          </a:stretch>
        </p:blipFill>
        <p:spPr>
          <a:xfrm>
            <a:off x="2605257" y="3904850"/>
            <a:ext cx="1942354" cy="413345"/>
          </a:xfrm>
          <a:prstGeom prst="rect">
            <a:avLst/>
          </a:prstGeom>
        </p:spPr>
      </p:pic>
      <p:sp>
        <p:nvSpPr>
          <p:cNvPr id="8" name="スライド番号プレースホルダー 7">
            <a:extLst>
              <a:ext uri="{FF2B5EF4-FFF2-40B4-BE49-F238E27FC236}">
                <a16:creationId xmlns:a16="http://schemas.microsoft.com/office/drawing/2014/main" id="{62F4F188-710C-F0AD-F213-D84BC5DDAC8D}"/>
              </a:ext>
            </a:extLst>
          </p:cNvPr>
          <p:cNvSpPr>
            <a:spLocks noGrp="1"/>
          </p:cNvSpPr>
          <p:nvPr>
            <p:ph type="sldNum" sz="quarter" idx="12"/>
          </p:nvPr>
        </p:nvSpPr>
        <p:spPr/>
        <p:txBody>
          <a:bodyPr/>
          <a:lstStyle/>
          <a:p>
            <a:fld id="{5F9F9204-6EDA-41A6-81B7-5E8491083ADF}" type="slidenum">
              <a:rPr kumimoji="1" lang="ja-JP" altLang="en-US" smtClean="0"/>
              <a:t>28</a:t>
            </a:fld>
            <a:endParaRPr kumimoji="1" lang="ja-JP" altLang="en-US" dirty="0"/>
          </a:p>
        </p:txBody>
      </p:sp>
    </p:spTree>
    <p:extLst>
      <p:ext uri="{BB962C8B-B14F-4D97-AF65-F5344CB8AC3E}">
        <p14:creationId xmlns:p14="http://schemas.microsoft.com/office/powerpoint/2010/main" val="320949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F00D4D4-E273-F735-BD69-5D20256A93A2}"/>
              </a:ext>
            </a:extLst>
          </p:cNvPr>
          <p:cNvSpPr>
            <a:spLocks noGrp="1"/>
          </p:cNvSpPr>
          <p:nvPr>
            <p:ph type="title"/>
          </p:nvPr>
        </p:nvSpPr>
        <p:spPr>
          <a:xfrm>
            <a:off x="254479" y="3044942"/>
            <a:ext cx="8635042" cy="773434"/>
          </a:xfrm>
        </p:spPr>
        <p:txBody>
          <a:bodyPr>
            <a:noAutofit/>
          </a:bodyPr>
          <a:lstStyle/>
          <a:p>
            <a:pPr algn="ctr"/>
            <a:r>
              <a:rPr lang="ja-JP" altLang="en-US" sz="4400" dirty="0">
                <a:solidFill>
                  <a:schemeClr val="tx2"/>
                </a:solidFill>
              </a:rPr>
              <a:t>はじめに</a:t>
            </a:r>
            <a:endParaRPr lang="ja-JP" altLang="en-US" sz="4400" dirty="0"/>
          </a:p>
        </p:txBody>
      </p:sp>
    </p:spTree>
    <p:extLst>
      <p:ext uri="{BB962C8B-B14F-4D97-AF65-F5344CB8AC3E}">
        <p14:creationId xmlns:p14="http://schemas.microsoft.com/office/powerpoint/2010/main" val="34432503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10">
            <a:extLst>
              <a:ext uri="{FF2B5EF4-FFF2-40B4-BE49-F238E27FC236}">
                <a16:creationId xmlns:a16="http://schemas.microsoft.com/office/drawing/2014/main" id="{F911EF35-BF75-4EC6-7251-EDDFA4E12403}"/>
              </a:ext>
            </a:extLst>
          </p:cNvPr>
          <p:cNvSpPr>
            <a:spLocks noGrp="1"/>
          </p:cNvSpPr>
          <p:nvPr>
            <p:ph idx="1"/>
          </p:nvPr>
        </p:nvSpPr>
        <p:spPr/>
        <p:txBody>
          <a:bodyPr/>
          <a:lstStyle/>
          <a:p>
            <a:r>
              <a:rPr lang="ja-JP" altLang="en-US" dirty="0"/>
              <a:t>作業直前の降雨の確認や急な雨対策に</a:t>
            </a:r>
          </a:p>
        </p:txBody>
      </p:sp>
      <p:pic>
        <p:nvPicPr>
          <p:cNvPr id="46" name="図 45">
            <a:extLst>
              <a:ext uri="{FF2B5EF4-FFF2-40B4-BE49-F238E27FC236}">
                <a16:creationId xmlns:a16="http://schemas.microsoft.com/office/drawing/2014/main" id="{D130F29A-8190-757B-2F6C-F656077F1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5945" y="3487658"/>
            <a:ext cx="3029355" cy="2753468"/>
          </a:xfrm>
          <a:prstGeom prst="rect">
            <a:avLst/>
          </a:prstGeom>
        </p:spPr>
      </p:pic>
      <p:sp>
        <p:nvSpPr>
          <p:cNvPr id="18" name="テキスト ボックス 17">
            <a:extLst>
              <a:ext uri="{FF2B5EF4-FFF2-40B4-BE49-F238E27FC236}">
                <a16:creationId xmlns:a16="http://schemas.microsoft.com/office/drawing/2014/main" id="{57FB77AE-C79A-19DB-8604-16F5D0AAA804}"/>
              </a:ext>
            </a:extLst>
          </p:cNvPr>
          <p:cNvSpPr txBox="1"/>
          <p:nvPr/>
        </p:nvSpPr>
        <p:spPr>
          <a:xfrm>
            <a:off x="4893202" y="1866277"/>
            <a:ext cx="3699071" cy="1550681"/>
          </a:xfrm>
          <a:prstGeom prst="rect">
            <a:avLst/>
          </a:prstGeom>
          <a:noFill/>
        </p:spPr>
        <p:txBody>
          <a:bodyPr wrap="square">
            <a:spAutoFit/>
          </a:bodyPr>
          <a:lstStyle/>
          <a:p>
            <a:pPr>
              <a:lnSpc>
                <a:spcPct val="120000"/>
              </a:lnSpc>
              <a:spcAft>
                <a:spcPts val="800"/>
              </a:spcAft>
            </a:pPr>
            <a:r>
              <a:rPr kumimoji="1" lang="en-US" altLang="ja-JP" sz="1600" b="1" dirty="0">
                <a:solidFill>
                  <a:schemeClr val="tx2"/>
                </a:solidFill>
              </a:rPr>
              <a:t>12</a:t>
            </a:r>
            <a:r>
              <a:rPr kumimoji="1" lang="ja-JP" altLang="en-US" sz="1600" b="1" dirty="0">
                <a:solidFill>
                  <a:schemeClr val="tx2"/>
                </a:solidFill>
              </a:rPr>
              <a:t>時間前からの雨雲の動きと</a:t>
            </a:r>
            <a:r>
              <a:rPr kumimoji="1" lang="en-US" altLang="ja-JP" sz="1600" b="1" dirty="0">
                <a:solidFill>
                  <a:schemeClr val="tx2"/>
                </a:solidFill>
              </a:rPr>
              <a:t>15</a:t>
            </a:r>
            <a:r>
              <a:rPr kumimoji="1" lang="ja-JP" altLang="en-US" sz="1600" b="1" dirty="0">
                <a:solidFill>
                  <a:schemeClr val="tx2"/>
                </a:solidFill>
              </a:rPr>
              <a:t>時間先までの予想</a:t>
            </a:r>
            <a:endParaRPr kumimoji="1" lang="en-US" altLang="ja-JP" sz="1600" b="1" dirty="0">
              <a:solidFill>
                <a:schemeClr val="tx2"/>
              </a:solidFill>
            </a:endParaRPr>
          </a:p>
          <a:p>
            <a:pPr marL="182563" indent="-182563">
              <a:lnSpc>
                <a:spcPct val="120000"/>
              </a:lnSpc>
              <a:buFont typeface="Arial" panose="020B0604020202020204" pitchFamily="34" charset="0"/>
              <a:buChar char="•"/>
            </a:pPr>
            <a:r>
              <a:rPr lang="ja-JP" altLang="en-US" sz="1400" dirty="0">
                <a:solidFill>
                  <a:schemeClr val="tx1"/>
                </a:solidFill>
              </a:rPr>
              <a:t>これまでの雨の状況を把握しやすい</a:t>
            </a:r>
            <a:endParaRPr lang="en-US" altLang="ja-JP" sz="1400" dirty="0">
              <a:solidFill>
                <a:schemeClr val="tx1"/>
              </a:solidFill>
            </a:endParaRPr>
          </a:p>
          <a:p>
            <a:pPr marL="182563" indent="-182563">
              <a:lnSpc>
                <a:spcPct val="120000"/>
              </a:lnSpc>
              <a:buFont typeface="Arial" panose="020B0604020202020204" pitchFamily="34" charset="0"/>
              <a:buChar char="•"/>
            </a:pPr>
            <a:r>
              <a:rPr lang="ja-JP" altLang="en-US" sz="1400" dirty="0"/>
              <a:t>１、３、</a:t>
            </a:r>
            <a:r>
              <a:rPr lang="en-US" altLang="ja-JP" sz="1400" dirty="0"/>
              <a:t>24</a:t>
            </a:r>
            <a:r>
              <a:rPr lang="ja-JP" altLang="en-US" sz="1400" dirty="0"/>
              <a:t>時間降水量（解析雨量の積算値）を数値でも確認可能</a:t>
            </a:r>
            <a:endParaRPr lang="ja-JP" altLang="en-US" sz="1400" dirty="0">
              <a:solidFill>
                <a:schemeClr val="tx1"/>
              </a:solidFill>
            </a:endParaRPr>
          </a:p>
        </p:txBody>
      </p:sp>
      <p:sp>
        <p:nvSpPr>
          <p:cNvPr id="10" name="四角形: 角を丸くする 9">
            <a:extLst>
              <a:ext uri="{FF2B5EF4-FFF2-40B4-BE49-F238E27FC236}">
                <a16:creationId xmlns:a16="http://schemas.microsoft.com/office/drawing/2014/main" id="{B7C70528-CB63-E12C-45BA-88F4F47FCAEF}"/>
              </a:ext>
            </a:extLst>
          </p:cNvPr>
          <p:cNvSpPr/>
          <p:nvPr/>
        </p:nvSpPr>
        <p:spPr>
          <a:xfrm>
            <a:off x="4707078" y="1559035"/>
            <a:ext cx="3980873" cy="4841764"/>
          </a:xfrm>
          <a:prstGeom prst="roundRect">
            <a:avLst>
              <a:gd name="adj" fmla="val 263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44000" tIns="288000" rIns="144000" bIns="180000" rtlCol="0" anchor="b"/>
          <a:lstStyle/>
          <a:p>
            <a:pPr marL="182563" indent="-182563">
              <a:lnSpc>
                <a:spcPct val="120000"/>
              </a:lnSpc>
              <a:buFont typeface="Arial" panose="020B0604020202020204" pitchFamily="34" charset="0"/>
              <a:buChar char="•"/>
            </a:pPr>
            <a:endParaRPr lang="en-US" altLang="ja-JP" sz="1400" dirty="0">
              <a:solidFill>
                <a:schemeClr val="tx1"/>
              </a:solidFill>
            </a:endParaRPr>
          </a:p>
        </p:txBody>
      </p:sp>
      <p:sp>
        <p:nvSpPr>
          <p:cNvPr id="9" name="四角形: 角を丸くする 8">
            <a:extLst>
              <a:ext uri="{FF2B5EF4-FFF2-40B4-BE49-F238E27FC236}">
                <a16:creationId xmlns:a16="http://schemas.microsoft.com/office/drawing/2014/main" id="{9A51F62F-45D7-7F2F-EECB-5F6BB6B0CB19}"/>
              </a:ext>
            </a:extLst>
          </p:cNvPr>
          <p:cNvSpPr/>
          <p:nvPr/>
        </p:nvSpPr>
        <p:spPr>
          <a:xfrm>
            <a:off x="487026" y="1559034"/>
            <a:ext cx="3980873" cy="4841765"/>
          </a:xfrm>
          <a:prstGeom prst="roundRect">
            <a:avLst>
              <a:gd name="adj" fmla="val 294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44000" tIns="288000" rIns="144000" bIns="72000" rtlCol="0" anchor="b"/>
          <a:lstStyle/>
          <a:p>
            <a:pPr marL="182563" indent="-182563">
              <a:lnSpc>
                <a:spcPct val="120000"/>
              </a:lnSpc>
              <a:buFont typeface="Arial" panose="020B0604020202020204" pitchFamily="34" charset="0"/>
              <a:buChar char="•"/>
            </a:pPr>
            <a:endParaRPr kumimoji="1" lang="ja-JP" altLang="en-US" sz="1600" dirty="0">
              <a:solidFill>
                <a:schemeClr val="tx2"/>
              </a:solidFill>
            </a:endParaRPr>
          </a:p>
        </p:txBody>
      </p:sp>
      <p:sp>
        <p:nvSpPr>
          <p:cNvPr id="2" name="タイトル 1">
            <a:extLst>
              <a:ext uri="{FF2B5EF4-FFF2-40B4-BE49-F238E27FC236}">
                <a16:creationId xmlns:a16="http://schemas.microsoft.com/office/drawing/2014/main" id="{0523A5E3-2224-E004-4337-925E0C6589EE}"/>
              </a:ext>
            </a:extLst>
          </p:cNvPr>
          <p:cNvSpPr>
            <a:spLocks noGrp="1"/>
          </p:cNvSpPr>
          <p:nvPr>
            <p:ph type="title"/>
          </p:nvPr>
        </p:nvSpPr>
        <p:spPr/>
        <p:txBody>
          <a:bodyPr/>
          <a:lstStyle/>
          <a:p>
            <a:r>
              <a:rPr kumimoji="1" lang="ja-JP" altLang="en-US" dirty="0"/>
              <a:t>雨雲の動き・今後の雨</a:t>
            </a:r>
          </a:p>
        </p:txBody>
      </p:sp>
      <p:sp>
        <p:nvSpPr>
          <p:cNvPr id="7" name="四角形: 角を丸くする 6">
            <a:extLst>
              <a:ext uri="{FF2B5EF4-FFF2-40B4-BE49-F238E27FC236}">
                <a16:creationId xmlns:a16="http://schemas.microsoft.com/office/drawing/2014/main" id="{92DEFCCA-784E-794A-CA29-8CCBDB67CE66}"/>
              </a:ext>
            </a:extLst>
          </p:cNvPr>
          <p:cNvSpPr/>
          <p:nvPr/>
        </p:nvSpPr>
        <p:spPr>
          <a:xfrm>
            <a:off x="949903" y="1379035"/>
            <a:ext cx="3060000"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600" b="1" dirty="0"/>
              <a:t>雨雲の動き（ナウキャスト）</a:t>
            </a:r>
          </a:p>
        </p:txBody>
      </p:sp>
      <p:sp>
        <p:nvSpPr>
          <p:cNvPr id="8" name="四角形: 角を丸くする 7">
            <a:extLst>
              <a:ext uri="{FF2B5EF4-FFF2-40B4-BE49-F238E27FC236}">
                <a16:creationId xmlns:a16="http://schemas.microsoft.com/office/drawing/2014/main" id="{EA4CF601-EE40-AA54-BD95-4DA7B2E84A32}"/>
              </a:ext>
            </a:extLst>
          </p:cNvPr>
          <p:cNvSpPr/>
          <p:nvPr/>
        </p:nvSpPr>
        <p:spPr>
          <a:xfrm>
            <a:off x="5196583" y="1379035"/>
            <a:ext cx="3060000"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600" b="1" dirty="0"/>
              <a:t>今後の雨（降水短時間予報）</a:t>
            </a:r>
            <a:endParaRPr kumimoji="1" lang="ja-JP" altLang="en-US" sz="1600" b="1" dirty="0"/>
          </a:p>
        </p:txBody>
      </p:sp>
      <p:sp>
        <p:nvSpPr>
          <p:cNvPr id="16" name="テキスト ボックス 15">
            <a:extLst>
              <a:ext uri="{FF2B5EF4-FFF2-40B4-BE49-F238E27FC236}">
                <a16:creationId xmlns:a16="http://schemas.microsoft.com/office/drawing/2014/main" id="{C60C3826-1B12-CDE8-9C7E-6F29E8B06160}"/>
              </a:ext>
            </a:extLst>
          </p:cNvPr>
          <p:cNvSpPr txBox="1"/>
          <p:nvPr/>
        </p:nvSpPr>
        <p:spPr>
          <a:xfrm>
            <a:off x="656238" y="1881906"/>
            <a:ext cx="3699071" cy="1550681"/>
          </a:xfrm>
          <a:prstGeom prst="rect">
            <a:avLst/>
          </a:prstGeom>
          <a:noFill/>
        </p:spPr>
        <p:txBody>
          <a:bodyPr wrap="square">
            <a:spAutoFit/>
          </a:bodyPr>
          <a:lstStyle/>
          <a:p>
            <a:pPr>
              <a:lnSpc>
                <a:spcPct val="120000"/>
              </a:lnSpc>
              <a:spcAft>
                <a:spcPts val="800"/>
              </a:spcAft>
            </a:pPr>
            <a:r>
              <a:rPr kumimoji="1" lang="ja-JP" altLang="en-US" sz="1600" b="1" dirty="0">
                <a:solidFill>
                  <a:schemeClr val="tx2"/>
                </a:solidFill>
              </a:rPr>
              <a:t>３時間前からの雨雲の動きと１時間先までの予想</a:t>
            </a:r>
            <a:endParaRPr kumimoji="1" lang="en-US" altLang="ja-JP" sz="1600" b="1" dirty="0">
              <a:solidFill>
                <a:schemeClr val="tx2"/>
              </a:solidFill>
            </a:endParaRPr>
          </a:p>
          <a:p>
            <a:pPr marL="182563" indent="-182563">
              <a:lnSpc>
                <a:spcPct val="120000"/>
              </a:lnSpc>
              <a:buFont typeface="Arial" panose="020B0604020202020204" pitchFamily="34" charset="0"/>
              <a:buChar char="•"/>
            </a:pPr>
            <a:r>
              <a:rPr kumimoji="1" lang="ja-JP" altLang="en-US" sz="1400" dirty="0">
                <a:solidFill>
                  <a:schemeClr val="tx1"/>
                </a:solidFill>
              </a:rPr>
              <a:t>高解像度の予想を５分間隔で提供</a:t>
            </a:r>
            <a:endParaRPr kumimoji="1" lang="en-US" altLang="ja-JP" sz="1400" dirty="0">
              <a:solidFill>
                <a:schemeClr val="tx1"/>
              </a:solidFill>
            </a:endParaRPr>
          </a:p>
          <a:p>
            <a:pPr marL="182563" indent="-182563">
              <a:lnSpc>
                <a:spcPct val="120000"/>
              </a:lnSpc>
              <a:buFont typeface="Arial" panose="020B0604020202020204" pitchFamily="34" charset="0"/>
              <a:buChar char="•"/>
            </a:pPr>
            <a:r>
              <a:rPr kumimoji="1" lang="ja-JP" altLang="en-US" sz="1400" dirty="0">
                <a:solidFill>
                  <a:schemeClr val="tx1"/>
                </a:solidFill>
              </a:rPr>
              <a:t>雷の活動度や竜巻発生確度、線状降水帯も表示可能</a:t>
            </a:r>
            <a:endParaRPr kumimoji="1" lang="ja-JP" altLang="en-US" sz="1600" dirty="0">
              <a:solidFill>
                <a:schemeClr val="tx2"/>
              </a:solidFill>
            </a:endParaRPr>
          </a:p>
        </p:txBody>
      </p:sp>
      <p:sp>
        <p:nvSpPr>
          <p:cNvPr id="28" name="正方形/長方形 27">
            <a:extLst>
              <a:ext uri="{FF2B5EF4-FFF2-40B4-BE49-F238E27FC236}">
                <a16:creationId xmlns:a16="http://schemas.microsoft.com/office/drawing/2014/main" id="{ABC80A87-EA20-5F1B-9366-31A86F605EEB}"/>
              </a:ext>
            </a:extLst>
          </p:cNvPr>
          <p:cNvSpPr/>
          <p:nvPr/>
        </p:nvSpPr>
        <p:spPr>
          <a:xfrm>
            <a:off x="1710408" y="4446548"/>
            <a:ext cx="200025" cy="1190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矢印コネクタ 31">
            <a:extLst>
              <a:ext uri="{FF2B5EF4-FFF2-40B4-BE49-F238E27FC236}">
                <a16:creationId xmlns:a16="http://schemas.microsoft.com/office/drawing/2014/main" id="{18383EBC-E707-E13C-2EDE-5CC50FC40420}"/>
              </a:ext>
            </a:extLst>
          </p:cNvPr>
          <p:cNvCxnSpPr/>
          <p:nvPr/>
        </p:nvCxnSpPr>
        <p:spPr>
          <a:xfrm>
            <a:off x="1910433" y="4625935"/>
            <a:ext cx="128587" cy="185916"/>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B51B3118-CF73-8F41-BCB6-E014F87D34B8}"/>
              </a:ext>
            </a:extLst>
          </p:cNvPr>
          <p:cNvPicPr>
            <a:picLocks noChangeAspect="1"/>
          </p:cNvPicPr>
          <p:nvPr/>
        </p:nvPicPr>
        <p:blipFill>
          <a:blip r:embed="rId4"/>
          <a:stretch>
            <a:fillRect/>
          </a:stretch>
        </p:blipFill>
        <p:spPr>
          <a:xfrm>
            <a:off x="628596" y="3508335"/>
            <a:ext cx="3699071" cy="2502867"/>
          </a:xfrm>
          <a:prstGeom prst="rect">
            <a:avLst/>
          </a:prstGeom>
          <a:ln>
            <a:solidFill>
              <a:schemeClr val="bg1">
                <a:lumMod val="85000"/>
              </a:schemeClr>
            </a:solidFill>
          </a:ln>
        </p:spPr>
      </p:pic>
      <p:pic>
        <p:nvPicPr>
          <p:cNvPr id="4" name="図 3">
            <a:extLst>
              <a:ext uri="{FF2B5EF4-FFF2-40B4-BE49-F238E27FC236}">
                <a16:creationId xmlns:a16="http://schemas.microsoft.com/office/drawing/2014/main" id="{AA0EA9CC-7C46-EB6A-EDD8-C8A2EE9310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04863" y="4432073"/>
            <a:ext cx="2288720" cy="1245210"/>
          </a:xfrm>
          <a:prstGeom prst="rect">
            <a:avLst/>
          </a:prstGeom>
          <a:ln w="19050">
            <a:solidFill>
              <a:schemeClr val="bg1"/>
            </a:solidFill>
          </a:ln>
        </p:spPr>
      </p:pic>
      <p:sp>
        <p:nvSpPr>
          <p:cNvPr id="20" name="正方形/長方形 19">
            <a:extLst>
              <a:ext uri="{FF2B5EF4-FFF2-40B4-BE49-F238E27FC236}">
                <a16:creationId xmlns:a16="http://schemas.microsoft.com/office/drawing/2014/main" id="{EC81A2AB-16B0-1F92-250D-9027D3C75CBD}"/>
              </a:ext>
            </a:extLst>
          </p:cNvPr>
          <p:cNvSpPr/>
          <p:nvPr/>
        </p:nvSpPr>
        <p:spPr>
          <a:xfrm>
            <a:off x="1254262" y="4625935"/>
            <a:ext cx="515269" cy="2413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0AADD9B0-D1E3-53B7-E533-C092B2B8FB64}"/>
              </a:ext>
            </a:extLst>
          </p:cNvPr>
          <p:cNvCxnSpPr>
            <a:cxnSpLocks/>
          </p:cNvCxnSpPr>
          <p:nvPr/>
        </p:nvCxnSpPr>
        <p:spPr>
          <a:xfrm>
            <a:off x="1765485" y="4867235"/>
            <a:ext cx="225617" cy="82498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F3DB8AB-F1C8-C22D-A825-7BA40D7C4240}"/>
              </a:ext>
            </a:extLst>
          </p:cNvPr>
          <p:cNvCxnSpPr>
            <a:cxnSpLocks/>
          </p:cNvCxnSpPr>
          <p:nvPr/>
        </p:nvCxnSpPr>
        <p:spPr>
          <a:xfrm flipV="1">
            <a:off x="1753304" y="4404095"/>
            <a:ext cx="246894" cy="22184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3" name="図 2">
            <a:hlinkClick r:id="rId6"/>
            <a:extLst>
              <a:ext uri="{FF2B5EF4-FFF2-40B4-BE49-F238E27FC236}">
                <a16:creationId xmlns:a16="http://schemas.microsoft.com/office/drawing/2014/main" id="{2AF7E349-60BB-9FED-6077-35FCCF793277}"/>
              </a:ext>
            </a:extLst>
          </p:cNvPr>
          <p:cNvPicPr>
            <a:picLocks noChangeAspect="1"/>
          </p:cNvPicPr>
          <p:nvPr/>
        </p:nvPicPr>
        <p:blipFill>
          <a:blip r:embed="rId7"/>
          <a:stretch>
            <a:fillRect/>
          </a:stretch>
        </p:blipFill>
        <p:spPr>
          <a:xfrm>
            <a:off x="588521" y="5916385"/>
            <a:ext cx="1331482" cy="413345"/>
          </a:xfrm>
          <a:prstGeom prst="rect">
            <a:avLst/>
          </a:prstGeom>
        </p:spPr>
      </p:pic>
      <p:pic>
        <p:nvPicPr>
          <p:cNvPr id="22" name="図 21">
            <a:hlinkClick r:id="rId8"/>
            <a:extLst>
              <a:ext uri="{FF2B5EF4-FFF2-40B4-BE49-F238E27FC236}">
                <a16:creationId xmlns:a16="http://schemas.microsoft.com/office/drawing/2014/main" id="{75AF441B-7D12-D894-85C7-B361B5DD06FC}"/>
              </a:ext>
            </a:extLst>
          </p:cNvPr>
          <p:cNvPicPr>
            <a:picLocks noChangeAspect="1"/>
          </p:cNvPicPr>
          <p:nvPr/>
        </p:nvPicPr>
        <p:blipFill>
          <a:blip r:embed="rId9"/>
          <a:stretch>
            <a:fillRect/>
          </a:stretch>
        </p:blipFill>
        <p:spPr>
          <a:xfrm>
            <a:off x="4893202" y="5916385"/>
            <a:ext cx="1137612" cy="417002"/>
          </a:xfrm>
          <a:prstGeom prst="rect">
            <a:avLst/>
          </a:prstGeom>
        </p:spPr>
      </p:pic>
      <p:sp>
        <p:nvSpPr>
          <p:cNvPr id="6" name="スライド番号プレースホルダー 5">
            <a:extLst>
              <a:ext uri="{FF2B5EF4-FFF2-40B4-BE49-F238E27FC236}">
                <a16:creationId xmlns:a16="http://schemas.microsoft.com/office/drawing/2014/main" id="{F2DE88EC-1735-FE3C-8CF0-48E114F96F18}"/>
              </a:ext>
            </a:extLst>
          </p:cNvPr>
          <p:cNvSpPr>
            <a:spLocks noGrp="1"/>
          </p:cNvSpPr>
          <p:nvPr>
            <p:ph type="sldNum" sz="quarter" idx="12"/>
          </p:nvPr>
        </p:nvSpPr>
        <p:spPr/>
        <p:txBody>
          <a:bodyPr/>
          <a:lstStyle/>
          <a:p>
            <a:fld id="{5F9F9204-6EDA-41A6-81B7-5E8491083ADF}" type="slidenum">
              <a:rPr kumimoji="1" lang="ja-JP" altLang="en-US" smtClean="0"/>
              <a:t>29</a:t>
            </a:fld>
            <a:endParaRPr kumimoji="1" lang="ja-JP" altLang="en-US" dirty="0"/>
          </a:p>
        </p:txBody>
      </p:sp>
    </p:spTree>
    <p:extLst>
      <p:ext uri="{BB962C8B-B14F-4D97-AF65-F5344CB8AC3E}">
        <p14:creationId xmlns:p14="http://schemas.microsoft.com/office/powerpoint/2010/main" val="3564304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D28969BA-0CC1-2168-69E8-F95845399B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4482" y="3231770"/>
            <a:ext cx="3529120" cy="3244819"/>
          </a:xfrm>
          <a:prstGeom prst="rect">
            <a:avLst/>
          </a:prstGeom>
          <a:noFill/>
          <a:ln>
            <a:noFill/>
          </a:ln>
        </p:spPr>
      </p:pic>
      <p:sp>
        <p:nvSpPr>
          <p:cNvPr id="2" name="タイトル 1">
            <a:extLst>
              <a:ext uri="{FF2B5EF4-FFF2-40B4-BE49-F238E27FC236}">
                <a16:creationId xmlns:a16="http://schemas.microsoft.com/office/drawing/2014/main" id="{48CEC3AF-10C9-541F-3AC6-E700385EEE4E}"/>
              </a:ext>
            </a:extLst>
          </p:cNvPr>
          <p:cNvSpPr>
            <a:spLocks noGrp="1"/>
          </p:cNvSpPr>
          <p:nvPr>
            <p:ph type="title"/>
          </p:nvPr>
        </p:nvSpPr>
        <p:spPr/>
        <p:txBody>
          <a:bodyPr/>
          <a:lstStyle/>
          <a:p>
            <a:r>
              <a:rPr kumimoji="1" lang="ja-JP" altLang="en-US" dirty="0"/>
              <a:t>竜巻に関する情報</a:t>
            </a:r>
          </a:p>
        </p:txBody>
      </p:sp>
      <p:sp>
        <p:nvSpPr>
          <p:cNvPr id="3" name="コンテンツ プレースホルダー 2">
            <a:extLst>
              <a:ext uri="{FF2B5EF4-FFF2-40B4-BE49-F238E27FC236}">
                <a16:creationId xmlns:a16="http://schemas.microsoft.com/office/drawing/2014/main" id="{815A4F74-9A97-A825-4001-F15CA652CDA7}"/>
              </a:ext>
            </a:extLst>
          </p:cNvPr>
          <p:cNvSpPr>
            <a:spLocks noGrp="1"/>
          </p:cNvSpPr>
          <p:nvPr>
            <p:ph idx="1"/>
          </p:nvPr>
        </p:nvSpPr>
        <p:spPr/>
        <p:txBody>
          <a:bodyPr/>
          <a:lstStyle/>
          <a:p>
            <a:r>
              <a:rPr lang="ja-JP" altLang="en-US" sz="2000" dirty="0">
                <a:latin typeface="メイリオ" panose="020B0604030504040204" pitchFamily="50" charset="-128"/>
                <a:ea typeface="メイリオ" panose="020B0604030504040204" pitchFamily="50" charset="-128"/>
              </a:rPr>
              <a:t>竜巻は日本のどこでも発生し</a:t>
            </a:r>
            <a:r>
              <a:rPr lang="ja-JP" altLang="en-US" dirty="0">
                <a:latin typeface="メイリオ" panose="020B0604030504040204" pitchFamily="50" charset="-128"/>
                <a:ea typeface="メイリオ" panose="020B0604030504040204" pitchFamily="50" charset="-128"/>
              </a:rPr>
              <a:t>、大気の状態が不安定となりやすい、</a:t>
            </a:r>
            <a:r>
              <a:rPr lang="en-US" altLang="ja-JP" dirty="0">
                <a:latin typeface="メイリオ" panose="020B0604030504040204" pitchFamily="50" charset="-128"/>
                <a:ea typeface="メイリオ" panose="020B0604030504040204" pitchFamily="50" charset="-128"/>
              </a:rPr>
              <a:t>7</a:t>
            </a:r>
            <a:r>
              <a:rPr lang="ja-JP" altLang="en-US" dirty="0">
                <a:latin typeface="メイリオ" panose="020B0604030504040204" pitchFamily="50" charset="-128"/>
                <a:ea typeface="メイリオ" panose="020B0604030504040204" pitchFamily="50" charset="-128"/>
              </a:rPr>
              <a:t>月から</a:t>
            </a:r>
            <a:r>
              <a:rPr lang="en-US" altLang="ja-JP" dirty="0">
                <a:latin typeface="メイリオ" panose="020B0604030504040204" pitchFamily="50" charset="-128"/>
                <a:ea typeface="メイリオ" panose="020B0604030504040204" pitchFamily="50" charset="-128"/>
              </a:rPr>
              <a:t>11</a:t>
            </a:r>
            <a:r>
              <a:rPr lang="ja-JP" altLang="en-US" dirty="0">
                <a:latin typeface="メイリオ" panose="020B0604030504040204" pitchFamily="50" charset="-128"/>
                <a:ea typeface="メイリオ" panose="020B0604030504040204" pitchFamily="50" charset="-128"/>
              </a:rPr>
              <a:t>月にかけて多い</a:t>
            </a:r>
            <a:endParaRPr kumimoji="1" lang="ja-JP" altLang="en-US" dirty="0"/>
          </a:p>
        </p:txBody>
      </p:sp>
      <p:sp>
        <p:nvSpPr>
          <p:cNvPr id="4" name="四角形: 角を丸くする 3">
            <a:extLst>
              <a:ext uri="{FF2B5EF4-FFF2-40B4-BE49-F238E27FC236}">
                <a16:creationId xmlns:a16="http://schemas.microsoft.com/office/drawing/2014/main" id="{9ED900FD-D756-B5BC-5683-F34BAA0FAD54}"/>
              </a:ext>
            </a:extLst>
          </p:cNvPr>
          <p:cNvSpPr/>
          <p:nvPr/>
        </p:nvSpPr>
        <p:spPr>
          <a:xfrm>
            <a:off x="4689879" y="1844748"/>
            <a:ext cx="3960000" cy="4824000"/>
          </a:xfrm>
          <a:prstGeom prst="roundRect">
            <a:avLst>
              <a:gd name="adj" fmla="val 263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44000" tIns="288000" rIns="144000" bIns="180000" rtlCol="0" anchor="b"/>
          <a:lstStyle/>
          <a:p>
            <a:pPr>
              <a:lnSpc>
                <a:spcPct val="120000"/>
              </a:lnSpc>
            </a:pPr>
            <a:endParaRPr lang="en-US" altLang="ja-JP" sz="1400" dirty="0">
              <a:solidFill>
                <a:schemeClr val="tx1"/>
              </a:solidFill>
            </a:endParaRPr>
          </a:p>
        </p:txBody>
      </p:sp>
      <p:sp>
        <p:nvSpPr>
          <p:cNvPr id="5" name="四角形: 角を丸くする 4">
            <a:extLst>
              <a:ext uri="{FF2B5EF4-FFF2-40B4-BE49-F238E27FC236}">
                <a16:creationId xmlns:a16="http://schemas.microsoft.com/office/drawing/2014/main" id="{E4195A13-357E-8A8D-46FD-AED6F1D36BD7}"/>
              </a:ext>
            </a:extLst>
          </p:cNvPr>
          <p:cNvSpPr/>
          <p:nvPr/>
        </p:nvSpPr>
        <p:spPr>
          <a:xfrm>
            <a:off x="473250" y="1844747"/>
            <a:ext cx="3960000" cy="4824000"/>
          </a:xfrm>
          <a:prstGeom prst="roundRect">
            <a:avLst>
              <a:gd name="adj" fmla="val 294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44000" tIns="288000" rIns="144000" bIns="72000" rtlCol="0" anchor="b"/>
          <a:lstStyle/>
          <a:p>
            <a:pPr marL="182563" indent="-182563">
              <a:lnSpc>
                <a:spcPct val="120000"/>
              </a:lnSpc>
              <a:buFont typeface="Arial" panose="020B0604020202020204" pitchFamily="34" charset="0"/>
              <a:buChar char="•"/>
            </a:pPr>
            <a:endParaRPr kumimoji="1" lang="ja-JP" altLang="en-US" sz="1600" dirty="0">
              <a:solidFill>
                <a:schemeClr val="tx2"/>
              </a:solidFill>
            </a:endParaRPr>
          </a:p>
        </p:txBody>
      </p:sp>
      <p:sp>
        <p:nvSpPr>
          <p:cNvPr id="8" name="四角形: 角を丸くする 7">
            <a:extLst>
              <a:ext uri="{FF2B5EF4-FFF2-40B4-BE49-F238E27FC236}">
                <a16:creationId xmlns:a16="http://schemas.microsoft.com/office/drawing/2014/main" id="{BAC070B0-60AF-DA8F-F1DA-0D6CCD621B68}"/>
              </a:ext>
            </a:extLst>
          </p:cNvPr>
          <p:cNvSpPr/>
          <p:nvPr/>
        </p:nvSpPr>
        <p:spPr>
          <a:xfrm>
            <a:off x="1549901" y="1664749"/>
            <a:ext cx="1836000"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600" b="1" dirty="0"/>
              <a:t>竜巻注意情報</a:t>
            </a:r>
            <a:endParaRPr kumimoji="1" lang="ja-JP" altLang="en-US" sz="1600" b="1" dirty="0"/>
          </a:p>
        </p:txBody>
      </p:sp>
      <p:sp>
        <p:nvSpPr>
          <p:cNvPr id="9" name="四角形: 角を丸くする 8">
            <a:extLst>
              <a:ext uri="{FF2B5EF4-FFF2-40B4-BE49-F238E27FC236}">
                <a16:creationId xmlns:a16="http://schemas.microsoft.com/office/drawing/2014/main" id="{CFB8B1B9-7A6F-E929-CE9F-0DF5596D0391}"/>
              </a:ext>
            </a:extLst>
          </p:cNvPr>
          <p:cNvSpPr/>
          <p:nvPr/>
        </p:nvSpPr>
        <p:spPr>
          <a:xfrm>
            <a:off x="5277233" y="1664747"/>
            <a:ext cx="2880000"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600" b="1" dirty="0"/>
              <a:t>竜巻発生確度ナウキャスト</a:t>
            </a:r>
            <a:endParaRPr kumimoji="1" lang="ja-JP" altLang="en-US" sz="1600" b="1" dirty="0"/>
          </a:p>
        </p:txBody>
      </p:sp>
      <p:sp>
        <p:nvSpPr>
          <p:cNvPr id="12" name="テキスト ボックス 11">
            <a:extLst>
              <a:ext uri="{FF2B5EF4-FFF2-40B4-BE49-F238E27FC236}">
                <a16:creationId xmlns:a16="http://schemas.microsoft.com/office/drawing/2014/main" id="{DCF51845-2B53-29E8-147C-5E70E04B1726}"/>
              </a:ext>
            </a:extLst>
          </p:cNvPr>
          <p:cNvSpPr txBox="1"/>
          <p:nvPr/>
        </p:nvSpPr>
        <p:spPr>
          <a:xfrm>
            <a:off x="656238" y="2149030"/>
            <a:ext cx="3699071" cy="996683"/>
          </a:xfrm>
          <a:prstGeom prst="rect">
            <a:avLst/>
          </a:prstGeom>
          <a:noFill/>
        </p:spPr>
        <p:txBody>
          <a:bodyPr wrap="square">
            <a:spAutoFit/>
          </a:bodyPr>
          <a:lstStyle/>
          <a:p>
            <a:pPr algn="ctr">
              <a:lnSpc>
                <a:spcPct val="120000"/>
              </a:lnSpc>
              <a:spcAft>
                <a:spcPts val="800"/>
              </a:spcAft>
            </a:pPr>
            <a:r>
              <a:rPr kumimoji="1" lang="ja-JP" altLang="en-US" sz="1600" b="1" dirty="0">
                <a:solidFill>
                  <a:schemeClr val="tx2"/>
                </a:solidFill>
              </a:rPr>
              <a:t>今、まさに竜巻の発生しやすい状況</a:t>
            </a:r>
            <a:endParaRPr kumimoji="1" lang="en-US" altLang="ja-JP" sz="1600" b="1" dirty="0">
              <a:solidFill>
                <a:schemeClr val="tx2"/>
              </a:solidFill>
            </a:endParaRPr>
          </a:p>
          <a:p>
            <a:pPr>
              <a:lnSpc>
                <a:spcPct val="120000"/>
              </a:lnSpc>
            </a:pPr>
            <a:r>
              <a:rPr kumimoji="1" lang="ja-JP" altLang="en-US" sz="1400" dirty="0"/>
              <a:t>都道府県内のどの地域でいつまで注意が必要かを記載</a:t>
            </a:r>
          </a:p>
        </p:txBody>
      </p:sp>
      <p:sp>
        <p:nvSpPr>
          <p:cNvPr id="13" name="テキスト ボックス 12">
            <a:extLst>
              <a:ext uri="{FF2B5EF4-FFF2-40B4-BE49-F238E27FC236}">
                <a16:creationId xmlns:a16="http://schemas.microsoft.com/office/drawing/2014/main" id="{43589CE4-1878-E7E4-9A4A-F02C2B1162C4}"/>
              </a:ext>
            </a:extLst>
          </p:cNvPr>
          <p:cNvSpPr txBox="1"/>
          <p:nvPr/>
        </p:nvSpPr>
        <p:spPr>
          <a:xfrm>
            <a:off x="710399" y="3439722"/>
            <a:ext cx="3541441" cy="2851916"/>
          </a:xfrm>
          <a:prstGeom prst="rect">
            <a:avLst/>
          </a:prstGeom>
          <a:solidFill>
            <a:schemeClr val="bg1">
              <a:lumMod val="95000"/>
            </a:schemeClr>
          </a:solidFill>
          <a:ln>
            <a:solidFill>
              <a:schemeClr val="bg1">
                <a:lumMod val="65000"/>
              </a:schemeClr>
            </a:solidFill>
          </a:ln>
        </p:spPr>
        <p:txBody>
          <a:bodyPr wrap="square" lIns="144000" tIns="72000" rIns="144000" bIns="72000" rtlCol="0">
            <a:spAutoFit/>
          </a:bodyPr>
          <a:lstStyle/>
          <a:p>
            <a:pPr>
              <a:lnSpc>
                <a:spcPct val="120000"/>
              </a:lnSpc>
            </a:pPr>
            <a:r>
              <a:rPr lang="ja-JP" altLang="en-US" sz="105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埼玉県竜巻注意情報　</a:t>
            </a:r>
            <a:r>
              <a:rPr lang="ja-JP" altLang="en-US" sz="1050" dirty="0" smtClean="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第◇号</a:t>
            </a:r>
            <a:endParaRPr lang="ja-JP" altLang="en-US" sz="105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ct val="120000"/>
              </a:lnSpc>
            </a:pPr>
            <a:r>
              <a:rPr lang="ja-JP" altLang="en-US" sz="105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令和○年７月１７日１９時５３分　気象庁発表</a:t>
            </a:r>
          </a:p>
          <a:p>
            <a:pPr>
              <a:lnSpc>
                <a:spcPct val="120000"/>
              </a:lnSpc>
            </a:pPr>
            <a:endParaRPr lang="ja-JP" altLang="en-US" sz="105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ct val="120000"/>
              </a:lnSpc>
            </a:pPr>
            <a:r>
              <a:rPr lang="en-US" altLang="ja-JP" sz="1050" u="sng"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050" u="sng" dirty="0">
                <a:latin typeface="メイリオ" panose="020B0604030504040204" pitchFamily="50" charset="-128"/>
                <a:ea typeface="メイリオ" panose="020B0604030504040204" pitchFamily="50" charset="-128"/>
                <a:cs typeface="Meiryo UI" panose="020B0604030504040204" pitchFamily="50" charset="-128"/>
              </a:rPr>
              <a:t>目撃情報あり</a:t>
            </a:r>
            <a:r>
              <a:rPr lang="en-US" altLang="ja-JP" sz="1050" u="sng" dirty="0">
                <a:latin typeface="メイリオ" panose="020B0604030504040204" pitchFamily="50" charset="-128"/>
                <a:ea typeface="メイリオ" panose="020B0604030504040204" pitchFamily="50" charset="-128"/>
                <a:cs typeface="Meiryo UI" panose="020B0604030504040204" pitchFamily="50" charset="-128"/>
              </a:rPr>
              <a:t>】</a:t>
            </a:r>
            <a:r>
              <a:rPr lang="ja-JP" altLang="en-US" sz="1050" u="sng" dirty="0">
                <a:latin typeface="メイリオ" panose="020B0604030504040204" pitchFamily="50" charset="-128"/>
                <a:ea typeface="メイリオ" panose="020B0604030504040204" pitchFamily="50" charset="-128"/>
                <a:cs typeface="Meiryo UI" panose="020B0604030504040204" pitchFamily="50" charset="-128"/>
              </a:rPr>
              <a:t>埼玉県</a:t>
            </a:r>
            <a:r>
              <a:rPr lang="ja-JP" altLang="en-US" sz="1050" u="sng"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北部で竜巻などの激しい突風が発生したとみられます。</a:t>
            </a:r>
          </a:p>
          <a:p>
            <a:pPr>
              <a:lnSpc>
                <a:spcPct val="120000"/>
              </a:lnSpc>
            </a:pPr>
            <a:r>
              <a:rPr lang="ja-JP" altLang="en-US" sz="105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埼玉県北部は、竜巻などの激しい突風が発生</a:t>
            </a:r>
            <a:r>
              <a:rPr lang="ja-JP" altLang="en-US" sz="1050" u="sng"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するおそれが非常に高まって</a:t>
            </a:r>
            <a:r>
              <a:rPr lang="ja-JP" altLang="en-US" sz="105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います。</a:t>
            </a:r>
          </a:p>
          <a:p>
            <a:pPr>
              <a:lnSpc>
                <a:spcPct val="120000"/>
              </a:lnSpc>
            </a:pPr>
            <a:endParaRPr lang="ja-JP" altLang="en-US" sz="105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ct val="120000"/>
              </a:lnSpc>
            </a:pPr>
            <a:r>
              <a:rPr lang="ja-JP" altLang="en-US" sz="105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空の様子に注意してください。雷や急な風の変化など積乱雲が近づく兆しがある場合には、頑丈な建物内に移動するなど、安全確保に努めてください。</a:t>
            </a:r>
          </a:p>
          <a:p>
            <a:pPr>
              <a:lnSpc>
                <a:spcPct val="120000"/>
              </a:lnSpc>
            </a:pPr>
            <a:r>
              <a:rPr lang="ja-JP" altLang="en-US" sz="105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落雷、ひょう、急な強い雨にも注意してください。</a:t>
            </a:r>
          </a:p>
          <a:p>
            <a:pPr>
              <a:lnSpc>
                <a:spcPct val="120000"/>
              </a:lnSpc>
            </a:pPr>
            <a:endParaRPr lang="ja-JP" altLang="en-US" sz="105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endParaRPr>
          </a:p>
          <a:p>
            <a:pPr>
              <a:lnSpc>
                <a:spcPct val="120000"/>
              </a:lnSpc>
            </a:pPr>
            <a:r>
              <a:rPr lang="ja-JP" altLang="en-US" sz="1050" dirty="0">
                <a:solidFill>
                  <a:schemeClr val="tx1"/>
                </a:solidFill>
                <a:latin typeface="メイリオ" panose="020B0604030504040204" pitchFamily="50" charset="-128"/>
                <a:ea typeface="メイリオ" panose="020B0604030504040204" pitchFamily="50" charset="-128"/>
                <a:cs typeface="Meiryo UI" panose="020B0604030504040204" pitchFamily="50" charset="-128"/>
              </a:rPr>
              <a:t>この情報は、１７日２１時００分まで有効です。</a:t>
            </a:r>
          </a:p>
        </p:txBody>
      </p:sp>
      <p:sp>
        <p:nvSpPr>
          <p:cNvPr id="14" name="テキスト ボックス 13">
            <a:extLst>
              <a:ext uri="{FF2B5EF4-FFF2-40B4-BE49-F238E27FC236}">
                <a16:creationId xmlns:a16="http://schemas.microsoft.com/office/drawing/2014/main" id="{4FFCD7EA-9F75-1117-CFAE-71FD320F0EF8}"/>
              </a:ext>
            </a:extLst>
          </p:cNvPr>
          <p:cNvSpPr txBox="1"/>
          <p:nvPr/>
        </p:nvSpPr>
        <p:spPr>
          <a:xfrm>
            <a:off x="1099237" y="3162723"/>
            <a:ext cx="2813072" cy="276999"/>
          </a:xfrm>
          <a:prstGeom prst="rect">
            <a:avLst/>
          </a:prstGeom>
          <a:noFill/>
        </p:spPr>
        <p:txBody>
          <a:bodyPr wrap="square" rtlCol="0">
            <a:spAutoFit/>
          </a:bodyPr>
          <a:lstStyle/>
          <a:p>
            <a:r>
              <a:rPr lang="ja-JP" altLang="en-US" sz="1200" b="1" dirty="0"/>
              <a:t>目撃情報を活用した竜巻注意情報</a:t>
            </a:r>
            <a:r>
              <a:rPr kumimoji="1" lang="ja-JP" altLang="en-US" sz="1200" b="1" dirty="0"/>
              <a:t>の例</a:t>
            </a:r>
          </a:p>
        </p:txBody>
      </p:sp>
      <p:sp>
        <p:nvSpPr>
          <p:cNvPr id="17" name="テキスト ボックス 16">
            <a:extLst>
              <a:ext uri="{FF2B5EF4-FFF2-40B4-BE49-F238E27FC236}">
                <a16:creationId xmlns:a16="http://schemas.microsoft.com/office/drawing/2014/main" id="{87116F68-027E-B771-EF0F-8BDCD33F6C9F}"/>
              </a:ext>
            </a:extLst>
          </p:cNvPr>
          <p:cNvSpPr txBox="1"/>
          <p:nvPr/>
        </p:nvSpPr>
        <p:spPr>
          <a:xfrm>
            <a:off x="4840372" y="2090068"/>
            <a:ext cx="3770333" cy="996683"/>
          </a:xfrm>
          <a:prstGeom prst="rect">
            <a:avLst/>
          </a:prstGeom>
          <a:noFill/>
        </p:spPr>
        <p:txBody>
          <a:bodyPr wrap="square">
            <a:spAutoFit/>
          </a:bodyPr>
          <a:lstStyle/>
          <a:p>
            <a:pPr algn="ctr">
              <a:lnSpc>
                <a:spcPct val="120000"/>
              </a:lnSpc>
              <a:spcAft>
                <a:spcPts val="800"/>
              </a:spcAft>
            </a:pPr>
            <a:r>
              <a:rPr kumimoji="1" lang="ja-JP" altLang="en-US" sz="1600" b="1" dirty="0">
                <a:solidFill>
                  <a:schemeClr val="tx2"/>
                </a:solidFill>
              </a:rPr>
              <a:t>竜巻の発生しやすい領域を確認</a:t>
            </a:r>
            <a:endParaRPr kumimoji="1" lang="en-US" altLang="ja-JP" sz="1600" b="1" dirty="0">
              <a:solidFill>
                <a:schemeClr val="tx2"/>
              </a:solidFill>
            </a:endParaRPr>
          </a:p>
          <a:p>
            <a:pPr>
              <a:lnSpc>
                <a:spcPct val="120000"/>
              </a:lnSpc>
              <a:spcAft>
                <a:spcPts val="800"/>
              </a:spcAft>
            </a:pPr>
            <a:r>
              <a:rPr kumimoji="1" lang="ja-JP" altLang="en-US" sz="1400" dirty="0"/>
              <a:t>ナウキャストのページで</a:t>
            </a:r>
            <a:r>
              <a:rPr kumimoji="1" lang="en-US" altLang="ja-JP" sz="1400" dirty="0"/>
              <a:t>2</a:t>
            </a:r>
            <a:r>
              <a:rPr kumimoji="1" lang="ja-JP" altLang="en-US" sz="1400" dirty="0"/>
              <a:t>段階の発生確度を</a:t>
            </a:r>
            <a:r>
              <a:rPr lang="ja-JP" altLang="en-US" sz="1400" dirty="0"/>
              <a:t>常時掲載</a:t>
            </a:r>
            <a:endParaRPr kumimoji="1" lang="en-US" altLang="ja-JP" sz="1600" b="1" dirty="0">
              <a:solidFill>
                <a:schemeClr val="tx2"/>
              </a:solidFill>
            </a:endParaRPr>
          </a:p>
        </p:txBody>
      </p:sp>
      <p:pic>
        <p:nvPicPr>
          <p:cNvPr id="24" name="図 23">
            <a:extLst>
              <a:ext uri="{FF2B5EF4-FFF2-40B4-BE49-F238E27FC236}">
                <a16:creationId xmlns:a16="http://schemas.microsoft.com/office/drawing/2014/main" id="{F5740156-BAE4-645A-B89E-94B4E3F0260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7552119" y="3369141"/>
            <a:ext cx="387921" cy="387921"/>
          </a:xfrm>
          <a:prstGeom prst="rect">
            <a:avLst/>
          </a:prstGeom>
        </p:spPr>
      </p:pic>
      <p:sp>
        <p:nvSpPr>
          <p:cNvPr id="25" name="テキスト ボックス 24">
            <a:extLst>
              <a:ext uri="{FF2B5EF4-FFF2-40B4-BE49-F238E27FC236}">
                <a16:creationId xmlns:a16="http://schemas.microsoft.com/office/drawing/2014/main" id="{669AFBC2-5727-EE7E-03FC-BF60A8DC6DDA}"/>
              </a:ext>
            </a:extLst>
          </p:cNvPr>
          <p:cNvSpPr txBox="1"/>
          <p:nvPr/>
        </p:nvSpPr>
        <p:spPr>
          <a:xfrm>
            <a:off x="6877306" y="3793793"/>
            <a:ext cx="1640988" cy="461665"/>
          </a:xfrm>
          <a:prstGeom prst="rect">
            <a:avLst/>
          </a:prstGeom>
          <a:noFill/>
        </p:spPr>
        <p:txBody>
          <a:bodyPr wrap="square">
            <a:spAutoFit/>
          </a:bodyPr>
          <a:lstStyle/>
          <a:p>
            <a:r>
              <a:rPr lang="ja-JP" altLang="en-US" sz="800" dirty="0"/>
              <a:t>雨雲の動き（ナウキャスト）のページの上部ボタンを切り替えることによっても表示可能</a:t>
            </a:r>
            <a:endParaRPr lang="en-US" altLang="ja-JP" sz="800" dirty="0"/>
          </a:p>
        </p:txBody>
      </p:sp>
      <p:sp>
        <p:nvSpPr>
          <p:cNvPr id="26" name="テキスト ボックス 25">
            <a:extLst>
              <a:ext uri="{FF2B5EF4-FFF2-40B4-BE49-F238E27FC236}">
                <a16:creationId xmlns:a16="http://schemas.microsoft.com/office/drawing/2014/main" id="{B6836A60-9100-3EF1-A995-AAAC95D6B8C1}"/>
              </a:ext>
            </a:extLst>
          </p:cNvPr>
          <p:cNvSpPr txBox="1"/>
          <p:nvPr/>
        </p:nvSpPr>
        <p:spPr>
          <a:xfrm>
            <a:off x="5686602" y="2968195"/>
            <a:ext cx="1946958" cy="276999"/>
          </a:xfrm>
          <a:prstGeom prst="rect">
            <a:avLst/>
          </a:prstGeom>
          <a:noFill/>
        </p:spPr>
        <p:txBody>
          <a:bodyPr wrap="square" rtlCol="0">
            <a:spAutoFit/>
          </a:bodyPr>
          <a:lstStyle/>
          <a:p>
            <a:pPr algn="ctr"/>
            <a:r>
              <a:rPr lang="ja-JP" altLang="en-US" sz="1200" b="1" dirty="0"/>
              <a:t>気象庁</a:t>
            </a:r>
            <a:r>
              <a:rPr lang="en-US" altLang="ja-JP" sz="1200" b="1" dirty="0"/>
              <a:t>HP</a:t>
            </a:r>
            <a:r>
              <a:rPr lang="ja-JP" altLang="en-US" sz="1200" b="1" dirty="0"/>
              <a:t>での表示例</a:t>
            </a:r>
            <a:endParaRPr kumimoji="1" lang="ja-JP" altLang="en-US" sz="1200" b="1" dirty="0"/>
          </a:p>
        </p:txBody>
      </p:sp>
      <p:pic>
        <p:nvPicPr>
          <p:cNvPr id="6" name="図 5">
            <a:hlinkClick r:id="rId5"/>
            <a:extLst>
              <a:ext uri="{FF2B5EF4-FFF2-40B4-BE49-F238E27FC236}">
                <a16:creationId xmlns:a16="http://schemas.microsoft.com/office/drawing/2014/main" id="{02AB786F-51FD-E354-520B-4B5870335DC8}"/>
              </a:ext>
            </a:extLst>
          </p:cNvPr>
          <p:cNvPicPr>
            <a:picLocks noChangeAspect="1"/>
          </p:cNvPicPr>
          <p:nvPr/>
        </p:nvPicPr>
        <p:blipFill>
          <a:blip r:embed="rId6"/>
          <a:stretch>
            <a:fillRect/>
          </a:stretch>
        </p:blipFill>
        <p:spPr>
          <a:xfrm>
            <a:off x="625707" y="6235362"/>
            <a:ext cx="1455851" cy="402371"/>
          </a:xfrm>
          <a:prstGeom prst="rect">
            <a:avLst/>
          </a:prstGeom>
        </p:spPr>
      </p:pic>
      <p:pic>
        <p:nvPicPr>
          <p:cNvPr id="11" name="図 10">
            <a:hlinkClick r:id="rId7"/>
            <a:extLst>
              <a:ext uri="{FF2B5EF4-FFF2-40B4-BE49-F238E27FC236}">
                <a16:creationId xmlns:a16="http://schemas.microsoft.com/office/drawing/2014/main" id="{D4533896-15A2-32DB-F6CE-B7062FA15278}"/>
              </a:ext>
            </a:extLst>
          </p:cNvPr>
          <p:cNvPicPr>
            <a:picLocks noChangeAspect="1"/>
          </p:cNvPicPr>
          <p:nvPr/>
        </p:nvPicPr>
        <p:blipFill>
          <a:blip r:embed="rId8"/>
          <a:stretch>
            <a:fillRect/>
          </a:stretch>
        </p:blipFill>
        <p:spPr>
          <a:xfrm>
            <a:off x="4840371" y="6235049"/>
            <a:ext cx="1452193" cy="406029"/>
          </a:xfrm>
          <a:prstGeom prst="rect">
            <a:avLst/>
          </a:prstGeom>
        </p:spPr>
      </p:pic>
      <p:sp>
        <p:nvSpPr>
          <p:cNvPr id="10" name="スライド番号プレースホルダー 9">
            <a:extLst>
              <a:ext uri="{FF2B5EF4-FFF2-40B4-BE49-F238E27FC236}">
                <a16:creationId xmlns:a16="http://schemas.microsoft.com/office/drawing/2014/main" id="{95C12F11-8345-BC0C-D948-BC86F0571675}"/>
              </a:ext>
            </a:extLst>
          </p:cNvPr>
          <p:cNvSpPr>
            <a:spLocks noGrp="1"/>
          </p:cNvSpPr>
          <p:nvPr>
            <p:ph type="sldNum" sz="quarter" idx="12"/>
          </p:nvPr>
        </p:nvSpPr>
        <p:spPr/>
        <p:txBody>
          <a:bodyPr/>
          <a:lstStyle/>
          <a:p>
            <a:fld id="{5F9F9204-6EDA-41A6-81B7-5E8491083ADF}" type="slidenum">
              <a:rPr kumimoji="1" lang="ja-JP" altLang="en-US" smtClean="0"/>
              <a:t>30</a:t>
            </a:fld>
            <a:endParaRPr kumimoji="1" lang="ja-JP" altLang="en-US" dirty="0"/>
          </a:p>
        </p:txBody>
      </p:sp>
    </p:spTree>
    <p:extLst>
      <p:ext uri="{BB962C8B-B14F-4D97-AF65-F5344CB8AC3E}">
        <p14:creationId xmlns:p14="http://schemas.microsoft.com/office/powerpoint/2010/main" val="39583652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654B3487-4AE1-15F5-0200-DFEF16655E1B}"/>
              </a:ext>
            </a:extLst>
          </p:cNvPr>
          <p:cNvPicPr>
            <a:picLocks noChangeAspect="1"/>
          </p:cNvPicPr>
          <p:nvPr/>
        </p:nvPicPr>
        <p:blipFill>
          <a:blip r:embed="rId3"/>
          <a:stretch>
            <a:fillRect/>
          </a:stretch>
        </p:blipFill>
        <p:spPr>
          <a:xfrm>
            <a:off x="5331781" y="2856972"/>
            <a:ext cx="2954704" cy="3561921"/>
          </a:xfrm>
          <a:prstGeom prst="rect">
            <a:avLst/>
          </a:prstGeom>
          <a:ln>
            <a:solidFill>
              <a:schemeClr val="bg1">
                <a:lumMod val="85000"/>
              </a:schemeClr>
            </a:solidFill>
          </a:ln>
        </p:spPr>
      </p:pic>
      <p:sp>
        <p:nvSpPr>
          <p:cNvPr id="41" name="正方形/長方形 40">
            <a:extLst>
              <a:ext uri="{FF2B5EF4-FFF2-40B4-BE49-F238E27FC236}">
                <a16:creationId xmlns:a16="http://schemas.microsoft.com/office/drawing/2014/main" id="{A7AC99DD-1883-9089-4A6C-F7EF823CD452}"/>
              </a:ext>
            </a:extLst>
          </p:cNvPr>
          <p:cNvSpPr/>
          <p:nvPr/>
        </p:nvSpPr>
        <p:spPr>
          <a:xfrm>
            <a:off x="627414" y="1551174"/>
            <a:ext cx="4211972" cy="1501318"/>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6E430C39-C9A8-7A98-88EF-C8C5F5241A24}"/>
              </a:ext>
            </a:extLst>
          </p:cNvPr>
          <p:cNvSpPr>
            <a:spLocks noGrp="1"/>
          </p:cNvSpPr>
          <p:nvPr>
            <p:ph type="title"/>
          </p:nvPr>
        </p:nvSpPr>
        <p:spPr/>
        <p:txBody>
          <a:bodyPr/>
          <a:lstStyle/>
          <a:p>
            <a:r>
              <a:rPr lang="ja-JP" altLang="en-US" dirty="0"/>
              <a:t>気象</a:t>
            </a:r>
            <a:r>
              <a:rPr kumimoji="1" lang="ja-JP" altLang="en-US" dirty="0"/>
              <a:t>情報へのアクセス方法（</a:t>
            </a:r>
            <a:r>
              <a:rPr kumimoji="1" lang="en-US" altLang="ja-JP" dirty="0"/>
              <a:t>PC</a:t>
            </a:r>
            <a:r>
              <a:rPr kumimoji="1" lang="ja-JP" altLang="en-US" dirty="0"/>
              <a:t>サイト）</a:t>
            </a:r>
          </a:p>
        </p:txBody>
      </p:sp>
      <p:pic>
        <p:nvPicPr>
          <p:cNvPr id="16" name="図 15">
            <a:extLst>
              <a:ext uri="{FF2B5EF4-FFF2-40B4-BE49-F238E27FC236}">
                <a16:creationId xmlns:a16="http://schemas.microsoft.com/office/drawing/2014/main" id="{12FDB6E6-07F2-ED92-9035-8119E9F3ACB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5070" y="1765776"/>
            <a:ext cx="2982129" cy="931419"/>
          </a:xfrm>
          <a:prstGeom prst="rect">
            <a:avLst/>
          </a:prstGeom>
        </p:spPr>
      </p:pic>
      <p:sp>
        <p:nvSpPr>
          <p:cNvPr id="18" name="角丸四角形 15">
            <a:extLst>
              <a:ext uri="{FF2B5EF4-FFF2-40B4-BE49-F238E27FC236}">
                <a16:creationId xmlns:a16="http://schemas.microsoft.com/office/drawing/2014/main" id="{63AFE6C0-620E-2305-3950-9E507D06339B}"/>
              </a:ext>
            </a:extLst>
          </p:cNvPr>
          <p:cNvSpPr/>
          <p:nvPr/>
        </p:nvSpPr>
        <p:spPr>
          <a:xfrm>
            <a:off x="962264" y="4882569"/>
            <a:ext cx="1078115" cy="377123"/>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二等辺三角形 18">
            <a:extLst>
              <a:ext uri="{FF2B5EF4-FFF2-40B4-BE49-F238E27FC236}">
                <a16:creationId xmlns:a16="http://schemas.microsoft.com/office/drawing/2014/main" id="{A3445ACF-2C5E-3118-F3D5-93EA28AB8D6E}"/>
              </a:ext>
            </a:extLst>
          </p:cNvPr>
          <p:cNvSpPr/>
          <p:nvPr/>
        </p:nvSpPr>
        <p:spPr>
          <a:xfrm rot="5400000">
            <a:off x="4707247" y="4486580"/>
            <a:ext cx="685507" cy="346053"/>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901943AF-ED7E-5FB5-CB18-7D6F39908C84}"/>
              </a:ext>
            </a:extLst>
          </p:cNvPr>
          <p:cNvSpPr/>
          <p:nvPr/>
        </p:nvSpPr>
        <p:spPr>
          <a:xfrm>
            <a:off x="1429647" y="1824279"/>
            <a:ext cx="1121419" cy="152525"/>
          </a:xfrm>
          <a:prstGeom prst="roundRect">
            <a:avLst>
              <a:gd name="adj" fmla="val 50000"/>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cxnSp>
        <p:nvCxnSpPr>
          <p:cNvPr id="23" name="直線コネクタ 22">
            <a:extLst>
              <a:ext uri="{FF2B5EF4-FFF2-40B4-BE49-F238E27FC236}">
                <a16:creationId xmlns:a16="http://schemas.microsoft.com/office/drawing/2014/main" id="{26013240-E99F-98EA-5720-31524A5E19BE}"/>
              </a:ext>
            </a:extLst>
          </p:cNvPr>
          <p:cNvCxnSpPr>
            <a:cxnSpLocks/>
            <a:endCxn id="24" idx="0"/>
          </p:cNvCxnSpPr>
          <p:nvPr/>
        </p:nvCxnSpPr>
        <p:spPr>
          <a:xfrm flipH="1">
            <a:off x="1986174" y="1955491"/>
            <a:ext cx="4100" cy="383185"/>
          </a:xfrm>
          <a:prstGeom prst="line">
            <a:avLst/>
          </a:prstGeom>
          <a:ln w="25400">
            <a:prstDash val="sysDot"/>
          </a:ln>
        </p:spPr>
        <p:style>
          <a:lnRef idx="1">
            <a:schemeClr val="accent2"/>
          </a:lnRef>
          <a:fillRef idx="0">
            <a:schemeClr val="accent2"/>
          </a:fillRef>
          <a:effectRef idx="0">
            <a:schemeClr val="accent2"/>
          </a:effectRef>
          <a:fontRef idx="minor">
            <a:schemeClr val="tx1"/>
          </a:fontRef>
        </p:style>
      </p:cxnSp>
      <p:sp>
        <p:nvSpPr>
          <p:cNvPr id="24" name="四角形: 角を丸くする 23">
            <a:extLst>
              <a:ext uri="{FF2B5EF4-FFF2-40B4-BE49-F238E27FC236}">
                <a16:creationId xmlns:a16="http://schemas.microsoft.com/office/drawing/2014/main" id="{BF147777-0213-7CAE-7DE2-A7FDED1066AE}"/>
              </a:ext>
            </a:extLst>
          </p:cNvPr>
          <p:cNvSpPr/>
          <p:nvPr/>
        </p:nvSpPr>
        <p:spPr>
          <a:xfrm>
            <a:off x="832335" y="2338676"/>
            <a:ext cx="2307677" cy="334777"/>
          </a:xfrm>
          <a:prstGeom prst="roundRect">
            <a:avLst>
              <a:gd name="adj" fmla="val 50000"/>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a:solidFill>
                  <a:schemeClr val="tx1"/>
                </a:solidFill>
              </a:rPr>
              <a:t>https://www.jma.go.jp</a:t>
            </a:r>
            <a:endParaRPr kumimoji="1" lang="ja-JP" altLang="en-US" sz="1600" dirty="0">
              <a:solidFill>
                <a:schemeClr val="tx1"/>
              </a:solidFill>
            </a:endParaRPr>
          </a:p>
        </p:txBody>
      </p:sp>
      <p:pic>
        <p:nvPicPr>
          <p:cNvPr id="25" name="図 24">
            <a:extLst>
              <a:ext uri="{FF2B5EF4-FFF2-40B4-BE49-F238E27FC236}">
                <a16:creationId xmlns:a16="http://schemas.microsoft.com/office/drawing/2014/main" id="{820D3888-BC84-0CCF-F5AE-F0CF570049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01673" y="2024920"/>
            <a:ext cx="1447050" cy="417836"/>
          </a:xfrm>
          <a:prstGeom prst="rect">
            <a:avLst/>
          </a:prstGeom>
        </p:spPr>
      </p:pic>
      <p:sp>
        <p:nvSpPr>
          <p:cNvPr id="26" name="テキスト ボックス 25">
            <a:extLst>
              <a:ext uri="{FF2B5EF4-FFF2-40B4-BE49-F238E27FC236}">
                <a16:creationId xmlns:a16="http://schemas.microsoft.com/office/drawing/2014/main" id="{2AFBDBCC-45E8-ECE2-D548-AC3293DB8B03}"/>
              </a:ext>
            </a:extLst>
          </p:cNvPr>
          <p:cNvSpPr txBox="1"/>
          <p:nvPr/>
        </p:nvSpPr>
        <p:spPr>
          <a:xfrm>
            <a:off x="3292898" y="2079949"/>
            <a:ext cx="896443" cy="307777"/>
          </a:xfrm>
          <a:prstGeom prst="rect">
            <a:avLst/>
          </a:prstGeom>
          <a:noFill/>
          <a:ln w="31750">
            <a:noFill/>
          </a:ln>
        </p:spPr>
        <p:txBody>
          <a:bodyPr wrap="square" rtlCol="0" anchor="ctr">
            <a:spAutoFit/>
          </a:bodyPr>
          <a:lstStyle/>
          <a:p>
            <a:pPr algn="ctr"/>
            <a:r>
              <a:rPr lang="ja-JP" altLang="en-US" sz="1400" dirty="0"/>
              <a:t>気象庁</a:t>
            </a:r>
            <a:endParaRPr kumimoji="1" lang="ja-JP" altLang="en-US" sz="1400" dirty="0"/>
          </a:p>
        </p:txBody>
      </p:sp>
      <p:sp>
        <p:nvSpPr>
          <p:cNvPr id="27" name="フローチャート: 結合子 26">
            <a:extLst>
              <a:ext uri="{FF2B5EF4-FFF2-40B4-BE49-F238E27FC236}">
                <a16:creationId xmlns:a16="http://schemas.microsoft.com/office/drawing/2014/main" id="{1DE58337-C8EF-A7D4-4CDD-E9F0014B4038}"/>
              </a:ext>
            </a:extLst>
          </p:cNvPr>
          <p:cNvSpPr/>
          <p:nvPr/>
        </p:nvSpPr>
        <p:spPr>
          <a:xfrm>
            <a:off x="1005506" y="4626429"/>
            <a:ext cx="380719" cy="369332"/>
          </a:xfrm>
          <a:prstGeom prst="flowChartConnector">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29" name="角丸四角形 15">
            <a:extLst>
              <a:ext uri="{FF2B5EF4-FFF2-40B4-BE49-F238E27FC236}">
                <a16:creationId xmlns:a16="http://schemas.microsoft.com/office/drawing/2014/main" id="{53FE9D7B-6108-2A9D-61CC-1487A082ABD1}"/>
              </a:ext>
            </a:extLst>
          </p:cNvPr>
          <p:cNvSpPr/>
          <p:nvPr/>
        </p:nvSpPr>
        <p:spPr>
          <a:xfrm>
            <a:off x="5435712" y="5288224"/>
            <a:ext cx="684000" cy="1800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正方形/長方形 29">
            <a:extLst>
              <a:ext uri="{FF2B5EF4-FFF2-40B4-BE49-F238E27FC236}">
                <a16:creationId xmlns:a16="http://schemas.microsoft.com/office/drawing/2014/main" id="{CF6D16DD-AC1C-4928-B305-758AFECD4506}"/>
              </a:ext>
            </a:extLst>
          </p:cNvPr>
          <p:cNvSpPr/>
          <p:nvPr/>
        </p:nvSpPr>
        <p:spPr>
          <a:xfrm>
            <a:off x="0" y="1344161"/>
            <a:ext cx="4652736" cy="210724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B9D1D313-B753-349A-2422-4FBE1E574D36}"/>
              </a:ext>
            </a:extLst>
          </p:cNvPr>
          <p:cNvPicPr>
            <a:picLocks noChangeAspect="1"/>
          </p:cNvPicPr>
          <p:nvPr/>
        </p:nvPicPr>
        <p:blipFill>
          <a:blip r:embed="rId6"/>
          <a:stretch>
            <a:fillRect/>
          </a:stretch>
        </p:blipFill>
        <p:spPr>
          <a:xfrm>
            <a:off x="627414" y="3451402"/>
            <a:ext cx="4151876" cy="2778971"/>
          </a:xfrm>
          <a:prstGeom prst="rect">
            <a:avLst/>
          </a:prstGeom>
          <a:ln w="9525">
            <a:solidFill>
              <a:schemeClr val="bg2">
                <a:lumMod val="90000"/>
              </a:schemeClr>
            </a:solidFill>
          </a:ln>
        </p:spPr>
      </p:pic>
      <p:sp>
        <p:nvSpPr>
          <p:cNvPr id="34" name="角丸四角形 15">
            <a:extLst>
              <a:ext uri="{FF2B5EF4-FFF2-40B4-BE49-F238E27FC236}">
                <a16:creationId xmlns:a16="http://schemas.microsoft.com/office/drawing/2014/main" id="{781C371B-4070-2330-59D1-CAED9E97DEA4}"/>
              </a:ext>
            </a:extLst>
          </p:cNvPr>
          <p:cNvSpPr/>
          <p:nvPr/>
        </p:nvSpPr>
        <p:spPr>
          <a:xfrm>
            <a:off x="1787310" y="4017117"/>
            <a:ext cx="1044000" cy="299736"/>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角丸四角形 15">
            <a:extLst>
              <a:ext uri="{FF2B5EF4-FFF2-40B4-BE49-F238E27FC236}">
                <a16:creationId xmlns:a16="http://schemas.microsoft.com/office/drawing/2014/main" id="{ADA46BDA-9C98-535B-2636-4F6781FF0724}"/>
              </a:ext>
            </a:extLst>
          </p:cNvPr>
          <p:cNvSpPr/>
          <p:nvPr/>
        </p:nvSpPr>
        <p:spPr>
          <a:xfrm>
            <a:off x="3253453" y="2074305"/>
            <a:ext cx="1036069" cy="288021"/>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6" name="図 35">
            <a:extLst>
              <a:ext uri="{FF2B5EF4-FFF2-40B4-BE49-F238E27FC236}">
                <a16:creationId xmlns:a16="http://schemas.microsoft.com/office/drawing/2014/main" id="{03E14F20-8F71-EBD7-0A0A-2AD725C482D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4214565" y="2300811"/>
            <a:ext cx="487748" cy="487748"/>
          </a:xfrm>
          <a:prstGeom prst="rect">
            <a:avLst/>
          </a:prstGeom>
        </p:spPr>
      </p:pic>
      <p:pic>
        <p:nvPicPr>
          <p:cNvPr id="37" name="図 36">
            <a:extLst>
              <a:ext uri="{FF2B5EF4-FFF2-40B4-BE49-F238E27FC236}">
                <a16:creationId xmlns:a16="http://schemas.microsoft.com/office/drawing/2014/main" id="{8520FDCD-74B5-AE92-98A9-5C820FED605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2133363" y="4278028"/>
            <a:ext cx="487748" cy="487748"/>
          </a:xfrm>
          <a:prstGeom prst="rect">
            <a:avLst/>
          </a:prstGeom>
        </p:spPr>
      </p:pic>
      <p:pic>
        <p:nvPicPr>
          <p:cNvPr id="38" name="図 37">
            <a:extLst>
              <a:ext uri="{FF2B5EF4-FFF2-40B4-BE49-F238E27FC236}">
                <a16:creationId xmlns:a16="http://schemas.microsoft.com/office/drawing/2014/main" id="{233FFA86-95A3-3766-2D1E-BEBC28402AC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5507848" y="5452000"/>
            <a:ext cx="487748" cy="487748"/>
          </a:xfrm>
          <a:prstGeom prst="rect">
            <a:avLst/>
          </a:prstGeom>
        </p:spPr>
      </p:pic>
      <p:sp>
        <p:nvSpPr>
          <p:cNvPr id="40" name="二等辺三角形 39">
            <a:extLst>
              <a:ext uri="{FF2B5EF4-FFF2-40B4-BE49-F238E27FC236}">
                <a16:creationId xmlns:a16="http://schemas.microsoft.com/office/drawing/2014/main" id="{14637B66-8DE2-1B93-0C29-5712F946A4E9}"/>
              </a:ext>
            </a:extLst>
          </p:cNvPr>
          <p:cNvSpPr/>
          <p:nvPr/>
        </p:nvSpPr>
        <p:spPr>
          <a:xfrm rot="10800000">
            <a:off x="2288783" y="3110333"/>
            <a:ext cx="755459" cy="342901"/>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ローチャート: 結合子 3">
            <a:extLst>
              <a:ext uri="{FF2B5EF4-FFF2-40B4-BE49-F238E27FC236}">
                <a16:creationId xmlns:a16="http://schemas.microsoft.com/office/drawing/2014/main" id="{F56E4256-61B3-C3DA-C82B-0F0C5F391889}"/>
              </a:ext>
            </a:extLst>
          </p:cNvPr>
          <p:cNvSpPr>
            <a:spLocks noChangeAspect="1"/>
          </p:cNvSpPr>
          <p:nvPr/>
        </p:nvSpPr>
        <p:spPr>
          <a:xfrm>
            <a:off x="1788548" y="3576742"/>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39" name="フローチャート: 結合子 38">
            <a:extLst>
              <a:ext uri="{FF2B5EF4-FFF2-40B4-BE49-F238E27FC236}">
                <a16:creationId xmlns:a16="http://schemas.microsoft.com/office/drawing/2014/main" id="{B0110897-2FBE-CB2A-650C-5788435B7F45}"/>
              </a:ext>
            </a:extLst>
          </p:cNvPr>
          <p:cNvSpPr>
            <a:spLocks noChangeAspect="1"/>
          </p:cNvSpPr>
          <p:nvPr/>
        </p:nvSpPr>
        <p:spPr>
          <a:xfrm>
            <a:off x="769127" y="1875774"/>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42" name="フローチャート: 結合子 41">
            <a:extLst>
              <a:ext uri="{FF2B5EF4-FFF2-40B4-BE49-F238E27FC236}">
                <a16:creationId xmlns:a16="http://schemas.microsoft.com/office/drawing/2014/main" id="{96226BE3-EBE4-1B65-0E31-C48A7FCB3D7D}"/>
              </a:ext>
            </a:extLst>
          </p:cNvPr>
          <p:cNvSpPr>
            <a:spLocks noChangeAspect="1"/>
          </p:cNvSpPr>
          <p:nvPr/>
        </p:nvSpPr>
        <p:spPr>
          <a:xfrm>
            <a:off x="5039094" y="5190604"/>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28" name="テキスト ボックス 27">
            <a:extLst>
              <a:ext uri="{FF2B5EF4-FFF2-40B4-BE49-F238E27FC236}">
                <a16:creationId xmlns:a16="http://schemas.microsoft.com/office/drawing/2014/main" id="{CF2F11C4-1505-96DA-D428-F91F486D9699}"/>
              </a:ext>
            </a:extLst>
          </p:cNvPr>
          <p:cNvSpPr txBox="1"/>
          <p:nvPr/>
        </p:nvSpPr>
        <p:spPr>
          <a:xfrm>
            <a:off x="5467681" y="1133034"/>
            <a:ext cx="3714419" cy="338554"/>
          </a:xfrm>
          <a:prstGeom prst="rect">
            <a:avLst/>
          </a:prstGeom>
          <a:noFill/>
        </p:spPr>
        <p:txBody>
          <a:bodyPr wrap="square" rtlCol="0">
            <a:spAutoFit/>
          </a:bodyPr>
          <a:lstStyle/>
          <a:p>
            <a:r>
              <a:rPr kumimoji="1" lang="en-US" altLang="ja-JP" sz="1600" dirty="0"/>
              <a:t>URL</a:t>
            </a:r>
            <a:r>
              <a:rPr kumimoji="1" lang="ja-JP" altLang="en-US" sz="1600" dirty="0"/>
              <a:t>を入力または検索サイトを利用</a:t>
            </a:r>
          </a:p>
        </p:txBody>
      </p:sp>
      <p:cxnSp>
        <p:nvCxnSpPr>
          <p:cNvPr id="32" name="直線コネクタ 31">
            <a:extLst>
              <a:ext uri="{FF2B5EF4-FFF2-40B4-BE49-F238E27FC236}">
                <a16:creationId xmlns:a16="http://schemas.microsoft.com/office/drawing/2014/main" id="{DB99D836-4E6B-2514-6858-8499FEE75250}"/>
              </a:ext>
            </a:extLst>
          </p:cNvPr>
          <p:cNvCxnSpPr>
            <a:cxnSpLocks/>
          </p:cNvCxnSpPr>
          <p:nvPr/>
        </p:nvCxnSpPr>
        <p:spPr>
          <a:xfrm>
            <a:off x="5306876" y="1465234"/>
            <a:ext cx="0" cy="944016"/>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6387E420-20A2-E5D8-F38B-17AD4E1C6A8B}"/>
              </a:ext>
            </a:extLst>
          </p:cNvPr>
          <p:cNvSpPr txBox="1"/>
          <p:nvPr/>
        </p:nvSpPr>
        <p:spPr>
          <a:xfrm>
            <a:off x="5526052" y="2282535"/>
            <a:ext cx="2576786" cy="338554"/>
          </a:xfrm>
          <a:prstGeom prst="rect">
            <a:avLst/>
          </a:prstGeom>
          <a:noFill/>
        </p:spPr>
        <p:txBody>
          <a:bodyPr wrap="square" rtlCol="0">
            <a:spAutoFit/>
          </a:bodyPr>
          <a:lstStyle/>
          <a:p>
            <a:r>
              <a:rPr lang="ja-JP" altLang="en-US" sz="1600" dirty="0"/>
              <a:t>見たい情報へアクセス</a:t>
            </a:r>
            <a:endParaRPr kumimoji="1" lang="ja-JP" altLang="en-US" sz="1600" dirty="0"/>
          </a:p>
        </p:txBody>
      </p:sp>
      <p:sp>
        <p:nvSpPr>
          <p:cNvPr id="43" name="テキスト ボックス 42">
            <a:extLst>
              <a:ext uri="{FF2B5EF4-FFF2-40B4-BE49-F238E27FC236}">
                <a16:creationId xmlns:a16="http://schemas.microsoft.com/office/drawing/2014/main" id="{316FDB3F-F765-2ABB-AE0E-F95E3D07D09D}"/>
              </a:ext>
            </a:extLst>
          </p:cNvPr>
          <p:cNvSpPr txBox="1"/>
          <p:nvPr/>
        </p:nvSpPr>
        <p:spPr>
          <a:xfrm>
            <a:off x="5387506" y="1720112"/>
            <a:ext cx="2898979" cy="338554"/>
          </a:xfrm>
          <a:prstGeom prst="rect">
            <a:avLst/>
          </a:prstGeom>
          <a:noFill/>
        </p:spPr>
        <p:txBody>
          <a:bodyPr wrap="square" rtlCol="0">
            <a:spAutoFit/>
          </a:bodyPr>
          <a:lstStyle/>
          <a:p>
            <a:r>
              <a:rPr lang="ja-JP" altLang="en-US" sz="1600" dirty="0"/>
              <a:t>「防災情報」をクリック</a:t>
            </a:r>
            <a:endParaRPr kumimoji="1" lang="ja-JP" altLang="en-US" sz="1600" dirty="0"/>
          </a:p>
        </p:txBody>
      </p:sp>
      <p:sp>
        <p:nvSpPr>
          <p:cNvPr id="44" name="フローチャート: 結合子 43">
            <a:extLst>
              <a:ext uri="{FF2B5EF4-FFF2-40B4-BE49-F238E27FC236}">
                <a16:creationId xmlns:a16="http://schemas.microsoft.com/office/drawing/2014/main" id="{9A75F6C7-6BB9-D076-2057-A1442C6BCB13}"/>
              </a:ext>
            </a:extLst>
          </p:cNvPr>
          <p:cNvSpPr>
            <a:spLocks noChangeAspect="1"/>
          </p:cNvSpPr>
          <p:nvPr/>
        </p:nvSpPr>
        <p:spPr>
          <a:xfrm>
            <a:off x="5161284" y="1161082"/>
            <a:ext cx="288000" cy="288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45" name="フローチャート: 結合子 44">
            <a:extLst>
              <a:ext uri="{FF2B5EF4-FFF2-40B4-BE49-F238E27FC236}">
                <a16:creationId xmlns:a16="http://schemas.microsoft.com/office/drawing/2014/main" id="{1A372A17-4CDC-53C5-B7D2-DC31AED78B9A}"/>
              </a:ext>
            </a:extLst>
          </p:cNvPr>
          <p:cNvSpPr>
            <a:spLocks noChangeAspect="1"/>
          </p:cNvSpPr>
          <p:nvPr/>
        </p:nvSpPr>
        <p:spPr>
          <a:xfrm>
            <a:off x="5167131" y="1728182"/>
            <a:ext cx="288000" cy="288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endParaRPr kumimoji="1" lang="ja-JP" altLang="en-US" sz="1200" dirty="0"/>
          </a:p>
        </p:txBody>
      </p:sp>
      <p:sp>
        <p:nvSpPr>
          <p:cNvPr id="46" name="フローチャート: 結合子 45">
            <a:extLst>
              <a:ext uri="{FF2B5EF4-FFF2-40B4-BE49-F238E27FC236}">
                <a16:creationId xmlns:a16="http://schemas.microsoft.com/office/drawing/2014/main" id="{F52E0BF7-251E-F6EC-79C0-4AD7004ED45E}"/>
              </a:ext>
            </a:extLst>
          </p:cNvPr>
          <p:cNvSpPr>
            <a:spLocks noChangeAspect="1"/>
          </p:cNvSpPr>
          <p:nvPr/>
        </p:nvSpPr>
        <p:spPr>
          <a:xfrm>
            <a:off x="5174363" y="2300665"/>
            <a:ext cx="288000" cy="288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sp>
        <p:nvSpPr>
          <p:cNvPr id="47" name="フローチャート: 結合子 46">
            <a:extLst>
              <a:ext uri="{FF2B5EF4-FFF2-40B4-BE49-F238E27FC236}">
                <a16:creationId xmlns:a16="http://schemas.microsoft.com/office/drawing/2014/main" id="{7703E0DA-66DD-6F16-3B27-6A213CF38C6E}"/>
              </a:ext>
            </a:extLst>
          </p:cNvPr>
          <p:cNvSpPr>
            <a:spLocks noChangeAspect="1"/>
          </p:cNvSpPr>
          <p:nvPr/>
        </p:nvSpPr>
        <p:spPr>
          <a:xfrm>
            <a:off x="3324855" y="1687913"/>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5" name="スライド番号プレースホルダー 4">
            <a:extLst>
              <a:ext uri="{FF2B5EF4-FFF2-40B4-BE49-F238E27FC236}">
                <a16:creationId xmlns:a16="http://schemas.microsoft.com/office/drawing/2014/main" id="{F4510687-701E-B7D1-036B-0BEB5E465579}"/>
              </a:ext>
            </a:extLst>
          </p:cNvPr>
          <p:cNvSpPr>
            <a:spLocks noGrp="1"/>
          </p:cNvSpPr>
          <p:nvPr>
            <p:ph type="sldNum" sz="quarter" idx="12"/>
          </p:nvPr>
        </p:nvSpPr>
        <p:spPr/>
        <p:txBody>
          <a:bodyPr/>
          <a:lstStyle/>
          <a:p>
            <a:fld id="{5F9F9204-6EDA-41A6-81B7-5E8491083ADF}" type="slidenum">
              <a:rPr kumimoji="1" lang="ja-JP" altLang="en-US" smtClean="0"/>
              <a:t>31</a:t>
            </a:fld>
            <a:endParaRPr kumimoji="1" lang="ja-JP" altLang="en-US" dirty="0"/>
          </a:p>
        </p:txBody>
      </p:sp>
    </p:spTree>
    <p:extLst>
      <p:ext uri="{BB962C8B-B14F-4D97-AF65-F5344CB8AC3E}">
        <p14:creationId xmlns:p14="http://schemas.microsoft.com/office/powerpoint/2010/main" val="3977521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EC1A4E9-263B-C059-0E93-A9A9DE46DC3E}"/>
              </a:ext>
            </a:extLst>
          </p:cNvPr>
          <p:cNvPicPr>
            <a:picLocks noChangeAspect="1"/>
          </p:cNvPicPr>
          <p:nvPr/>
        </p:nvPicPr>
        <p:blipFill>
          <a:blip r:embed="rId3"/>
          <a:stretch>
            <a:fillRect/>
          </a:stretch>
        </p:blipFill>
        <p:spPr>
          <a:xfrm>
            <a:off x="6195122" y="3219517"/>
            <a:ext cx="2532052" cy="3283386"/>
          </a:xfrm>
          <a:prstGeom prst="rect">
            <a:avLst/>
          </a:prstGeom>
          <a:ln>
            <a:solidFill>
              <a:schemeClr val="bg1">
                <a:lumMod val="85000"/>
              </a:schemeClr>
            </a:solidFill>
          </a:ln>
        </p:spPr>
      </p:pic>
      <p:pic>
        <p:nvPicPr>
          <p:cNvPr id="10" name="図 9">
            <a:extLst>
              <a:ext uri="{FF2B5EF4-FFF2-40B4-BE49-F238E27FC236}">
                <a16:creationId xmlns:a16="http://schemas.microsoft.com/office/drawing/2014/main" id="{633D6209-7B93-C19A-AB23-F8B70E48569C}"/>
              </a:ext>
            </a:extLst>
          </p:cNvPr>
          <p:cNvPicPr>
            <a:picLocks noChangeAspect="1"/>
          </p:cNvPicPr>
          <p:nvPr/>
        </p:nvPicPr>
        <p:blipFill>
          <a:blip r:embed="rId4"/>
          <a:stretch>
            <a:fillRect/>
          </a:stretch>
        </p:blipFill>
        <p:spPr>
          <a:xfrm>
            <a:off x="450630" y="3238179"/>
            <a:ext cx="2468567" cy="3283386"/>
          </a:xfrm>
          <a:prstGeom prst="rect">
            <a:avLst/>
          </a:prstGeom>
          <a:ln>
            <a:solidFill>
              <a:schemeClr val="bg2">
                <a:lumMod val="90000"/>
              </a:schemeClr>
            </a:solidFill>
          </a:ln>
        </p:spPr>
      </p:pic>
      <p:sp>
        <p:nvSpPr>
          <p:cNvPr id="2" name="タイトル 1">
            <a:extLst>
              <a:ext uri="{FF2B5EF4-FFF2-40B4-BE49-F238E27FC236}">
                <a16:creationId xmlns:a16="http://schemas.microsoft.com/office/drawing/2014/main" id="{307F617F-B42F-5528-490F-1234BD946F20}"/>
              </a:ext>
            </a:extLst>
          </p:cNvPr>
          <p:cNvSpPr>
            <a:spLocks noGrp="1"/>
          </p:cNvSpPr>
          <p:nvPr>
            <p:ph type="title"/>
          </p:nvPr>
        </p:nvSpPr>
        <p:spPr/>
        <p:txBody>
          <a:bodyPr/>
          <a:lstStyle/>
          <a:p>
            <a:r>
              <a:rPr kumimoji="1" lang="ja-JP" altLang="en-US" dirty="0"/>
              <a:t>気象情報へのアクセス方法（</a:t>
            </a:r>
            <a:r>
              <a:rPr lang="ja-JP" altLang="en-US" dirty="0"/>
              <a:t>モバイルサイト</a:t>
            </a:r>
            <a:r>
              <a:rPr kumimoji="1" lang="ja-JP" altLang="en-US" dirty="0"/>
              <a:t>）</a:t>
            </a:r>
          </a:p>
        </p:txBody>
      </p:sp>
      <p:sp>
        <p:nvSpPr>
          <p:cNvPr id="6" name="角丸四角形 15">
            <a:extLst>
              <a:ext uri="{FF2B5EF4-FFF2-40B4-BE49-F238E27FC236}">
                <a16:creationId xmlns:a16="http://schemas.microsoft.com/office/drawing/2014/main" id="{B661FF02-F45E-FFAA-C869-B078E6ACD204}"/>
              </a:ext>
            </a:extLst>
          </p:cNvPr>
          <p:cNvSpPr/>
          <p:nvPr/>
        </p:nvSpPr>
        <p:spPr>
          <a:xfrm>
            <a:off x="556627" y="4186073"/>
            <a:ext cx="2258249" cy="360001"/>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43793F89-97CA-93C9-6D18-0540B1D8D3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200000">
            <a:off x="1511166" y="4445676"/>
            <a:ext cx="609685" cy="609685"/>
          </a:xfrm>
          <a:prstGeom prst="rect">
            <a:avLst/>
          </a:prstGeom>
        </p:spPr>
      </p:pic>
      <p:pic>
        <p:nvPicPr>
          <p:cNvPr id="9" name="図 8">
            <a:extLst>
              <a:ext uri="{FF2B5EF4-FFF2-40B4-BE49-F238E27FC236}">
                <a16:creationId xmlns:a16="http://schemas.microsoft.com/office/drawing/2014/main" id="{47BD9D67-7520-2E10-3CCD-BA5660470D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1291" y="1069403"/>
            <a:ext cx="1231268" cy="1231268"/>
          </a:xfrm>
          <a:prstGeom prst="rect">
            <a:avLst/>
          </a:prstGeom>
        </p:spPr>
      </p:pic>
      <p:sp>
        <p:nvSpPr>
          <p:cNvPr id="12" name="角丸四角形 15">
            <a:extLst>
              <a:ext uri="{FF2B5EF4-FFF2-40B4-BE49-F238E27FC236}">
                <a16:creationId xmlns:a16="http://schemas.microsoft.com/office/drawing/2014/main" id="{FD0A9D7C-505A-1140-1E02-64083A5ACA7F}"/>
              </a:ext>
            </a:extLst>
          </p:cNvPr>
          <p:cNvSpPr/>
          <p:nvPr/>
        </p:nvSpPr>
        <p:spPr>
          <a:xfrm>
            <a:off x="7443617" y="4517015"/>
            <a:ext cx="792000" cy="1800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四角形: 角を丸くする 13">
            <a:extLst>
              <a:ext uri="{FF2B5EF4-FFF2-40B4-BE49-F238E27FC236}">
                <a16:creationId xmlns:a16="http://schemas.microsoft.com/office/drawing/2014/main" id="{F49AED83-2D13-94FA-104E-5AC87510523D}"/>
              </a:ext>
            </a:extLst>
          </p:cNvPr>
          <p:cNvSpPr/>
          <p:nvPr/>
        </p:nvSpPr>
        <p:spPr>
          <a:xfrm>
            <a:off x="603362" y="2303437"/>
            <a:ext cx="2300735" cy="334777"/>
          </a:xfrm>
          <a:prstGeom prst="roundRect">
            <a:avLst>
              <a:gd name="adj" fmla="val 50000"/>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https://www.jma.go.jp/</a:t>
            </a:r>
            <a:endParaRPr kumimoji="1" lang="ja-JP" altLang="en-US" sz="1400" dirty="0">
              <a:solidFill>
                <a:schemeClr val="tx1"/>
              </a:solidFill>
            </a:endParaRPr>
          </a:p>
        </p:txBody>
      </p:sp>
      <p:pic>
        <p:nvPicPr>
          <p:cNvPr id="16" name="Picture 2">
            <a:extLst>
              <a:ext uri="{FF2B5EF4-FFF2-40B4-BE49-F238E27FC236}">
                <a16:creationId xmlns:a16="http://schemas.microsoft.com/office/drawing/2014/main" id="{F3AEF98F-1374-27D9-6220-FD1A9EA1AD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692" y="1166338"/>
            <a:ext cx="636058" cy="1076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a:extLst>
              <a:ext uri="{FF2B5EF4-FFF2-40B4-BE49-F238E27FC236}">
                <a16:creationId xmlns:a16="http://schemas.microsoft.com/office/drawing/2014/main" id="{3D632E56-4FB3-94A7-9F7B-C9DE721F60F7}"/>
              </a:ext>
            </a:extLst>
          </p:cNvPr>
          <p:cNvSpPr/>
          <p:nvPr/>
        </p:nvSpPr>
        <p:spPr>
          <a:xfrm>
            <a:off x="407539" y="1033529"/>
            <a:ext cx="2764541" cy="1630665"/>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927385B-217B-7852-83A4-864E8501FF08}"/>
              </a:ext>
            </a:extLst>
          </p:cNvPr>
          <p:cNvSpPr txBox="1"/>
          <p:nvPr/>
        </p:nvSpPr>
        <p:spPr>
          <a:xfrm>
            <a:off x="3960000" y="985668"/>
            <a:ext cx="4708290" cy="338554"/>
          </a:xfrm>
          <a:prstGeom prst="rect">
            <a:avLst/>
          </a:prstGeom>
          <a:noFill/>
        </p:spPr>
        <p:txBody>
          <a:bodyPr wrap="square" rtlCol="0">
            <a:spAutoFit/>
          </a:bodyPr>
          <a:lstStyle/>
          <a:p>
            <a:r>
              <a:rPr kumimoji="1" lang="en-US" altLang="ja-JP" sz="1600" dirty="0"/>
              <a:t>2</a:t>
            </a:r>
            <a:r>
              <a:rPr kumimoji="1" lang="ja-JP" altLang="en-US" sz="1600" dirty="0"/>
              <a:t>次元バーコードを読み取り、</a:t>
            </a:r>
            <a:r>
              <a:rPr lang="ja-JP" altLang="en-US" sz="1600" dirty="0"/>
              <a:t>または</a:t>
            </a:r>
            <a:r>
              <a:rPr kumimoji="1" lang="en-US" altLang="ja-JP" sz="1600" dirty="0"/>
              <a:t>URL</a:t>
            </a:r>
            <a:r>
              <a:rPr kumimoji="1" lang="ja-JP" altLang="en-US" sz="1600" dirty="0"/>
              <a:t>を入力</a:t>
            </a:r>
          </a:p>
        </p:txBody>
      </p:sp>
      <p:cxnSp>
        <p:nvCxnSpPr>
          <p:cNvPr id="23" name="直線コネクタ 22">
            <a:extLst>
              <a:ext uri="{FF2B5EF4-FFF2-40B4-BE49-F238E27FC236}">
                <a16:creationId xmlns:a16="http://schemas.microsoft.com/office/drawing/2014/main" id="{E313B646-2C2D-61FC-D98A-8C246F8DDE1F}"/>
              </a:ext>
            </a:extLst>
          </p:cNvPr>
          <p:cNvCxnSpPr>
            <a:cxnSpLocks/>
          </p:cNvCxnSpPr>
          <p:nvPr/>
        </p:nvCxnSpPr>
        <p:spPr>
          <a:xfrm>
            <a:off x="3744000" y="1296000"/>
            <a:ext cx="0" cy="140400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91CFCBF2-AB78-896D-2137-3ADB71A3B791}"/>
              </a:ext>
            </a:extLst>
          </p:cNvPr>
          <p:cNvSpPr txBox="1"/>
          <p:nvPr/>
        </p:nvSpPr>
        <p:spPr>
          <a:xfrm>
            <a:off x="3960000" y="2605422"/>
            <a:ext cx="2319985" cy="338554"/>
          </a:xfrm>
          <a:prstGeom prst="rect">
            <a:avLst/>
          </a:prstGeom>
          <a:noFill/>
        </p:spPr>
        <p:txBody>
          <a:bodyPr wrap="square" rtlCol="0">
            <a:spAutoFit/>
          </a:bodyPr>
          <a:lstStyle/>
          <a:p>
            <a:r>
              <a:rPr lang="ja-JP" altLang="en-US" sz="1600" dirty="0"/>
              <a:t>見たい情報へアクセス</a:t>
            </a:r>
            <a:endParaRPr kumimoji="1" lang="ja-JP" altLang="en-US" sz="1600" dirty="0"/>
          </a:p>
        </p:txBody>
      </p:sp>
      <p:sp>
        <p:nvSpPr>
          <p:cNvPr id="30" name="テキスト ボックス 29">
            <a:extLst>
              <a:ext uri="{FF2B5EF4-FFF2-40B4-BE49-F238E27FC236}">
                <a16:creationId xmlns:a16="http://schemas.microsoft.com/office/drawing/2014/main" id="{0D6811D6-0B34-DB6F-9712-B3E0257F4A00}"/>
              </a:ext>
            </a:extLst>
          </p:cNvPr>
          <p:cNvSpPr txBox="1"/>
          <p:nvPr/>
        </p:nvSpPr>
        <p:spPr>
          <a:xfrm>
            <a:off x="3879888" y="1482666"/>
            <a:ext cx="2578571" cy="338554"/>
          </a:xfrm>
          <a:prstGeom prst="rect">
            <a:avLst/>
          </a:prstGeom>
          <a:noFill/>
        </p:spPr>
        <p:txBody>
          <a:bodyPr wrap="square" rtlCol="0">
            <a:spAutoFit/>
          </a:bodyPr>
          <a:lstStyle/>
          <a:p>
            <a:r>
              <a:rPr lang="ja-JP" altLang="en-US" sz="1600" dirty="0"/>
              <a:t>「防災情報」をタップ</a:t>
            </a:r>
            <a:endParaRPr kumimoji="1" lang="ja-JP" altLang="en-US" sz="1600" dirty="0"/>
          </a:p>
        </p:txBody>
      </p:sp>
      <p:sp>
        <p:nvSpPr>
          <p:cNvPr id="24" name="フローチャート: 結合子 23">
            <a:extLst>
              <a:ext uri="{FF2B5EF4-FFF2-40B4-BE49-F238E27FC236}">
                <a16:creationId xmlns:a16="http://schemas.microsoft.com/office/drawing/2014/main" id="{DAE0C144-D0D9-1F8C-EF3F-DFFC9395A9E6}"/>
              </a:ext>
            </a:extLst>
          </p:cNvPr>
          <p:cNvSpPr>
            <a:spLocks noChangeAspect="1"/>
          </p:cNvSpPr>
          <p:nvPr/>
        </p:nvSpPr>
        <p:spPr>
          <a:xfrm>
            <a:off x="611281" y="3752963"/>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25" name="フローチャート: 結合子 24">
            <a:extLst>
              <a:ext uri="{FF2B5EF4-FFF2-40B4-BE49-F238E27FC236}">
                <a16:creationId xmlns:a16="http://schemas.microsoft.com/office/drawing/2014/main" id="{81726ECA-C32E-CF51-A3B4-CED180B35D97}"/>
              </a:ext>
            </a:extLst>
          </p:cNvPr>
          <p:cNvSpPr>
            <a:spLocks noChangeAspect="1"/>
          </p:cNvSpPr>
          <p:nvPr/>
        </p:nvSpPr>
        <p:spPr>
          <a:xfrm>
            <a:off x="591783" y="1194698"/>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1</a:t>
            </a:r>
            <a:endParaRPr kumimoji="1" lang="ja-JP" altLang="en-US" dirty="0"/>
          </a:p>
        </p:txBody>
      </p:sp>
      <p:sp>
        <p:nvSpPr>
          <p:cNvPr id="26" name="フローチャート: 結合子 25">
            <a:extLst>
              <a:ext uri="{FF2B5EF4-FFF2-40B4-BE49-F238E27FC236}">
                <a16:creationId xmlns:a16="http://schemas.microsoft.com/office/drawing/2014/main" id="{8D984AA0-8D75-C544-D39C-792F1BB70533}"/>
              </a:ext>
            </a:extLst>
          </p:cNvPr>
          <p:cNvSpPr>
            <a:spLocks noChangeAspect="1"/>
          </p:cNvSpPr>
          <p:nvPr/>
        </p:nvSpPr>
        <p:spPr>
          <a:xfrm>
            <a:off x="4890914" y="4536369"/>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28" name="二等辺三角形 27">
            <a:extLst>
              <a:ext uri="{FF2B5EF4-FFF2-40B4-BE49-F238E27FC236}">
                <a16:creationId xmlns:a16="http://schemas.microsoft.com/office/drawing/2014/main" id="{52A08415-A97A-56D0-8FDB-E9B81B299C1B}"/>
              </a:ext>
            </a:extLst>
          </p:cNvPr>
          <p:cNvSpPr/>
          <p:nvPr/>
        </p:nvSpPr>
        <p:spPr>
          <a:xfrm rot="10800000">
            <a:off x="1357252" y="2803274"/>
            <a:ext cx="755459" cy="342901"/>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a:extLst>
              <a:ext uri="{FF2B5EF4-FFF2-40B4-BE49-F238E27FC236}">
                <a16:creationId xmlns:a16="http://schemas.microsoft.com/office/drawing/2014/main" id="{6DF68AC3-1BE1-DF14-FD25-0695FAF66E92}"/>
              </a:ext>
            </a:extLst>
          </p:cNvPr>
          <p:cNvSpPr/>
          <p:nvPr/>
        </p:nvSpPr>
        <p:spPr>
          <a:xfrm rot="5400000">
            <a:off x="4375134" y="4115961"/>
            <a:ext cx="685507" cy="346053"/>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ローチャート: 結合子 31">
            <a:extLst>
              <a:ext uri="{FF2B5EF4-FFF2-40B4-BE49-F238E27FC236}">
                <a16:creationId xmlns:a16="http://schemas.microsoft.com/office/drawing/2014/main" id="{308921E1-0D6C-856E-A0F1-D1473FD86A18}"/>
              </a:ext>
            </a:extLst>
          </p:cNvPr>
          <p:cNvSpPr>
            <a:spLocks noChangeAspect="1"/>
          </p:cNvSpPr>
          <p:nvPr/>
        </p:nvSpPr>
        <p:spPr>
          <a:xfrm>
            <a:off x="3600000" y="1013716"/>
            <a:ext cx="288000" cy="288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33" name="フローチャート: 結合子 32">
            <a:extLst>
              <a:ext uri="{FF2B5EF4-FFF2-40B4-BE49-F238E27FC236}">
                <a16:creationId xmlns:a16="http://schemas.microsoft.com/office/drawing/2014/main" id="{B7990315-DD5B-CB4D-3762-AF86F6D60750}"/>
              </a:ext>
            </a:extLst>
          </p:cNvPr>
          <p:cNvSpPr>
            <a:spLocks noChangeAspect="1"/>
          </p:cNvSpPr>
          <p:nvPr/>
        </p:nvSpPr>
        <p:spPr>
          <a:xfrm>
            <a:off x="3600000" y="1499507"/>
            <a:ext cx="288000" cy="288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endParaRPr kumimoji="1" lang="ja-JP" altLang="en-US" sz="1200" dirty="0"/>
          </a:p>
        </p:txBody>
      </p:sp>
      <p:sp>
        <p:nvSpPr>
          <p:cNvPr id="34" name="フローチャート: 結合子 33">
            <a:extLst>
              <a:ext uri="{FF2B5EF4-FFF2-40B4-BE49-F238E27FC236}">
                <a16:creationId xmlns:a16="http://schemas.microsoft.com/office/drawing/2014/main" id="{B12A1B88-584D-B82F-1F00-0756A7166FFB}"/>
              </a:ext>
            </a:extLst>
          </p:cNvPr>
          <p:cNvSpPr>
            <a:spLocks noChangeAspect="1"/>
          </p:cNvSpPr>
          <p:nvPr/>
        </p:nvSpPr>
        <p:spPr>
          <a:xfrm>
            <a:off x="3600000" y="1941902"/>
            <a:ext cx="288000" cy="288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3</a:t>
            </a:r>
            <a:endParaRPr kumimoji="1" lang="ja-JP" altLang="en-US" sz="1200" dirty="0"/>
          </a:p>
        </p:txBody>
      </p:sp>
      <p:pic>
        <p:nvPicPr>
          <p:cNvPr id="7" name="図 6">
            <a:extLst>
              <a:ext uri="{FF2B5EF4-FFF2-40B4-BE49-F238E27FC236}">
                <a16:creationId xmlns:a16="http://schemas.microsoft.com/office/drawing/2014/main" id="{01654CF9-70C1-4423-2178-C80B3F2E331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302285" y="3232543"/>
            <a:ext cx="2557981" cy="3312000"/>
          </a:xfrm>
          <a:prstGeom prst="rect">
            <a:avLst/>
          </a:prstGeom>
          <a:ln>
            <a:solidFill>
              <a:schemeClr val="bg2">
                <a:lumMod val="90000"/>
              </a:schemeClr>
            </a:solidFill>
          </a:ln>
        </p:spPr>
      </p:pic>
      <p:sp>
        <p:nvSpPr>
          <p:cNvPr id="15" name="角丸四角形 15">
            <a:extLst>
              <a:ext uri="{FF2B5EF4-FFF2-40B4-BE49-F238E27FC236}">
                <a16:creationId xmlns:a16="http://schemas.microsoft.com/office/drawing/2014/main" id="{88FF2CFB-1228-1B26-CE67-A9814CD868BB}"/>
              </a:ext>
            </a:extLst>
          </p:cNvPr>
          <p:cNvSpPr/>
          <p:nvPr/>
        </p:nvSpPr>
        <p:spPr>
          <a:xfrm>
            <a:off x="3610778" y="3228142"/>
            <a:ext cx="768043" cy="236777"/>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二等辺三角形 18">
            <a:extLst>
              <a:ext uri="{FF2B5EF4-FFF2-40B4-BE49-F238E27FC236}">
                <a16:creationId xmlns:a16="http://schemas.microsoft.com/office/drawing/2014/main" id="{0BB6FA9A-ADD7-9DCD-E38B-4FB31490EF45}"/>
              </a:ext>
            </a:extLst>
          </p:cNvPr>
          <p:cNvSpPr/>
          <p:nvPr/>
        </p:nvSpPr>
        <p:spPr>
          <a:xfrm rot="5400000">
            <a:off x="2772558" y="4536000"/>
            <a:ext cx="685507" cy="346053"/>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二等辺三角形 19">
            <a:extLst>
              <a:ext uri="{FF2B5EF4-FFF2-40B4-BE49-F238E27FC236}">
                <a16:creationId xmlns:a16="http://schemas.microsoft.com/office/drawing/2014/main" id="{D308295C-C286-2725-3643-C5BDC566F186}"/>
              </a:ext>
            </a:extLst>
          </p:cNvPr>
          <p:cNvSpPr/>
          <p:nvPr/>
        </p:nvSpPr>
        <p:spPr>
          <a:xfrm rot="5400000">
            <a:off x="5719034" y="4536000"/>
            <a:ext cx="685507" cy="346053"/>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ローチャート: 結合子 20">
            <a:extLst>
              <a:ext uri="{FF2B5EF4-FFF2-40B4-BE49-F238E27FC236}">
                <a16:creationId xmlns:a16="http://schemas.microsoft.com/office/drawing/2014/main" id="{CD15FA0E-FD4F-EAF4-8A5B-2F5E69EDC0CF}"/>
              </a:ext>
            </a:extLst>
          </p:cNvPr>
          <p:cNvSpPr>
            <a:spLocks noChangeAspect="1"/>
          </p:cNvSpPr>
          <p:nvPr/>
        </p:nvSpPr>
        <p:spPr>
          <a:xfrm>
            <a:off x="3600000" y="2609077"/>
            <a:ext cx="288000" cy="288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4</a:t>
            </a:r>
            <a:endParaRPr kumimoji="1" lang="ja-JP" altLang="en-US" sz="1200" dirty="0"/>
          </a:p>
        </p:txBody>
      </p:sp>
      <p:sp>
        <p:nvSpPr>
          <p:cNvPr id="22" name="フローチャート: 結合子 21">
            <a:extLst>
              <a:ext uri="{FF2B5EF4-FFF2-40B4-BE49-F238E27FC236}">
                <a16:creationId xmlns:a16="http://schemas.microsoft.com/office/drawing/2014/main" id="{8C36C500-BCF3-89C2-973F-74FC128B1544}"/>
              </a:ext>
            </a:extLst>
          </p:cNvPr>
          <p:cNvSpPr>
            <a:spLocks noChangeAspect="1"/>
          </p:cNvSpPr>
          <p:nvPr/>
        </p:nvSpPr>
        <p:spPr>
          <a:xfrm>
            <a:off x="4455359" y="3173185"/>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3</a:t>
            </a:r>
            <a:endParaRPr kumimoji="1" lang="ja-JP" altLang="en-US" dirty="0"/>
          </a:p>
        </p:txBody>
      </p:sp>
      <p:sp>
        <p:nvSpPr>
          <p:cNvPr id="31" name="テキスト ボックス 30">
            <a:extLst>
              <a:ext uri="{FF2B5EF4-FFF2-40B4-BE49-F238E27FC236}">
                <a16:creationId xmlns:a16="http://schemas.microsoft.com/office/drawing/2014/main" id="{39E74198-A9E0-6C6B-742E-D4E3A238C9E1}"/>
              </a:ext>
            </a:extLst>
          </p:cNvPr>
          <p:cNvSpPr txBox="1"/>
          <p:nvPr/>
        </p:nvSpPr>
        <p:spPr>
          <a:xfrm>
            <a:off x="3960000" y="1892080"/>
            <a:ext cx="4780803" cy="670953"/>
          </a:xfrm>
          <a:prstGeom prst="rect">
            <a:avLst/>
          </a:prstGeom>
          <a:noFill/>
        </p:spPr>
        <p:txBody>
          <a:bodyPr wrap="square" rtlCol="0">
            <a:spAutoFit/>
          </a:bodyPr>
          <a:lstStyle/>
          <a:p>
            <a:pPr>
              <a:lnSpc>
                <a:spcPct val="120000"/>
              </a:lnSpc>
            </a:pPr>
            <a:r>
              <a:rPr lang="ja-JP" altLang="en-US" sz="1600" dirty="0"/>
              <a:t>上部のメニューバー（ここでは「あなたの街の防災情報」）をタップ</a:t>
            </a:r>
            <a:endParaRPr kumimoji="1" lang="ja-JP" altLang="en-US" sz="1600" dirty="0"/>
          </a:p>
        </p:txBody>
      </p:sp>
      <p:sp>
        <p:nvSpPr>
          <p:cNvPr id="35" name="フローチャート: 結合子 34">
            <a:extLst>
              <a:ext uri="{FF2B5EF4-FFF2-40B4-BE49-F238E27FC236}">
                <a16:creationId xmlns:a16="http://schemas.microsoft.com/office/drawing/2014/main" id="{FBB52D3E-E026-3B83-C0E3-A8360B8FB9D9}"/>
              </a:ext>
            </a:extLst>
          </p:cNvPr>
          <p:cNvSpPr>
            <a:spLocks noChangeAspect="1"/>
          </p:cNvSpPr>
          <p:nvPr/>
        </p:nvSpPr>
        <p:spPr>
          <a:xfrm>
            <a:off x="8278770" y="4395827"/>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4</a:t>
            </a:r>
            <a:endParaRPr kumimoji="1" lang="ja-JP" altLang="en-US" dirty="0"/>
          </a:p>
        </p:txBody>
      </p:sp>
      <p:pic>
        <p:nvPicPr>
          <p:cNvPr id="36" name="図 35">
            <a:extLst>
              <a:ext uri="{FF2B5EF4-FFF2-40B4-BE49-F238E27FC236}">
                <a16:creationId xmlns:a16="http://schemas.microsoft.com/office/drawing/2014/main" id="{54921A7C-045D-4008-E473-341A066D40C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200000">
            <a:off x="3740380" y="3361078"/>
            <a:ext cx="609685" cy="609685"/>
          </a:xfrm>
          <a:prstGeom prst="rect">
            <a:avLst/>
          </a:prstGeom>
        </p:spPr>
      </p:pic>
      <p:pic>
        <p:nvPicPr>
          <p:cNvPr id="37" name="図 36">
            <a:extLst>
              <a:ext uri="{FF2B5EF4-FFF2-40B4-BE49-F238E27FC236}">
                <a16:creationId xmlns:a16="http://schemas.microsoft.com/office/drawing/2014/main" id="{457F18B8-551C-EA70-2565-9469603AA8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200000">
            <a:off x="7529503" y="4669136"/>
            <a:ext cx="609685" cy="609685"/>
          </a:xfrm>
          <a:prstGeom prst="rect">
            <a:avLst/>
          </a:prstGeom>
        </p:spPr>
      </p:pic>
      <p:sp>
        <p:nvSpPr>
          <p:cNvPr id="4" name="スライド番号プレースホルダー 3">
            <a:extLst>
              <a:ext uri="{FF2B5EF4-FFF2-40B4-BE49-F238E27FC236}">
                <a16:creationId xmlns:a16="http://schemas.microsoft.com/office/drawing/2014/main" id="{3BEF8B2D-4031-7430-AFCE-FB66B4EC9499}"/>
              </a:ext>
            </a:extLst>
          </p:cNvPr>
          <p:cNvSpPr>
            <a:spLocks noGrp="1"/>
          </p:cNvSpPr>
          <p:nvPr>
            <p:ph type="sldNum" sz="quarter" idx="12"/>
          </p:nvPr>
        </p:nvSpPr>
        <p:spPr/>
        <p:txBody>
          <a:bodyPr/>
          <a:lstStyle/>
          <a:p>
            <a:fld id="{5F9F9204-6EDA-41A6-81B7-5E8491083ADF}" type="slidenum">
              <a:rPr kumimoji="1" lang="ja-JP" altLang="en-US" smtClean="0"/>
              <a:t>32</a:t>
            </a:fld>
            <a:endParaRPr kumimoji="1" lang="ja-JP" altLang="en-US" dirty="0"/>
          </a:p>
        </p:txBody>
      </p:sp>
    </p:spTree>
    <p:extLst>
      <p:ext uri="{BB962C8B-B14F-4D97-AF65-F5344CB8AC3E}">
        <p14:creationId xmlns:p14="http://schemas.microsoft.com/office/powerpoint/2010/main" val="3264083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6093EB-0426-BFB9-0BB0-9CA885BF81DA}"/>
              </a:ext>
            </a:extLst>
          </p:cNvPr>
          <p:cNvSpPr>
            <a:spLocks noGrp="1"/>
          </p:cNvSpPr>
          <p:nvPr>
            <p:ph type="title"/>
          </p:nvPr>
        </p:nvSpPr>
        <p:spPr/>
        <p:txBody>
          <a:bodyPr/>
          <a:lstStyle/>
          <a:p>
            <a:r>
              <a:rPr lang="ja-JP" altLang="en-US" dirty="0"/>
              <a:t>気象</a:t>
            </a:r>
            <a:r>
              <a:rPr kumimoji="1" lang="ja-JP" altLang="en-US" dirty="0"/>
              <a:t>情報へのアクセス方法（メニューバーから）</a:t>
            </a:r>
          </a:p>
        </p:txBody>
      </p:sp>
      <p:sp>
        <p:nvSpPr>
          <p:cNvPr id="3" name="コンテンツ プレースホルダー 2">
            <a:extLst>
              <a:ext uri="{FF2B5EF4-FFF2-40B4-BE49-F238E27FC236}">
                <a16:creationId xmlns:a16="http://schemas.microsoft.com/office/drawing/2014/main" id="{78849803-1897-AE89-8FCD-65D9DD23F8AA}"/>
              </a:ext>
            </a:extLst>
          </p:cNvPr>
          <p:cNvSpPr>
            <a:spLocks noGrp="1"/>
          </p:cNvSpPr>
          <p:nvPr>
            <p:ph idx="1"/>
          </p:nvPr>
        </p:nvSpPr>
        <p:spPr/>
        <p:txBody>
          <a:bodyPr/>
          <a:lstStyle/>
          <a:p>
            <a:r>
              <a:rPr lang="ja-JP" altLang="en-US" dirty="0"/>
              <a:t>気象情報へアクセス後は上部メニューバーから他の情報へアクセス可能</a:t>
            </a:r>
            <a:endParaRPr kumimoji="1" lang="ja-JP" altLang="en-US" dirty="0"/>
          </a:p>
        </p:txBody>
      </p:sp>
      <p:pic>
        <p:nvPicPr>
          <p:cNvPr id="4" name="コンテンツ プレースホルダー 4">
            <a:extLst>
              <a:ext uri="{FF2B5EF4-FFF2-40B4-BE49-F238E27FC236}">
                <a16:creationId xmlns:a16="http://schemas.microsoft.com/office/drawing/2014/main" id="{841279E5-914D-A258-0F8B-92C3845161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3316" y="1780452"/>
            <a:ext cx="3589655" cy="2106429"/>
          </a:xfrm>
          <a:prstGeom prst="rect">
            <a:avLst/>
          </a:prstGeom>
        </p:spPr>
      </p:pic>
      <p:pic>
        <p:nvPicPr>
          <p:cNvPr id="5" name="図 4">
            <a:extLst>
              <a:ext uri="{FF2B5EF4-FFF2-40B4-BE49-F238E27FC236}">
                <a16:creationId xmlns:a16="http://schemas.microsoft.com/office/drawing/2014/main" id="{65E1106A-2342-12B7-FAF1-6779FCDFD7A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3319" y="4293585"/>
            <a:ext cx="3589652" cy="2106428"/>
          </a:xfrm>
          <a:prstGeom prst="rect">
            <a:avLst/>
          </a:prstGeom>
        </p:spPr>
      </p:pic>
      <p:pic>
        <p:nvPicPr>
          <p:cNvPr id="6" name="図 5">
            <a:extLst>
              <a:ext uri="{FF2B5EF4-FFF2-40B4-BE49-F238E27FC236}">
                <a16:creationId xmlns:a16="http://schemas.microsoft.com/office/drawing/2014/main" id="{87C04F68-62EC-E863-BE0C-1B75A7F00D9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00601" y="1736751"/>
            <a:ext cx="1732972" cy="3750983"/>
          </a:xfrm>
          <a:prstGeom prst="rect">
            <a:avLst/>
          </a:prstGeom>
        </p:spPr>
      </p:pic>
      <p:pic>
        <p:nvPicPr>
          <p:cNvPr id="7" name="図 6">
            <a:extLst>
              <a:ext uri="{FF2B5EF4-FFF2-40B4-BE49-F238E27FC236}">
                <a16:creationId xmlns:a16="http://schemas.microsoft.com/office/drawing/2014/main" id="{FB7389FC-DA39-20CF-1C6B-BB2B135F49E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34597" y="1740909"/>
            <a:ext cx="1649815" cy="3570517"/>
          </a:xfrm>
          <a:prstGeom prst="rect">
            <a:avLst/>
          </a:prstGeom>
        </p:spPr>
      </p:pic>
      <p:sp>
        <p:nvSpPr>
          <p:cNvPr id="9" name="角丸四角形 15">
            <a:extLst>
              <a:ext uri="{FF2B5EF4-FFF2-40B4-BE49-F238E27FC236}">
                <a16:creationId xmlns:a16="http://schemas.microsoft.com/office/drawing/2014/main" id="{96239D01-E437-45FF-61BE-2F0330987F7C}"/>
              </a:ext>
            </a:extLst>
          </p:cNvPr>
          <p:cNvSpPr/>
          <p:nvPr/>
        </p:nvSpPr>
        <p:spPr>
          <a:xfrm>
            <a:off x="909564" y="1780452"/>
            <a:ext cx="1701034" cy="137305"/>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角丸四角形 15">
            <a:extLst>
              <a:ext uri="{FF2B5EF4-FFF2-40B4-BE49-F238E27FC236}">
                <a16:creationId xmlns:a16="http://schemas.microsoft.com/office/drawing/2014/main" id="{99B15A04-E6EA-C611-E6C9-B2CBB63B4B51}"/>
              </a:ext>
            </a:extLst>
          </p:cNvPr>
          <p:cNvSpPr/>
          <p:nvPr/>
        </p:nvSpPr>
        <p:spPr>
          <a:xfrm>
            <a:off x="5044947" y="1736750"/>
            <a:ext cx="1303801" cy="163917"/>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1" name="図 10">
            <a:extLst>
              <a:ext uri="{FF2B5EF4-FFF2-40B4-BE49-F238E27FC236}">
                <a16:creationId xmlns:a16="http://schemas.microsoft.com/office/drawing/2014/main" id="{E35B50A7-C321-6344-3C01-331310BA239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5456717" y="1840183"/>
            <a:ext cx="433461" cy="433461"/>
          </a:xfrm>
          <a:prstGeom prst="rect">
            <a:avLst/>
          </a:prstGeom>
        </p:spPr>
      </p:pic>
      <p:sp>
        <p:nvSpPr>
          <p:cNvPr id="12" name="二等辺三角形 11">
            <a:extLst>
              <a:ext uri="{FF2B5EF4-FFF2-40B4-BE49-F238E27FC236}">
                <a16:creationId xmlns:a16="http://schemas.microsoft.com/office/drawing/2014/main" id="{3D431404-888F-72E8-B626-328E98F91FBE}"/>
              </a:ext>
            </a:extLst>
          </p:cNvPr>
          <p:cNvSpPr/>
          <p:nvPr/>
        </p:nvSpPr>
        <p:spPr>
          <a:xfrm rot="10800000">
            <a:off x="2050413" y="3918782"/>
            <a:ext cx="755459" cy="342901"/>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899C5093-5C50-19BB-5EB7-A853C870234B}"/>
              </a:ext>
            </a:extLst>
          </p:cNvPr>
          <p:cNvSpPr/>
          <p:nvPr/>
        </p:nvSpPr>
        <p:spPr>
          <a:xfrm rot="5400000">
            <a:off x="6410120" y="3336174"/>
            <a:ext cx="640292" cy="273563"/>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1E001695-7E84-6196-8D81-F5C3D6CDAC2A}"/>
              </a:ext>
            </a:extLst>
          </p:cNvPr>
          <p:cNvCxnSpPr>
            <a:cxnSpLocks/>
          </p:cNvCxnSpPr>
          <p:nvPr/>
        </p:nvCxnSpPr>
        <p:spPr>
          <a:xfrm>
            <a:off x="5006690" y="5767719"/>
            <a:ext cx="0" cy="54000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C28B6A1-3D42-BD3F-B6A9-F42351D82A0B}"/>
              </a:ext>
            </a:extLst>
          </p:cNvPr>
          <p:cNvSpPr txBox="1"/>
          <p:nvPr/>
        </p:nvSpPr>
        <p:spPr>
          <a:xfrm>
            <a:off x="5183779" y="5639730"/>
            <a:ext cx="3741767" cy="338554"/>
          </a:xfrm>
          <a:prstGeom prst="rect">
            <a:avLst/>
          </a:prstGeom>
          <a:noFill/>
        </p:spPr>
        <p:txBody>
          <a:bodyPr wrap="square" rtlCol="0">
            <a:spAutoFit/>
          </a:bodyPr>
          <a:lstStyle/>
          <a:p>
            <a:r>
              <a:rPr kumimoji="1" lang="ja-JP" altLang="en-US" sz="1600" dirty="0"/>
              <a:t>上部メニューバーをクリック</a:t>
            </a:r>
            <a:r>
              <a:rPr kumimoji="1" lang="en-US" altLang="ja-JP" sz="1600" dirty="0"/>
              <a:t>/</a:t>
            </a:r>
            <a:r>
              <a:rPr lang="ja-JP" altLang="en-US" sz="1600" dirty="0"/>
              <a:t>タップ</a:t>
            </a:r>
            <a:endParaRPr kumimoji="1" lang="ja-JP" altLang="en-US" sz="1600" dirty="0"/>
          </a:p>
        </p:txBody>
      </p:sp>
      <p:sp>
        <p:nvSpPr>
          <p:cNvPr id="20" name="テキスト ボックス 19">
            <a:extLst>
              <a:ext uri="{FF2B5EF4-FFF2-40B4-BE49-F238E27FC236}">
                <a16:creationId xmlns:a16="http://schemas.microsoft.com/office/drawing/2014/main" id="{CD6B0239-EF2E-7889-4A9D-5520C7A366BE}"/>
              </a:ext>
            </a:extLst>
          </p:cNvPr>
          <p:cNvSpPr txBox="1"/>
          <p:nvPr/>
        </p:nvSpPr>
        <p:spPr>
          <a:xfrm>
            <a:off x="5196172" y="6231550"/>
            <a:ext cx="2576786" cy="338554"/>
          </a:xfrm>
          <a:prstGeom prst="rect">
            <a:avLst/>
          </a:prstGeom>
          <a:noFill/>
        </p:spPr>
        <p:txBody>
          <a:bodyPr wrap="square" rtlCol="0">
            <a:spAutoFit/>
          </a:bodyPr>
          <a:lstStyle/>
          <a:p>
            <a:r>
              <a:rPr lang="ja-JP" altLang="en-US" sz="1600" dirty="0"/>
              <a:t>知りたい情報を選択</a:t>
            </a:r>
            <a:endParaRPr kumimoji="1" lang="ja-JP" altLang="en-US" sz="1600" dirty="0"/>
          </a:p>
        </p:txBody>
      </p:sp>
      <p:sp>
        <p:nvSpPr>
          <p:cNvPr id="21" name="フローチャート: 結合子 20">
            <a:extLst>
              <a:ext uri="{FF2B5EF4-FFF2-40B4-BE49-F238E27FC236}">
                <a16:creationId xmlns:a16="http://schemas.microsoft.com/office/drawing/2014/main" id="{7389B872-19D0-E2EA-AE69-82FE647B7639}"/>
              </a:ext>
            </a:extLst>
          </p:cNvPr>
          <p:cNvSpPr>
            <a:spLocks noChangeAspect="1"/>
          </p:cNvSpPr>
          <p:nvPr/>
        </p:nvSpPr>
        <p:spPr>
          <a:xfrm>
            <a:off x="4866365" y="5665007"/>
            <a:ext cx="288000" cy="288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22" name="フローチャート: 結合子 21">
            <a:extLst>
              <a:ext uri="{FF2B5EF4-FFF2-40B4-BE49-F238E27FC236}">
                <a16:creationId xmlns:a16="http://schemas.microsoft.com/office/drawing/2014/main" id="{2681D051-59E2-E4B5-B5A7-5FFE2A702C72}"/>
              </a:ext>
            </a:extLst>
          </p:cNvPr>
          <p:cNvSpPr>
            <a:spLocks noChangeAspect="1"/>
          </p:cNvSpPr>
          <p:nvPr/>
        </p:nvSpPr>
        <p:spPr>
          <a:xfrm>
            <a:off x="4872212" y="6232107"/>
            <a:ext cx="288000" cy="288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endParaRPr kumimoji="1" lang="ja-JP" altLang="en-US" sz="1200" dirty="0"/>
          </a:p>
        </p:txBody>
      </p:sp>
      <p:sp>
        <p:nvSpPr>
          <p:cNvPr id="26" name="フローチャート: 結合子 25">
            <a:extLst>
              <a:ext uri="{FF2B5EF4-FFF2-40B4-BE49-F238E27FC236}">
                <a16:creationId xmlns:a16="http://schemas.microsoft.com/office/drawing/2014/main" id="{A5767305-8D1B-652A-3DC5-1885F903E869}"/>
              </a:ext>
            </a:extLst>
          </p:cNvPr>
          <p:cNvSpPr>
            <a:spLocks noChangeAspect="1"/>
          </p:cNvSpPr>
          <p:nvPr/>
        </p:nvSpPr>
        <p:spPr>
          <a:xfrm>
            <a:off x="832346" y="1648582"/>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1</a:t>
            </a:r>
            <a:endParaRPr kumimoji="1" lang="ja-JP" altLang="en-US" dirty="0"/>
          </a:p>
        </p:txBody>
      </p:sp>
      <p:sp>
        <p:nvSpPr>
          <p:cNvPr id="28" name="角丸四角形 15">
            <a:extLst>
              <a:ext uri="{FF2B5EF4-FFF2-40B4-BE49-F238E27FC236}">
                <a16:creationId xmlns:a16="http://schemas.microsoft.com/office/drawing/2014/main" id="{65DA7511-1FD8-5DE2-0CAB-89ADCAF6A598}"/>
              </a:ext>
            </a:extLst>
          </p:cNvPr>
          <p:cNvSpPr/>
          <p:nvPr/>
        </p:nvSpPr>
        <p:spPr>
          <a:xfrm>
            <a:off x="6907088" y="2579119"/>
            <a:ext cx="513995" cy="136829"/>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フローチャート: 結合子 29">
            <a:extLst>
              <a:ext uri="{FF2B5EF4-FFF2-40B4-BE49-F238E27FC236}">
                <a16:creationId xmlns:a16="http://schemas.microsoft.com/office/drawing/2014/main" id="{F8759332-DD83-485B-4E40-55ED0F360B53}"/>
              </a:ext>
            </a:extLst>
          </p:cNvPr>
          <p:cNvSpPr>
            <a:spLocks noChangeAspect="1"/>
          </p:cNvSpPr>
          <p:nvPr/>
        </p:nvSpPr>
        <p:spPr>
          <a:xfrm>
            <a:off x="652969" y="4262567"/>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32" name="フローチャート: 結合子 31">
            <a:extLst>
              <a:ext uri="{FF2B5EF4-FFF2-40B4-BE49-F238E27FC236}">
                <a16:creationId xmlns:a16="http://schemas.microsoft.com/office/drawing/2014/main" id="{04422E00-2059-CBC9-D46A-E46389AA7E43}"/>
              </a:ext>
            </a:extLst>
          </p:cNvPr>
          <p:cNvSpPr>
            <a:spLocks noChangeAspect="1"/>
          </p:cNvSpPr>
          <p:nvPr/>
        </p:nvSpPr>
        <p:spPr>
          <a:xfrm>
            <a:off x="4882943" y="1629842"/>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1</a:t>
            </a:r>
            <a:endParaRPr kumimoji="1" lang="ja-JP" altLang="en-US" dirty="0"/>
          </a:p>
        </p:txBody>
      </p:sp>
      <p:sp>
        <p:nvSpPr>
          <p:cNvPr id="34" name="角丸四角形 15">
            <a:extLst>
              <a:ext uri="{FF2B5EF4-FFF2-40B4-BE49-F238E27FC236}">
                <a16:creationId xmlns:a16="http://schemas.microsoft.com/office/drawing/2014/main" id="{C78C736D-5467-FA70-E5DB-7AC92624DF15}"/>
              </a:ext>
            </a:extLst>
          </p:cNvPr>
          <p:cNvSpPr/>
          <p:nvPr/>
        </p:nvSpPr>
        <p:spPr>
          <a:xfrm>
            <a:off x="633316" y="4693742"/>
            <a:ext cx="399307" cy="123356"/>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6" name="図 35">
            <a:extLst>
              <a:ext uri="{FF2B5EF4-FFF2-40B4-BE49-F238E27FC236}">
                <a16:creationId xmlns:a16="http://schemas.microsoft.com/office/drawing/2014/main" id="{43F73050-DBB6-4888-A8F3-F4A34806BC3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656245" y="4767513"/>
            <a:ext cx="506638" cy="506638"/>
          </a:xfrm>
          <a:prstGeom prst="rect">
            <a:avLst/>
          </a:prstGeom>
        </p:spPr>
      </p:pic>
      <p:sp>
        <p:nvSpPr>
          <p:cNvPr id="38" name="フローチャート: 結合子 37">
            <a:extLst>
              <a:ext uri="{FF2B5EF4-FFF2-40B4-BE49-F238E27FC236}">
                <a16:creationId xmlns:a16="http://schemas.microsoft.com/office/drawing/2014/main" id="{80BDE4DD-A06D-EB53-2C11-716268A1B05D}"/>
              </a:ext>
            </a:extLst>
          </p:cNvPr>
          <p:cNvSpPr>
            <a:spLocks noChangeAspect="1"/>
          </p:cNvSpPr>
          <p:nvPr/>
        </p:nvSpPr>
        <p:spPr>
          <a:xfrm>
            <a:off x="6984085" y="2168292"/>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pic>
        <p:nvPicPr>
          <p:cNvPr id="40" name="図 39">
            <a:extLst>
              <a:ext uri="{FF2B5EF4-FFF2-40B4-BE49-F238E27FC236}">
                <a16:creationId xmlns:a16="http://schemas.microsoft.com/office/drawing/2014/main" id="{949C7307-60CD-CB40-7476-A0BCD1A58BF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6972670" y="2685569"/>
            <a:ext cx="433461" cy="433461"/>
          </a:xfrm>
          <a:prstGeom prst="rect">
            <a:avLst/>
          </a:prstGeom>
        </p:spPr>
      </p:pic>
      <p:pic>
        <p:nvPicPr>
          <p:cNvPr id="8" name="図 7">
            <a:extLst>
              <a:ext uri="{FF2B5EF4-FFF2-40B4-BE49-F238E27FC236}">
                <a16:creationId xmlns:a16="http://schemas.microsoft.com/office/drawing/2014/main" id="{23E6C2B5-6542-ABB4-FE26-1CFF62DD0FF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6200000">
            <a:off x="1543774" y="1852210"/>
            <a:ext cx="506638" cy="506638"/>
          </a:xfrm>
          <a:prstGeom prst="rect">
            <a:avLst/>
          </a:prstGeom>
        </p:spPr>
      </p:pic>
      <p:sp>
        <p:nvSpPr>
          <p:cNvPr id="14" name="四角形: 角を丸くする 13">
            <a:extLst>
              <a:ext uri="{FF2B5EF4-FFF2-40B4-BE49-F238E27FC236}">
                <a16:creationId xmlns:a16="http://schemas.microsoft.com/office/drawing/2014/main" id="{CB56B9AB-3C73-B9E6-73B0-8EE5E7D8E704}"/>
              </a:ext>
            </a:extLst>
          </p:cNvPr>
          <p:cNvSpPr/>
          <p:nvPr/>
        </p:nvSpPr>
        <p:spPr>
          <a:xfrm>
            <a:off x="473250" y="1463457"/>
            <a:ext cx="3960000" cy="5040000"/>
          </a:xfrm>
          <a:prstGeom prst="roundRect">
            <a:avLst>
              <a:gd name="adj" fmla="val 294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44000" tIns="288000" rIns="144000" bIns="72000" rtlCol="0" anchor="b"/>
          <a:lstStyle/>
          <a:p>
            <a:pPr marL="182563" indent="-182563">
              <a:lnSpc>
                <a:spcPct val="120000"/>
              </a:lnSpc>
              <a:buFont typeface="Arial" panose="020B0604020202020204" pitchFamily="34" charset="0"/>
              <a:buChar char="•"/>
            </a:pPr>
            <a:endParaRPr kumimoji="1" lang="ja-JP" altLang="en-US" sz="1600" dirty="0">
              <a:solidFill>
                <a:schemeClr val="tx2"/>
              </a:solidFill>
            </a:endParaRPr>
          </a:p>
        </p:txBody>
      </p:sp>
      <p:sp>
        <p:nvSpPr>
          <p:cNvPr id="16" name="四角形: 角を丸くする 15">
            <a:extLst>
              <a:ext uri="{FF2B5EF4-FFF2-40B4-BE49-F238E27FC236}">
                <a16:creationId xmlns:a16="http://schemas.microsoft.com/office/drawing/2014/main" id="{8AD55AC7-9447-62B3-4231-9DD97665DC41}"/>
              </a:ext>
            </a:extLst>
          </p:cNvPr>
          <p:cNvSpPr/>
          <p:nvPr/>
        </p:nvSpPr>
        <p:spPr>
          <a:xfrm>
            <a:off x="4630035" y="1421894"/>
            <a:ext cx="4145664" cy="4102123"/>
          </a:xfrm>
          <a:prstGeom prst="roundRect">
            <a:avLst>
              <a:gd name="adj" fmla="val 2949"/>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44000" tIns="288000" rIns="144000" bIns="72000" rtlCol="0" anchor="b"/>
          <a:lstStyle/>
          <a:p>
            <a:pPr marL="182563" indent="-182563">
              <a:lnSpc>
                <a:spcPct val="120000"/>
              </a:lnSpc>
              <a:buFont typeface="Arial" panose="020B0604020202020204" pitchFamily="34" charset="0"/>
              <a:buChar char="•"/>
            </a:pPr>
            <a:endParaRPr kumimoji="1" lang="ja-JP" altLang="en-US" sz="1600" dirty="0">
              <a:solidFill>
                <a:schemeClr val="tx2"/>
              </a:solidFill>
            </a:endParaRPr>
          </a:p>
        </p:txBody>
      </p:sp>
      <p:sp>
        <p:nvSpPr>
          <p:cNvPr id="23" name="四角形: 角を丸くする 22">
            <a:extLst>
              <a:ext uri="{FF2B5EF4-FFF2-40B4-BE49-F238E27FC236}">
                <a16:creationId xmlns:a16="http://schemas.microsoft.com/office/drawing/2014/main" id="{FFA88B37-CE41-0319-22E1-611A1F2EA2D1}"/>
              </a:ext>
            </a:extLst>
          </p:cNvPr>
          <p:cNvSpPr/>
          <p:nvPr/>
        </p:nvSpPr>
        <p:spPr>
          <a:xfrm>
            <a:off x="1286039" y="1268481"/>
            <a:ext cx="2505383"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600" b="1" dirty="0"/>
              <a:t>パソコンでの表示例</a:t>
            </a:r>
          </a:p>
        </p:txBody>
      </p:sp>
      <p:sp>
        <p:nvSpPr>
          <p:cNvPr id="24" name="四角形: 角を丸くする 23">
            <a:extLst>
              <a:ext uri="{FF2B5EF4-FFF2-40B4-BE49-F238E27FC236}">
                <a16:creationId xmlns:a16="http://schemas.microsoft.com/office/drawing/2014/main" id="{4F722545-EAC1-A694-951E-B2E6E342EA20}"/>
              </a:ext>
            </a:extLst>
          </p:cNvPr>
          <p:cNvSpPr/>
          <p:nvPr/>
        </p:nvSpPr>
        <p:spPr>
          <a:xfrm>
            <a:off x="5458192" y="1226917"/>
            <a:ext cx="2505383"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600" b="1" dirty="0"/>
              <a:t>スマホでの表示例</a:t>
            </a:r>
          </a:p>
        </p:txBody>
      </p:sp>
      <p:sp>
        <p:nvSpPr>
          <p:cNvPr id="17" name="スライド番号プレースホルダー 16">
            <a:extLst>
              <a:ext uri="{FF2B5EF4-FFF2-40B4-BE49-F238E27FC236}">
                <a16:creationId xmlns:a16="http://schemas.microsoft.com/office/drawing/2014/main" id="{0903B49D-14A0-BB5D-92B5-3662CDD4DF85}"/>
              </a:ext>
            </a:extLst>
          </p:cNvPr>
          <p:cNvSpPr>
            <a:spLocks noGrp="1"/>
          </p:cNvSpPr>
          <p:nvPr>
            <p:ph type="sldNum" sz="quarter" idx="12"/>
          </p:nvPr>
        </p:nvSpPr>
        <p:spPr/>
        <p:txBody>
          <a:bodyPr/>
          <a:lstStyle/>
          <a:p>
            <a:fld id="{5F9F9204-6EDA-41A6-81B7-5E8491083ADF}" type="slidenum">
              <a:rPr kumimoji="1" lang="ja-JP" altLang="en-US" smtClean="0"/>
              <a:t>33</a:t>
            </a:fld>
            <a:endParaRPr kumimoji="1" lang="ja-JP" altLang="en-US" dirty="0"/>
          </a:p>
        </p:txBody>
      </p:sp>
    </p:spTree>
    <p:extLst>
      <p:ext uri="{BB962C8B-B14F-4D97-AF65-F5344CB8AC3E}">
        <p14:creationId xmlns:p14="http://schemas.microsoft.com/office/powerpoint/2010/main" val="3242963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直線コネクタ 43">
            <a:extLst>
              <a:ext uri="{FF2B5EF4-FFF2-40B4-BE49-F238E27FC236}">
                <a16:creationId xmlns:a16="http://schemas.microsoft.com/office/drawing/2014/main" id="{C0D9266F-BB72-1221-D3BB-5C19AB3B6BF3}"/>
              </a:ext>
            </a:extLst>
          </p:cNvPr>
          <p:cNvCxnSpPr>
            <a:cxnSpLocks/>
          </p:cNvCxnSpPr>
          <p:nvPr/>
        </p:nvCxnSpPr>
        <p:spPr>
          <a:xfrm>
            <a:off x="578841" y="4307057"/>
            <a:ext cx="0" cy="540000"/>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36" name="図 35">
            <a:extLst>
              <a:ext uri="{FF2B5EF4-FFF2-40B4-BE49-F238E27FC236}">
                <a16:creationId xmlns:a16="http://schemas.microsoft.com/office/drawing/2014/main" id="{D71DE0BB-316F-FF45-60E3-7BE25F8C268B}"/>
              </a:ext>
            </a:extLst>
          </p:cNvPr>
          <p:cNvPicPr>
            <a:picLocks noChangeAspect="1"/>
          </p:cNvPicPr>
          <p:nvPr/>
        </p:nvPicPr>
        <p:blipFill>
          <a:blip r:embed="rId3"/>
          <a:stretch>
            <a:fillRect/>
          </a:stretch>
        </p:blipFill>
        <p:spPr>
          <a:xfrm>
            <a:off x="412277" y="1106355"/>
            <a:ext cx="4394599" cy="1933446"/>
          </a:xfrm>
          <a:prstGeom prst="rect">
            <a:avLst/>
          </a:prstGeom>
          <a:ln>
            <a:solidFill>
              <a:schemeClr val="bg1">
                <a:lumMod val="75000"/>
              </a:schemeClr>
            </a:solidFill>
          </a:ln>
        </p:spPr>
      </p:pic>
      <p:sp>
        <p:nvSpPr>
          <p:cNvPr id="2" name="タイトル 1">
            <a:extLst>
              <a:ext uri="{FF2B5EF4-FFF2-40B4-BE49-F238E27FC236}">
                <a16:creationId xmlns:a16="http://schemas.microsoft.com/office/drawing/2014/main" id="{1BA83C78-4580-D8B6-9561-B99FD8D147AA}"/>
              </a:ext>
            </a:extLst>
          </p:cNvPr>
          <p:cNvSpPr>
            <a:spLocks noGrp="1"/>
          </p:cNvSpPr>
          <p:nvPr>
            <p:ph type="title"/>
          </p:nvPr>
        </p:nvSpPr>
        <p:spPr/>
        <p:txBody>
          <a:bodyPr/>
          <a:lstStyle/>
          <a:p>
            <a:r>
              <a:rPr lang="ja-JP" altLang="en-US" dirty="0"/>
              <a:t>情報内容についてもっと詳しく知りたい場合</a:t>
            </a:r>
            <a:endParaRPr kumimoji="1" lang="ja-JP" altLang="en-US" dirty="0"/>
          </a:p>
        </p:txBody>
      </p:sp>
      <p:sp>
        <p:nvSpPr>
          <p:cNvPr id="8" name="二等辺三角形 7">
            <a:extLst>
              <a:ext uri="{FF2B5EF4-FFF2-40B4-BE49-F238E27FC236}">
                <a16:creationId xmlns:a16="http://schemas.microsoft.com/office/drawing/2014/main" id="{07FAB9AD-F587-0B20-13EC-333262E951A1}"/>
              </a:ext>
            </a:extLst>
          </p:cNvPr>
          <p:cNvSpPr/>
          <p:nvPr/>
        </p:nvSpPr>
        <p:spPr>
          <a:xfrm rot="5400000">
            <a:off x="4788439" y="2026283"/>
            <a:ext cx="427830" cy="285076"/>
          </a:xfrm>
          <a:prstGeom prst="triangle">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AEAB56DE-7C14-ED5D-D922-BA0C4B1BEBB1}"/>
              </a:ext>
            </a:extLst>
          </p:cNvPr>
          <p:cNvSpPr/>
          <p:nvPr/>
        </p:nvSpPr>
        <p:spPr>
          <a:xfrm>
            <a:off x="0" y="1039363"/>
            <a:ext cx="4652736" cy="210724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5">
            <a:extLst>
              <a:ext uri="{FF2B5EF4-FFF2-40B4-BE49-F238E27FC236}">
                <a16:creationId xmlns:a16="http://schemas.microsoft.com/office/drawing/2014/main" id="{EC57C4BF-2672-F7E3-74D3-CBC1D41F6C66}"/>
              </a:ext>
            </a:extLst>
          </p:cNvPr>
          <p:cNvSpPr/>
          <p:nvPr/>
        </p:nvSpPr>
        <p:spPr>
          <a:xfrm>
            <a:off x="3268948" y="1456682"/>
            <a:ext cx="728621" cy="246712"/>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D3362C31-BC72-AD8D-53E6-A684BB7345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3453258" y="1629235"/>
            <a:ext cx="487748" cy="487748"/>
          </a:xfrm>
          <a:prstGeom prst="rect">
            <a:avLst/>
          </a:prstGeom>
        </p:spPr>
      </p:pic>
      <p:sp>
        <p:nvSpPr>
          <p:cNvPr id="24" name="フローチャート: 結合子 23">
            <a:extLst>
              <a:ext uri="{FF2B5EF4-FFF2-40B4-BE49-F238E27FC236}">
                <a16:creationId xmlns:a16="http://schemas.microsoft.com/office/drawing/2014/main" id="{1E80E26C-E060-5777-C8BB-C1154C9C4F20}"/>
              </a:ext>
            </a:extLst>
          </p:cNvPr>
          <p:cNvSpPr>
            <a:spLocks noChangeAspect="1"/>
          </p:cNvSpPr>
          <p:nvPr/>
        </p:nvSpPr>
        <p:spPr>
          <a:xfrm>
            <a:off x="3453258" y="1063186"/>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1</a:t>
            </a:r>
            <a:endParaRPr kumimoji="1" lang="ja-JP" altLang="en-US" dirty="0"/>
          </a:p>
        </p:txBody>
      </p:sp>
      <p:sp>
        <p:nvSpPr>
          <p:cNvPr id="27" name="テキスト ボックス 26">
            <a:extLst>
              <a:ext uri="{FF2B5EF4-FFF2-40B4-BE49-F238E27FC236}">
                <a16:creationId xmlns:a16="http://schemas.microsoft.com/office/drawing/2014/main" id="{0659D91D-4DAE-EE38-BFAB-2316C64A1E29}"/>
              </a:ext>
            </a:extLst>
          </p:cNvPr>
          <p:cNvSpPr txBox="1"/>
          <p:nvPr/>
        </p:nvSpPr>
        <p:spPr>
          <a:xfrm>
            <a:off x="755930" y="4179068"/>
            <a:ext cx="4652736" cy="338554"/>
          </a:xfrm>
          <a:prstGeom prst="rect">
            <a:avLst/>
          </a:prstGeom>
          <a:noFill/>
        </p:spPr>
        <p:txBody>
          <a:bodyPr wrap="square" rtlCol="0">
            <a:spAutoFit/>
          </a:bodyPr>
          <a:lstStyle/>
          <a:p>
            <a:r>
              <a:rPr lang="ja-JP" altLang="en-US" sz="1600" dirty="0"/>
              <a:t>気象庁トップページから「知識・解説」を選択</a:t>
            </a:r>
            <a:endParaRPr kumimoji="1" lang="ja-JP" altLang="en-US" sz="1600" dirty="0"/>
          </a:p>
        </p:txBody>
      </p:sp>
      <p:sp>
        <p:nvSpPr>
          <p:cNvPr id="29" name="テキスト ボックス 28">
            <a:extLst>
              <a:ext uri="{FF2B5EF4-FFF2-40B4-BE49-F238E27FC236}">
                <a16:creationId xmlns:a16="http://schemas.microsoft.com/office/drawing/2014/main" id="{A70010B9-9D7F-9BF1-48EC-47808EB38998}"/>
              </a:ext>
            </a:extLst>
          </p:cNvPr>
          <p:cNvSpPr txBox="1"/>
          <p:nvPr/>
        </p:nvSpPr>
        <p:spPr>
          <a:xfrm>
            <a:off x="768323" y="4770888"/>
            <a:ext cx="2576786" cy="338554"/>
          </a:xfrm>
          <a:prstGeom prst="rect">
            <a:avLst/>
          </a:prstGeom>
          <a:noFill/>
        </p:spPr>
        <p:txBody>
          <a:bodyPr wrap="square" rtlCol="0">
            <a:spAutoFit/>
          </a:bodyPr>
          <a:lstStyle/>
          <a:p>
            <a:r>
              <a:rPr lang="ja-JP" altLang="en-US" sz="1600" dirty="0"/>
              <a:t>知りたい情報を選択</a:t>
            </a:r>
            <a:endParaRPr kumimoji="1" lang="ja-JP" altLang="en-US" sz="1600" dirty="0"/>
          </a:p>
        </p:txBody>
      </p:sp>
      <p:sp>
        <p:nvSpPr>
          <p:cNvPr id="31" name="フローチャート: 結合子 30">
            <a:extLst>
              <a:ext uri="{FF2B5EF4-FFF2-40B4-BE49-F238E27FC236}">
                <a16:creationId xmlns:a16="http://schemas.microsoft.com/office/drawing/2014/main" id="{E2532D0E-6C06-09E9-1C09-A541CECF5B03}"/>
              </a:ext>
            </a:extLst>
          </p:cNvPr>
          <p:cNvSpPr>
            <a:spLocks noChangeAspect="1"/>
          </p:cNvSpPr>
          <p:nvPr/>
        </p:nvSpPr>
        <p:spPr>
          <a:xfrm>
            <a:off x="438516" y="4204345"/>
            <a:ext cx="288000" cy="288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1</a:t>
            </a:r>
            <a:endParaRPr kumimoji="1" lang="ja-JP" altLang="en-US" sz="1200" dirty="0"/>
          </a:p>
        </p:txBody>
      </p:sp>
      <p:sp>
        <p:nvSpPr>
          <p:cNvPr id="32" name="フローチャート: 結合子 31">
            <a:extLst>
              <a:ext uri="{FF2B5EF4-FFF2-40B4-BE49-F238E27FC236}">
                <a16:creationId xmlns:a16="http://schemas.microsoft.com/office/drawing/2014/main" id="{558EC543-2D71-18A9-9DF3-0E2B67EB29CA}"/>
              </a:ext>
            </a:extLst>
          </p:cNvPr>
          <p:cNvSpPr>
            <a:spLocks noChangeAspect="1"/>
          </p:cNvSpPr>
          <p:nvPr/>
        </p:nvSpPr>
        <p:spPr>
          <a:xfrm>
            <a:off x="444363" y="4771445"/>
            <a:ext cx="288000" cy="288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t>2</a:t>
            </a:r>
            <a:endParaRPr kumimoji="1" lang="ja-JP" altLang="en-US" sz="1200" dirty="0"/>
          </a:p>
        </p:txBody>
      </p:sp>
      <p:pic>
        <p:nvPicPr>
          <p:cNvPr id="40" name="図 39">
            <a:extLst>
              <a:ext uri="{FF2B5EF4-FFF2-40B4-BE49-F238E27FC236}">
                <a16:creationId xmlns:a16="http://schemas.microsoft.com/office/drawing/2014/main" id="{B5F82AD3-2D21-9149-1931-16C166899F4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90406" y="987202"/>
            <a:ext cx="3441317" cy="5570877"/>
          </a:xfrm>
          <a:prstGeom prst="rect">
            <a:avLst/>
          </a:prstGeom>
          <a:ln>
            <a:solidFill>
              <a:schemeClr val="bg1">
                <a:lumMod val="75000"/>
              </a:schemeClr>
            </a:solidFill>
          </a:ln>
        </p:spPr>
      </p:pic>
      <p:sp>
        <p:nvSpPr>
          <p:cNvPr id="7" name="角丸四角形 15">
            <a:extLst>
              <a:ext uri="{FF2B5EF4-FFF2-40B4-BE49-F238E27FC236}">
                <a16:creationId xmlns:a16="http://schemas.microsoft.com/office/drawing/2014/main" id="{51873D0F-FC90-07D8-D58D-E78C5C67104A}"/>
              </a:ext>
            </a:extLst>
          </p:cNvPr>
          <p:cNvSpPr/>
          <p:nvPr/>
        </p:nvSpPr>
        <p:spPr>
          <a:xfrm>
            <a:off x="5433609" y="5053529"/>
            <a:ext cx="1529899" cy="360000"/>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1" name="フローチャート: 結合子 40">
            <a:extLst>
              <a:ext uri="{FF2B5EF4-FFF2-40B4-BE49-F238E27FC236}">
                <a16:creationId xmlns:a16="http://schemas.microsoft.com/office/drawing/2014/main" id="{7C0FB3A3-AFF3-FD15-65B6-B7A5496EDC30}"/>
              </a:ext>
            </a:extLst>
          </p:cNvPr>
          <p:cNvSpPr>
            <a:spLocks noChangeAspect="1"/>
          </p:cNvSpPr>
          <p:nvPr/>
        </p:nvSpPr>
        <p:spPr>
          <a:xfrm>
            <a:off x="5037649" y="5053529"/>
            <a:ext cx="360000" cy="360000"/>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2</a:t>
            </a:r>
            <a:endParaRPr kumimoji="1" lang="ja-JP" altLang="en-US" dirty="0"/>
          </a:p>
        </p:txBody>
      </p:sp>
      <p:sp>
        <p:nvSpPr>
          <p:cNvPr id="4" name="スライド番号プレースホルダー 3">
            <a:extLst>
              <a:ext uri="{FF2B5EF4-FFF2-40B4-BE49-F238E27FC236}">
                <a16:creationId xmlns:a16="http://schemas.microsoft.com/office/drawing/2014/main" id="{497DF1A4-B8BE-2D22-A77A-1D49297EBA36}"/>
              </a:ext>
            </a:extLst>
          </p:cNvPr>
          <p:cNvSpPr>
            <a:spLocks noGrp="1"/>
          </p:cNvSpPr>
          <p:nvPr>
            <p:ph type="sldNum" sz="quarter" idx="12"/>
          </p:nvPr>
        </p:nvSpPr>
        <p:spPr/>
        <p:txBody>
          <a:bodyPr/>
          <a:lstStyle/>
          <a:p>
            <a:fld id="{5F9F9204-6EDA-41A6-81B7-5E8491083ADF}" type="slidenum">
              <a:rPr kumimoji="1" lang="ja-JP" altLang="en-US" smtClean="0"/>
              <a:t>34</a:t>
            </a:fld>
            <a:endParaRPr kumimoji="1" lang="ja-JP" altLang="en-US" dirty="0"/>
          </a:p>
        </p:txBody>
      </p:sp>
    </p:spTree>
    <p:extLst>
      <p:ext uri="{BB962C8B-B14F-4D97-AF65-F5344CB8AC3E}">
        <p14:creationId xmlns:p14="http://schemas.microsoft.com/office/powerpoint/2010/main" val="2540970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4">
            <a:extLst>
              <a:ext uri="{FF2B5EF4-FFF2-40B4-BE49-F238E27FC236}">
                <a16:creationId xmlns:a16="http://schemas.microsoft.com/office/drawing/2014/main" id="{2BF7646F-DA85-39F8-9945-55690548CE32}"/>
              </a:ext>
            </a:extLst>
          </p:cNvPr>
          <p:cNvGraphicFramePr>
            <a:graphicFrameLocks noGrp="1"/>
          </p:cNvGraphicFramePr>
          <p:nvPr>
            <p:extLst>
              <p:ext uri="{D42A27DB-BD31-4B8C-83A1-F6EECF244321}">
                <p14:modId xmlns:p14="http://schemas.microsoft.com/office/powerpoint/2010/main" val="3654451273"/>
              </p:ext>
            </p:extLst>
          </p:nvPr>
        </p:nvGraphicFramePr>
        <p:xfrm>
          <a:off x="873176" y="2526624"/>
          <a:ext cx="7959740" cy="1804752"/>
        </p:xfrm>
        <a:graphic>
          <a:graphicData uri="http://schemas.openxmlformats.org/drawingml/2006/table">
            <a:tbl>
              <a:tblPr firstRow="1" bandRow="1">
                <a:tableStyleId>{5C22544A-7EE6-4342-B048-85BDC9FD1C3A}</a:tableStyleId>
              </a:tblPr>
              <a:tblGrid>
                <a:gridCol w="1194635">
                  <a:extLst>
                    <a:ext uri="{9D8B030D-6E8A-4147-A177-3AD203B41FA5}">
                      <a16:colId xmlns:a16="http://schemas.microsoft.com/office/drawing/2014/main" val="593793763"/>
                    </a:ext>
                  </a:extLst>
                </a:gridCol>
                <a:gridCol w="6765105">
                  <a:extLst>
                    <a:ext uri="{9D8B030D-6E8A-4147-A177-3AD203B41FA5}">
                      <a16:colId xmlns:a16="http://schemas.microsoft.com/office/drawing/2014/main" val="3080342454"/>
                    </a:ext>
                  </a:extLst>
                </a:gridCol>
              </a:tblGrid>
              <a:tr h="1332000">
                <a:tc>
                  <a:txBody>
                    <a:bodyPr/>
                    <a:lstStyle/>
                    <a:p>
                      <a:pPr algn="ctr"/>
                      <a:r>
                        <a:rPr kumimoji="1" lang="en-US" altLang="ja-JP" sz="4000" dirty="0">
                          <a:solidFill>
                            <a:schemeClr val="tx2"/>
                          </a:solidFill>
                        </a:rPr>
                        <a:t>2</a:t>
                      </a:r>
                      <a:endParaRPr kumimoji="1" lang="ja-JP" altLang="en-US" sz="4000" dirty="0">
                        <a:solidFill>
                          <a:schemeClr val="tx2"/>
                        </a:solidFill>
                      </a:endParaRPr>
                    </a:p>
                  </a:txBody>
                  <a:tcPr marL="360000" marR="180000" marT="180000" marB="180000" anchor="ctr">
                    <a:lnL w="12700" cmpd="sng">
                      <a:noFill/>
                    </a:lnL>
                    <a:lnR w="381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nSpc>
                          <a:spcPct val="120000"/>
                        </a:lnSpc>
                      </a:pPr>
                      <a:endParaRPr kumimoji="1" lang="en-US" altLang="ja-JP" sz="3200" dirty="0">
                        <a:solidFill>
                          <a:schemeClr val="tx2"/>
                        </a:solidFill>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1" lang="ja-JP" altLang="en-US" sz="2400" b="0" dirty="0">
                          <a:solidFill>
                            <a:schemeClr val="tx1"/>
                          </a:solidFill>
                        </a:rPr>
                        <a:t>気象要因ごとの</a:t>
                      </a:r>
                      <a:r>
                        <a:rPr lang="ja-JP" altLang="en-US" sz="2400" b="0" dirty="0">
                          <a:solidFill>
                            <a:schemeClr val="tx1"/>
                          </a:solidFill>
                        </a:rPr>
                        <a:t>発表体系と情報例</a:t>
                      </a:r>
                      <a:endParaRPr lang="en-US" altLang="ja-JP" sz="2400" b="0" dirty="0">
                        <a:solidFill>
                          <a:schemeClr val="tx1"/>
                        </a:solidFill>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ja-JP" altLang="en-US" sz="2400" b="0" dirty="0">
                          <a:solidFill>
                            <a:schemeClr val="tx1"/>
                          </a:solidFill>
                        </a:rPr>
                        <a:t>気象情報と農業技術情報の連係例</a:t>
                      </a:r>
                      <a:endParaRPr kumimoji="1" lang="ja-JP" altLang="en-US" sz="2800" dirty="0">
                        <a:solidFill>
                          <a:schemeClr val="tx2"/>
                        </a:solidFill>
                      </a:endParaRPr>
                    </a:p>
                  </a:txBody>
                  <a:tcPr marL="360000" marR="180000" marT="180000" marB="180000" anchor="ctr">
                    <a:lnL w="38100" cap="flat" cmpd="sng" algn="ctr">
                      <a:solidFill>
                        <a:schemeClr val="tx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7911846"/>
                  </a:ext>
                </a:extLst>
              </a:tr>
            </a:tbl>
          </a:graphicData>
        </a:graphic>
      </p:graphicFrame>
      <p:sp>
        <p:nvSpPr>
          <p:cNvPr id="2" name="タイトル 1">
            <a:extLst>
              <a:ext uri="{FF2B5EF4-FFF2-40B4-BE49-F238E27FC236}">
                <a16:creationId xmlns:a16="http://schemas.microsoft.com/office/drawing/2014/main" id="{0E9265C2-47CF-1124-76C4-2667F0B652DC}"/>
              </a:ext>
            </a:extLst>
          </p:cNvPr>
          <p:cNvSpPr>
            <a:spLocks noGrp="1"/>
          </p:cNvSpPr>
          <p:nvPr>
            <p:ph type="title"/>
          </p:nvPr>
        </p:nvSpPr>
        <p:spPr>
          <a:xfrm>
            <a:off x="2361757" y="2764463"/>
            <a:ext cx="5239020" cy="415924"/>
          </a:xfrm>
        </p:spPr>
        <p:txBody>
          <a:bodyPr>
            <a:noAutofit/>
          </a:bodyPr>
          <a:lstStyle/>
          <a:p>
            <a:r>
              <a:rPr lang="ja-JP" altLang="en-US" sz="3200" dirty="0">
                <a:solidFill>
                  <a:schemeClr val="tx2"/>
                </a:solidFill>
              </a:rPr>
              <a:t>気象情報の発表体系と連係</a:t>
            </a:r>
            <a:endParaRPr lang="ja-JP" altLang="en-US" sz="3200" dirty="0"/>
          </a:p>
        </p:txBody>
      </p:sp>
    </p:spTree>
    <p:extLst>
      <p:ext uri="{BB962C8B-B14F-4D97-AF65-F5344CB8AC3E}">
        <p14:creationId xmlns:p14="http://schemas.microsoft.com/office/powerpoint/2010/main" val="752299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矢印: 右 26">
            <a:extLst>
              <a:ext uri="{FF2B5EF4-FFF2-40B4-BE49-F238E27FC236}">
                <a16:creationId xmlns:a16="http://schemas.microsoft.com/office/drawing/2014/main" id="{772EE981-EF25-933C-1B43-76B178A09BAD}"/>
              </a:ext>
            </a:extLst>
          </p:cNvPr>
          <p:cNvSpPr/>
          <p:nvPr/>
        </p:nvSpPr>
        <p:spPr>
          <a:xfrm rot="5400000">
            <a:off x="724649" y="5544184"/>
            <a:ext cx="1146587" cy="432000"/>
          </a:xfrm>
          <a:prstGeom prst="rightArrow">
            <a:avLst>
              <a:gd name="adj1" fmla="val 50000"/>
              <a:gd name="adj2" fmla="val 7057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矢印: 右 27">
            <a:extLst>
              <a:ext uri="{FF2B5EF4-FFF2-40B4-BE49-F238E27FC236}">
                <a16:creationId xmlns:a16="http://schemas.microsoft.com/office/drawing/2014/main" id="{17B19BDB-DF76-65E4-2D27-F8CB49EA2C2B}"/>
              </a:ext>
            </a:extLst>
          </p:cNvPr>
          <p:cNvSpPr/>
          <p:nvPr/>
        </p:nvSpPr>
        <p:spPr>
          <a:xfrm rot="5400000">
            <a:off x="-775009" y="2884699"/>
            <a:ext cx="4145904" cy="432000"/>
          </a:xfrm>
          <a:prstGeom prst="rightArrow">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a:extLst>
              <a:ext uri="{FF2B5EF4-FFF2-40B4-BE49-F238E27FC236}">
                <a16:creationId xmlns:a16="http://schemas.microsoft.com/office/drawing/2014/main" id="{08FF6940-5A29-F7F0-06B0-E981F5CA5AAD}"/>
              </a:ext>
            </a:extLst>
          </p:cNvPr>
          <p:cNvSpPr>
            <a:spLocks noGrp="1"/>
          </p:cNvSpPr>
          <p:nvPr>
            <p:ph type="title"/>
          </p:nvPr>
        </p:nvSpPr>
        <p:spPr/>
        <p:txBody>
          <a:bodyPr/>
          <a:lstStyle/>
          <a:p>
            <a:r>
              <a:rPr kumimoji="1" lang="ja-JP" altLang="en-US" dirty="0"/>
              <a:t>低温</a:t>
            </a:r>
            <a:r>
              <a:rPr lang="ja-JP" altLang="en-US" dirty="0"/>
              <a:t>・</a:t>
            </a:r>
            <a:r>
              <a:rPr lang="ja-JP" altLang="en-US"/>
              <a:t>凍</a:t>
            </a:r>
            <a:r>
              <a:rPr lang="ja-JP" altLang="en-US" smtClean="0"/>
              <a:t>霜</a:t>
            </a:r>
            <a:r>
              <a:rPr kumimoji="1" lang="ja-JP" altLang="en-US" smtClean="0"/>
              <a:t>に</a:t>
            </a:r>
            <a:r>
              <a:rPr kumimoji="1" lang="ja-JP" altLang="en-US" dirty="0"/>
              <a:t>関する気象情報の発表体系</a:t>
            </a:r>
          </a:p>
        </p:txBody>
      </p:sp>
      <p:sp>
        <p:nvSpPr>
          <p:cNvPr id="6" name="フローチャート: 結合子 5">
            <a:extLst>
              <a:ext uri="{FF2B5EF4-FFF2-40B4-BE49-F238E27FC236}">
                <a16:creationId xmlns:a16="http://schemas.microsoft.com/office/drawing/2014/main" id="{64174915-556E-050A-EE12-6DCA293941F7}"/>
              </a:ext>
            </a:extLst>
          </p:cNvPr>
          <p:cNvSpPr>
            <a:spLocks noChangeAspect="1"/>
          </p:cNvSpPr>
          <p:nvPr/>
        </p:nvSpPr>
        <p:spPr>
          <a:xfrm>
            <a:off x="1187060" y="1518166"/>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8" name="フローチャート: 結合子 7">
            <a:extLst>
              <a:ext uri="{FF2B5EF4-FFF2-40B4-BE49-F238E27FC236}">
                <a16:creationId xmlns:a16="http://schemas.microsoft.com/office/drawing/2014/main" id="{CE411BC7-4F61-4F30-3908-156094EACFE4}"/>
              </a:ext>
            </a:extLst>
          </p:cNvPr>
          <p:cNvSpPr>
            <a:spLocks noChangeAspect="1"/>
          </p:cNvSpPr>
          <p:nvPr/>
        </p:nvSpPr>
        <p:spPr>
          <a:xfrm>
            <a:off x="1183871" y="3078323"/>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9" name="フローチャート: 結合子 8">
            <a:extLst>
              <a:ext uri="{FF2B5EF4-FFF2-40B4-BE49-F238E27FC236}">
                <a16:creationId xmlns:a16="http://schemas.microsoft.com/office/drawing/2014/main" id="{F495347A-CD34-FDCA-B132-81843FB72DEC}"/>
              </a:ext>
            </a:extLst>
          </p:cNvPr>
          <p:cNvSpPr>
            <a:spLocks noChangeAspect="1"/>
          </p:cNvSpPr>
          <p:nvPr/>
        </p:nvSpPr>
        <p:spPr>
          <a:xfrm>
            <a:off x="1185986" y="4312666"/>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10" name="テキスト ボックス 9">
            <a:extLst>
              <a:ext uri="{FF2B5EF4-FFF2-40B4-BE49-F238E27FC236}">
                <a16:creationId xmlns:a16="http://schemas.microsoft.com/office/drawing/2014/main" id="{F7CAD1D3-22C9-79D6-1793-01B74B58AEA9}"/>
              </a:ext>
            </a:extLst>
          </p:cNvPr>
          <p:cNvSpPr txBox="1"/>
          <p:nvPr/>
        </p:nvSpPr>
        <p:spPr>
          <a:xfrm>
            <a:off x="1425271" y="1489030"/>
            <a:ext cx="2095500" cy="477054"/>
          </a:xfrm>
          <a:prstGeom prst="rect">
            <a:avLst/>
          </a:prstGeom>
          <a:noFill/>
        </p:spPr>
        <p:txBody>
          <a:bodyPr wrap="square" rtlCol="0">
            <a:spAutoFit/>
          </a:bodyPr>
          <a:lstStyle/>
          <a:p>
            <a:r>
              <a:rPr kumimoji="1" lang="en-US" altLang="ja-JP" sz="1400" b="1" dirty="0">
                <a:solidFill>
                  <a:schemeClr val="tx2"/>
                </a:solidFill>
              </a:rPr>
              <a:t>2</a:t>
            </a:r>
            <a:r>
              <a:rPr kumimoji="1" lang="ja-JP" altLang="en-US" sz="1400" b="1" dirty="0">
                <a:solidFill>
                  <a:schemeClr val="tx2"/>
                </a:solidFill>
              </a:rPr>
              <a:t>週間気温予報</a:t>
            </a:r>
            <a:endParaRPr kumimoji="1" lang="en-US" altLang="ja-JP" sz="1400" b="1" dirty="0">
              <a:solidFill>
                <a:schemeClr val="tx2"/>
              </a:solidFill>
            </a:endParaRPr>
          </a:p>
          <a:p>
            <a:r>
              <a:rPr kumimoji="1" lang="en-US" altLang="ja-JP" sz="1100" dirty="0"/>
              <a:t>2</a:t>
            </a:r>
            <a:r>
              <a:rPr kumimoji="1" lang="ja-JP" altLang="en-US" sz="1100" dirty="0"/>
              <a:t>週間先までを予想</a:t>
            </a:r>
          </a:p>
        </p:txBody>
      </p:sp>
      <p:sp>
        <p:nvSpPr>
          <p:cNvPr id="11" name="テキスト ボックス 10">
            <a:extLst>
              <a:ext uri="{FF2B5EF4-FFF2-40B4-BE49-F238E27FC236}">
                <a16:creationId xmlns:a16="http://schemas.microsoft.com/office/drawing/2014/main" id="{AFB9FB54-4858-03D4-590D-3EBCE982B07C}"/>
              </a:ext>
            </a:extLst>
          </p:cNvPr>
          <p:cNvSpPr txBox="1"/>
          <p:nvPr/>
        </p:nvSpPr>
        <p:spPr>
          <a:xfrm>
            <a:off x="1425271" y="1940096"/>
            <a:ext cx="2427955" cy="477054"/>
          </a:xfrm>
          <a:prstGeom prst="rect">
            <a:avLst/>
          </a:prstGeom>
          <a:noFill/>
        </p:spPr>
        <p:txBody>
          <a:bodyPr wrap="square" rtlCol="0">
            <a:spAutoFit/>
          </a:bodyPr>
          <a:lstStyle/>
          <a:p>
            <a:r>
              <a:rPr lang="ja-JP" altLang="en-US" sz="1400" b="1" dirty="0">
                <a:solidFill>
                  <a:schemeClr val="tx2"/>
                </a:solidFill>
              </a:rPr>
              <a:t>低温</a:t>
            </a:r>
            <a:r>
              <a:rPr kumimoji="1" lang="ja-JP" altLang="en-US" sz="1400" b="1" dirty="0">
                <a:solidFill>
                  <a:schemeClr val="tx2"/>
                </a:solidFill>
              </a:rPr>
              <a:t>に関する早期天候情報</a:t>
            </a:r>
            <a:endParaRPr kumimoji="1" lang="en-US" altLang="ja-JP" sz="1400" b="1" dirty="0">
              <a:solidFill>
                <a:schemeClr val="tx2"/>
              </a:solidFill>
            </a:endParaRPr>
          </a:p>
          <a:p>
            <a:r>
              <a:rPr lang="en-US" altLang="ja-JP" sz="1100" dirty="0"/>
              <a:t>6</a:t>
            </a:r>
            <a:r>
              <a:rPr lang="ja-JP" altLang="en-US" sz="1100" dirty="0"/>
              <a:t>日先～</a:t>
            </a:r>
            <a:r>
              <a:rPr lang="en-US" altLang="ja-JP" sz="1100" dirty="0"/>
              <a:t>14</a:t>
            </a:r>
            <a:r>
              <a:rPr lang="ja-JP" altLang="en-US" sz="1100" dirty="0"/>
              <a:t>日先までを予想</a:t>
            </a:r>
            <a:endParaRPr kumimoji="1" lang="ja-JP" altLang="en-US" sz="1100" dirty="0"/>
          </a:p>
        </p:txBody>
      </p:sp>
      <p:sp>
        <p:nvSpPr>
          <p:cNvPr id="12" name="テキスト ボックス 11">
            <a:extLst>
              <a:ext uri="{FF2B5EF4-FFF2-40B4-BE49-F238E27FC236}">
                <a16:creationId xmlns:a16="http://schemas.microsoft.com/office/drawing/2014/main" id="{A0351DD2-9796-027A-2727-36BDD8890C3C}"/>
              </a:ext>
            </a:extLst>
          </p:cNvPr>
          <p:cNvSpPr txBox="1"/>
          <p:nvPr/>
        </p:nvSpPr>
        <p:spPr>
          <a:xfrm>
            <a:off x="1432404" y="3073542"/>
            <a:ext cx="2420817" cy="477054"/>
          </a:xfrm>
          <a:prstGeom prst="rect">
            <a:avLst/>
          </a:prstGeom>
          <a:noFill/>
        </p:spPr>
        <p:txBody>
          <a:bodyPr wrap="square" rtlCol="0">
            <a:spAutoFit/>
          </a:bodyPr>
          <a:lstStyle/>
          <a:p>
            <a:r>
              <a:rPr kumimoji="1" lang="ja-JP" altLang="en-US" sz="1400" b="1" dirty="0">
                <a:solidFill>
                  <a:schemeClr val="tx2"/>
                </a:solidFill>
              </a:rPr>
              <a:t>低温に関する気象情報</a:t>
            </a:r>
          </a:p>
          <a:p>
            <a:r>
              <a:rPr lang="en-US" altLang="ja-JP" sz="1100" dirty="0"/>
              <a:t>7</a:t>
            </a:r>
            <a:r>
              <a:rPr lang="ja-JP" altLang="en-US" sz="1100" dirty="0"/>
              <a:t>日先程度までを予想</a:t>
            </a:r>
            <a:endParaRPr kumimoji="1" lang="ja-JP" altLang="en-US" sz="1100" dirty="0"/>
          </a:p>
        </p:txBody>
      </p:sp>
      <p:sp>
        <p:nvSpPr>
          <p:cNvPr id="13" name="テキスト ボックス 12">
            <a:extLst>
              <a:ext uri="{FF2B5EF4-FFF2-40B4-BE49-F238E27FC236}">
                <a16:creationId xmlns:a16="http://schemas.microsoft.com/office/drawing/2014/main" id="{380B1F45-A2A0-B402-0FD9-5B9D3042DFBF}"/>
              </a:ext>
            </a:extLst>
          </p:cNvPr>
          <p:cNvSpPr txBox="1"/>
          <p:nvPr/>
        </p:nvSpPr>
        <p:spPr>
          <a:xfrm>
            <a:off x="1424111" y="4289861"/>
            <a:ext cx="1984439" cy="477054"/>
          </a:xfrm>
          <a:prstGeom prst="rect">
            <a:avLst/>
          </a:prstGeom>
          <a:noFill/>
        </p:spPr>
        <p:txBody>
          <a:bodyPr wrap="square" rtlCol="0">
            <a:spAutoFit/>
          </a:bodyPr>
          <a:lstStyle/>
          <a:p>
            <a:r>
              <a:rPr kumimoji="1" lang="ja-JP" altLang="en-US" sz="1400" b="1" dirty="0">
                <a:solidFill>
                  <a:schemeClr val="tx2"/>
                </a:solidFill>
              </a:rPr>
              <a:t>低温注意報</a:t>
            </a:r>
            <a:r>
              <a:rPr lang="ja-JP" altLang="en-US" sz="1400" b="1" dirty="0">
                <a:solidFill>
                  <a:schemeClr val="tx2"/>
                </a:solidFill>
              </a:rPr>
              <a:t>、霜注意報</a:t>
            </a:r>
            <a:endParaRPr kumimoji="1" lang="en-US" altLang="ja-JP" sz="1400" b="1" dirty="0">
              <a:solidFill>
                <a:schemeClr val="tx2"/>
              </a:solidFill>
            </a:endParaRPr>
          </a:p>
          <a:p>
            <a:r>
              <a:rPr lang="ja-JP" altLang="en-US" sz="1100" dirty="0"/>
              <a:t>翌日・当日を予想</a:t>
            </a:r>
            <a:endParaRPr kumimoji="1" lang="ja-JP" altLang="en-US" sz="1100" dirty="0"/>
          </a:p>
        </p:txBody>
      </p:sp>
      <p:sp>
        <p:nvSpPr>
          <p:cNvPr id="15" name="テキスト ボックス 14">
            <a:extLst>
              <a:ext uri="{FF2B5EF4-FFF2-40B4-BE49-F238E27FC236}">
                <a16:creationId xmlns:a16="http://schemas.microsoft.com/office/drawing/2014/main" id="{848D9B2A-7244-8EC7-23D0-E0072902FFE2}"/>
              </a:ext>
            </a:extLst>
          </p:cNvPr>
          <p:cNvSpPr txBox="1"/>
          <p:nvPr/>
        </p:nvSpPr>
        <p:spPr>
          <a:xfrm>
            <a:off x="1404989" y="5155412"/>
            <a:ext cx="2943491" cy="1031051"/>
          </a:xfrm>
          <a:prstGeom prst="rect">
            <a:avLst/>
          </a:prstGeom>
          <a:noFill/>
        </p:spPr>
        <p:txBody>
          <a:bodyPr wrap="square" rtlCol="0">
            <a:spAutoFit/>
          </a:bodyPr>
          <a:lstStyle/>
          <a:p>
            <a:r>
              <a:rPr kumimoji="1" lang="ja-JP" altLang="en-US" sz="1400" b="1" dirty="0" smtClean="0">
                <a:solidFill>
                  <a:schemeClr val="tx2"/>
                </a:solidFill>
              </a:rPr>
              <a:t>長期間の低温（日照不足、長雨）に関する</a:t>
            </a:r>
            <a:r>
              <a:rPr kumimoji="1" lang="ja-JP" altLang="en-US" sz="1400" b="1" dirty="0">
                <a:solidFill>
                  <a:schemeClr val="tx2"/>
                </a:solidFill>
              </a:rPr>
              <a:t>気象</a:t>
            </a:r>
            <a:r>
              <a:rPr kumimoji="1" lang="ja-JP" altLang="en-US" sz="1400" b="1" dirty="0" smtClean="0">
                <a:solidFill>
                  <a:schemeClr val="tx2"/>
                </a:solidFill>
              </a:rPr>
              <a:t>情報</a:t>
            </a:r>
            <a:r>
              <a:rPr lang="en-US" altLang="ja-JP" sz="1400" b="1" dirty="0" smtClean="0">
                <a:solidFill>
                  <a:schemeClr val="tx2"/>
                </a:solidFill>
              </a:rPr>
              <a:t>【</a:t>
            </a:r>
            <a:r>
              <a:rPr lang="zh-TW" altLang="en-US" sz="1400" b="1" dirty="0" smtClean="0">
                <a:solidFill>
                  <a:schemeClr val="tx2"/>
                </a:solidFill>
              </a:rPr>
              <a:t>天候情報</a:t>
            </a:r>
            <a:r>
              <a:rPr lang="en-US" altLang="ja-JP" sz="1400" b="1" dirty="0">
                <a:solidFill>
                  <a:schemeClr val="tx2"/>
                </a:solidFill>
              </a:rPr>
              <a:t>】</a:t>
            </a:r>
            <a:endParaRPr kumimoji="1" lang="en-US" altLang="ja-JP" sz="1400" b="1" dirty="0" smtClean="0">
              <a:solidFill>
                <a:schemeClr val="tx2"/>
              </a:solidFill>
            </a:endParaRPr>
          </a:p>
          <a:p>
            <a:pPr defTabSz="914418">
              <a:defRPr/>
            </a:pPr>
            <a:r>
              <a:rPr lang="ja-JP" altLang="en-US" sz="1100" dirty="0" smtClean="0">
                <a:latin typeface="游ゴシック" panose="020B0400000000000000" pitchFamily="50" charset="-128"/>
                <a:cs typeface="Times New Roman"/>
              </a:rPr>
              <a:t>低温（</a:t>
            </a:r>
            <a:r>
              <a:rPr lang="ja-JP" altLang="en-US" sz="1100" dirty="0">
                <a:latin typeface="游ゴシック" panose="020B0400000000000000" pitchFamily="50" charset="-128"/>
                <a:cs typeface="Times New Roman"/>
              </a:rPr>
              <a:t>日照</a:t>
            </a:r>
            <a:r>
              <a:rPr lang="ja-JP" altLang="en-US" sz="1100" dirty="0" smtClean="0">
                <a:latin typeface="游ゴシック" panose="020B0400000000000000" pitchFamily="50" charset="-128"/>
                <a:cs typeface="Times New Roman"/>
              </a:rPr>
              <a:t>不足、長雨）</a:t>
            </a:r>
            <a:r>
              <a:rPr kumimoji="1" lang="ja-JP" altLang="en-US" sz="1100" dirty="0" smtClean="0">
                <a:latin typeface="游ゴシック" panose="020B0400000000000000" pitchFamily="50" charset="-128"/>
                <a:cs typeface="Times New Roman"/>
              </a:rPr>
              <a:t>が</a:t>
            </a:r>
            <a:r>
              <a:rPr kumimoji="1" lang="ja-JP" altLang="en-US" sz="1100" dirty="0">
                <a:latin typeface="游ゴシック" panose="020B0400000000000000" pitchFamily="50" charset="-128"/>
                <a:cs typeface="Times New Roman"/>
              </a:rPr>
              <a:t>すでに発生し、今後数日間以上続き、社会的に大きな影響を予想</a:t>
            </a:r>
            <a:endParaRPr kumimoji="1" lang="en-US" altLang="ja-JP" b="1" dirty="0">
              <a:solidFill>
                <a:schemeClr val="tx2"/>
              </a:solidFill>
            </a:endParaRPr>
          </a:p>
        </p:txBody>
      </p:sp>
      <p:sp>
        <p:nvSpPr>
          <p:cNvPr id="16" name="テキスト ボックス 15">
            <a:extLst>
              <a:ext uri="{FF2B5EF4-FFF2-40B4-BE49-F238E27FC236}">
                <a16:creationId xmlns:a16="http://schemas.microsoft.com/office/drawing/2014/main" id="{B57DEC8C-987A-AC5C-DF29-92685A110B14}"/>
              </a:ext>
            </a:extLst>
          </p:cNvPr>
          <p:cNvSpPr txBox="1"/>
          <p:nvPr/>
        </p:nvSpPr>
        <p:spPr>
          <a:xfrm>
            <a:off x="310958" y="1510940"/>
            <a:ext cx="920602" cy="276998"/>
          </a:xfrm>
          <a:prstGeom prst="rect">
            <a:avLst/>
          </a:prstGeom>
          <a:noFill/>
        </p:spPr>
        <p:txBody>
          <a:bodyPr wrap="square" rtlCol="0">
            <a:spAutoFit/>
          </a:bodyPr>
          <a:lstStyle/>
          <a:p>
            <a:pPr algn="r"/>
            <a:r>
              <a:rPr kumimoji="1" lang="ja-JP" altLang="en-US" sz="1200" dirty="0">
                <a:solidFill>
                  <a:schemeClr val="tx2"/>
                </a:solidFill>
              </a:rPr>
              <a:t>２週間前</a:t>
            </a:r>
          </a:p>
        </p:txBody>
      </p:sp>
      <p:sp>
        <p:nvSpPr>
          <p:cNvPr id="17" name="テキスト ボックス 16">
            <a:extLst>
              <a:ext uri="{FF2B5EF4-FFF2-40B4-BE49-F238E27FC236}">
                <a16:creationId xmlns:a16="http://schemas.microsoft.com/office/drawing/2014/main" id="{AF05C1DB-10D5-7238-8395-119519D7335B}"/>
              </a:ext>
            </a:extLst>
          </p:cNvPr>
          <p:cNvSpPr txBox="1"/>
          <p:nvPr/>
        </p:nvSpPr>
        <p:spPr>
          <a:xfrm>
            <a:off x="344993" y="3078701"/>
            <a:ext cx="852533" cy="276999"/>
          </a:xfrm>
          <a:prstGeom prst="rect">
            <a:avLst/>
          </a:prstGeom>
          <a:noFill/>
        </p:spPr>
        <p:txBody>
          <a:bodyPr wrap="square" rtlCol="0">
            <a:spAutoFit/>
          </a:bodyPr>
          <a:lstStyle/>
          <a:p>
            <a:pPr algn="r"/>
            <a:r>
              <a:rPr lang="en-US" altLang="ja-JP" sz="1200" dirty="0">
                <a:solidFill>
                  <a:schemeClr val="tx2"/>
                </a:solidFill>
              </a:rPr>
              <a:t>1</a:t>
            </a:r>
            <a:r>
              <a:rPr kumimoji="1" lang="ja-JP" altLang="en-US" sz="1200" dirty="0">
                <a:solidFill>
                  <a:schemeClr val="tx2"/>
                </a:solidFill>
              </a:rPr>
              <a:t>週間前</a:t>
            </a:r>
          </a:p>
        </p:txBody>
      </p:sp>
      <p:sp>
        <p:nvSpPr>
          <p:cNvPr id="18" name="テキスト ボックス 17">
            <a:extLst>
              <a:ext uri="{FF2B5EF4-FFF2-40B4-BE49-F238E27FC236}">
                <a16:creationId xmlns:a16="http://schemas.microsoft.com/office/drawing/2014/main" id="{85B794ED-8058-8720-8CA5-8A5C11542CE9}"/>
              </a:ext>
            </a:extLst>
          </p:cNvPr>
          <p:cNvSpPr txBox="1"/>
          <p:nvPr/>
        </p:nvSpPr>
        <p:spPr>
          <a:xfrm>
            <a:off x="517582" y="4289861"/>
            <a:ext cx="661710" cy="261610"/>
          </a:xfrm>
          <a:prstGeom prst="rect">
            <a:avLst/>
          </a:prstGeom>
          <a:noFill/>
        </p:spPr>
        <p:txBody>
          <a:bodyPr wrap="square" rtlCol="0">
            <a:spAutoFit/>
          </a:bodyPr>
          <a:lstStyle/>
          <a:p>
            <a:pPr algn="r"/>
            <a:r>
              <a:rPr lang="ja-JP" altLang="en-US" sz="1100" dirty="0">
                <a:solidFill>
                  <a:schemeClr val="tx2"/>
                </a:solidFill>
              </a:rPr>
              <a:t>前日</a:t>
            </a:r>
            <a:endParaRPr kumimoji="1" lang="ja-JP" altLang="en-US" sz="1100" dirty="0">
              <a:solidFill>
                <a:schemeClr val="tx2"/>
              </a:solidFill>
            </a:endParaRPr>
          </a:p>
        </p:txBody>
      </p:sp>
      <p:sp>
        <p:nvSpPr>
          <p:cNvPr id="20" name="テキスト ボックス 19">
            <a:extLst>
              <a:ext uri="{FF2B5EF4-FFF2-40B4-BE49-F238E27FC236}">
                <a16:creationId xmlns:a16="http://schemas.microsoft.com/office/drawing/2014/main" id="{6E3D98B2-E8E7-C334-E9B8-3482578B8D6D}"/>
              </a:ext>
            </a:extLst>
          </p:cNvPr>
          <p:cNvSpPr txBox="1"/>
          <p:nvPr/>
        </p:nvSpPr>
        <p:spPr>
          <a:xfrm>
            <a:off x="428769" y="5064304"/>
            <a:ext cx="750523" cy="276999"/>
          </a:xfrm>
          <a:prstGeom prst="rect">
            <a:avLst/>
          </a:prstGeom>
          <a:noFill/>
        </p:spPr>
        <p:txBody>
          <a:bodyPr wrap="square" rtlCol="0">
            <a:spAutoFit/>
          </a:bodyPr>
          <a:lstStyle/>
          <a:p>
            <a:pPr algn="r"/>
            <a:r>
              <a:rPr kumimoji="1" lang="ja-JP" altLang="en-US" sz="1200" dirty="0">
                <a:solidFill>
                  <a:schemeClr val="accent2"/>
                </a:solidFill>
              </a:rPr>
              <a:t>発生</a:t>
            </a:r>
          </a:p>
        </p:txBody>
      </p:sp>
      <p:sp>
        <p:nvSpPr>
          <p:cNvPr id="19" name="フローチャート: 結合子 18">
            <a:extLst>
              <a:ext uri="{FF2B5EF4-FFF2-40B4-BE49-F238E27FC236}">
                <a16:creationId xmlns:a16="http://schemas.microsoft.com/office/drawing/2014/main" id="{0E72F015-7E93-9CD0-52FC-AB045A628E08}"/>
              </a:ext>
            </a:extLst>
          </p:cNvPr>
          <p:cNvSpPr>
            <a:spLocks noChangeAspect="1"/>
          </p:cNvSpPr>
          <p:nvPr/>
        </p:nvSpPr>
        <p:spPr>
          <a:xfrm>
            <a:off x="1188989" y="5078890"/>
            <a:ext cx="216000" cy="216000"/>
          </a:xfrm>
          <a:prstGeom prst="flowChartConnector">
            <a:avLst/>
          </a:prstGeom>
          <a:solidFill>
            <a:schemeClr val="accent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23" name="四角形: 角を丸くする 22">
            <a:extLst>
              <a:ext uri="{FF2B5EF4-FFF2-40B4-BE49-F238E27FC236}">
                <a16:creationId xmlns:a16="http://schemas.microsoft.com/office/drawing/2014/main" id="{12390E74-DC60-1189-FDE4-0CA6DAE3FE97}"/>
              </a:ext>
            </a:extLst>
          </p:cNvPr>
          <p:cNvSpPr/>
          <p:nvPr/>
        </p:nvSpPr>
        <p:spPr>
          <a:xfrm>
            <a:off x="4431321" y="934545"/>
            <a:ext cx="4353903" cy="3087618"/>
          </a:xfrm>
          <a:prstGeom prst="roundRect">
            <a:avLst>
              <a:gd name="adj" fmla="val 7036"/>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252000" rtlCol="0" anchor="ctr"/>
          <a:lstStyle/>
          <a:p>
            <a:pPr>
              <a:lnSpc>
                <a:spcPct val="120000"/>
              </a:lnSpc>
            </a:pPr>
            <a:r>
              <a:rPr lang="ja-JP" altLang="en-US" sz="1100" dirty="0">
                <a:solidFill>
                  <a:schemeClr val="tx1"/>
                </a:solidFill>
              </a:rPr>
              <a:t>低温に関する早期天候情報（関東甲信地方）</a:t>
            </a:r>
          </a:p>
          <a:p>
            <a:pPr>
              <a:lnSpc>
                <a:spcPct val="120000"/>
              </a:lnSpc>
            </a:pPr>
            <a:r>
              <a:rPr lang="zh-TW" altLang="en-US" sz="1100" dirty="0" smtClean="0">
                <a:solidFill>
                  <a:schemeClr val="tx1"/>
                </a:solidFill>
              </a:rPr>
              <a:t>令和○年</a:t>
            </a:r>
            <a:r>
              <a:rPr lang="zh-TW" altLang="en-US" sz="1100" dirty="0">
                <a:solidFill>
                  <a:schemeClr val="tx1"/>
                </a:solidFill>
              </a:rPr>
              <a:t>７月８日１４時３０分</a:t>
            </a:r>
            <a:endParaRPr lang="ja-JP" altLang="en-US" sz="1100" dirty="0">
              <a:solidFill>
                <a:schemeClr val="tx1"/>
              </a:solidFill>
            </a:endParaRPr>
          </a:p>
          <a:p>
            <a:pPr>
              <a:lnSpc>
                <a:spcPct val="120000"/>
              </a:lnSpc>
            </a:pPr>
            <a:r>
              <a:rPr lang="ja-JP" altLang="en-US" sz="1100" dirty="0">
                <a:solidFill>
                  <a:schemeClr val="tx1"/>
                </a:solidFill>
              </a:rPr>
              <a:t>気象庁　発表</a:t>
            </a:r>
          </a:p>
          <a:p>
            <a:pPr>
              <a:lnSpc>
                <a:spcPct val="120000"/>
              </a:lnSpc>
            </a:pPr>
            <a:endParaRPr lang="ja-JP" altLang="en-US" sz="1100" dirty="0">
              <a:solidFill>
                <a:schemeClr val="tx1"/>
              </a:solidFill>
            </a:endParaRPr>
          </a:p>
          <a:p>
            <a:pPr>
              <a:lnSpc>
                <a:spcPct val="120000"/>
              </a:lnSpc>
            </a:pPr>
            <a:r>
              <a:rPr lang="ja-JP" altLang="en-US" sz="1100" dirty="0">
                <a:solidFill>
                  <a:schemeClr val="tx1"/>
                </a:solidFill>
              </a:rPr>
              <a:t>関東甲信地方　７月１４日頃から　かなりの低温</a:t>
            </a:r>
          </a:p>
          <a:p>
            <a:pPr>
              <a:lnSpc>
                <a:spcPct val="120000"/>
              </a:lnSpc>
            </a:pPr>
            <a:r>
              <a:rPr lang="ja-JP" altLang="en-US" sz="1100" dirty="0">
                <a:solidFill>
                  <a:schemeClr val="tx1"/>
                </a:solidFill>
              </a:rPr>
              <a:t>かなりの低温の基準：５日平均地域気温平年差－２．７℃</a:t>
            </a:r>
            <a:r>
              <a:rPr lang="ja-JP" altLang="en-US" sz="1100" dirty="0" smtClean="0">
                <a:solidFill>
                  <a:schemeClr val="tx1"/>
                </a:solidFill>
              </a:rPr>
              <a:t>以下</a:t>
            </a:r>
            <a:endParaRPr lang="en-US" altLang="ja-JP" sz="1100" dirty="0" smtClean="0">
              <a:solidFill>
                <a:schemeClr val="tx1"/>
              </a:solidFill>
            </a:endParaRPr>
          </a:p>
          <a:p>
            <a:pPr>
              <a:lnSpc>
                <a:spcPct val="120000"/>
              </a:lnSpc>
            </a:pPr>
            <a:endParaRPr lang="ja-JP" altLang="en-US" sz="1100" dirty="0">
              <a:solidFill>
                <a:schemeClr val="tx1"/>
              </a:solidFill>
            </a:endParaRPr>
          </a:p>
          <a:p>
            <a:pPr>
              <a:lnSpc>
                <a:spcPct val="120000"/>
              </a:lnSpc>
            </a:pPr>
            <a:r>
              <a:rPr lang="ja-JP" altLang="en-US" sz="1100" dirty="0">
                <a:solidFill>
                  <a:schemeClr val="tx1"/>
                </a:solidFill>
              </a:rPr>
              <a:t>　関東甲信地方では、向こう２週間はオホーツク海高気圧からの冷たい</a:t>
            </a:r>
            <a:r>
              <a:rPr lang="ja-JP" altLang="en-US" sz="1100" dirty="0" smtClean="0">
                <a:solidFill>
                  <a:schemeClr val="tx1"/>
                </a:solidFill>
              </a:rPr>
              <a:t>空気の</a:t>
            </a:r>
            <a:r>
              <a:rPr lang="ja-JP" altLang="en-US" sz="1100" dirty="0">
                <a:solidFill>
                  <a:schemeClr val="tx1"/>
                </a:solidFill>
              </a:rPr>
              <a:t>影響で、気温の低い日が多く、かなり低くなる可能性があります</a:t>
            </a:r>
            <a:r>
              <a:rPr lang="ja-JP" altLang="en-US" sz="1100" dirty="0" smtClean="0">
                <a:solidFill>
                  <a:schemeClr val="tx1"/>
                </a:solidFill>
              </a:rPr>
              <a:t>。</a:t>
            </a:r>
            <a:endParaRPr lang="en-US" altLang="ja-JP" sz="1100" dirty="0" smtClean="0">
              <a:solidFill>
                <a:schemeClr val="tx1"/>
              </a:solidFill>
            </a:endParaRPr>
          </a:p>
          <a:p>
            <a:pPr>
              <a:lnSpc>
                <a:spcPct val="120000"/>
              </a:lnSpc>
            </a:pPr>
            <a:r>
              <a:rPr lang="ja-JP" altLang="en-US" sz="1100" dirty="0">
                <a:solidFill>
                  <a:schemeClr val="tx1"/>
                </a:solidFill>
              </a:rPr>
              <a:t>　農作物の管理等に注意してください。また、今後の気象情報等に留意してください。</a:t>
            </a:r>
            <a:endParaRPr lang="en-US" altLang="ja-JP" sz="1100" dirty="0">
              <a:solidFill>
                <a:schemeClr val="tx1"/>
              </a:solidFill>
            </a:endParaRPr>
          </a:p>
        </p:txBody>
      </p:sp>
      <p:sp>
        <p:nvSpPr>
          <p:cNvPr id="25" name="四角形: 角を丸くする 24">
            <a:extLst>
              <a:ext uri="{FF2B5EF4-FFF2-40B4-BE49-F238E27FC236}">
                <a16:creationId xmlns:a16="http://schemas.microsoft.com/office/drawing/2014/main" id="{71E117F5-3616-D624-10F1-494A10D23AE3}"/>
              </a:ext>
            </a:extLst>
          </p:cNvPr>
          <p:cNvSpPr/>
          <p:nvPr/>
        </p:nvSpPr>
        <p:spPr>
          <a:xfrm>
            <a:off x="4431323" y="4289861"/>
            <a:ext cx="4353902" cy="2358795"/>
          </a:xfrm>
          <a:prstGeom prst="roundRect">
            <a:avLst>
              <a:gd name="adj" fmla="val 7036"/>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144000" bIns="0" rtlCol="0" anchor="ctr"/>
          <a:lstStyle/>
          <a:p>
            <a:pPr>
              <a:lnSpc>
                <a:spcPct val="120000"/>
              </a:lnSpc>
            </a:pPr>
            <a:r>
              <a:rPr lang="ja-JP" altLang="en-US" sz="1100" dirty="0">
                <a:solidFill>
                  <a:schemeClr val="tx1"/>
                </a:solidFill>
              </a:rPr>
              <a:t>日照不足と低温に関する関東甲信地方気象情報　</a:t>
            </a:r>
            <a:r>
              <a:rPr lang="ja-JP" altLang="en-US" sz="1100" dirty="0" smtClean="0">
                <a:solidFill>
                  <a:schemeClr val="tx1"/>
                </a:solidFill>
              </a:rPr>
              <a:t>第◇号</a:t>
            </a:r>
            <a:endParaRPr lang="ja-JP" altLang="en-US" sz="1100" dirty="0">
              <a:solidFill>
                <a:schemeClr val="tx1"/>
              </a:solidFill>
            </a:endParaRPr>
          </a:p>
          <a:p>
            <a:pPr>
              <a:lnSpc>
                <a:spcPct val="120000"/>
              </a:lnSpc>
            </a:pPr>
            <a:r>
              <a:rPr lang="zh-TW" altLang="en-US" sz="1100" dirty="0" smtClean="0">
                <a:solidFill>
                  <a:schemeClr val="tx1"/>
                </a:solidFill>
              </a:rPr>
              <a:t>令和</a:t>
            </a:r>
            <a:r>
              <a:rPr lang="zh-TW" altLang="en-US" sz="1100" dirty="0">
                <a:solidFill>
                  <a:schemeClr val="tx1"/>
                </a:solidFill>
              </a:rPr>
              <a:t>○年７月８日１５時１５分　気象庁</a:t>
            </a:r>
            <a:r>
              <a:rPr lang="zh-TW" altLang="en-US" sz="1100" dirty="0" smtClean="0">
                <a:solidFill>
                  <a:schemeClr val="tx1"/>
                </a:solidFill>
              </a:rPr>
              <a:t>発表</a:t>
            </a:r>
            <a:endParaRPr lang="ja-JP" altLang="en-US" sz="1100" dirty="0" smtClean="0">
              <a:solidFill>
                <a:schemeClr val="tx1"/>
              </a:solidFill>
            </a:endParaRPr>
          </a:p>
          <a:p>
            <a:pPr>
              <a:lnSpc>
                <a:spcPct val="120000"/>
              </a:lnSpc>
            </a:pPr>
            <a:endParaRPr lang="ja-JP" altLang="en-US" sz="1100" dirty="0">
              <a:solidFill>
                <a:schemeClr val="tx1"/>
              </a:solidFill>
            </a:endParaRPr>
          </a:p>
          <a:p>
            <a:pPr>
              <a:lnSpc>
                <a:spcPct val="120000"/>
              </a:lnSpc>
            </a:pPr>
            <a:r>
              <a:rPr lang="ja-JP" altLang="en-US" sz="1100" dirty="0">
                <a:solidFill>
                  <a:schemeClr val="tx1"/>
                </a:solidFill>
              </a:rPr>
              <a:t>（見出し）</a:t>
            </a:r>
          </a:p>
          <a:p>
            <a:pPr>
              <a:lnSpc>
                <a:spcPct val="120000"/>
              </a:lnSpc>
            </a:pPr>
            <a:r>
              <a:rPr lang="ja-JP" altLang="en-US" sz="1100" dirty="0">
                <a:solidFill>
                  <a:schemeClr val="tx1"/>
                </a:solidFill>
              </a:rPr>
              <a:t>　●●県と▲▲県と■■県では、</a:t>
            </a:r>
            <a:r>
              <a:rPr lang="ja-JP" altLang="en-US" sz="1100" dirty="0" smtClean="0">
                <a:solidFill>
                  <a:schemeClr val="tx1"/>
                </a:solidFill>
              </a:rPr>
              <a:t>６月下旬</a:t>
            </a:r>
            <a:r>
              <a:rPr lang="ja-JP" altLang="en-US" sz="1100" dirty="0">
                <a:solidFill>
                  <a:schemeClr val="tx1"/>
                </a:solidFill>
              </a:rPr>
              <a:t>頃から、日照時間が少ない状態が続いています。この状態は、今後２週間程度は続く見込みです。また、今後２週間程度は平年に比べ気温の低い状態が続く見込みです。農作物の管理等に十分注意してください。</a:t>
            </a:r>
          </a:p>
          <a:p>
            <a:pPr>
              <a:lnSpc>
                <a:spcPct val="120000"/>
              </a:lnSpc>
            </a:pPr>
            <a:r>
              <a:rPr lang="ja-JP" altLang="en-US" sz="1100" dirty="0">
                <a:solidFill>
                  <a:schemeClr val="tx1"/>
                </a:solidFill>
              </a:rPr>
              <a:t>（本文）以下省略</a:t>
            </a:r>
            <a:endParaRPr lang="en-US" altLang="ja-JP" sz="1100" dirty="0">
              <a:solidFill>
                <a:schemeClr val="tx1"/>
              </a:solidFill>
            </a:endParaRPr>
          </a:p>
        </p:txBody>
      </p:sp>
      <p:sp>
        <p:nvSpPr>
          <p:cNvPr id="3" name="四角形: 角を丸くする 2">
            <a:extLst>
              <a:ext uri="{FF2B5EF4-FFF2-40B4-BE49-F238E27FC236}">
                <a16:creationId xmlns:a16="http://schemas.microsoft.com/office/drawing/2014/main" id="{75BB6B07-3274-6DCA-8C02-647DCB75C53B}"/>
              </a:ext>
            </a:extLst>
          </p:cNvPr>
          <p:cNvSpPr/>
          <p:nvPr/>
        </p:nvSpPr>
        <p:spPr>
          <a:xfrm>
            <a:off x="4529181" y="792701"/>
            <a:ext cx="2736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低温に関する早期天候情報の例</a:t>
            </a:r>
          </a:p>
        </p:txBody>
      </p:sp>
      <p:sp>
        <p:nvSpPr>
          <p:cNvPr id="5" name="四角形: 角を丸くする 4">
            <a:extLst>
              <a:ext uri="{FF2B5EF4-FFF2-40B4-BE49-F238E27FC236}">
                <a16:creationId xmlns:a16="http://schemas.microsoft.com/office/drawing/2014/main" id="{B92E3EBB-271B-2140-33F6-A5014F9AD902}"/>
              </a:ext>
            </a:extLst>
          </p:cNvPr>
          <p:cNvSpPr/>
          <p:nvPr/>
        </p:nvSpPr>
        <p:spPr>
          <a:xfrm>
            <a:off x="4513598" y="4176771"/>
            <a:ext cx="4112242"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長期間の低温（日照不足、長雨</a:t>
            </a:r>
            <a:r>
              <a:rPr lang="ja-JP" altLang="en-US" sz="1200" b="1" dirty="0" smtClean="0"/>
              <a:t>）に</a:t>
            </a:r>
            <a:r>
              <a:rPr lang="ja-JP" altLang="en-US" sz="1200" b="1" dirty="0"/>
              <a:t>関する気象情報の例</a:t>
            </a:r>
          </a:p>
        </p:txBody>
      </p:sp>
      <p:sp>
        <p:nvSpPr>
          <p:cNvPr id="7" name="スライド番号プレースホルダー 6">
            <a:extLst>
              <a:ext uri="{FF2B5EF4-FFF2-40B4-BE49-F238E27FC236}">
                <a16:creationId xmlns:a16="http://schemas.microsoft.com/office/drawing/2014/main" id="{0B5A65F5-9F2A-BCAA-42DF-DF70A8B44ACC}"/>
              </a:ext>
            </a:extLst>
          </p:cNvPr>
          <p:cNvSpPr>
            <a:spLocks noGrp="1"/>
          </p:cNvSpPr>
          <p:nvPr>
            <p:ph type="sldNum" sz="quarter" idx="12"/>
          </p:nvPr>
        </p:nvSpPr>
        <p:spPr/>
        <p:txBody>
          <a:bodyPr/>
          <a:lstStyle/>
          <a:p>
            <a:fld id="{5F9F9204-6EDA-41A6-81B7-5E8491083ADF}" type="slidenum">
              <a:rPr kumimoji="1" lang="ja-JP" altLang="en-US" smtClean="0"/>
              <a:t>36</a:t>
            </a:fld>
            <a:endParaRPr kumimoji="1" lang="ja-JP" altLang="en-US" dirty="0"/>
          </a:p>
        </p:txBody>
      </p:sp>
      <p:cxnSp>
        <p:nvCxnSpPr>
          <p:cNvPr id="4" name="直線矢印コネクタ 3">
            <a:extLst>
              <a:ext uri="{FF2B5EF4-FFF2-40B4-BE49-F238E27FC236}">
                <a16:creationId xmlns:a16="http://schemas.microsoft.com/office/drawing/2014/main" id="{29CE8EB7-4D54-7326-F7F0-A7187DAA41DA}"/>
              </a:ext>
            </a:extLst>
          </p:cNvPr>
          <p:cNvCxnSpPr>
            <a:cxnSpLocks/>
            <a:endCxn id="3" idx="1"/>
          </p:cNvCxnSpPr>
          <p:nvPr/>
        </p:nvCxnSpPr>
        <p:spPr>
          <a:xfrm flipV="1">
            <a:off x="3722914" y="936701"/>
            <a:ext cx="806267" cy="1120699"/>
          </a:xfrm>
          <a:prstGeom prst="straightConnector1">
            <a:avLst/>
          </a:prstGeom>
          <a:ln w="19050">
            <a:solidFill>
              <a:schemeClr val="accent1">
                <a:lumMod val="9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CFEC2687-FF6A-5ABF-B2A7-7B40C725F8FC}"/>
              </a:ext>
            </a:extLst>
          </p:cNvPr>
          <p:cNvCxnSpPr>
            <a:cxnSpLocks/>
            <a:endCxn id="5" idx="1"/>
          </p:cNvCxnSpPr>
          <p:nvPr/>
        </p:nvCxnSpPr>
        <p:spPr>
          <a:xfrm flipV="1">
            <a:off x="4103914" y="4320771"/>
            <a:ext cx="409684" cy="1154744"/>
          </a:xfrm>
          <a:prstGeom prst="straightConnector1">
            <a:avLst/>
          </a:prstGeom>
          <a:ln w="19050">
            <a:solidFill>
              <a:schemeClr val="accent1">
                <a:lumMod val="9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684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DF1426-8978-6AE7-6449-4CDEC6C6FB9F}"/>
              </a:ext>
            </a:extLst>
          </p:cNvPr>
          <p:cNvSpPr>
            <a:spLocks noGrp="1"/>
          </p:cNvSpPr>
          <p:nvPr>
            <p:ph type="title"/>
          </p:nvPr>
        </p:nvSpPr>
        <p:spPr/>
        <p:txBody>
          <a:bodyPr/>
          <a:lstStyle/>
          <a:p>
            <a:r>
              <a:rPr lang="ja-JP" altLang="en-US" dirty="0"/>
              <a:t>高温・少雨</a:t>
            </a:r>
            <a:r>
              <a:rPr kumimoji="1" lang="ja-JP" altLang="en-US" dirty="0"/>
              <a:t>に関する気象情報の発表体系</a:t>
            </a:r>
          </a:p>
        </p:txBody>
      </p:sp>
      <p:sp>
        <p:nvSpPr>
          <p:cNvPr id="4" name="矢印: 右 3">
            <a:extLst>
              <a:ext uri="{FF2B5EF4-FFF2-40B4-BE49-F238E27FC236}">
                <a16:creationId xmlns:a16="http://schemas.microsoft.com/office/drawing/2014/main" id="{D19831FB-6A33-4BD7-F0FC-F60F20801BC4}"/>
              </a:ext>
            </a:extLst>
          </p:cNvPr>
          <p:cNvSpPr/>
          <p:nvPr/>
        </p:nvSpPr>
        <p:spPr>
          <a:xfrm rot="5400000">
            <a:off x="724649" y="5544184"/>
            <a:ext cx="1146587" cy="432000"/>
          </a:xfrm>
          <a:prstGeom prst="rightArrow">
            <a:avLst>
              <a:gd name="adj1" fmla="val 50000"/>
              <a:gd name="adj2" fmla="val 7057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矢印: 右 4">
            <a:extLst>
              <a:ext uri="{FF2B5EF4-FFF2-40B4-BE49-F238E27FC236}">
                <a16:creationId xmlns:a16="http://schemas.microsoft.com/office/drawing/2014/main" id="{155AA1AB-826C-6B1D-8E93-21D6E02732CF}"/>
              </a:ext>
            </a:extLst>
          </p:cNvPr>
          <p:cNvSpPr/>
          <p:nvPr/>
        </p:nvSpPr>
        <p:spPr>
          <a:xfrm rot="5400000">
            <a:off x="-775009" y="2884699"/>
            <a:ext cx="4145904" cy="432000"/>
          </a:xfrm>
          <a:prstGeom prst="rightArrow">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フローチャート: 結合子 5">
            <a:extLst>
              <a:ext uri="{FF2B5EF4-FFF2-40B4-BE49-F238E27FC236}">
                <a16:creationId xmlns:a16="http://schemas.microsoft.com/office/drawing/2014/main" id="{4A84D109-CC65-10B9-676C-635D55E056B5}"/>
              </a:ext>
            </a:extLst>
          </p:cNvPr>
          <p:cNvSpPr>
            <a:spLocks noChangeAspect="1"/>
          </p:cNvSpPr>
          <p:nvPr/>
        </p:nvSpPr>
        <p:spPr>
          <a:xfrm>
            <a:off x="1187060" y="1518166"/>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7" name="フローチャート: 結合子 6">
            <a:extLst>
              <a:ext uri="{FF2B5EF4-FFF2-40B4-BE49-F238E27FC236}">
                <a16:creationId xmlns:a16="http://schemas.microsoft.com/office/drawing/2014/main" id="{8CCA0E1D-AFB8-94EE-5A94-A1A548B18D4B}"/>
              </a:ext>
            </a:extLst>
          </p:cNvPr>
          <p:cNvSpPr>
            <a:spLocks noChangeAspect="1"/>
          </p:cNvSpPr>
          <p:nvPr/>
        </p:nvSpPr>
        <p:spPr>
          <a:xfrm>
            <a:off x="1183871" y="3078323"/>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8" name="フローチャート: 結合子 7">
            <a:extLst>
              <a:ext uri="{FF2B5EF4-FFF2-40B4-BE49-F238E27FC236}">
                <a16:creationId xmlns:a16="http://schemas.microsoft.com/office/drawing/2014/main" id="{2F35F27E-B4FB-D6A9-6F62-19EBDB2E66B1}"/>
              </a:ext>
            </a:extLst>
          </p:cNvPr>
          <p:cNvSpPr>
            <a:spLocks noChangeAspect="1"/>
          </p:cNvSpPr>
          <p:nvPr/>
        </p:nvSpPr>
        <p:spPr>
          <a:xfrm>
            <a:off x="1185986" y="4312666"/>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9" name="テキスト ボックス 8">
            <a:extLst>
              <a:ext uri="{FF2B5EF4-FFF2-40B4-BE49-F238E27FC236}">
                <a16:creationId xmlns:a16="http://schemas.microsoft.com/office/drawing/2014/main" id="{D4CA012B-BAE7-AD6A-A9FB-F7F6BD817D14}"/>
              </a:ext>
            </a:extLst>
          </p:cNvPr>
          <p:cNvSpPr txBox="1"/>
          <p:nvPr/>
        </p:nvSpPr>
        <p:spPr>
          <a:xfrm>
            <a:off x="1425271" y="1489030"/>
            <a:ext cx="2095500" cy="477054"/>
          </a:xfrm>
          <a:prstGeom prst="rect">
            <a:avLst/>
          </a:prstGeom>
          <a:noFill/>
        </p:spPr>
        <p:txBody>
          <a:bodyPr wrap="square" rtlCol="0">
            <a:spAutoFit/>
          </a:bodyPr>
          <a:lstStyle/>
          <a:p>
            <a:r>
              <a:rPr kumimoji="1" lang="en-US" altLang="ja-JP" sz="1400" b="1" dirty="0">
                <a:solidFill>
                  <a:schemeClr val="tx2"/>
                </a:solidFill>
              </a:rPr>
              <a:t>2</a:t>
            </a:r>
            <a:r>
              <a:rPr kumimoji="1" lang="ja-JP" altLang="en-US" sz="1400" b="1" dirty="0">
                <a:solidFill>
                  <a:schemeClr val="tx2"/>
                </a:solidFill>
              </a:rPr>
              <a:t>週間気温予報</a:t>
            </a:r>
            <a:endParaRPr kumimoji="1" lang="en-US" altLang="ja-JP" sz="1400" b="1" dirty="0">
              <a:solidFill>
                <a:schemeClr val="tx2"/>
              </a:solidFill>
            </a:endParaRPr>
          </a:p>
          <a:p>
            <a:r>
              <a:rPr kumimoji="1" lang="en-US" altLang="ja-JP" sz="1100" dirty="0"/>
              <a:t>2</a:t>
            </a:r>
            <a:r>
              <a:rPr kumimoji="1" lang="ja-JP" altLang="en-US" sz="1100" dirty="0"/>
              <a:t>週間先までを予想</a:t>
            </a:r>
          </a:p>
        </p:txBody>
      </p:sp>
      <p:sp>
        <p:nvSpPr>
          <p:cNvPr id="10" name="テキスト ボックス 9">
            <a:extLst>
              <a:ext uri="{FF2B5EF4-FFF2-40B4-BE49-F238E27FC236}">
                <a16:creationId xmlns:a16="http://schemas.microsoft.com/office/drawing/2014/main" id="{102CAB4A-0C8A-D582-3900-8C76E25DE4EE}"/>
              </a:ext>
            </a:extLst>
          </p:cNvPr>
          <p:cNvSpPr txBox="1"/>
          <p:nvPr/>
        </p:nvSpPr>
        <p:spPr>
          <a:xfrm>
            <a:off x="1425271" y="1940096"/>
            <a:ext cx="2427955" cy="477054"/>
          </a:xfrm>
          <a:prstGeom prst="rect">
            <a:avLst/>
          </a:prstGeom>
          <a:noFill/>
        </p:spPr>
        <p:txBody>
          <a:bodyPr wrap="square" rtlCol="0">
            <a:spAutoFit/>
          </a:bodyPr>
          <a:lstStyle/>
          <a:p>
            <a:r>
              <a:rPr lang="ja-JP" altLang="en-US" sz="1400" b="1" dirty="0">
                <a:solidFill>
                  <a:schemeClr val="tx2"/>
                </a:solidFill>
              </a:rPr>
              <a:t>高温</a:t>
            </a:r>
            <a:r>
              <a:rPr kumimoji="1" lang="ja-JP" altLang="en-US" sz="1400" b="1" dirty="0">
                <a:solidFill>
                  <a:schemeClr val="tx2"/>
                </a:solidFill>
              </a:rPr>
              <a:t>に関する早期天候情報</a:t>
            </a:r>
            <a:endParaRPr kumimoji="1" lang="en-US" altLang="ja-JP" sz="1400" b="1" dirty="0">
              <a:solidFill>
                <a:schemeClr val="tx2"/>
              </a:solidFill>
            </a:endParaRPr>
          </a:p>
          <a:p>
            <a:r>
              <a:rPr lang="en-US" altLang="ja-JP" sz="1100" dirty="0"/>
              <a:t>6</a:t>
            </a:r>
            <a:r>
              <a:rPr lang="ja-JP" altLang="en-US" sz="1100" dirty="0"/>
              <a:t>日先～</a:t>
            </a:r>
            <a:r>
              <a:rPr lang="en-US" altLang="ja-JP" sz="1100" dirty="0"/>
              <a:t>14</a:t>
            </a:r>
            <a:r>
              <a:rPr lang="ja-JP" altLang="en-US" sz="1100" dirty="0"/>
              <a:t>日先までを予想</a:t>
            </a:r>
            <a:endParaRPr kumimoji="1" lang="ja-JP" altLang="en-US" sz="1100" dirty="0"/>
          </a:p>
        </p:txBody>
      </p:sp>
      <p:sp>
        <p:nvSpPr>
          <p:cNvPr id="11" name="テキスト ボックス 10">
            <a:extLst>
              <a:ext uri="{FF2B5EF4-FFF2-40B4-BE49-F238E27FC236}">
                <a16:creationId xmlns:a16="http://schemas.microsoft.com/office/drawing/2014/main" id="{86237AC9-5A5D-7640-0473-A16AD978BC8B}"/>
              </a:ext>
            </a:extLst>
          </p:cNvPr>
          <p:cNvSpPr txBox="1"/>
          <p:nvPr/>
        </p:nvSpPr>
        <p:spPr>
          <a:xfrm>
            <a:off x="1432404" y="3073542"/>
            <a:ext cx="2839248" cy="477054"/>
          </a:xfrm>
          <a:prstGeom prst="rect">
            <a:avLst/>
          </a:prstGeom>
          <a:noFill/>
        </p:spPr>
        <p:txBody>
          <a:bodyPr wrap="square" rtlCol="0">
            <a:spAutoFit/>
          </a:bodyPr>
          <a:lstStyle/>
          <a:p>
            <a:r>
              <a:rPr kumimoji="1" lang="ja-JP" altLang="en-US" sz="1400" b="1" dirty="0" smtClean="0">
                <a:solidFill>
                  <a:schemeClr val="tx2"/>
                </a:solidFill>
              </a:rPr>
              <a:t>高温に</a:t>
            </a:r>
            <a:r>
              <a:rPr kumimoji="1" lang="ja-JP" altLang="en-US" sz="1400" b="1" dirty="0">
                <a:solidFill>
                  <a:schemeClr val="tx2"/>
                </a:solidFill>
              </a:rPr>
              <a:t>関する気象情報</a:t>
            </a:r>
            <a:endParaRPr kumimoji="1" lang="en-US" altLang="ja-JP" sz="1400" b="1" dirty="0">
              <a:solidFill>
                <a:schemeClr val="tx2"/>
              </a:solidFill>
            </a:endParaRPr>
          </a:p>
          <a:p>
            <a:r>
              <a:rPr lang="en-US" altLang="ja-JP" sz="1100" dirty="0"/>
              <a:t>7</a:t>
            </a:r>
            <a:r>
              <a:rPr lang="ja-JP" altLang="en-US" sz="1100" dirty="0"/>
              <a:t>日先程度までを予想</a:t>
            </a:r>
            <a:endParaRPr kumimoji="1" lang="ja-JP" altLang="en-US" sz="1100" dirty="0"/>
          </a:p>
        </p:txBody>
      </p:sp>
      <p:sp>
        <p:nvSpPr>
          <p:cNvPr id="14" name="テキスト ボックス 13">
            <a:extLst>
              <a:ext uri="{FF2B5EF4-FFF2-40B4-BE49-F238E27FC236}">
                <a16:creationId xmlns:a16="http://schemas.microsoft.com/office/drawing/2014/main" id="{CED60399-E0B2-62DD-BE3D-C467C95EAEE4}"/>
              </a:ext>
            </a:extLst>
          </p:cNvPr>
          <p:cNvSpPr txBox="1"/>
          <p:nvPr/>
        </p:nvSpPr>
        <p:spPr>
          <a:xfrm>
            <a:off x="310958" y="1510940"/>
            <a:ext cx="920602" cy="276998"/>
          </a:xfrm>
          <a:prstGeom prst="rect">
            <a:avLst/>
          </a:prstGeom>
          <a:noFill/>
        </p:spPr>
        <p:txBody>
          <a:bodyPr wrap="square" rtlCol="0">
            <a:spAutoFit/>
          </a:bodyPr>
          <a:lstStyle/>
          <a:p>
            <a:pPr algn="r"/>
            <a:r>
              <a:rPr kumimoji="1" lang="ja-JP" altLang="en-US" sz="1200" dirty="0">
                <a:solidFill>
                  <a:schemeClr val="tx2"/>
                </a:solidFill>
              </a:rPr>
              <a:t>２週間前</a:t>
            </a:r>
          </a:p>
        </p:txBody>
      </p:sp>
      <p:sp>
        <p:nvSpPr>
          <p:cNvPr id="15" name="テキスト ボックス 14">
            <a:extLst>
              <a:ext uri="{FF2B5EF4-FFF2-40B4-BE49-F238E27FC236}">
                <a16:creationId xmlns:a16="http://schemas.microsoft.com/office/drawing/2014/main" id="{6FACEC53-C716-06BE-F946-B7A5871D79F2}"/>
              </a:ext>
            </a:extLst>
          </p:cNvPr>
          <p:cNvSpPr txBox="1"/>
          <p:nvPr/>
        </p:nvSpPr>
        <p:spPr>
          <a:xfrm>
            <a:off x="344993" y="3078701"/>
            <a:ext cx="852533" cy="276999"/>
          </a:xfrm>
          <a:prstGeom prst="rect">
            <a:avLst/>
          </a:prstGeom>
          <a:noFill/>
        </p:spPr>
        <p:txBody>
          <a:bodyPr wrap="square" rtlCol="0">
            <a:spAutoFit/>
          </a:bodyPr>
          <a:lstStyle/>
          <a:p>
            <a:pPr algn="r"/>
            <a:r>
              <a:rPr lang="en-US" altLang="ja-JP" sz="1200" dirty="0">
                <a:solidFill>
                  <a:schemeClr val="tx2"/>
                </a:solidFill>
              </a:rPr>
              <a:t>1</a:t>
            </a:r>
            <a:r>
              <a:rPr kumimoji="1" lang="ja-JP" altLang="en-US" sz="1200" dirty="0">
                <a:solidFill>
                  <a:schemeClr val="tx2"/>
                </a:solidFill>
              </a:rPr>
              <a:t>週間前</a:t>
            </a:r>
          </a:p>
        </p:txBody>
      </p:sp>
      <p:sp>
        <p:nvSpPr>
          <p:cNvPr id="16" name="テキスト ボックス 15">
            <a:extLst>
              <a:ext uri="{FF2B5EF4-FFF2-40B4-BE49-F238E27FC236}">
                <a16:creationId xmlns:a16="http://schemas.microsoft.com/office/drawing/2014/main" id="{13677F51-4E00-416F-0FF2-4E9E48D937D7}"/>
              </a:ext>
            </a:extLst>
          </p:cNvPr>
          <p:cNvSpPr txBox="1"/>
          <p:nvPr/>
        </p:nvSpPr>
        <p:spPr>
          <a:xfrm>
            <a:off x="517582" y="4289861"/>
            <a:ext cx="661710" cy="261610"/>
          </a:xfrm>
          <a:prstGeom prst="rect">
            <a:avLst/>
          </a:prstGeom>
          <a:noFill/>
        </p:spPr>
        <p:txBody>
          <a:bodyPr wrap="square" rtlCol="0">
            <a:spAutoFit/>
          </a:bodyPr>
          <a:lstStyle/>
          <a:p>
            <a:pPr algn="r"/>
            <a:r>
              <a:rPr lang="ja-JP" altLang="en-US" sz="1100" dirty="0">
                <a:solidFill>
                  <a:schemeClr val="tx2"/>
                </a:solidFill>
              </a:rPr>
              <a:t>前日</a:t>
            </a:r>
            <a:endParaRPr kumimoji="1" lang="ja-JP" altLang="en-US" sz="1100" dirty="0">
              <a:solidFill>
                <a:schemeClr val="tx2"/>
              </a:solidFill>
            </a:endParaRPr>
          </a:p>
        </p:txBody>
      </p:sp>
      <p:sp>
        <p:nvSpPr>
          <p:cNvPr id="17" name="テキスト ボックス 16">
            <a:extLst>
              <a:ext uri="{FF2B5EF4-FFF2-40B4-BE49-F238E27FC236}">
                <a16:creationId xmlns:a16="http://schemas.microsoft.com/office/drawing/2014/main" id="{01DDA16F-70AF-1E55-3E5E-43D41B76B4FD}"/>
              </a:ext>
            </a:extLst>
          </p:cNvPr>
          <p:cNvSpPr txBox="1"/>
          <p:nvPr/>
        </p:nvSpPr>
        <p:spPr>
          <a:xfrm>
            <a:off x="428769" y="5064304"/>
            <a:ext cx="750523" cy="276999"/>
          </a:xfrm>
          <a:prstGeom prst="rect">
            <a:avLst/>
          </a:prstGeom>
          <a:noFill/>
        </p:spPr>
        <p:txBody>
          <a:bodyPr wrap="square" rtlCol="0">
            <a:spAutoFit/>
          </a:bodyPr>
          <a:lstStyle/>
          <a:p>
            <a:pPr algn="r"/>
            <a:r>
              <a:rPr kumimoji="1" lang="ja-JP" altLang="en-US" sz="1200" dirty="0">
                <a:solidFill>
                  <a:schemeClr val="accent2"/>
                </a:solidFill>
              </a:rPr>
              <a:t>発生</a:t>
            </a:r>
          </a:p>
        </p:txBody>
      </p:sp>
      <p:sp>
        <p:nvSpPr>
          <p:cNvPr id="18" name="フローチャート: 結合子 17">
            <a:extLst>
              <a:ext uri="{FF2B5EF4-FFF2-40B4-BE49-F238E27FC236}">
                <a16:creationId xmlns:a16="http://schemas.microsoft.com/office/drawing/2014/main" id="{AF2252F5-0303-4C06-AADD-693F79EACA17}"/>
              </a:ext>
            </a:extLst>
          </p:cNvPr>
          <p:cNvSpPr>
            <a:spLocks noChangeAspect="1"/>
          </p:cNvSpPr>
          <p:nvPr/>
        </p:nvSpPr>
        <p:spPr>
          <a:xfrm>
            <a:off x="1188989" y="5078890"/>
            <a:ext cx="216000" cy="216000"/>
          </a:xfrm>
          <a:prstGeom prst="flowChartConnector">
            <a:avLst/>
          </a:prstGeom>
          <a:solidFill>
            <a:schemeClr val="accent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19" name="テキスト ボックス 18">
            <a:extLst>
              <a:ext uri="{FF2B5EF4-FFF2-40B4-BE49-F238E27FC236}">
                <a16:creationId xmlns:a16="http://schemas.microsoft.com/office/drawing/2014/main" id="{DD36E0E3-EFAB-BB73-9954-D89529931D3C}"/>
              </a:ext>
            </a:extLst>
          </p:cNvPr>
          <p:cNvSpPr txBox="1"/>
          <p:nvPr/>
        </p:nvSpPr>
        <p:spPr>
          <a:xfrm>
            <a:off x="1432404" y="4289861"/>
            <a:ext cx="1984439" cy="477054"/>
          </a:xfrm>
          <a:prstGeom prst="rect">
            <a:avLst/>
          </a:prstGeom>
          <a:noFill/>
        </p:spPr>
        <p:txBody>
          <a:bodyPr wrap="square" rtlCol="0">
            <a:spAutoFit/>
          </a:bodyPr>
          <a:lstStyle/>
          <a:p>
            <a:r>
              <a:rPr kumimoji="1" lang="ja-JP" altLang="en-US" sz="1400" b="1" dirty="0">
                <a:solidFill>
                  <a:schemeClr val="tx2"/>
                </a:solidFill>
              </a:rPr>
              <a:t>熱中症警戒アラート</a:t>
            </a:r>
            <a:endParaRPr kumimoji="1" lang="en-US" altLang="ja-JP" sz="1400" b="1" dirty="0">
              <a:solidFill>
                <a:schemeClr val="tx2"/>
              </a:solidFill>
            </a:endParaRPr>
          </a:p>
          <a:p>
            <a:r>
              <a:rPr lang="ja-JP" altLang="en-US" sz="1100" dirty="0"/>
              <a:t>翌日・当日を予想</a:t>
            </a:r>
            <a:endParaRPr kumimoji="1" lang="ja-JP" altLang="en-US" sz="1100" dirty="0"/>
          </a:p>
        </p:txBody>
      </p:sp>
      <p:sp>
        <p:nvSpPr>
          <p:cNvPr id="20" name="テキスト ボックス 19">
            <a:extLst>
              <a:ext uri="{FF2B5EF4-FFF2-40B4-BE49-F238E27FC236}">
                <a16:creationId xmlns:a16="http://schemas.microsoft.com/office/drawing/2014/main" id="{213CF41E-0C23-C0B0-C183-146B6D952A67}"/>
              </a:ext>
            </a:extLst>
          </p:cNvPr>
          <p:cNvSpPr txBox="1"/>
          <p:nvPr/>
        </p:nvSpPr>
        <p:spPr>
          <a:xfrm>
            <a:off x="1432404" y="5149798"/>
            <a:ext cx="3248160" cy="861774"/>
          </a:xfrm>
          <a:prstGeom prst="rect">
            <a:avLst/>
          </a:prstGeom>
          <a:noFill/>
        </p:spPr>
        <p:txBody>
          <a:bodyPr wrap="square" rtlCol="0">
            <a:spAutoFit/>
          </a:bodyPr>
          <a:lstStyle/>
          <a:p>
            <a:r>
              <a:rPr kumimoji="1" lang="ja-JP" altLang="en-US" sz="1400" b="1" dirty="0">
                <a:solidFill>
                  <a:schemeClr val="tx2"/>
                </a:solidFill>
              </a:rPr>
              <a:t>長期間の高温（少雨）に関する</a:t>
            </a:r>
            <a:endParaRPr kumimoji="1" lang="en-US" altLang="ja-JP" sz="1400" b="1" dirty="0">
              <a:solidFill>
                <a:schemeClr val="tx2"/>
              </a:solidFill>
            </a:endParaRPr>
          </a:p>
          <a:p>
            <a:r>
              <a:rPr kumimoji="1" lang="ja-JP" altLang="en-US" sz="1400" b="1" dirty="0">
                <a:solidFill>
                  <a:schemeClr val="tx2"/>
                </a:solidFill>
              </a:rPr>
              <a:t>気象</a:t>
            </a:r>
            <a:r>
              <a:rPr kumimoji="1" lang="ja-JP" altLang="en-US" sz="1400" b="1" dirty="0" smtClean="0">
                <a:solidFill>
                  <a:schemeClr val="tx2"/>
                </a:solidFill>
              </a:rPr>
              <a:t>情報</a:t>
            </a:r>
            <a:r>
              <a:rPr lang="en-US" altLang="ja-JP" sz="1400" b="1" dirty="0" smtClean="0">
                <a:solidFill>
                  <a:schemeClr val="tx2"/>
                </a:solidFill>
              </a:rPr>
              <a:t>【</a:t>
            </a:r>
            <a:r>
              <a:rPr lang="zh-TW" altLang="en-US" sz="1400" b="1" dirty="0" smtClean="0">
                <a:solidFill>
                  <a:schemeClr val="tx2"/>
                </a:solidFill>
              </a:rPr>
              <a:t>天候情報</a:t>
            </a:r>
            <a:r>
              <a:rPr lang="en-US" altLang="ja-JP" sz="1400" b="1" dirty="0">
                <a:solidFill>
                  <a:schemeClr val="tx2"/>
                </a:solidFill>
              </a:rPr>
              <a:t>】</a:t>
            </a:r>
            <a:endParaRPr kumimoji="1" lang="en-US" altLang="ja-JP" sz="1400" b="1" dirty="0" smtClean="0">
              <a:solidFill>
                <a:schemeClr val="tx2"/>
              </a:solidFill>
            </a:endParaRPr>
          </a:p>
          <a:p>
            <a:pPr defTabSz="914418">
              <a:defRPr/>
            </a:pPr>
            <a:r>
              <a:rPr kumimoji="1" lang="ja-JP" altLang="en-US" sz="1100" dirty="0" smtClean="0">
                <a:latin typeface="游ゴシック" panose="020B0400000000000000" pitchFamily="50" charset="-128"/>
                <a:cs typeface="Times New Roman"/>
              </a:rPr>
              <a:t>高温</a:t>
            </a:r>
            <a:r>
              <a:rPr lang="ja-JP" altLang="en-US" sz="1100" dirty="0">
                <a:latin typeface="游ゴシック" panose="020B0400000000000000" pitchFamily="50" charset="-128"/>
                <a:cs typeface="Times New Roman"/>
              </a:rPr>
              <a:t>（</a:t>
            </a:r>
            <a:r>
              <a:rPr kumimoji="1" lang="ja-JP" altLang="en-US" sz="1100" dirty="0" smtClean="0">
                <a:latin typeface="游ゴシック" panose="020B0400000000000000" pitchFamily="50" charset="-128"/>
                <a:cs typeface="Times New Roman"/>
              </a:rPr>
              <a:t>少雨）が</a:t>
            </a:r>
            <a:r>
              <a:rPr kumimoji="1" lang="ja-JP" altLang="en-US" sz="1100" dirty="0">
                <a:latin typeface="游ゴシック" panose="020B0400000000000000" pitchFamily="50" charset="-128"/>
                <a:cs typeface="Times New Roman"/>
              </a:rPr>
              <a:t>すでに発生し、今後数日間</a:t>
            </a:r>
            <a:endParaRPr kumimoji="1" lang="en-US" altLang="ja-JP" sz="1100" dirty="0">
              <a:latin typeface="游ゴシック" panose="020B0400000000000000" pitchFamily="50" charset="-128"/>
              <a:cs typeface="Times New Roman"/>
            </a:endParaRPr>
          </a:p>
          <a:p>
            <a:pPr defTabSz="914418">
              <a:defRPr/>
            </a:pPr>
            <a:r>
              <a:rPr kumimoji="1" lang="ja-JP" altLang="en-US" sz="1100" dirty="0">
                <a:latin typeface="游ゴシック" panose="020B0400000000000000" pitchFamily="50" charset="-128"/>
                <a:cs typeface="Times New Roman"/>
              </a:rPr>
              <a:t>以上続き、社会的に大きな影響を予想</a:t>
            </a:r>
            <a:endParaRPr kumimoji="1" lang="en-US" altLang="ja-JP" b="1" dirty="0">
              <a:solidFill>
                <a:schemeClr val="tx2"/>
              </a:solidFill>
            </a:endParaRPr>
          </a:p>
        </p:txBody>
      </p:sp>
      <p:sp>
        <p:nvSpPr>
          <p:cNvPr id="21" name="四角形: 角を丸くする 20">
            <a:extLst>
              <a:ext uri="{FF2B5EF4-FFF2-40B4-BE49-F238E27FC236}">
                <a16:creationId xmlns:a16="http://schemas.microsoft.com/office/drawing/2014/main" id="{450FDB42-119B-BE68-F9B5-DBA1735DF97C}"/>
              </a:ext>
            </a:extLst>
          </p:cNvPr>
          <p:cNvSpPr/>
          <p:nvPr/>
        </p:nvSpPr>
        <p:spPr>
          <a:xfrm>
            <a:off x="4432616" y="928452"/>
            <a:ext cx="4353902" cy="3184239"/>
          </a:xfrm>
          <a:prstGeom prst="roundRect">
            <a:avLst>
              <a:gd name="adj" fmla="val 7036"/>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144000" bIns="0" rtlCol="0" anchor="ctr"/>
          <a:lstStyle/>
          <a:p>
            <a:pPr>
              <a:lnSpc>
                <a:spcPct val="120000"/>
              </a:lnSpc>
            </a:pPr>
            <a:r>
              <a:rPr lang="ja-JP" altLang="en-US" sz="1200" dirty="0">
                <a:solidFill>
                  <a:schemeClr val="tx1"/>
                </a:solidFill>
              </a:rPr>
              <a:t>高温に関する東海地方気象情報　</a:t>
            </a:r>
            <a:r>
              <a:rPr lang="ja-JP" altLang="en-US" sz="1200" dirty="0" smtClean="0">
                <a:solidFill>
                  <a:schemeClr val="tx1"/>
                </a:solidFill>
              </a:rPr>
              <a:t>第◇号</a:t>
            </a:r>
            <a:endParaRPr lang="ja-JP" altLang="en-US" sz="1200" dirty="0">
              <a:solidFill>
                <a:schemeClr val="tx1"/>
              </a:solidFill>
            </a:endParaRPr>
          </a:p>
          <a:p>
            <a:pPr>
              <a:lnSpc>
                <a:spcPct val="120000"/>
              </a:lnSpc>
            </a:pPr>
            <a:r>
              <a:rPr lang="zh-TW" altLang="en-US" sz="1200" dirty="0" smtClean="0">
                <a:solidFill>
                  <a:schemeClr val="tx1"/>
                </a:solidFill>
              </a:rPr>
              <a:t>令和</a:t>
            </a:r>
            <a:r>
              <a:rPr lang="ja-JP" altLang="en-US" sz="1200" dirty="0" smtClean="0">
                <a:solidFill>
                  <a:schemeClr val="tx1"/>
                </a:solidFill>
              </a:rPr>
              <a:t>○</a:t>
            </a:r>
            <a:r>
              <a:rPr lang="zh-TW" altLang="en-US" sz="1200" dirty="0" smtClean="0">
                <a:solidFill>
                  <a:schemeClr val="tx1"/>
                </a:solidFill>
              </a:rPr>
              <a:t>年</a:t>
            </a:r>
            <a:r>
              <a:rPr lang="zh-TW" altLang="en-US" sz="1200" dirty="0">
                <a:solidFill>
                  <a:schemeClr val="tx1"/>
                </a:solidFill>
              </a:rPr>
              <a:t>８月５日１５時００分　名古屋地方気象台発表</a:t>
            </a:r>
            <a:endParaRPr lang="ja-JP" altLang="en-US" sz="1200" dirty="0">
              <a:solidFill>
                <a:schemeClr val="tx1"/>
              </a:solidFill>
            </a:endParaRPr>
          </a:p>
          <a:p>
            <a:pPr>
              <a:lnSpc>
                <a:spcPct val="120000"/>
              </a:lnSpc>
            </a:pPr>
            <a:endParaRPr lang="ja-JP" altLang="en-US" sz="1200" dirty="0">
              <a:solidFill>
                <a:schemeClr val="tx1"/>
              </a:solidFill>
            </a:endParaRPr>
          </a:p>
          <a:p>
            <a:pPr>
              <a:lnSpc>
                <a:spcPct val="120000"/>
              </a:lnSpc>
            </a:pPr>
            <a:r>
              <a:rPr lang="ja-JP" altLang="en-US" sz="1200" dirty="0">
                <a:solidFill>
                  <a:schemeClr val="tx1"/>
                </a:solidFill>
              </a:rPr>
              <a:t>（見出し）</a:t>
            </a:r>
          </a:p>
          <a:p>
            <a:pPr>
              <a:lnSpc>
                <a:spcPct val="120000"/>
              </a:lnSpc>
            </a:pPr>
            <a:r>
              <a:rPr lang="ja-JP" altLang="en-US" sz="1200" dirty="0">
                <a:solidFill>
                  <a:schemeClr val="tx1"/>
                </a:solidFill>
              </a:rPr>
              <a:t>東海地方では、８月８日から１２日頃にかけて、最高気温が３５度以上となるところがあるでしょう。</a:t>
            </a:r>
          </a:p>
          <a:p>
            <a:pPr>
              <a:lnSpc>
                <a:spcPct val="120000"/>
              </a:lnSpc>
            </a:pPr>
            <a:endParaRPr lang="ja-JP" altLang="en-US" sz="1200" dirty="0">
              <a:solidFill>
                <a:schemeClr val="tx1"/>
              </a:solidFill>
            </a:endParaRPr>
          </a:p>
          <a:p>
            <a:pPr>
              <a:lnSpc>
                <a:spcPct val="120000"/>
              </a:lnSpc>
            </a:pPr>
            <a:r>
              <a:rPr lang="ja-JP" altLang="en-US" sz="1200" dirty="0">
                <a:solidFill>
                  <a:schemeClr val="tx1"/>
                </a:solidFill>
              </a:rPr>
              <a:t>（本文）</a:t>
            </a:r>
          </a:p>
          <a:p>
            <a:pPr>
              <a:lnSpc>
                <a:spcPct val="120000"/>
              </a:lnSpc>
            </a:pPr>
            <a:r>
              <a:rPr lang="ja-JP" altLang="en-US" sz="1200" dirty="0">
                <a:solidFill>
                  <a:schemeClr val="tx1"/>
                </a:solidFill>
              </a:rPr>
              <a:t>　東海地方では、８月８日から１２日頃にかけて高気圧に覆われて晴れるため、最高気温が３５度以上の猛暑日となる所がある見込みです。</a:t>
            </a:r>
          </a:p>
          <a:p>
            <a:pPr>
              <a:lnSpc>
                <a:spcPct val="120000"/>
              </a:lnSpc>
            </a:pPr>
            <a:r>
              <a:rPr lang="ja-JP" altLang="en-US" sz="1200" dirty="0">
                <a:solidFill>
                  <a:schemeClr val="tx1"/>
                </a:solidFill>
              </a:rPr>
              <a:t>　熱中症などの健康管理、農作物や家畜の管理などに注意してください。</a:t>
            </a:r>
          </a:p>
        </p:txBody>
      </p:sp>
      <p:sp>
        <p:nvSpPr>
          <p:cNvPr id="22" name="四角形: 角を丸くする 21">
            <a:extLst>
              <a:ext uri="{FF2B5EF4-FFF2-40B4-BE49-F238E27FC236}">
                <a16:creationId xmlns:a16="http://schemas.microsoft.com/office/drawing/2014/main" id="{F6FC891E-AB78-0D74-7D29-D6C600BDF7A3}"/>
              </a:ext>
            </a:extLst>
          </p:cNvPr>
          <p:cNvSpPr/>
          <p:nvPr/>
        </p:nvSpPr>
        <p:spPr>
          <a:xfrm>
            <a:off x="4431323" y="4416614"/>
            <a:ext cx="4353902" cy="2324155"/>
          </a:xfrm>
          <a:prstGeom prst="roundRect">
            <a:avLst>
              <a:gd name="adj" fmla="val 7036"/>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144000" rtlCol="0" anchor="ctr"/>
          <a:lstStyle/>
          <a:p>
            <a:pPr>
              <a:lnSpc>
                <a:spcPct val="120000"/>
              </a:lnSpc>
            </a:pPr>
            <a:endParaRPr lang="en-US" altLang="ja-JP" sz="1200" dirty="0" smtClean="0">
              <a:solidFill>
                <a:schemeClr val="tx1"/>
              </a:solidFill>
            </a:endParaRPr>
          </a:p>
          <a:p>
            <a:pPr>
              <a:lnSpc>
                <a:spcPct val="120000"/>
              </a:lnSpc>
            </a:pPr>
            <a:r>
              <a:rPr lang="ja-JP" altLang="en-US" sz="1200" dirty="0" smtClean="0">
                <a:solidFill>
                  <a:schemeClr val="tx1"/>
                </a:solidFill>
              </a:rPr>
              <a:t>長期間</a:t>
            </a:r>
            <a:r>
              <a:rPr lang="ja-JP" altLang="en-US" sz="1200" dirty="0">
                <a:solidFill>
                  <a:schemeClr val="tx1"/>
                </a:solidFill>
              </a:rPr>
              <a:t>の</a:t>
            </a:r>
            <a:r>
              <a:rPr lang="ja-JP" altLang="en-US" sz="1200" dirty="0" smtClean="0">
                <a:solidFill>
                  <a:schemeClr val="tx1"/>
                </a:solidFill>
              </a:rPr>
              <a:t>高温に</a:t>
            </a:r>
            <a:r>
              <a:rPr lang="ja-JP" altLang="en-US" sz="1200" dirty="0">
                <a:solidFill>
                  <a:schemeClr val="tx1"/>
                </a:solidFill>
              </a:rPr>
              <a:t>関する東海地方気象情報　</a:t>
            </a:r>
            <a:r>
              <a:rPr lang="ja-JP" altLang="en-US" sz="1200" dirty="0" smtClean="0">
                <a:solidFill>
                  <a:schemeClr val="tx1"/>
                </a:solidFill>
              </a:rPr>
              <a:t>第◇号</a:t>
            </a:r>
            <a:endParaRPr lang="ja-JP" altLang="en-US" sz="1200" dirty="0">
              <a:solidFill>
                <a:schemeClr val="tx1"/>
              </a:solidFill>
            </a:endParaRPr>
          </a:p>
          <a:p>
            <a:pPr>
              <a:lnSpc>
                <a:spcPct val="120000"/>
              </a:lnSpc>
            </a:pPr>
            <a:r>
              <a:rPr lang="ja-JP" altLang="en-US" sz="1200" dirty="0">
                <a:solidFill>
                  <a:schemeClr val="tx1"/>
                </a:solidFill>
              </a:rPr>
              <a:t>令和</a:t>
            </a:r>
            <a:r>
              <a:rPr lang="ja-JP" altLang="en-US" sz="1200" dirty="0" smtClean="0">
                <a:solidFill>
                  <a:schemeClr val="tx1"/>
                </a:solidFill>
              </a:rPr>
              <a:t>○年８月１９日</a:t>
            </a:r>
            <a:r>
              <a:rPr lang="ja-JP" altLang="en-US" sz="1200" dirty="0">
                <a:solidFill>
                  <a:schemeClr val="tx1"/>
                </a:solidFill>
              </a:rPr>
              <a:t>１５時００分　名古屋地方気象台発表</a:t>
            </a:r>
          </a:p>
          <a:p>
            <a:pPr>
              <a:lnSpc>
                <a:spcPct val="120000"/>
              </a:lnSpc>
            </a:pPr>
            <a:endParaRPr lang="ja-JP" altLang="en-US" sz="1200" dirty="0">
              <a:solidFill>
                <a:schemeClr val="tx1"/>
              </a:solidFill>
            </a:endParaRPr>
          </a:p>
          <a:p>
            <a:pPr>
              <a:lnSpc>
                <a:spcPct val="120000"/>
              </a:lnSpc>
            </a:pPr>
            <a:r>
              <a:rPr lang="ja-JP" altLang="en-US" sz="1200" dirty="0">
                <a:solidFill>
                  <a:schemeClr val="tx1"/>
                </a:solidFill>
              </a:rPr>
              <a:t>（見出し）</a:t>
            </a:r>
          </a:p>
          <a:p>
            <a:pPr>
              <a:lnSpc>
                <a:spcPct val="120000"/>
              </a:lnSpc>
            </a:pPr>
            <a:r>
              <a:rPr lang="ja-JP" altLang="en-US" sz="1200" dirty="0">
                <a:solidFill>
                  <a:schemeClr val="tx1"/>
                </a:solidFill>
              </a:rPr>
              <a:t>　●●県と▲▲県と■■県では</a:t>
            </a:r>
            <a:r>
              <a:rPr lang="ja-JP" altLang="en-US" sz="1200" dirty="0" smtClean="0">
                <a:solidFill>
                  <a:schemeClr val="tx1"/>
                </a:solidFill>
              </a:rPr>
              <a:t>、８月</a:t>
            </a:r>
            <a:r>
              <a:rPr lang="ja-JP" altLang="en-US" sz="1200" dirty="0">
                <a:solidFill>
                  <a:schemeClr val="tx1"/>
                </a:solidFill>
              </a:rPr>
              <a:t>上旬頃から</a:t>
            </a:r>
            <a:r>
              <a:rPr lang="ja-JP" altLang="en-US" sz="1200" dirty="0" smtClean="0">
                <a:solidFill>
                  <a:schemeClr val="tx1"/>
                </a:solidFill>
              </a:rPr>
              <a:t>気温の高い状態</a:t>
            </a:r>
            <a:r>
              <a:rPr lang="ja-JP" altLang="en-US" sz="1200" dirty="0">
                <a:solidFill>
                  <a:schemeClr val="tx1"/>
                </a:solidFill>
              </a:rPr>
              <a:t>が続いています。この状態は、</a:t>
            </a:r>
            <a:r>
              <a:rPr lang="ja-JP" altLang="en-US" sz="1200" dirty="0" smtClean="0">
                <a:solidFill>
                  <a:schemeClr val="tx1"/>
                </a:solidFill>
              </a:rPr>
              <a:t>今後２週間</a:t>
            </a:r>
            <a:r>
              <a:rPr lang="ja-JP" altLang="en-US" sz="1200" dirty="0">
                <a:solidFill>
                  <a:schemeClr val="tx1"/>
                </a:solidFill>
              </a:rPr>
              <a:t>程度は続く見込みです。農作物</a:t>
            </a:r>
            <a:r>
              <a:rPr lang="ja-JP" altLang="en-US" sz="1200" dirty="0" smtClean="0">
                <a:solidFill>
                  <a:schemeClr val="tx1"/>
                </a:solidFill>
              </a:rPr>
              <a:t>や家畜の</a:t>
            </a:r>
            <a:r>
              <a:rPr lang="ja-JP" altLang="en-US" sz="1200" dirty="0">
                <a:solidFill>
                  <a:schemeClr val="tx1"/>
                </a:solidFill>
              </a:rPr>
              <a:t>管理</a:t>
            </a:r>
            <a:r>
              <a:rPr lang="ja-JP" altLang="en-US" sz="1200" dirty="0" smtClean="0">
                <a:solidFill>
                  <a:schemeClr val="tx1"/>
                </a:solidFill>
              </a:rPr>
              <a:t>、熱中症対策など</a:t>
            </a:r>
            <a:r>
              <a:rPr lang="ja-JP" altLang="en-US" sz="1200" dirty="0">
                <a:solidFill>
                  <a:schemeClr val="tx1"/>
                </a:solidFill>
              </a:rPr>
              <a:t>健康</a:t>
            </a:r>
            <a:r>
              <a:rPr lang="ja-JP" altLang="en-US" sz="1200" dirty="0" smtClean="0">
                <a:solidFill>
                  <a:schemeClr val="tx1"/>
                </a:solidFill>
              </a:rPr>
              <a:t>管理に十分注意</a:t>
            </a:r>
            <a:r>
              <a:rPr lang="ja-JP" altLang="en-US" sz="1200" dirty="0">
                <a:solidFill>
                  <a:schemeClr val="tx1"/>
                </a:solidFill>
              </a:rPr>
              <a:t>してください</a:t>
            </a:r>
            <a:r>
              <a:rPr lang="ja-JP" altLang="en-US" sz="1200" dirty="0" smtClean="0">
                <a:solidFill>
                  <a:schemeClr val="tx1"/>
                </a:solidFill>
              </a:rPr>
              <a:t>。</a:t>
            </a:r>
            <a:endParaRPr lang="en-US" altLang="ja-JP" sz="1200" dirty="0" smtClean="0">
              <a:solidFill>
                <a:schemeClr val="tx1"/>
              </a:solidFill>
            </a:endParaRPr>
          </a:p>
          <a:p>
            <a:pPr>
              <a:lnSpc>
                <a:spcPct val="120000"/>
              </a:lnSpc>
            </a:pPr>
            <a:r>
              <a:rPr lang="ja-JP" altLang="en-US" sz="1200" dirty="0">
                <a:solidFill>
                  <a:schemeClr val="tx1"/>
                </a:solidFill>
              </a:rPr>
              <a:t>（本文）以下</a:t>
            </a:r>
            <a:r>
              <a:rPr lang="ja-JP" altLang="en-US" sz="1200" dirty="0" smtClean="0">
                <a:solidFill>
                  <a:schemeClr val="tx1"/>
                </a:solidFill>
              </a:rPr>
              <a:t>省略</a:t>
            </a:r>
            <a:endParaRPr lang="en-US" altLang="ja-JP" sz="1200" dirty="0">
              <a:solidFill>
                <a:schemeClr val="tx1"/>
              </a:solidFill>
            </a:endParaRPr>
          </a:p>
        </p:txBody>
      </p:sp>
      <p:sp>
        <p:nvSpPr>
          <p:cNvPr id="23" name="四角形: 角を丸くする 22">
            <a:extLst>
              <a:ext uri="{FF2B5EF4-FFF2-40B4-BE49-F238E27FC236}">
                <a16:creationId xmlns:a16="http://schemas.microsoft.com/office/drawing/2014/main" id="{9ADA16A7-CB0E-EFA7-5FAC-DE8DCDCC880B}"/>
              </a:ext>
            </a:extLst>
          </p:cNvPr>
          <p:cNvSpPr/>
          <p:nvPr/>
        </p:nvSpPr>
        <p:spPr>
          <a:xfrm>
            <a:off x="4536902" y="784452"/>
            <a:ext cx="2880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高温に関する気象情報の例</a:t>
            </a:r>
          </a:p>
        </p:txBody>
      </p:sp>
      <p:sp>
        <p:nvSpPr>
          <p:cNvPr id="24" name="四角形: 角を丸くする 23">
            <a:extLst>
              <a:ext uri="{FF2B5EF4-FFF2-40B4-BE49-F238E27FC236}">
                <a16:creationId xmlns:a16="http://schemas.microsoft.com/office/drawing/2014/main" id="{2E251B58-F915-A8D8-56C1-28D70F0C41EE}"/>
              </a:ext>
            </a:extLst>
          </p:cNvPr>
          <p:cNvSpPr/>
          <p:nvPr/>
        </p:nvSpPr>
        <p:spPr>
          <a:xfrm>
            <a:off x="4541959" y="4270165"/>
            <a:ext cx="3394564"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長期間の</a:t>
            </a:r>
            <a:r>
              <a:rPr lang="ja-JP" altLang="en-US" sz="1200" b="1" dirty="0" smtClean="0"/>
              <a:t>高温（少雨）に</a:t>
            </a:r>
            <a:r>
              <a:rPr lang="ja-JP" altLang="en-US" sz="1200" b="1" dirty="0"/>
              <a:t>関する気象情報の例</a:t>
            </a:r>
          </a:p>
        </p:txBody>
      </p:sp>
      <p:sp>
        <p:nvSpPr>
          <p:cNvPr id="12" name="スライド番号プレースホルダー 11">
            <a:extLst>
              <a:ext uri="{FF2B5EF4-FFF2-40B4-BE49-F238E27FC236}">
                <a16:creationId xmlns:a16="http://schemas.microsoft.com/office/drawing/2014/main" id="{95BC71A7-8E42-1F26-A908-BFDA893CB424}"/>
              </a:ext>
            </a:extLst>
          </p:cNvPr>
          <p:cNvSpPr>
            <a:spLocks noGrp="1"/>
          </p:cNvSpPr>
          <p:nvPr>
            <p:ph type="sldNum" sz="quarter" idx="12"/>
          </p:nvPr>
        </p:nvSpPr>
        <p:spPr/>
        <p:txBody>
          <a:bodyPr/>
          <a:lstStyle/>
          <a:p>
            <a:fld id="{5F9F9204-6EDA-41A6-81B7-5E8491083ADF}" type="slidenum">
              <a:rPr kumimoji="1" lang="ja-JP" altLang="en-US" smtClean="0"/>
              <a:t>37</a:t>
            </a:fld>
            <a:endParaRPr kumimoji="1" lang="ja-JP" altLang="en-US" dirty="0"/>
          </a:p>
        </p:txBody>
      </p:sp>
      <p:cxnSp>
        <p:nvCxnSpPr>
          <p:cNvPr id="3" name="直線矢印コネクタ 2">
            <a:extLst>
              <a:ext uri="{FF2B5EF4-FFF2-40B4-BE49-F238E27FC236}">
                <a16:creationId xmlns:a16="http://schemas.microsoft.com/office/drawing/2014/main" id="{C055F91A-69E3-05F9-79A5-3791FB91E753}"/>
              </a:ext>
            </a:extLst>
          </p:cNvPr>
          <p:cNvCxnSpPr>
            <a:cxnSpLocks/>
            <a:endCxn id="23" idx="1"/>
          </p:cNvCxnSpPr>
          <p:nvPr/>
        </p:nvCxnSpPr>
        <p:spPr>
          <a:xfrm flipV="1">
            <a:off x="3520771" y="928452"/>
            <a:ext cx="1016131" cy="2250597"/>
          </a:xfrm>
          <a:prstGeom prst="straightConnector1">
            <a:avLst/>
          </a:prstGeom>
          <a:ln w="19050">
            <a:solidFill>
              <a:schemeClr val="accent1">
                <a:lumMod val="9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DF7B6428-FD1B-7F66-F64E-FBF5DF4D10DE}"/>
              </a:ext>
            </a:extLst>
          </p:cNvPr>
          <p:cNvCxnSpPr>
            <a:cxnSpLocks/>
            <a:endCxn id="24" idx="1"/>
          </p:cNvCxnSpPr>
          <p:nvPr/>
        </p:nvCxnSpPr>
        <p:spPr>
          <a:xfrm flipV="1">
            <a:off x="4038600" y="4414165"/>
            <a:ext cx="503359" cy="878232"/>
          </a:xfrm>
          <a:prstGeom prst="straightConnector1">
            <a:avLst/>
          </a:prstGeom>
          <a:ln w="19050">
            <a:solidFill>
              <a:schemeClr val="accent1">
                <a:lumMod val="9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7256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E42C42-1998-C1CE-06F8-0B86EBEA3BB1}"/>
              </a:ext>
            </a:extLst>
          </p:cNvPr>
          <p:cNvSpPr>
            <a:spLocks noGrp="1"/>
          </p:cNvSpPr>
          <p:nvPr>
            <p:ph type="title"/>
          </p:nvPr>
        </p:nvSpPr>
        <p:spPr/>
        <p:txBody>
          <a:bodyPr/>
          <a:lstStyle/>
          <a:p>
            <a:r>
              <a:rPr lang="ja-JP" altLang="en-US" dirty="0"/>
              <a:t>大雪に</a:t>
            </a:r>
            <a:r>
              <a:rPr kumimoji="1" lang="ja-JP" altLang="en-US" dirty="0"/>
              <a:t>関する気象情報の発表体系</a:t>
            </a:r>
          </a:p>
        </p:txBody>
      </p:sp>
      <p:sp>
        <p:nvSpPr>
          <p:cNvPr id="4" name="矢印: 右 3">
            <a:extLst>
              <a:ext uri="{FF2B5EF4-FFF2-40B4-BE49-F238E27FC236}">
                <a16:creationId xmlns:a16="http://schemas.microsoft.com/office/drawing/2014/main" id="{5ACF5F80-7D3C-0DD8-3E7C-9225461588E3}"/>
              </a:ext>
            </a:extLst>
          </p:cNvPr>
          <p:cNvSpPr/>
          <p:nvPr/>
        </p:nvSpPr>
        <p:spPr>
          <a:xfrm rot="5400000">
            <a:off x="724649" y="5544184"/>
            <a:ext cx="1146587" cy="432000"/>
          </a:xfrm>
          <a:prstGeom prst="rightArrow">
            <a:avLst>
              <a:gd name="adj1" fmla="val 50000"/>
              <a:gd name="adj2" fmla="val 7057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矢印: 右 4">
            <a:extLst>
              <a:ext uri="{FF2B5EF4-FFF2-40B4-BE49-F238E27FC236}">
                <a16:creationId xmlns:a16="http://schemas.microsoft.com/office/drawing/2014/main" id="{576CD879-7577-4E47-DFD3-A72AABF649CB}"/>
              </a:ext>
            </a:extLst>
          </p:cNvPr>
          <p:cNvSpPr/>
          <p:nvPr/>
        </p:nvSpPr>
        <p:spPr>
          <a:xfrm rot="5400000">
            <a:off x="-775009" y="2884699"/>
            <a:ext cx="4145904" cy="432000"/>
          </a:xfrm>
          <a:prstGeom prst="rightArrow">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フローチャート: 結合子 5">
            <a:extLst>
              <a:ext uri="{FF2B5EF4-FFF2-40B4-BE49-F238E27FC236}">
                <a16:creationId xmlns:a16="http://schemas.microsoft.com/office/drawing/2014/main" id="{24D81FC0-3991-67D2-B20C-44C7C21509B8}"/>
              </a:ext>
            </a:extLst>
          </p:cNvPr>
          <p:cNvSpPr>
            <a:spLocks noChangeAspect="1"/>
          </p:cNvSpPr>
          <p:nvPr/>
        </p:nvSpPr>
        <p:spPr>
          <a:xfrm>
            <a:off x="1187060" y="1518166"/>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7" name="フローチャート: 結合子 6">
            <a:extLst>
              <a:ext uri="{FF2B5EF4-FFF2-40B4-BE49-F238E27FC236}">
                <a16:creationId xmlns:a16="http://schemas.microsoft.com/office/drawing/2014/main" id="{E31946F9-C388-0B24-FF95-43F3F30C8F49}"/>
              </a:ext>
            </a:extLst>
          </p:cNvPr>
          <p:cNvSpPr>
            <a:spLocks noChangeAspect="1"/>
          </p:cNvSpPr>
          <p:nvPr/>
        </p:nvSpPr>
        <p:spPr>
          <a:xfrm>
            <a:off x="1183871" y="3078323"/>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8" name="フローチャート: 結合子 7">
            <a:extLst>
              <a:ext uri="{FF2B5EF4-FFF2-40B4-BE49-F238E27FC236}">
                <a16:creationId xmlns:a16="http://schemas.microsoft.com/office/drawing/2014/main" id="{D5CB8118-AA3D-5EAC-599F-66375688AD6F}"/>
              </a:ext>
            </a:extLst>
          </p:cNvPr>
          <p:cNvSpPr>
            <a:spLocks noChangeAspect="1"/>
          </p:cNvSpPr>
          <p:nvPr/>
        </p:nvSpPr>
        <p:spPr>
          <a:xfrm>
            <a:off x="1185986" y="4312666"/>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12" name="テキスト ボックス 11">
            <a:extLst>
              <a:ext uri="{FF2B5EF4-FFF2-40B4-BE49-F238E27FC236}">
                <a16:creationId xmlns:a16="http://schemas.microsoft.com/office/drawing/2014/main" id="{0096F1F0-B7A8-42EB-EC70-54791CD821C7}"/>
              </a:ext>
            </a:extLst>
          </p:cNvPr>
          <p:cNvSpPr txBox="1"/>
          <p:nvPr/>
        </p:nvSpPr>
        <p:spPr>
          <a:xfrm>
            <a:off x="310958" y="1510940"/>
            <a:ext cx="920602" cy="276998"/>
          </a:xfrm>
          <a:prstGeom prst="rect">
            <a:avLst/>
          </a:prstGeom>
          <a:noFill/>
        </p:spPr>
        <p:txBody>
          <a:bodyPr wrap="square" rtlCol="0">
            <a:spAutoFit/>
          </a:bodyPr>
          <a:lstStyle/>
          <a:p>
            <a:pPr algn="r"/>
            <a:r>
              <a:rPr kumimoji="1" lang="ja-JP" altLang="en-US" sz="1200" dirty="0">
                <a:solidFill>
                  <a:schemeClr val="tx2"/>
                </a:solidFill>
              </a:rPr>
              <a:t>２週間前</a:t>
            </a:r>
          </a:p>
        </p:txBody>
      </p:sp>
      <p:sp>
        <p:nvSpPr>
          <p:cNvPr id="13" name="テキスト ボックス 12">
            <a:extLst>
              <a:ext uri="{FF2B5EF4-FFF2-40B4-BE49-F238E27FC236}">
                <a16:creationId xmlns:a16="http://schemas.microsoft.com/office/drawing/2014/main" id="{408ADDA3-CE34-2A0E-28A3-47CE0F104932}"/>
              </a:ext>
            </a:extLst>
          </p:cNvPr>
          <p:cNvSpPr txBox="1"/>
          <p:nvPr/>
        </p:nvSpPr>
        <p:spPr>
          <a:xfrm>
            <a:off x="344993" y="3078701"/>
            <a:ext cx="852533" cy="276999"/>
          </a:xfrm>
          <a:prstGeom prst="rect">
            <a:avLst/>
          </a:prstGeom>
          <a:noFill/>
        </p:spPr>
        <p:txBody>
          <a:bodyPr wrap="square" rtlCol="0">
            <a:spAutoFit/>
          </a:bodyPr>
          <a:lstStyle/>
          <a:p>
            <a:pPr algn="r"/>
            <a:r>
              <a:rPr lang="en-US" altLang="ja-JP" sz="1200" dirty="0">
                <a:solidFill>
                  <a:schemeClr val="tx2"/>
                </a:solidFill>
              </a:rPr>
              <a:t>1</a:t>
            </a:r>
            <a:r>
              <a:rPr kumimoji="1" lang="ja-JP" altLang="en-US" sz="1200" dirty="0">
                <a:solidFill>
                  <a:schemeClr val="tx2"/>
                </a:solidFill>
              </a:rPr>
              <a:t>週間前</a:t>
            </a:r>
          </a:p>
        </p:txBody>
      </p:sp>
      <p:sp>
        <p:nvSpPr>
          <p:cNvPr id="14" name="テキスト ボックス 13">
            <a:extLst>
              <a:ext uri="{FF2B5EF4-FFF2-40B4-BE49-F238E27FC236}">
                <a16:creationId xmlns:a16="http://schemas.microsoft.com/office/drawing/2014/main" id="{CCA77646-0722-32A7-7AA5-C063FBB3FFCB}"/>
              </a:ext>
            </a:extLst>
          </p:cNvPr>
          <p:cNvSpPr txBox="1"/>
          <p:nvPr/>
        </p:nvSpPr>
        <p:spPr>
          <a:xfrm>
            <a:off x="517582" y="4289861"/>
            <a:ext cx="661710" cy="261610"/>
          </a:xfrm>
          <a:prstGeom prst="rect">
            <a:avLst/>
          </a:prstGeom>
          <a:noFill/>
        </p:spPr>
        <p:txBody>
          <a:bodyPr wrap="square" rtlCol="0">
            <a:spAutoFit/>
          </a:bodyPr>
          <a:lstStyle/>
          <a:p>
            <a:pPr algn="r"/>
            <a:r>
              <a:rPr lang="ja-JP" altLang="en-US" sz="1100" dirty="0">
                <a:solidFill>
                  <a:schemeClr val="tx2"/>
                </a:solidFill>
              </a:rPr>
              <a:t>前日</a:t>
            </a:r>
            <a:endParaRPr kumimoji="1" lang="ja-JP" altLang="en-US" sz="1100" dirty="0">
              <a:solidFill>
                <a:schemeClr val="tx2"/>
              </a:solidFill>
            </a:endParaRPr>
          </a:p>
        </p:txBody>
      </p:sp>
      <p:sp>
        <p:nvSpPr>
          <p:cNvPr id="15" name="テキスト ボックス 14">
            <a:extLst>
              <a:ext uri="{FF2B5EF4-FFF2-40B4-BE49-F238E27FC236}">
                <a16:creationId xmlns:a16="http://schemas.microsoft.com/office/drawing/2014/main" id="{DEDE8462-5DD7-8A12-3199-775DC9E01908}"/>
              </a:ext>
            </a:extLst>
          </p:cNvPr>
          <p:cNvSpPr txBox="1"/>
          <p:nvPr/>
        </p:nvSpPr>
        <p:spPr>
          <a:xfrm>
            <a:off x="428769" y="5064304"/>
            <a:ext cx="750523" cy="276999"/>
          </a:xfrm>
          <a:prstGeom prst="rect">
            <a:avLst/>
          </a:prstGeom>
          <a:noFill/>
        </p:spPr>
        <p:txBody>
          <a:bodyPr wrap="square" rtlCol="0">
            <a:spAutoFit/>
          </a:bodyPr>
          <a:lstStyle/>
          <a:p>
            <a:pPr algn="r"/>
            <a:r>
              <a:rPr kumimoji="1" lang="ja-JP" altLang="en-US" sz="1200" dirty="0">
                <a:solidFill>
                  <a:schemeClr val="accent2"/>
                </a:solidFill>
              </a:rPr>
              <a:t>発生</a:t>
            </a:r>
          </a:p>
        </p:txBody>
      </p:sp>
      <p:sp>
        <p:nvSpPr>
          <p:cNvPr id="16" name="フローチャート: 結合子 15">
            <a:extLst>
              <a:ext uri="{FF2B5EF4-FFF2-40B4-BE49-F238E27FC236}">
                <a16:creationId xmlns:a16="http://schemas.microsoft.com/office/drawing/2014/main" id="{D88CA116-C16D-456A-5D19-C513DD5E3DAB}"/>
              </a:ext>
            </a:extLst>
          </p:cNvPr>
          <p:cNvSpPr>
            <a:spLocks noChangeAspect="1"/>
          </p:cNvSpPr>
          <p:nvPr/>
        </p:nvSpPr>
        <p:spPr>
          <a:xfrm>
            <a:off x="1188989" y="5078890"/>
            <a:ext cx="216000" cy="216000"/>
          </a:xfrm>
          <a:prstGeom prst="flowChartConnector">
            <a:avLst/>
          </a:prstGeom>
          <a:solidFill>
            <a:schemeClr val="accent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19" name="テキスト ボックス 18">
            <a:extLst>
              <a:ext uri="{FF2B5EF4-FFF2-40B4-BE49-F238E27FC236}">
                <a16:creationId xmlns:a16="http://schemas.microsoft.com/office/drawing/2014/main" id="{8E1BD241-D462-1A59-3B0E-DFE4072558A5}"/>
              </a:ext>
            </a:extLst>
          </p:cNvPr>
          <p:cNvSpPr txBox="1"/>
          <p:nvPr/>
        </p:nvSpPr>
        <p:spPr>
          <a:xfrm>
            <a:off x="1448469" y="1476753"/>
            <a:ext cx="2427955" cy="477054"/>
          </a:xfrm>
          <a:prstGeom prst="rect">
            <a:avLst/>
          </a:prstGeom>
          <a:noFill/>
        </p:spPr>
        <p:txBody>
          <a:bodyPr wrap="square" rtlCol="0">
            <a:spAutoFit/>
          </a:bodyPr>
          <a:lstStyle/>
          <a:p>
            <a:r>
              <a:rPr kumimoji="1" lang="ja-JP" altLang="en-US" sz="1400" b="1" dirty="0">
                <a:solidFill>
                  <a:schemeClr val="tx2"/>
                </a:solidFill>
              </a:rPr>
              <a:t>大雪に関する早期天候情報</a:t>
            </a:r>
            <a:endParaRPr kumimoji="1" lang="en-US" altLang="ja-JP" sz="1400" b="1" dirty="0">
              <a:solidFill>
                <a:schemeClr val="tx2"/>
              </a:solidFill>
            </a:endParaRPr>
          </a:p>
          <a:p>
            <a:r>
              <a:rPr lang="en-US" altLang="ja-JP" sz="1100" dirty="0"/>
              <a:t>6</a:t>
            </a:r>
            <a:r>
              <a:rPr lang="ja-JP" altLang="en-US" sz="1100" dirty="0"/>
              <a:t>日先～</a:t>
            </a:r>
            <a:r>
              <a:rPr lang="en-US" altLang="ja-JP" sz="1100" dirty="0"/>
              <a:t>14</a:t>
            </a:r>
            <a:r>
              <a:rPr lang="ja-JP" altLang="en-US" sz="1100" dirty="0"/>
              <a:t>日先までを予想</a:t>
            </a:r>
            <a:endParaRPr kumimoji="1" lang="ja-JP" altLang="en-US" sz="1100" dirty="0"/>
          </a:p>
        </p:txBody>
      </p:sp>
      <p:sp>
        <p:nvSpPr>
          <p:cNvPr id="20" name="テキスト ボックス 19">
            <a:extLst>
              <a:ext uri="{FF2B5EF4-FFF2-40B4-BE49-F238E27FC236}">
                <a16:creationId xmlns:a16="http://schemas.microsoft.com/office/drawing/2014/main" id="{F372941D-C255-29AB-DAB9-35A8185476A6}"/>
              </a:ext>
            </a:extLst>
          </p:cNvPr>
          <p:cNvSpPr txBox="1"/>
          <p:nvPr/>
        </p:nvSpPr>
        <p:spPr>
          <a:xfrm>
            <a:off x="1495361" y="3046467"/>
            <a:ext cx="2890545" cy="477054"/>
          </a:xfrm>
          <a:prstGeom prst="rect">
            <a:avLst/>
          </a:prstGeom>
          <a:noFill/>
        </p:spPr>
        <p:txBody>
          <a:bodyPr wrap="square" rtlCol="0">
            <a:spAutoFit/>
          </a:bodyPr>
          <a:lstStyle/>
          <a:p>
            <a:r>
              <a:rPr kumimoji="1" lang="ja-JP" altLang="en-US" sz="1400" b="1" dirty="0">
                <a:solidFill>
                  <a:schemeClr val="tx2"/>
                </a:solidFill>
                <a:effectLst>
                  <a:glow rad="228600">
                    <a:schemeClr val="bg1">
                      <a:alpha val="40000"/>
                    </a:schemeClr>
                  </a:glow>
                </a:effectLst>
              </a:rPr>
              <a:t>大雪に関する気象情報</a:t>
            </a:r>
            <a:endParaRPr kumimoji="1" lang="en-US" altLang="ja-JP" sz="1400" b="1" dirty="0">
              <a:solidFill>
                <a:schemeClr val="tx2"/>
              </a:solidFill>
              <a:effectLst>
                <a:glow rad="228600">
                  <a:schemeClr val="bg1">
                    <a:alpha val="40000"/>
                  </a:schemeClr>
                </a:glow>
              </a:effectLst>
            </a:endParaRPr>
          </a:p>
          <a:p>
            <a:r>
              <a:rPr lang="en-US" altLang="ja-JP" sz="1100" dirty="0"/>
              <a:t>7</a:t>
            </a:r>
            <a:r>
              <a:rPr lang="ja-JP" altLang="en-US" sz="1100" dirty="0"/>
              <a:t>日先程度までを予想</a:t>
            </a:r>
            <a:endParaRPr kumimoji="1" lang="ja-JP" altLang="en-US" sz="1100" dirty="0"/>
          </a:p>
        </p:txBody>
      </p:sp>
      <p:sp>
        <p:nvSpPr>
          <p:cNvPr id="21" name="テキスト ボックス 20">
            <a:extLst>
              <a:ext uri="{FF2B5EF4-FFF2-40B4-BE49-F238E27FC236}">
                <a16:creationId xmlns:a16="http://schemas.microsoft.com/office/drawing/2014/main" id="{22104234-DCD0-1C59-F5B9-C05E10480AED}"/>
              </a:ext>
            </a:extLst>
          </p:cNvPr>
          <p:cNvSpPr txBox="1"/>
          <p:nvPr/>
        </p:nvSpPr>
        <p:spPr>
          <a:xfrm>
            <a:off x="1499269" y="4266080"/>
            <a:ext cx="1984439" cy="477054"/>
          </a:xfrm>
          <a:prstGeom prst="rect">
            <a:avLst/>
          </a:prstGeom>
          <a:noFill/>
        </p:spPr>
        <p:txBody>
          <a:bodyPr wrap="square" rtlCol="0">
            <a:spAutoFit/>
          </a:bodyPr>
          <a:lstStyle/>
          <a:p>
            <a:r>
              <a:rPr lang="ja-JP" altLang="en-US" sz="1400" b="1" dirty="0">
                <a:solidFill>
                  <a:schemeClr val="tx2"/>
                </a:solidFill>
              </a:rPr>
              <a:t>大雪警報・注意報</a:t>
            </a:r>
            <a:endParaRPr lang="en-US" altLang="ja-JP" sz="1400" b="1" dirty="0">
              <a:solidFill>
                <a:schemeClr val="tx2"/>
              </a:solidFill>
            </a:endParaRPr>
          </a:p>
          <a:p>
            <a:r>
              <a:rPr lang="ja-JP" altLang="en-US" sz="1100" dirty="0"/>
              <a:t>翌日・当日を予想</a:t>
            </a:r>
            <a:endParaRPr kumimoji="1" lang="ja-JP" altLang="en-US" sz="1100" dirty="0"/>
          </a:p>
        </p:txBody>
      </p:sp>
      <p:sp>
        <p:nvSpPr>
          <p:cNvPr id="22" name="テキスト ボックス 21">
            <a:extLst>
              <a:ext uri="{FF2B5EF4-FFF2-40B4-BE49-F238E27FC236}">
                <a16:creationId xmlns:a16="http://schemas.microsoft.com/office/drawing/2014/main" id="{A8DE5EDD-A1A5-5ACA-78E5-B831A4FAD999}"/>
              </a:ext>
            </a:extLst>
          </p:cNvPr>
          <p:cNvSpPr txBox="1"/>
          <p:nvPr/>
        </p:nvSpPr>
        <p:spPr>
          <a:xfrm>
            <a:off x="1512005" y="3569719"/>
            <a:ext cx="1984438" cy="477054"/>
          </a:xfrm>
          <a:prstGeom prst="rect">
            <a:avLst/>
          </a:prstGeom>
          <a:noFill/>
        </p:spPr>
        <p:txBody>
          <a:bodyPr wrap="square" lIns="108000" rtlCol="0">
            <a:spAutoFit/>
          </a:bodyPr>
          <a:lstStyle/>
          <a:p>
            <a:r>
              <a:rPr kumimoji="1" lang="ja-JP" altLang="en-US" sz="1400" b="1" dirty="0">
                <a:solidFill>
                  <a:schemeClr val="tx2"/>
                </a:solidFill>
              </a:rPr>
              <a:t>早期注意情報</a:t>
            </a:r>
            <a:endParaRPr kumimoji="1" lang="en-US" altLang="ja-JP" sz="1400" b="1" dirty="0">
              <a:solidFill>
                <a:schemeClr val="tx2"/>
              </a:solidFill>
            </a:endParaRPr>
          </a:p>
          <a:p>
            <a:r>
              <a:rPr kumimoji="1" lang="en-US" altLang="ja-JP" sz="1100" dirty="0">
                <a:latin typeface="游ゴシック" panose="020B0400000000000000" pitchFamily="50" charset="-128"/>
                <a:cs typeface="Times New Roman"/>
              </a:rPr>
              <a:t>5</a:t>
            </a:r>
            <a:r>
              <a:rPr kumimoji="1" lang="ja-JP" altLang="en-US" sz="1100" dirty="0">
                <a:latin typeface="游ゴシック" panose="020B0400000000000000" pitchFamily="50" charset="-128"/>
                <a:cs typeface="Times New Roman"/>
              </a:rPr>
              <a:t>日先までを予想</a:t>
            </a:r>
            <a:endParaRPr kumimoji="1" lang="en-US" altLang="ja-JP" b="1" dirty="0">
              <a:solidFill>
                <a:schemeClr val="tx2"/>
              </a:solidFill>
            </a:endParaRPr>
          </a:p>
        </p:txBody>
      </p:sp>
      <p:sp>
        <p:nvSpPr>
          <p:cNvPr id="23" name="四角形: 角を丸くする 22">
            <a:extLst>
              <a:ext uri="{FF2B5EF4-FFF2-40B4-BE49-F238E27FC236}">
                <a16:creationId xmlns:a16="http://schemas.microsoft.com/office/drawing/2014/main" id="{068DC1DF-7110-22ED-EC98-FA291A1ABFB2}"/>
              </a:ext>
            </a:extLst>
          </p:cNvPr>
          <p:cNvSpPr/>
          <p:nvPr/>
        </p:nvSpPr>
        <p:spPr>
          <a:xfrm>
            <a:off x="4407303" y="1118836"/>
            <a:ext cx="4353902" cy="2930275"/>
          </a:xfrm>
          <a:prstGeom prst="roundRect">
            <a:avLst>
              <a:gd name="adj" fmla="val 7036"/>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pPr>
              <a:lnSpc>
                <a:spcPct val="120000"/>
              </a:lnSpc>
            </a:pPr>
            <a:r>
              <a:rPr lang="ja-JP" altLang="en-US" sz="1200" dirty="0">
                <a:solidFill>
                  <a:schemeClr val="tx1"/>
                </a:solidFill>
              </a:rPr>
              <a:t>大雪に関する早期天候情報（東北地方）</a:t>
            </a:r>
          </a:p>
          <a:p>
            <a:pPr>
              <a:lnSpc>
                <a:spcPct val="120000"/>
              </a:lnSpc>
            </a:pPr>
            <a:r>
              <a:rPr lang="ja-JP" altLang="en-US" sz="1200" dirty="0">
                <a:solidFill>
                  <a:schemeClr val="tx1"/>
                </a:solidFill>
              </a:rPr>
              <a:t>令和○年２月１０日１４時３０分</a:t>
            </a:r>
          </a:p>
          <a:p>
            <a:pPr>
              <a:lnSpc>
                <a:spcPct val="120000"/>
              </a:lnSpc>
            </a:pPr>
            <a:r>
              <a:rPr lang="ja-JP" altLang="en-US" sz="1200" dirty="0">
                <a:solidFill>
                  <a:schemeClr val="tx1"/>
                </a:solidFill>
              </a:rPr>
              <a:t>仙台管区気象台　発表</a:t>
            </a:r>
          </a:p>
          <a:p>
            <a:pPr>
              <a:lnSpc>
                <a:spcPct val="120000"/>
              </a:lnSpc>
            </a:pPr>
            <a:endParaRPr lang="ja-JP" altLang="en-US" sz="1200" dirty="0">
              <a:solidFill>
                <a:schemeClr val="tx1"/>
              </a:solidFill>
            </a:endParaRPr>
          </a:p>
          <a:p>
            <a:pPr>
              <a:lnSpc>
                <a:spcPct val="120000"/>
              </a:lnSpc>
            </a:pPr>
            <a:r>
              <a:rPr lang="ja-JP" altLang="en-US" sz="1200" dirty="0">
                <a:solidFill>
                  <a:schemeClr val="tx1"/>
                </a:solidFill>
              </a:rPr>
              <a:t>東北日本海側　２月１６日頃から　大雪</a:t>
            </a:r>
          </a:p>
          <a:p>
            <a:pPr>
              <a:lnSpc>
                <a:spcPct val="120000"/>
              </a:lnSpc>
            </a:pPr>
            <a:r>
              <a:rPr lang="ja-JP" altLang="en-US" sz="1200" dirty="0">
                <a:solidFill>
                  <a:schemeClr val="tx1"/>
                </a:solidFill>
              </a:rPr>
              <a:t>大雪の基準：５日合計地域降雪量平年比１７３％以上</a:t>
            </a:r>
          </a:p>
          <a:p>
            <a:pPr>
              <a:lnSpc>
                <a:spcPct val="120000"/>
              </a:lnSpc>
            </a:pPr>
            <a:endParaRPr lang="ja-JP" altLang="en-US" sz="1200" dirty="0">
              <a:solidFill>
                <a:schemeClr val="tx1"/>
              </a:solidFill>
            </a:endParaRPr>
          </a:p>
          <a:p>
            <a:pPr>
              <a:lnSpc>
                <a:spcPct val="120000"/>
              </a:lnSpc>
            </a:pPr>
            <a:r>
              <a:rPr lang="ja-JP" altLang="en-US" sz="1200" dirty="0">
                <a:solidFill>
                  <a:schemeClr val="tx1"/>
                </a:solidFill>
              </a:rPr>
              <a:t>　２月１４日頃から強い寒気が流れ込むため、東北日本海側を中心に降雪量がかなり多くなる可能性があります。</a:t>
            </a:r>
          </a:p>
          <a:p>
            <a:pPr>
              <a:lnSpc>
                <a:spcPct val="120000"/>
              </a:lnSpc>
            </a:pPr>
            <a:r>
              <a:rPr lang="ja-JP" altLang="en-US" sz="1200" dirty="0">
                <a:solidFill>
                  <a:schemeClr val="tx1"/>
                </a:solidFill>
              </a:rPr>
              <a:t>　農作物の管理や、除雪などの対応に注意してください。また、今後の気象情報等に留意してください。</a:t>
            </a:r>
          </a:p>
        </p:txBody>
      </p:sp>
      <p:sp>
        <p:nvSpPr>
          <p:cNvPr id="24" name="四角形: 角を丸くする 23">
            <a:extLst>
              <a:ext uri="{FF2B5EF4-FFF2-40B4-BE49-F238E27FC236}">
                <a16:creationId xmlns:a16="http://schemas.microsoft.com/office/drawing/2014/main" id="{61B2DE5C-2945-4748-141A-A5B1305EF082}"/>
              </a:ext>
            </a:extLst>
          </p:cNvPr>
          <p:cNvSpPr/>
          <p:nvPr/>
        </p:nvSpPr>
        <p:spPr>
          <a:xfrm>
            <a:off x="4407303" y="4345113"/>
            <a:ext cx="4353902" cy="2082252"/>
          </a:xfrm>
          <a:prstGeom prst="roundRect">
            <a:avLst>
              <a:gd name="adj" fmla="val 7036"/>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nSpc>
                <a:spcPct val="120000"/>
              </a:lnSpc>
            </a:pPr>
            <a:r>
              <a:rPr lang="ja-JP" altLang="en-US" sz="1200" dirty="0">
                <a:solidFill>
                  <a:schemeClr val="tx1"/>
                </a:solidFill>
              </a:rPr>
              <a:t>大雪に関する東北地方気象情報　</a:t>
            </a:r>
            <a:r>
              <a:rPr lang="ja-JP" altLang="en-US" sz="1200" dirty="0" smtClean="0">
                <a:solidFill>
                  <a:schemeClr val="tx1"/>
                </a:solidFill>
              </a:rPr>
              <a:t>第◇号</a:t>
            </a:r>
            <a:endParaRPr lang="ja-JP" altLang="en-US" sz="1200" dirty="0">
              <a:solidFill>
                <a:schemeClr val="tx1"/>
              </a:solidFill>
            </a:endParaRPr>
          </a:p>
          <a:p>
            <a:pPr>
              <a:lnSpc>
                <a:spcPct val="120000"/>
              </a:lnSpc>
            </a:pPr>
            <a:r>
              <a:rPr lang="ja-JP" altLang="en-US" sz="1200" dirty="0">
                <a:solidFill>
                  <a:schemeClr val="tx1"/>
                </a:solidFill>
              </a:rPr>
              <a:t>令和○年２月</a:t>
            </a:r>
            <a:r>
              <a:rPr lang="ja-JP" altLang="en-US" sz="1200" dirty="0" smtClean="0">
                <a:solidFill>
                  <a:schemeClr val="tx1"/>
                </a:solidFill>
              </a:rPr>
              <a:t>１６日</a:t>
            </a:r>
            <a:r>
              <a:rPr lang="ja-JP" altLang="en-US" sz="1200" dirty="0">
                <a:solidFill>
                  <a:schemeClr val="tx1"/>
                </a:solidFill>
              </a:rPr>
              <a:t>１６時</a:t>
            </a:r>
            <a:r>
              <a:rPr lang="ja-JP" altLang="en-US" sz="1200" dirty="0" smtClean="0">
                <a:solidFill>
                  <a:schemeClr val="tx1"/>
                </a:solidFill>
              </a:rPr>
              <a:t>０５分</a:t>
            </a:r>
            <a:r>
              <a:rPr lang="ja-JP" altLang="en-US" sz="1200" dirty="0">
                <a:solidFill>
                  <a:schemeClr val="tx1"/>
                </a:solidFill>
              </a:rPr>
              <a:t>　仙台管区気象台発表</a:t>
            </a:r>
          </a:p>
          <a:p>
            <a:pPr>
              <a:lnSpc>
                <a:spcPct val="120000"/>
              </a:lnSpc>
            </a:pPr>
            <a:endParaRPr lang="ja-JP" altLang="en-US" sz="1200" dirty="0">
              <a:solidFill>
                <a:schemeClr val="tx1"/>
              </a:solidFill>
            </a:endParaRPr>
          </a:p>
          <a:p>
            <a:pPr>
              <a:lnSpc>
                <a:spcPct val="120000"/>
              </a:lnSpc>
            </a:pPr>
            <a:r>
              <a:rPr lang="ja-JP" altLang="en-US" sz="1200" dirty="0">
                <a:solidFill>
                  <a:schemeClr val="tx1"/>
                </a:solidFill>
              </a:rPr>
              <a:t>（見出し）</a:t>
            </a:r>
          </a:p>
          <a:p>
            <a:pPr>
              <a:lnSpc>
                <a:spcPct val="120000"/>
              </a:lnSpc>
            </a:pPr>
            <a:r>
              <a:rPr lang="ja-JP" altLang="en-US" sz="1200" dirty="0">
                <a:solidFill>
                  <a:schemeClr val="tx1"/>
                </a:solidFill>
              </a:rPr>
              <a:t>東北日本海側では、冬型の気圧配置となるため、１７日未明から１８日にかけて大雪となる所があるでしょう。大雪に注意・警戒し、着雪やなだれに注意して</a:t>
            </a:r>
            <a:r>
              <a:rPr lang="ja-JP" altLang="en-US" sz="1200" dirty="0" smtClean="0">
                <a:solidFill>
                  <a:schemeClr val="tx1"/>
                </a:solidFill>
              </a:rPr>
              <a:t>ください。</a:t>
            </a:r>
            <a:endParaRPr lang="en-US" altLang="ja-JP" sz="1200" dirty="0" smtClean="0">
              <a:solidFill>
                <a:schemeClr val="tx1"/>
              </a:solidFill>
            </a:endParaRPr>
          </a:p>
          <a:p>
            <a:pPr>
              <a:lnSpc>
                <a:spcPct val="120000"/>
              </a:lnSpc>
            </a:pPr>
            <a:r>
              <a:rPr lang="ja-JP" altLang="en-US" sz="1200" dirty="0">
                <a:solidFill>
                  <a:schemeClr val="tx1"/>
                </a:solidFill>
              </a:rPr>
              <a:t>（本文）以下</a:t>
            </a:r>
            <a:r>
              <a:rPr lang="ja-JP" altLang="en-US" sz="1200" dirty="0" smtClean="0">
                <a:solidFill>
                  <a:schemeClr val="tx1"/>
                </a:solidFill>
              </a:rPr>
              <a:t>省略</a:t>
            </a:r>
            <a:endParaRPr lang="en-US" altLang="ja-JP" sz="1200" dirty="0">
              <a:solidFill>
                <a:schemeClr val="tx1"/>
              </a:solidFill>
            </a:endParaRPr>
          </a:p>
        </p:txBody>
      </p:sp>
      <p:sp>
        <p:nvSpPr>
          <p:cNvPr id="25" name="四角形: 角を丸くする 24">
            <a:extLst>
              <a:ext uri="{FF2B5EF4-FFF2-40B4-BE49-F238E27FC236}">
                <a16:creationId xmlns:a16="http://schemas.microsoft.com/office/drawing/2014/main" id="{00D09317-4781-07DA-55CA-D128A2E2284B}"/>
              </a:ext>
            </a:extLst>
          </p:cNvPr>
          <p:cNvSpPr/>
          <p:nvPr/>
        </p:nvSpPr>
        <p:spPr>
          <a:xfrm>
            <a:off x="4540329" y="974228"/>
            <a:ext cx="2880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大雪に関する早期天候情報の例</a:t>
            </a:r>
          </a:p>
        </p:txBody>
      </p:sp>
      <p:sp>
        <p:nvSpPr>
          <p:cNvPr id="26" name="四角形: 角を丸くする 25">
            <a:extLst>
              <a:ext uri="{FF2B5EF4-FFF2-40B4-BE49-F238E27FC236}">
                <a16:creationId xmlns:a16="http://schemas.microsoft.com/office/drawing/2014/main" id="{45114ED5-8DE6-CC0B-5302-A7D623399C0F}"/>
              </a:ext>
            </a:extLst>
          </p:cNvPr>
          <p:cNvSpPr/>
          <p:nvPr/>
        </p:nvSpPr>
        <p:spPr>
          <a:xfrm>
            <a:off x="4540329" y="4193719"/>
            <a:ext cx="2880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大雪に関する気象情報の例</a:t>
            </a:r>
          </a:p>
        </p:txBody>
      </p:sp>
      <p:sp>
        <p:nvSpPr>
          <p:cNvPr id="3" name="テキスト ボックス 2">
            <a:extLst>
              <a:ext uri="{FF2B5EF4-FFF2-40B4-BE49-F238E27FC236}">
                <a16:creationId xmlns:a16="http://schemas.microsoft.com/office/drawing/2014/main" id="{4446D07F-8C38-7E1A-268B-3AEE421FC1D9}"/>
              </a:ext>
            </a:extLst>
          </p:cNvPr>
          <p:cNvSpPr txBox="1"/>
          <p:nvPr/>
        </p:nvSpPr>
        <p:spPr>
          <a:xfrm>
            <a:off x="1495361" y="5114044"/>
            <a:ext cx="2979440" cy="861774"/>
          </a:xfrm>
          <a:prstGeom prst="rect">
            <a:avLst/>
          </a:prstGeom>
          <a:noFill/>
        </p:spPr>
        <p:txBody>
          <a:bodyPr wrap="square" rtlCol="0">
            <a:spAutoFit/>
          </a:bodyPr>
          <a:lstStyle/>
          <a:p>
            <a:r>
              <a:rPr kumimoji="1" lang="ja-JP" altLang="en-US" sz="1400" b="1" dirty="0" smtClean="0">
                <a:solidFill>
                  <a:schemeClr val="tx2"/>
                </a:solidFill>
              </a:rPr>
              <a:t>長期間の大雪（低温）に</a:t>
            </a:r>
            <a:endParaRPr kumimoji="1" lang="en-US" altLang="ja-JP" sz="1400" b="1" dirty="0">
              <a:solidFill>
                <a:schemeClr val="tx2"/>
              </a:solidFill>
            </a:endParaRPr>
          </a:p>
          <a:p>
            <a:r>
              <a:rPr kumimoji="1" lang="ja-JP" altLang="en-US" sz="1400" b="1" dirty="0" smtClean="0">
                <a:solidFill>
                  <a:schemeClr val="tx2"/>
                </a:solidFill>
              </a:rPr>
              <a:t>関する気象情報</a:t>
            </a:r>
            <a:r>
              <a:rPr lang="en-US" altLang="ja-JP" sz="1400" b="1" dirty="0" smtClean="0">
                <a:solidFill>
                  <a:schemeClr val="tx2"/>
                </a:solidFill>
              </a:rPr>
              <a:t>【</a:t>
            </a:r>
            <a:r>
              <a:rPr lang="zh-TW" altLang="en-US" sz="1400" b="1" dirty="0" smtClean="0">
                <a:solidFill>
                  <a:schemeClr val="tx2"/>
                </a:solidFill>
              </a:rPr>
              <a:t>天候情報</a:t>
            </a:r>
            <a:r>
              <a:rPr lang="en-US" altLang="ja-JP" sz="1400" b="1" dirty="0">
                <a:solidFill>
                  <a:schemeClr val="tx2"/>
                </a:solidFill>
              </a:rPr>
              <a:t>】</a:t>
            </a:r>
            <a:endParaRPr kumimoji="1" lang="en-US" altLang="ja-JP" sz="1400" b="1" dirty="0" smtClean="0">
              <a:solidFill>
                <a:schemeClr val="tx2"/>
              </a:solidFill>
            </a:endParaRPr>
          </a:p>
          <a:p>
            <a:pPr defTabSz="914418">
              <a:defRPr/>
            </a:pPr>
            <a:r>
              <a:rPr lang="ja-JP" altLang="en-US" sz="1100" dirty="0" smtClean="0">
                <a:latin typeface="游ゴシック" panose="020B0400000000000000" pitchFamily="50" charset="-128"/>
                <a:cs typeface="Times New Roman"/>
              </a:rPr>
              <a:t>大雪（低温）</a:t>
            </a:r>
            <a:r>
              <a:rPr kumimoji="1" lang="ja-JP" altLang="en-US" sz="1100" dirty="0" smtClean="0">
                <a:latin typeface="游ゴシック" panose="020B0400000000000000" pitchFamily="50" charset="-128"/>
                <a:cs typeface="Times New Roman"/>
              </a:rPr>
              <a:t>が</a:t>
            </a:r>
            <a:r>
              <a:rPr kumimoji="1" lang="ja-JP" altLang="en-US" sz="1100" dirty="0">
                <a:latin typeface="游ゴシック" panose="020B0400000000000000" pitchFamily="50" charset="-128"/>
                <a:cs typeface="Times New Roman"/>
              </a:rPr>
              <a:t>すでに発生し、今後数日間</a:t>
            </a:r>
            <a:endParaRPr kumimoji="1" lang="en-US" altLang="ja-JP" sz="1100" dirty="0">
              <a:latin typeface="游ゴシック" panose="020B0400000000000000" pitchFamily="50" charset="-128"/>
              <a:cs typeface="Times New Roman"/>
            </a:endParaRPr>
          </a:p>
          <a:p>
            <a:pPr defTabSz="914418">
              <a:defRPr/>
            </a:pPr>
            <a:r>
              <a:rPr kumimoji="1" lang="ja-JP" altLang="en-US" sz="1100" dirty="0">
                <a:latin typeface="游ゴシック" panose="020B0400000000000000" pitchFamily="50" charset="-128"/>
                <a:cs typeface="Times New Roman"/>
              </a:rPr>
              <a:t>以上続き、社会的に大きな影響を予想</a:t>
            </a:r>
            <a:endParaRPr kumimoji="1" lang="en-US" altLang="ja-JP" b="1" dirty="0">
              <a:solidFill>
                <a:schemeClr val="tx2"/>
              </a:solidFill>
            </a:endParaRPr>
          </a:p>
        </p:txBody>
      </p:sp>
      <p:sp>
        <p:nvSpPr>
          <p:cNvPr id="10" name="スライド番号プレースホルダー 9">
            <a:extLst>
              <a:ext uri="{FF2B5EF4-FFF2-40B4-BE49-F238E27FC236}">
                <a16:creationId xmlns:a16="http://schemas.microsoft.com/office/drawing/2014/main" id="{CC6412CB-567A-81FE-3EBC-7E443E6174E6}"/>
              </a:ext>
            </a:extLst>
          </p:cNvPr>
          <p:cNvSpPr>
            <a:spLocks noGrp="1"/>
          </p:cNvSpPr>
          <p:nvPr>
            <p:ph type="sldNum" sz="quarter" idx="12"/>
          </p:nvPr>
        </p:nvSpPr>
        <p:spPr/>
        <p:txBody>
          <a:bodyPr/>
          <a:lstStyle/>
          <a:p>
            <a:fld id="{5F9F9204-6EDA-41A6-81B7-5E8491083ADF}" type="slidenum">
              <a:rPr kumimoji="1" lang="ja-JP" altLang="en-US" smtClean="0"/>
              <a:t>38</a:t>
            </a:fld>
            <a:endParaRPr kumimoji="1" lang="ja-JP" altLang="en-US" dirty="0"/>
          </a:p>
        </p:txBody>
      </p:sp>
      <p:cxnSp>
        <p:nvCxnSpPr>
          <p:cNvPr id="9" name="直線矢印コネクタ 8">
            <a:extLst>
              <a:ext uri="{FF2B5EF4-FFF2-40B4-BE49-F238E27FC236}">
                <a16:creationId xmlns:a16="http://schemas.microsoft.com/office/drawing/2014/main" id="{9E264EC6-48EB-AB8B-FF7B-83D8A48C6791}"/>
              </a:ext>
            </a:extLst>
          </p:cNvPr>
          <p:cNvCxnSpPr>
            <a:cxnSpLocks/>
            <a:endCxn id="25" idx="1"/>
          </p:cNvCxnSpPr>
          <p:nvPr/>
        </p:nvCxnSpPr>
        <p:spPr>
          <a:xfrm flipV="1">
            <a:off x="3809911" y="1118228"/>
            <a:ext cx="730418" cy="514910"/>
          </a:xfrm>
          <a:prstGeom prst="straightConnector1">
            <a:avLst/>
          </a:prstGeom>
          <a:ln w="19050">
            <a:solidFill>
              <a:schemeClr val="accent1">
                <a:lumMod val="9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A996F633-3FA3-B34D-16EB-FE6F9F8BD881}"/>
              </a:ext>
            </a:extLst>
          </p:cNvPr>
          <p:cNvCxnSpPr>
            <a:cxnSpLocks/>
            <a:endCxn id="26" idx="1"/>
          </p:cNvCxnSpPr>
          <p:nvPr/>
        </p:nvCxnSpPr>
        <p:spPr>
          <a:xfrm>
            <a:off x="3496443" y="3569719"/>
            <a:ext cx="1043886" cy="768000"/>
          </a:xfrm>
          <a:prstGeom prst="straightConnector1">
            <a:avLst/>
          </a:prstGeom>
          <a:ln w="19050">
            <a:solidFill>
              <a:schemeClr val="accent1">
                <a:lumMod val="9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70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59AE0CB2-D16D-E809-D6CC-7B2FCB3EBEA5}"/>
              </a:ext>
            </a:extLst>
          </p:cNvPr>
          <p:cNvPicPr>
            <a:picLocks noChangeAspect="1"/>
          </p:cNvPicPr>
          <p:nvPr/>
        </p:nvPicPr>
        <p:blipFill>
          <a:blip r:embed="rId3"/>
          <a:stretch>
            <a:fillRect/>
          </a:stretch>
        </p:blipFill>
        <p:spPr>
          <a:xfrm>
            <a:off x="1881870" y="2729146"/>
            <a:ext cx="5400675" cy="3620453"/>
          </a:xfrm>
          <a:prstGeom prst="rect">
            <a:avLst/>
          </a:prstGeom>
        </p:spPr>
      </p:pic>
      <p:sp>
        <p:nvSpPr>
          <p:cNvPr id="2" name="タイトル 1">
            <a:extLst>
              <a:ext uri="{FF2B5EF4-FFF2-40B4-BE49-F238E27FC236}">
                <a16:creationId xmlns:a16="http://schemas.microsoft.com/office/drawing/2014/main" id="{2A3DE21F-3569-83BD-84F3-FDC03910AAFC}"/>
              </a:ext>
            </a:extLst>
          </p:cNvPr>
          <p:cNvSpPr>
            <a:spLocks noGrp="1"/>
          </p:cNvSpPr>
          <p:nvPr>
            <p:ph type="title"/>
          </p:nvPr>
        </p:nvSpPr>
        <p:spPr/>
        <p:txBody>
          <a:bodyPr/>
          <a:lstStyle/>
          <a:p>
            <a:r>
              <a:rPr kumimoji="1" lang="ja-JP" altLang="en-US" dirty="0"/>
              <a:t>頻発化する顕著現象</a:t>
            </a:r>
          </a:p>
        </p:txBody>
      </p:sp>
      <p:sp>
        <p:nvSpPr>
          <p:cNvPr id="4" name="コンテンツ プレースホルダー 2">
            <a:extLst>
              <a:ext uri="{FF2B5EF4-FFF2-40B4-BE49-F238E27FC236}">
                <a16:creationId xmlns:a16="http://schemas.microsoft.com/office/drawing/2014/main" id="{B5427991-B9A1-892F-1469-FB14867B5128}"/>
              </a:ext>
            </a:extLst>
          </p:cNvPr>
          <p:cNvSpPr>
            <a:spLocks noGrp="1"/>
          </p:cNvSpPr>
          <p:nvPr/>
        </p:nvSpPr>
        <p:spPr>
          <a:xfrm>
            <a:off x="250825" y="765176"/>
            <a:ext cx="8642350" cy="2184484"/>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20000"/>
              </a:lnSpc>
            </a:pPr>
            <a:r>
              <a:rPr kumimoji="1" lang="ja-JP" altLang="en-US" sz="2000" b="1" dirty="0">
                <a:solidFill>
                  <a:schemeClr val="tx2"/>
                </a:solidFill>
                <a:latin typeface="+mn-ea"/>
              </a:rPr>
              <a:t>近年顕著現象が相次いで発生</a:t>
            </a:r>
            <a:endParaRPr kumimoji="1" lang="en-US" altLang="ja-JP" sz="2000" b="1" dirty="0">
              <a:solidFill>
                <a:schemeClr val="tx2"/>
              </a:solidFill>
              <a:latin typeface="+mn-ea"/>
            </a:endParaRPr>
          </a:p>
          <a:p>
            <a:pPr marL="457200" lvl="1" indent="0">
              <a:lnSpc>
                <a:spcPct val="120000"/>
              </a:lnSpc>
              <a:buNone/>
            </a:pPr>
            <a:r>
              <a:rPr lang="ja-JP" altLang="en-US" sz="1400" dirty="0">
                <a:latin typeface="+mn-ea"/>
              </a:rPr>
              <a:t>「平成</a:t>
            </a:r>
            <a:r>
              <a:rPr lang="en-US" altLang="ja-JP" sz="1400" dirty="0">
                <a:latin typeface="+mn-ea"/>
              </a:rPr>
              <a:t>30</a:t>
            </a:r>
            <a:r>
              <a:rPr lang="ja-JP" altLang="en-US" sz="1400" dirty="0">
                <a:latin typeface="+mn-ea"/>
              </a:rPr>
              <a:t>年</a:t>
            </a:r>
            <a:r>
              <a:rPr lang="en-US" altLang="ja-JP" sz="1400" dirty="0">
                <a:latin typeface="+mn-ea"/>
              </a:rPr>
              <a:t>7</a:t>
            </a:r>
            <a:r>
              <a:rPr lang="ja-JP" altLang="en-US" sz="1400" dirty="0">
                <a:latin typeface="+mn-ea"/>
              </a:rPr>
              <a:t>月豪雨」とその後の記録的高温（</a:t>
            </a:r>
            <a:r>
              <a:rPr lang="en-US" altLang="ja-JP" sz="1400" dirty="0">
                <a:latin typeface="+mn-ea"/>
              </a:rPr>
              <a:t>2018</a:t>
            </a:r>
            <a:r>
              <a:rPr lang="ja-JP" altLang="en-US" sz="1400" dirty="0">
                <a:latin typeface="+mn-ea"/>
              </a:rPr>
              <a:t>年）、「令和</a:t>
            </a:r>
            <a:r>
              <a:rPr lang="en-US" altLang="ja-JP" sz="1400" dirty="0">
                <a:latin typeface="+mn-ea"/>
              </a:rPr>
              <a:t>2</a:t>
            </a:r>
            <a:r>
              <a:rPr lang="ja-JP" altLang="en-US" sz="1400" dirty="0">
                <a:latin typeface="+mn-ea"/>
              </a:rPr>
              <a:t>年</a:t>
            </a:r>
            <a:r>
              <a:rPr lang="en-US" altLang="ja-JP" sz="1400" dirty="0">
                <a:latin typeface="+mn-ea"/>
              </a:rPr>
              <a:t>7</a:t>
            </a:r>
            <a:r>
              <a:rPr lang="ja-JP" altLang="en-US" sz="1400" dirty="0">
                <a:latin typeface="+mn-ea"/>
              </a:rPr>
              <a:t>月豪雨」（</a:t>
            </a:r>
            <a:r>
              <a:rPr lang="en-US" altLang="ja-JP" sz="1400" dirty="0">
                <a:latin typeface="+mn-ea"/>
              </a:rPr>
              <a:t>2020</a:t>
            </a:r>
            <a:r>
              <a:rPr lang="ja-JP" altLang="en-US" sz="1400" dirty="0">
                <a:latin typeface="+mn-ea"/>
              </a:rPr>
              <a:t>年）、</a:t>
            </a:r>
            <a:endParaRPr lang="en-US" altLang="ja-JP" sz="1400" dirty="0">
              <a:latin typeface="+mn-ea"/>
            </a:endParaRPr>
          </a:p>
          <a:p>
            <a:pPr marL="457200" lvl="1" indent="0">
              <a:lnSpc>
                <a:spcPct val="120000"/>
              </a:lnSpc>
              <a:buNone/>
            </a:pPr>
            <a:r>
              <a:rPr kumimoji="1" lang="en-US" altLang="ja-JP" sz="1400" dirty="0">
                <a:latin typeface="+mn-ea"/>
              </a:rPr>
              <a:t>8</a:t>
            </a:r>
            <a:r>
              <a:rPr kumimoji="1" lang="ja-JP" altLang="en-US" sz="1400" dirty="0">
                <a:latin typeface="+mn-ea"/>
              </a:rPr>
              <a:t>月の記録的大雨（</a:t>
            </a:r>
            <a:r>
              <a:rPr kumimoji="1" lang="en-US" altLang="ja-JP" sz="1400" dirty="0">
                <a:latin typeface="+mn-ea"/>
              </a:rPr>
              <a:t>2021</a:t>
            </a:r>
            <a:r>
              <a:rPr kumimoji="1" lang="ja-JP" altLang="en-US" sz="1400" dirty="0">
                <a:latin typeface="+mn-ea"/>
              </a:rPr>
              <a:t>年）</a:t>
            </a:r>
            <a:r>
              <a:rPr lang="ja-JP" altLang="en-US" sz="1400" dirty="0">
                <a:latin typeface="+mn-ea"/>
              </a:rPr>
              <a:t>、</a:t>
            </a:r>
            <a:r>
              <a:rPr lang="en-US" altLang="ja-JP" sz="1400" dirty="0">
                <a:latin typeface="+mn-ea"/>
              </a:rPr>
              <a:t>6</a:t>
            </a:r>
            <a:r>
              <a:rPr lang="ja-JP" altLang="en-US" sz="1400" dirty="0">
                <a:latin typeface="+mn-ea"/>
              </a:rPr>
              <a:t>月下旬から</a:t>
            </a:r>
            <a:r>
              <a:rPr lang="en-US" altLang="ja-JP" sz="1400" dirty="0">
                <a:latin typeface="+mn-ea"/>
              </a:rPr>
              <a:t>7</a:t>
            </a:r>
            <a:r>
              <a:rPr lang="ja-JP" altLang="en-US" sz="1400" dirty="0">
                <a:latin typeface="+mn-ea"/>
              </a:rPr>
              <a:t>月上旬の記録的な高温（</a:t>
            </a:r>
            <a:r>
              <a:rPr lang="en-US" altLang="ja-JP" sz="1400" dirty="0">
                <a:latin typeface="+mn-ea"/>
              </a:rPr>
              <a:t>2022</a:t>
            </a:r>
            <a:r>
              <a:rPr lang="ja-JP" altLang="en-US" sz="1400" dirty="0">
                <a:latin typeface="+mn-ea"/>
              </a:rPr>
              <a:t>年）、</a:t>
            </a:r>
            <a:endParaRPr lang="en-US" altLang="ja-JP" sz="1400" dirty="0">
              <a:latin typeface="+mn-ea"/>
            </a:endParaRPr>
          </a:p>
          <a:p>
            <a:pPr marL="457200" lvl="1" indent="0">
              <a:lnSpc>
                <a:spcPct val="120000"/>
              </a:lnSpc>
              <a:buNone/>
            </a:pPr>
            <a:r>
              <a:rPr lang="ja-JP" altLang="en-US" sz="1400" dirty="0">
                <a:latin typeface="+mn-ea"/>
              </a:rPr>
              <a:t>梅雨期の大雨事例と</a:t>
            </a:r>
            <a:r>
              <a:rPr lang="en-US" altLang="ja-JP" sz="1400" dirty="0">
                <a:latin typeface="+mn-ea"/>
              </a:rPr>
              <a:t>7</a:t>
            </a:r>
            <a:r>
              <a:rPr lang="ja-JP" altLang="en-US" sz="1400" dirty="0">
                <a:latin typeface="+mn-ea"/>
              </a:rPr>
              <a:t>月後半以降の顕著な高温（</a:t>
            </a:r>
            <a:r>
              <a:rPr lang="en-US" altLang="ja-JP" sz="1400" dirty="0">
                <a:latin typeface="+mn-ea"/>
              </a:rPr>
              <a:t>2023</a:t>
            </a:r>
            <a:r>
              <a:rPr lang="ja-JP" altLang="en-US" sz="1400" dirty="0">
                <a:latin typeface="+mn-ea"/>
              </a:rPr>
              <a:t>年）</a:t>
            </a:r>
            <a:endParaRPr kumimoji="1" lang="en-US" altLang="ja-JP" sz="1400" dirty="0">
              <a:latin typeface="+mn-ea"/>
            </a:endParaRPr>
          </a:p>
          <a:p>
            <a:pPr>
              <a:lnSpc>
                <a:spcPct val="120000"/>
              </a:lnSpc>
            </a:pPr>
            <a:r>
              <a:rPr lang="ja-JP" altLang="en-US" sz="2000" b="1" dirty="0">
                <a:solidFill>
                  <a:schemeClr val="tx2"/>
                </a:solidFill>
                <a:latin typeface="+mn-ea"/>
              </a:rPr>
              <a:t>背景に</a:t>
            </a:r>
            <a:r>
              <a:rPr lang="ja-JP" altLang="en-US" sz="2000" b="1" dirty="0">
                <a:solidFill>
                  <a:schemeClr val="accent2"/>
                </a:solidFill>
                <a:latin typeface="+mn-ea"/>
              </a:rPr>
              <a:t>地球温暖化の影響</a:t>
            </a:r>
            <a:r>
              <a:rPr lang="ja-JP" altLang="en-US" sz="2000" b="1" dirty="0">
                <a:solidFill>
                  <a:schemeClr val="tx2"/>
                </a:solidFill>
                <a:latin typeface="+mn-ea"/>
              </a:rPr>
              <a:t>の可能性</a:t>
            </a:r>
            <a:endParaRPr kumimoji="1" lang="ja-JP" altLang="en-US" sz="1800" dirty="0">
              <a:latin typeface="+mn-ea"/>
            </a:endParaRPr>
          </a:p>
        </p:txBody>
      </p:sp>
      <p:sp>
        <p:nvSpPr>
          <p:cNvPr id="10" name="テキスト ボックス 9">
            <a:extLst>
              <a:ext uri="{FF2B5EF4-FFF2-40B4-BE49-F238E27FC236}">
                <a16:creationId xmlns:a16="http://schemas.microsoft.com/office/drawing/2014/main" id="{F7E3D12C-203F-181C-823F-6C4C5FFB92B7}"/>
              </a:ext>
            </a:extLst>
          </p:cNvPr>
          <p:cNvSpPr txBox="1"/>
          <p:nvPr/>
        </p:nvSpPr>
        <p:spPr>
          <a:xfrm>
            <a:off x="632175" y="2594788"/>
            <a:ext cx="7934882" cy="338554"/>
          </a:xfrm>
          <a:prstGeom prst="rect">
            <a:avLst/>
          </a:prstGeom>
          <a:noFill/>
        </p:spPr>
        <p:txBody>
          <a:bodyPr wrap="square">
            <a:spAutoFit/>
          </a:bodyPr>
          <a:lstStyle/>
          <a:p>
            <a:pPr algn="ctr"/>
            <a:r>
              <a:rPr lang="ja-JP" altLang="en-US" sz="1600" b="1" dirty="0"/>
              <a:t>令和</a:t>
            </a:r>
            <a:r>
              <a:rPr lang="en-US" altLang="ja-JP" sz="1600" b="1" dirty="0"/>
              <a:t>5</a:t>
            </a:r>
            <a:r>
              <a:rPr lang="ja-JP" altLang="en-US" sz="1600" b="1" dirty="0"/>
              <a:t>年</a:t>
            </a:r>
            <a:r>
              <a:rPr lang="en-US" altLang="ja-JP" sz="1600" b="1" i="0" dirty="0">
                <a:solidFill>
                  <a:srgbClr val="333333"/>
                </a:solidFill>
                <a:effectLst/>
                <a:latin typeface="Meiryo" panose="020B0604030504040204" pitchFamily="50" charset="-128"/>
                <a:ea typeface="Meiryo" panose="020B0604030504040204" pitchFamily="50" charset="-128"/>
              </a:rPr>
              <a:t>7</a:t>
            </a:r>
            <a:r>
              <a:rPr lang="ja-JP" altLang="en-US" sz="1600" b="1" i="0" dirty="0">
                <a:solidFill>
                  <a:srgbClr val="333333"/>
                </a:solidFill>
                <a:effectLst/>
                <a:latin typeface="Meiryo" panose="020B0604030504040204" pitchFamily="50" charset="-128"/>
                <a:ea typeface="Meiryo" panose="020B0604030504040204" pitchFamily="50" charset="-128"/>
              </a:rPr>
              <a:t>月後半の顕著な高温をもたらした大規模な大気の流れに関する模式図</a:t>
            </a:r>
            <a:endParaRPr lang="ja-JP" altLang="en-US" sz="1600" b="1" dirty="0"/>
          </a:p>
        </p:txBody>
      </p:sp>
      <p:sp>
        <p:nvSpPr>
          <p:cNvPr id="11" name="テキスト ボックス 3">
            <a:extLst>
              <a:ext uri="{FF2B5EF4-FFF2-40B4-BE49-F238E27FC236}">
                <a16:creationId xmlns:a16="http://schemas.microsoft.com/office/drawing/2014/main" id="{54826467-622C-9D8A-0C32-FFD0D86FFAFE}"/>
              </a:ext>
            </a:extLst>
          </p:cNvPr>
          <p:cNvSpPr txBox="1"/>
          <p:nvPr/>
        </p:nvSpPr>
        <p:spPr>
          <a:xfrm>
            <a:off x="632175" y="6365917"/>
            <a:ext cx="8070500"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kumimoji="1" lang="ja-JP" altLang="en-US" sz="1000" dirty="0"/>
              <a:t>出典：気象庁 報道発表資料</a:t>
            </a:r>
            <a:r>
              <a:rPr kumimoji="1" lang="ja-JP" altLang="en-US" sz="1000" dirty="0">
                <a:hlinkClick r:id="rId4"/>
              </a:rPr>
              <a:t>「令和</a:t>
            </a:r>
            <a:r>
              <a:rPr kumimoji="1" lang="en-US" altLang="ja-JP" sz="1000" dirty="0">
                <a:hlinkClick r:id="rId4"/>
              </a:rPr>
              <a:t>5</a:t>
            </a:r>
            <a:r>
              <a:rPr kumimoji="1" lang="ja-JP" altLang="en-US" sz="1000" dirty="0">
                <a:hlinkClick r:id="rId4"/>
              </a:rPr>
              <a:t>年梅雨期の大雨事例と</a:t>
            </a:r>
            <a:r>
              <a:rPr kumimoji="1" lang="en-US" altLang="ja-JP" sz="1000" dirty="0">
                <a:hlinkClick r:id="rId4"/>
              </a:rPr>
              <a:t>7</a:t>
            </a:r>
            <a:r>
              <a:rPr kumimoji="1" lang="ja-JP" altLang="en-US" sz="1000" dirty="0">
                <a:hlinkClick r:id="rId4"/>
              </a:rPr>
              <a:t>月後半以降の顕著な高温の特徴と要因について」</a:t>
            </a:r>
            <a:r>
              <a:rPr kumimoji="1" lang="ja-JP" altLang="en-US" sz="1000" dirty="0"/>
              <a:t>（令和</a:t>
            </a:r>
            <a:r>
              <a:rPr kumimoji="1" lang="en-US" altLang="ja-JP" sz="1000" dirty="0"/>
              <a:t>5</a:t>
            </a:r>
            <a:r>
              <a:rPr kumimoji="1" lang="ja-JP" altLang="en-US" sz="1000" dirty="0"/>
              <a:t>年</a:t>
            </a:r>
            <a:r>
              <a:rPr kumimoji="1" lang="en-US" altLang="ja-JP" sz="1000" dirty="0"/>
              <a:t>8</a:t>
            </a:r>
            <a:r>
              <a:rPr kumimoji="1" lang="ja-JP" altLang="en-US" sz="1000" dirty="0"/>
              <a:t>月</a:t>
            </a:r>
            <a:r>
              <a:rPr kumimoji="1" lang="en-US" altLang="ja-JP" sz="1000" dirty="0"/>
              <a:t>28</a:t>
            </a:r>
            <a:r>
              <a:rPr kumimoji="1" lang="ja-JP" altLang="en-US" sz="1000" dirty="0"/>
              <a:t>日）</a:t>
            </a:r>
          </a:p>
        </p:txBody>
      </p:sp>
      <p:sp>
        <p:nvSpPr>
          <p:cNvPr id="5" name="スライド番号プレースホルダー 4">
            <a:extLst>
              <a:ext uri="{FF2B5EF4-FFF2-40B4-BE49-F238E27FC236}">
                <a16:creationId xmlns:a16="http://schemas.microsoft.com/office/drawing/2014/main" id="{4BA78696-A80B-BEE4-0EF4-65421602BB2B}"/>
              </a:ext>
            </a:extLst>
          </p:cNvPr>
          <p:cNvSpPr>
            <a:spLocks noGrp="1"/>
          </p:cNvSpPr>
          <p:nvPr>
            <p:ph type="sldNum" sz="quarter" idx="12"/>
          </p:nvPr>
        </p:nvSpPr>
        <p:spPr/>
        <p:txBody>
          <a:bodyPr/>
          <a:lstStyle/>
          <a:p>
            <a:fld id="{5F9F9204-6EDA-41A6-81B7-5E8491083ADF}" type="slidenum">
              <a:rPr kumimoji="1" lang="ja-JP" altLang="en-US" smtClean="0"/>
              <a:t>3</a:t>
            </a:fld>
            <a:endParaRPr kumimoji="1" lang="ja-JP" altLang="en-US" dirty="0"/>
          </a:p>
        </p:txBody>
      </p:sp>
    </p:spTree>
    <p:extLst>
      <p:ext uri="{BB962C8B-B14F-4D97-AF65-F5344CB8AC3E}">
        <p14:creationId xmlns:p14="http://schemas.microsoft.com/office/powerpoint/2010/main" val="32633833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8576B2-ADBC-037D-0A86-5FC025260BD4}"/>
              </a:ext>
            </a:extLst>
          </p:cNvPr>
          <p:cNvSpPr>
            <a:spLocks noGrp="1"/>
          </p:cNvSpPr>
          <p:nvPr>
            <p:ph type="title"/>
          </p:nvPr>
        </p:nvSpPr>
        <p:spPr/>
        <p:txBody>
          <a:bodyPr/>
          <a:lstStyle/>
          <a:p>
            <a:r>
              <a:rPr lang="ja-JP" altLang="en-US" dirty="0"/>
              <a:t>ひょう・雷・突風に</a:t>
            </a:r>
            <a:r>
              <a:rPr kumimoji="1" lang="ja-JP" altLang="en-US" dirty="0"/>
              <a:t>関する気象情報の発表体系</a:t>
            </a:r>
          </a:p>
        </p:txBody>
      </p:sp>
      <p:sp>
        <p:nvSpPr>
          <p:cNvPr id="21" name="四角形: 角を丸くする 20">
            <a:extLst>
              <a:ext uri="{FF2B5EF4-FFF2-40B4-BE49-F238E27FC236}">
                <a16:creationId xmlns:a16="http://schemas.microsoft.com/office/drawing/2014/main" id="{EC4B5DEA-314F-9BC2-6834-1B5F3E23401A}"/>
              </a:ext>
            </a:extLst>
          </p:cNvPr>
          <p:cNvSpPr/>
          <p:nvPr/>
        </p:nvSpPr>
        <p:spPr>
          <a:xfrm>
            <a:off x="3729248" y="1314927"/>
            <a:ext cx="4861003" cy="2268000"/>
          </a:xfrm>
          <a:prstGeom prst="roundRect">
            <a:avLst>
              <a:gd name="adj" fmla="val 7036"/>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216000" bIns="36000" rtlCol="0" anchor="ctr"/>
          <a:lstStyle/>
          <a:p>
            <a:pPr>
              <a:spcBef>
                <a:spcPct val="0"/>
              </a:spcBef>
              <a:spcAft>
                <a:spcPts val="550"/>
              </a:spcAft>
            </a:pPr>
            <a:r>
              <a:rPr kumimoji="0" lang="ja-JP" altLang="en-US" sz="1200" dirty="0">
                <a:solidFill>
                  <a:schemeClr val="tx1"/>
                </a:solidFill>
                <a:latin typeface="+mn-ea"/>
              </a:rPr>
              <a:t>雷と突風及びひょうに関する岩手県気象情報　</a:t>
            </a:r>
            <a:r>
              <a:rPr kumimoji="0" lang="ja-JP" altLang="en-US" sz="1200" dirty="0" smtClean="0">
                <a:solidFill>
                  <a:schemeClr val="tx1"/>
                </a:solidFill>
                <a:latin typeface="+mn-ea"/>
              </a:rPr>
              <a:t>第◇号</a:t>
            </a:r>
            <a:endParaRPr kumimoji="0" lang="ja-JP" altLang="en-US" sz="1200" dirty="0">
              <a:solidFill>
                <a:schemeClr val="tx1"/>
              </a:solidFill>
              <a:latin typeface="+mn-ea"/>
            </a:endParaRPr>
          </a:p>
          <a:p>
            <a:pPr>
              <a:spcBef>
                <a:spcPct val="0"/>
              </a:spcBef>
              <a:spcAft>
                <a:spcPts val="550"/>
              </a:spcAft>
            </a:pPr>
            <a:r>
              <a:rPr kumimoji="0" lang="ja-JP" altLang="en-US" sz="1200" dirty="0">
                <a:solidFill>
                  <a:schemeClr val="tx1"/>
                </a:solidFill>
                <a:latin typeface="+mn-ea"/>
              </a:rPr>
              <a:t>令和○年６月１８日１６時３９分　盛岡地方気象台発表</a:t>
            </a:r>
          </a:p>
          <a:p>
            <a:pPr>
              <a:spcBef>
                <a:spcPct val="0"/>
              </a:spcBef>
              <a:spcAft>
                <a:spcPts val="550"/>
              </a:spcAft>
            </a:pPr>
            <a:endParaRPr kumimoji="0" lang="ja-JP" altLang="en-US" sz="1200" dirty="0">
              <a:solidFill>
                <a:schemeClr val="tx1"/>
              </a:solidFill>
              <a:latin typeface="+mn-ea"/>
            </a:endParaRPr>
          </a:p>
          <a:p>
            <a:pPr>
              <a:spcBef>
                <a:spcPct val="0"/>
              </a:spcBef>
              <a:spcAft>
                <a:spcPts val="550"/>
              </a:spcAft>
            </a:pPr>
            <a:r>
              <a:rPr kumimoji="0" lang="ja-JP" altLang="en-US" sz="1200" dirty="0">
                <a:solidFill>
                  <a:schemeClr val="tx1"/>
                </a:solidFill>
                <a:latin typeface="+mn-ea"/>
              </a:rPr>
              <a:t>（見出し）</a:t>
            </a:r>
          </a:p>
          <a:p>
            <a:pPr>
              <a:spcBef>
                <a:spcPct val="0"/>
              </a:spcBef>
              <a:spcAft>
                <a:spcPts val="550"/>
              </a:spcAft>
            </a:pPr>
            <a:r>
              <a:rPr kumimoji="0" lang="ja-JP" altLang="en-US" sz="1200" dirty="0">
                <a:solidFill>
                  <a:schemeClr val="tx1"/>
                </a:solidFill>
                <a:latin typeface="+mn-ea"/>
              </a:rPr>
              <a:t>岩手県では、１９日は、上空の寒気と暖かく湿った空気の影響により、大気の状態が非常に不安定となる見込みです。１９日昼前から夜のはじめ頃にかけて、</a:t>
            </a:r>
            <a:r>
              <a:rPr kumimoji="0" lang="ja-JP" altLang="en-US" sz="1200" u="sng" dirty="0">
                <a:solidFill>
                  <a:schemeClr val="tx1"/>
                </a:solidFill>
                <a:latin typeface="+mn-ea"/>
              </a:rPr>
              <a:t>竜巻などの激しい突風や落雷、ひょう</a:t>
            </a:r>
            <a:r>
              <a:rPr kumimoji="0" lang="ja-JP" altLang="en-US" sz="1200" dirty="0">
                <a:solidFill>
                  <a:schemeClr val="tx1"/>
                </a:solidFill>
                <a:latin typeface="+mn-ea"/>
              </a:rPr>
              <a:t>、急な強い雨に注意してください。</a:t>
            </a:r>
            <a:endParaRPr lang="ja-JP" altLang="en-US" sz="1100" dirty="0">
              <a:solidFill>
                <a:schemeClr val="tx1"/>
              </a:solidFill>
              <a:latin typeface="+mn-ea"/>
            </a:endParaRPr>
          </a:p>
        </p:txBody>
      </p:sp>
      <p:sp>
        <p:nvSpPr>
          <p:cNvPr id="3" name="四角形: 角を丸くする 2">
            <a:extLst>
              <a:ext uri="{FF2B5EF4-FFF2-40B4-BE49-F238E27FC236}">
                <a16:creationId xmlns:a16="http://schemas.microsoft.com/office/drawing/2014/main" id="{1D609B7D-400E-57BB-ACCE-8EA8234D91B0}"/>
              </a:ext>
            </a:extLst>
          </p:cNvPr>
          <p:cNvSpPr/>
          <p:nvPr/>
        </p:nvSpPr>
        <p:spPr>
          <a:xfrm>
            <a:off x="3740678" y="4025387"/>
            <a:ext cx="4861003" cy="837558"/>
          </a:xfrm>
          <a:prstGeom prst="roundRect">
            <a:avLst>
              <a:gd name="adj" fmla="val 15803"/>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0000" tIns="216000" bIns="72000" rtlCol="0" anchor="ctr"/>
          <a:lstStyle/>
          <a:p>
            <a:pPr>
              <a:spcBef>
                <a:spcPct val="0"/>
              </a:spcBef>
              <a:spcAft>
                <a:spcPts val="550"/>
              </a:spcAft>
            </a:pPr>
            <a:r>
              <a:rPr kumimoji="0" lang="ja-JP" altLang="en-US" sz="1200" dirty="0">
                <a:solidFill>
                  <a:schemeClr val="tx1"/>
                </a:solidFill>
                <a:latin typeface="+mn-ea"/>
              </a:rPr>
              <a:t>落雷のほか、急な強い雨、竜巻等の突風、降ひょうも対象。</a:t>
            </a:r>
            <a:endParaRPr kumimoji="0" lang="en-US" altLang="ja-JP" sz="1200" dirty="0">
              <a:solidFill>
                <a:schemeClr val="tx1"/>
              </a:solidFill>
              <a:latin typeface="+mn-ea"/>
            </a:endParaRPr>
          </a:p>
          <a:p>
            <a:pPr>
              <a:spcBef>
                <a:spcPct val="0"/>
              </a:spcBef>
              <a:spcAft>
                <a:spcPts val="550"/>
              </a:spcAft>
            </a:pPr>
            <a:r>
              <a:rPr kumimoji="0" lang="ja-JP" altLang="en-US" sz="1200" dirty="0">
                <a:solidFill>
                  <a:schemeClr val="tx1"/>
                </a:solidFill>
                <a:latin typeface="+mn-ea"/>
              </a:rPr>
              <a:t>ひょう害、竜巻に対する直前の対策として利用。</a:t>
            </a:r>
            <a:endParaRPr kumimoji="0" lang="en-US" altLang="ja-JP" sz="1200" dirty="0">
              <a:solidFill>
                <a:schemeClr val="tx1"/>
              </a:solidFill>
              <a:latin typeface="+mn-ea"/>
            </a:endParaRPr>
          </a:p>
        </p:txBody>
      </p:sp>
      <p:sp>
        <p:nvSpPr>
          <p:cNvPr id="13" name="四角形: 角を丸くする 12">
            <a:extLst>
              <a:ext uri="{FF2B5EF4-FFF2-40B4-BE49-F238E27FC236}">
                <a16:creationId xmlns:a16="http://schemas.microsoft.com/office/drawing/2014/main" id="{32AE1F23-55CE-69F1-A308-422E6DC60712}"/>
              </a:ext>
            </a:extLst>
          </p:cNvPr>
          <p:cNvSpPr/>
          <p:nvPr/>
        </p:nvSpPr>
        <p:spPr>
          <a:xfrm>
            <a:off x="3865376" y="1170927"/>
            <a:ext cx="3528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kumimoji="1" lang="ja-JP" altLang="en-US" sz="1200" b="1" dirty="0">
                <a:solidFill>
                  <a:schemeClr val="bg1"/>
                </a:solidFill>
              </a:rPr>
              <a:t>雷、突風、ひょうに関する気象情報の例</a:t>
            </a:r>
            <a:endParaRPr kumimoji="1" lang="en-US" altLang="ja-JP" sz="1200" b="1" dirty="0">
              <a:solidFill>
                <a:schemeClr val="bg1"/>
              </a:solidFill>
            </a:endParaRPr>
          </a:p>
        </p:txBody>
      </p:sp>
      <p:sp>
        <p:nvSpPr>
          <p:cNvPr id="17" name="四角形: 角を丸くする 16">
            <a:extLst>
              <a:ext uri="{FF2B5EF4-FFF2-40B4-BE49-F238E27FC236}">
                <a16:creationId xmlns:a16="http://schemas.microsoft.com/office/drawing/2014/main" id="{716CCF70-F713-97E4-CD59-644222F6209E}"/>
              </a:ext>
            </a:extLst>
          </p:cNvPr>
          <p:cNvSpPr/>
          <p:nvPr/>
        </p:nvSpPr>
        <p:spPr>
          <a:xfrm>
            <a:off x="3877062" y="3881387"/>
            <a:ext cx="1764000" cy="288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200" b="1" dirty="0"/>
              <a:t>雷注意報</a:t>
            </a:r>
          </a:p>
        </p:txBody>
      </p:sp>
      <p:sp>
        <p:nvSpPr>
          <p:cNvPr id="7" name="矢印: 右 6">
            <a:extLst>
              <a:ext uri="{FF2B5EF4-FFF2-40B4-BE49-F238E27FC236}">
                <a16:creationId xmlns:a16="http://schemas.microsoft.com/office/drawing/2014/main" id="{05F98261-FC2E-AAEC-FABA-70FD85291FA2}"/>
              </a:ext>
            </a:extLst>
          </p:cNvPr>
          <p:cNvSpPr/>
          <p:nvPr/>
        </p:nvSpPr>
        <p:spPr>
          <a:xfrm rot="5400000">
            <a:off x="724649" y="5544184"/>
            <a:ext cx="1146587" cy="432000"/>
          </a:xfrm>
          <a:prstGeom prst="rightArrow">
            <a:avLst>
              <a:gd name="adj1" fmla="val 50000"/>
              <a:gd name="adj2" fmla="val 7057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矢印: 右 19">
            <a:extLst>
              <a:ext uri="{FF2B5EF4-FFF2-40B4-BE49-F238E27FC236}">
                <a16:creationId xmlns:a16="http://schemas.microsoft.com/office/drawing/2014/main" id="{82E45E5A-2F0B-EB78-D814-C6E654FBEC45}"/>
              </a:ext>
            </a:extLst>
          </p:cNvPr>
          <p:cNvSpPr/>
          <p:nvPr/>
        </p:nvSpPr>
        <p:spPr>
          <a:xfrm rot="5400000">
            <a:off x="-775009" y="2884699"/>
            <a:ext cx="4145904" cy="432000"/>
          </a:xfrm>
          <a:prstGeom prst="rightArrow">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フローチャート: 結合子 21">
            <a:extLst>
              <a:ext uri="{FF2B5EF4-FFF2-40B4-BE49-F238E27FC236}">
                <a16:creationId xmlns:a16="http://schemas.microsoft.com/office/drawing/2014/main" id="{F65AB80C-52FE-786C-ACD7-8E6A470CA80E}"/>
              </a:ext>
            </a:extLst>
          </p:cNvPr>
          <p:cNvSpPr>
            <a:spLocks noChangeAspect="1"/>
          </p:cNvSpPr>
          <p:nvPr/>
        </p:nvSpPr>
        <p:spPr>
          <a:xfrm>
            <a:off x="1187060" y="1518166"/>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23" name="フローチャート: 結合子 22">
            <a:extLst>
              <a:ext uri="{FF2B5EF4-FFF2-40B4-BE49-F238E27FC236}">
                <a16:creationId xmlns:a16="http://schemas.microsoft.com/office/drawing/2014/main" id="{5D88CBB0-8090-7533-BD9D-06B1B39BA581}"/>
              </a:ext>
            </a:extLst>
          </p:cNvPr>
          <p:cNvSpPr>
            <a:spLocks noChangeAspect="1"/>
          </p:cNvSpPr>
          <p:nvPr/>
        </p:nvSpPr>
        <p:spPr>
          <a:xfrm>
            <a:off x="1183871" y="3078323"/>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24" name="フローチャート: 結合子 23">
            <a:extLst>
              <a:ext uri="{FF2B5EF4-FFF2-40B4-BE49-F238E27FC236}">
                <a16:creationId xmlns:a16="http://schemas.microsoft.com/office/drawing/2014/main" id="{65BBF038-AA0E-87B0-531F-F37F7B934C05}"/>
              </a:ext>
            </a:extLst>
          </p:cNvPr>
          <p:cNvSpPr>
            <a:spLocks noChangeAspect="1"/>
          </p:cNvSpPr>
          <p:nvPr/>
        </p:nvSpPr>
        <p:spPr>
          <a:xfrm>
            <a:off x="1185986" y="4312666"/>
            <a:ext cx="216000" cy="216000"/>
          </a:xfrm>
          <a:prstGeom prst="flowChartConnector">
            <a:avLst/>
          </a:prstGeom>
          <a:solidFill>
            <a:schemeClr val="tx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29" name="テキスト ボックス 28">
            <a:extLst>
              <a:ext uri="{FF2B5EF4-FFF2-40B4-BE49-F238E27FC236}">
                <a16:creationId xmlns:a16="http://schemas.microsoft.com/office/drawing/2014/main" id="{F2277F04-A5F1-DC50-330C-36A350254B60}"/>
              </a:ext>
            </a:extLst>
          </p:cNvPr>
          <p:cNvSpPr txBox="1"/>
          <p:nvPr/>
        </p:nvSpPr>
        <p:spPr>
          <a:xfrm>
            <a:off x="428769" y="5064304"/>
            <a:ext cx="750523" cy="276999"/>
          </a:xfrm>
          <a:prstGeom prst="rect">
            <a:avLst/>
          </a:prstGeom>
          <a:noFill/>
        </p:spPr>
        <p:txBody>
          <a:bodyPr wrap="square" rtlCol="0">
            <a:spAutoFit/>
          </a:bodyPr>
          <a:lstStyle/>
          <a:p>
            <a:pPr algn="r"/>
            <a:r>
              <a:rPr kumimoji="1" lang="ja-JP" altLang="en-US" sz="1200" dirty="0">
                <a:solidFill>
                  <a:schemeClr val="accent2"/>
                </a:solidFill>
              </a:rPr>
              <a:t>発生</a:t>
            </a:r>
          </a:p>
        </p:txBody>
      </p:sp>
      <p:sp>
        <p:nvSpPr>
          <p:cNvPr id="30" name="フローチャート: 結合子 29">
            <a:extLst>
              <a:ext uri="{FF2B5EF4-FFF2-40B4-BE49-F238E27FC236}">
                <a16:creationId xmlns:a16="http://schemas.microsoft.com/office/drawing/2014/main" id="{C94FA86F-5F71-70F6-8104-ED12A8C800D1}"/>
              </a:ext>
            </a:extLst>
          </p:cNvPr>
          <p:cNvSpPr>
            <a:spLocks noChangeAspect="1"/>
          </p:cNvSpPr>
          <p:nvPr/>
        </p:nvSpPr>
        <p:spPr>
          <a:xfrm>
            <a:off x="1188989" y="5078890"/>
            <a:ext cx="216000" cy="216000"/>
          </a:xfrm>
          <a:prstGeom prst="flowChartConnector">
            <a:avLst/>
          </a:prstGeom>
          <a:solidFill>
            <a:schemeClr val="accent2"/>
          </a:solidFill>
          <a:ln w="19050">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sz="1200"/>
          </a:p>
        </p:txBody>
      </p:sp>
      <p:sp>
        <p:nvSpPr>
          <p:cNvPr id="33" name="テキスト ボックス 32">
            <a:extLst>
              <a:ext uri="{FF2B5EF4-FFF2-40B4-BE49-F238E27FC236}">
                <a16:creationId xmlns:a16="http://schemas.microsoft.com/office/drawing/2014/main" id="{BF3228F8-AF17-7EC8-C2CC-7DAFE37CC651}"/>
              </a:ext>
            </a:extLst>
          </p:cNvPr>
          <p:cNvSpPr txBox="1"/>
          <p:nvPr/>
        </p:nvSpPr>
        <p:spPr>
          <a:xfrm>
            <a:off x="1457093" y="1496482"/>
            <a:ext cx="1908435" cy="692497"/>
          </a:xfrm>
          <a:prstGeom prst="rect">
            <a:avLst/>
          </a:prstGeom>
          <a:noFill/>
        </p:spPr>
        <p:txBody>
          <a:bodyPr wrap="square" rtlCol="0">
            <a:spAutoFit/>
          </a:bodyPr>
          <a:lstStyle/>
          <a:p>
            <a:r>
              <a:rPr kumimoji="1" lang="ja-JP" altLang="en-US" sz="1400" b="1" dirty="0">
                <a:solidFill>
                  <a:schemeClr val="tx2"/>
                </a:solidFill>
              </a:rPr>
              <a:t>雷、突風、ひょうに関する府県気象情報</a:t>
            </a:r>
            <a:endParaRPr kumimoji="1" lang="en-US" altLang="ja-JP" sz="1400" b="1" dirty="0">
              <a:solidFill>
                <a:schemeClr val="tx2"/>
              </a:solidFill>
            </a:endParaRPr>
          </a:p>
          <a:p>
            <a:r>
              <a:rPr lang="en-US" altLang="ja-JP" sz="1100" dirty="0"/>
              <a:t>2</a:t>
            </a:r>
            <a:r>
              <a:rPr lang="ja-JP" altLang="en-US" sz="1100" dirty="0"/>
              <a:t>日先～当日までを予想</a:t>
            </a:r>
            <a:endParaRPr kumimoji="1" lang="ja-JP" altLang="en-US" sz="1100" dirty="0"/>
          </a:p>
        </p:txBody>
      </p:sp>
      <p:sp>
        <p:nvSpPr>
          <p:cNvPr id="34" name="テキスト ボックス 33">
            <a:extLst>
              <a:ext uri="{FF2B5EF4-FFF2-40B4-BE49-F238E27FC236}">
                <a16:creationId xmlns:a16="http://schemas.microsoft.com/office/drawing/2014/main" id="{9810B0C2-C711-2900-53BF-FF3C871FF581}"/>
              </a:ext>
            </a:extLst>
          </p:cNvPr>
          <p:cNvSpPr txBox="1"/>
          <p:nvPr/>
        </p:nvSpPr>
        <p:spPr>
          <a:xfrm>
            <a:off x="1525443" y="3046655"/>
            <a:ext cx="1017627" cy="477054"/>
          </a:xfrm>
          <a:prstGeom prst="rect">
            <a:avLst/>
          </a:prstGeom>
          <a:noFill/>
        </p:spPr>
        <p:txBody>
          <a:bodyPr wrap="square" rtlCol="0">
            <a:spAutoFit/>
          </a:bodyPr>
          <a:lstStyle/>
          <a:p>
            <a:r>
              <a:rPr kumimoji="1" lang="ja-JP" altLang="en-US" sz="1400" b="1" dirty="0">
                <a:solidFill>
                  <a:schemeClr val="tx2"/>
                </a:solidFill>
                <a:effectLst>
                  <a:glow rad="228600">
                    <a:schemeClr val="bg1">
                      <a:alpha val="40000"/>
                    </a:schemeClr>
                  </a:glow>
                </a:effectLst>
              </a:rPr>
              <a:t>雷注意報</a:t>
            </a:r>
          </a:p>
          <a:p>
            <a:r>
              <a:rPr lang="ja-JP" altLang="en-US" sz="1100" dirty="0"/>
              <a:t>翌</a:t>
            </a:r>
            <a:r>
              <a:rPr kumimoji="1" lang="ja-JP" altLang="en-US" sz="1100" dirty="0" smtClean="0"/>
              <a:t>日</a:t>
            </a:r>
            <a:r>
              <a:rPr kumimoji="1" lang="ja-JP" altLang="en-US" sz="1100" dirty="0"/>
              <a:t>・当日</a:t>
            </a:r>
          </a:p>
        </p:txBody>
      </p:sp>
      <p:sp>
        <p:nvSpPr>
          <p:cNvPr id="35" name="テキスト ボックス 34">
            <a:extLst>
              <a:ext uri="{FF2B5EF4-FFF2-40B4-BE49-F238E27FC236}">
                <a16:creationId xmlns:a16="http://schemas.microsoft.com/office/drawing/2014/main" id="{D9D50320-1413-E7D6-3547-49BBD530AC04}"/>
              </a:ext>
            </a:extLst>
          </p:cNvPr>
          <p:cNvSpPr txBox="1"/>
          <p:nvPr/>
        </p:nvSpPr>
        <p:spPr>
          <a:xfrm>
            <a:off x="1476314" y="4284956"/>
            <a:ext cx="1391498" cy="477054"/>
          </a:xfrm>
          <a:prstGeom prst="rect">
            <a:avLst/>
          </a:prstGeom>
          <a:noFill/>
        </p:spPr>
        <p:txBody>
          <a:bodyPr wrap="square" rtlCol="0">
            <a:spAutoFit/>
          </a:bodyPr>
          <a:lstStyle/>
          <a:p>
            <a:r>
              <a:rPr lang="ja-JP" altLang="en-US" sz="1400" b="1" dirty="0">
                <a:solidFill>
                  <a:schemeClr val="tx2"/>
                </a:solidFill>
              </a:rPr>
              <a:t>竜巻注意情報</a:t>
            </a:r>
            <a:endParaRPr lang="en-US" altLang="ja-JP" sz="1400" b="1" dirty="0">
              <a:solidFill>
                <a:schemeClr val="tx2"/>
              </a:solidFill>
            </a:endParaRPr>
          </a:p>
          <a:p>
            <a:r>
              <a:rPr lang="ja-JP" altLang="en-US" sz="1100" dirty="0"/>
              <a:t>１時間前</a:t>
            </a:r>
            <a:endParaRPr kumimoji="1" lang="ja-JP" altLang="en-US" sz="1100" dirty="0"/>
          </a:p>
        </p:txBody>
      </p:sp>
      <p:sp>
        <p:nvSpPr>
          <p:cNvPr id="36" name="テキスト ボックス 35">
            <a:extLst>
              <a:ext uri="{FF2B5EF4-FFF2-40B4-BE49-F238E27FC236}">
                <a16:creationId xmlns:a16="http://schemas.microsoft.com/office/drawing/2014/main" id="{7B38E231-4FCE-8159-E066-485377CDD737}"/>
              </a:ext>
            </a:extLst>
          </p:cNvPr>
          <p:cNvSpPr txBox="1"/>
          <p:nvPr/>
        </p:nvSpPr>
        <p:spPr>
          <a:xfrm>
            <a:off x="285273" y="1509458"/>
            <a:ext cx="920602" cy="307777"/>
          </a:xfrm>
          <a:prstGeom prst="rect">
            <a:avLst/>
          </a:prstGeom>
          <a:noFill/>
        </p:spPr>
        <p:txBody>
          <a:bodyPr wrap="square" rtlCol="0">
            <a:spAutoFit/>
          </a:bodyPr>
          <a:lstStyle/>
          <a:p>
            <a:pPr algn="r"/>
            <a:r>
              <a:rPr kumimoji="1" lang="ja-JP" altLang="en-US" sz="1400" dirty="0">
                <a:solidFill>
                  <a:schemeClr val="tx2"/>
                </a:solidFill>
              </a:rPr>
              <a:t>２</a:t>
            </a:r>
            <a:r>
              <a:rPr lang="ja-JP" altLang="en-US" sz="1400" dirty="0">
                <a:solidFill>
                  <a:schemeClr val="tx2"/>
                </a:solidFill>
              </a:rPr>
              <a:t>日</a:t>
            </a:r>
            <a:r>
              <a:rPr kumimoji="1" lang="ja-JP" altLang="en-US" sz="1400" dirty="0">
                <a:solidFill>
                  <a:schemeClr val="tx2"/>
                </a:solidFill>
              </a:rPr>
              <a:t>前</a:t>
            </a:r>
          </a:p>
        </p:txBody>
      </p:sp>
      <p:sp>
        <p:nvSpPr>
          <p:cNvPr id="37" name="テキスト ボックス 36">
            <a:extLst>
              <a:ext uri="{FF2B5EF4-FFF2-40B4-BE49-F238E27FC236}">
                <a16:creationId xmlns:a16="http://schemas.microsoft.com/office/drawing/2014/main" id="{85F2B027-7A66-3B6F-8ED2-1F0258E9E877}"/>
              </a:ext>
            </a:extLst>
          </p:cNvPr>
          <p:cNvSpPr txBox="1"/>
          <p:nvPr/>
        </p:nvSpPr>
        <p:spPr>
          <a:xfrm>
            <a:off x="338411" y="3059552"/>
            <a:ext cx="852533" cy="307777"/>
          </a:xfrm>
          <a:prstGeom prst="rect">
            <a:avLst/>
          </a:prstGeom>
          <a:noFill/>
        </p:spPr>
        <p:txBody>
          <a:bodyPr wrap="square" rtlCol="0">
            <a:spAutoFit/>
          </a:bodyPr>
          <a:lstStyle/>
          <a:p>
            <a:pPr algn="r"/>
            <a:r>
              <a:rPr kumimoji="1" lang="ja-JP" altLang="en-US" sz="1400" dirty="0">
                <a:solidFill>
                  <a:schemeClr val="tx2"/>
                </a:solidFill>
              </a:rPr>
              <a:t>前日</a:t>
            </a:r>
          </a:p>
        </p:txBody>
      </p:sp>
      <p:sp>
        <p:nvSpPr>
          <p:cNvPr id="40" name="テキスト ボックス 39">
            <a:extLst>
              <a:ext uri="{FF2B5EF4-FFF2-40B4-BE49-F238E27FC236}">
                <a16:creationId xmlns:a16="http://schemas.microsoft.com/office/drawing/2014/main" id="{B0F4BABE-30B1-130A-96F4-7282EA97F2B5}"/>
              </a:ext>
            </a:extLst>
          </p:cNvPr>
          <p:cNvSpPr txBox="1"/>
          <p:nvPr/>
        </p:nvSpPr>
        <p:spPr>
          <a:xfrm>
            <a:off x="321953" y="4294487"/>
            <a:ext cx="852533" cy="307777"/>
          </a:xfrm>
          <a:prstGeom prst="rect">
            <a:avLst/>
          </a:prstGeom>
          <a:noFill/>
        </p:spPr>
        <p:txBody>
          <a:bodyPr wrap="square" rtlCol="0">
            <a:spAutoFit/>
          </a:bodyPr>
          <a:lstStyle/>
          <a:p>
            <a:pPr algn="r"/>
            <a:r>
              <a:rPr kumimoji="1" lang="ja-JP" altLang="en-US" sz="1400" dirty="0">
                <a:solidFill>
                  <a:schemeClr val="tx2"/>
                </a:solidFill>
              </a:rPr>
              <a:t>直前</a:t>
            </a:r>
          </a:p>
        </p:txBody>
      </p:sp>
      <p:sp>
        <p:nvSpPr>
          <p:cNvPr id="4" name="テキスト ボックス 3">
            <a:extLst>
              <a:ext uri="{FF2B5EF4-FFF2-40B4-BE49-F238E27FC236}">
                <a16:creationId xmlns:a16="http://schemas.microsoft.com/office/drawing/2014/main" id="{977E2F9F-63E5-816A-CC95-1EA9458D5B51}"/>
              </a:ext>
            </a:extLst>
          </p:cNvPr>
          <p:cNvSpPr txBox="1"/>
          <p:nvPr/>
        </p:nvSpPr>
        <p:spPr>
          <a:xfrm>
            <a:off x="1513943" y="5078890"/>
            <a:ext cx="1372683" cy="692497"/>
          </a:xfrm>
          <a:prstGeom prst="rect">
            <a:avLst/>
          </a:prstGeom>
          <a:noFill/>
        </p:spPr>
        <p:txBody>
          <a:bodyPr wrap="square" rtlCol="0">
            <a:spAutoFit/>
          </a:bodyPr>
          <a:lstStyle/>
          <a:p>
            <a:r>
              <a:rPr lang="ja-JP" altLang="en-US" sz="1400" b="1" dirty="0">
                <a:solidFill>
                  <a:schemeClr val="tx2"/>
                </a:solidFill>
              </a:rPr>
              <a:t>竜巻発生確度ナウキャスト</a:t>
            </a:r>
            <a:endParaRPr lang="en-US" altLang="ja-JP" sz="1100" b="1" dirty="0">
              <a:solidFill>
                <a:schemeClr val="tx2"/>
              </a:solidFill>
            </a:endParaRPr>
          </a:p>
          <a:p>
            <a:r>
              <a:rPr lang="ja-JP" altLang="en-US" sz="1100" dirty="0"/>
              <a:t>常時（</a:t>
            </a:r>
            <a:r>
              <a:rPr lang="en-US" altLang="ja-JP" sz="1100" dirty="0"/>
              <a:t>10</a:t>
            </a:r>
            <a:r>
              <a:rPr lang="ja-JP" altLang="en-US" sz="1100" dirty="0"/>
              <a:t>分毎）</a:t>
            </a:r>
            <a:endParaRPr kumimoji="1" lang="ja-JP" altLang="en-US" sz="1100" dirty="0"/>
          </a:p>
        </p:txBody>
      </p:sp>
      <p:sp>
        <p:nvSpPr>
          <p:cNvPr id="6" name="テキスト ボックス 6">
            <a:extLst>
              <a:ext uri="{FF2B5EF4-FFF2-40B4-BE49-F238E27FC236}">
                <a16:creationId xmlns:a16="http://schemas.microsoft.com/office/drawing/2014/main" id="{AC91538B-4FA6-C89C-2F7A-A2BAEEC74EFB}"/>
              </a:ext>
            </a:extLst>
          </p:cNvPr>
          <p:cNvSpPr>
            <a:spLocks noChangeArrowheads="1"/>
          </p:cNvSpPr>
          <p:nvPr/>
        </p:nvSpPr>
        <p:spPr bwMode="auto">
          <a:xfrm>
            <a:off x="3638847" y="5175884"/>
            <a:ext cx="5041804" cy="946207"/>
          </a:xfrm>
          <a:prstGeom prst="roundRect">
            <a:avLst>
              <a:gd name="adj" fmla="val 1977"/>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square" lIns="144000" tIns="144000" rIns="144000" bIns="144000" anchor="ctr" anchorCtr="1">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eaLnBrk="1" hangingPunct="1">
              <a:lnSpc>
                <a:spcPct val="100000"/>
              </a:lnSpc>
              <a:spcBef>
                <a:spcPct val="0"/>
              </a:spcBef>
              <a:spcAft>
                <a:spcPts val="550"/>
              </a:spcAft>
              <a:buFontTx/>
              <a:buNone/>
            </a:pPr>
            <a:r>
              <a:rPr kumimoji="0" lang="ja-JP" altLang="en-US" sz="1400" dirty="0" err="1">
                <a:latin typeface="+mn-ea"/>
                <a:ea typeface="+mn-ea"/>
              </a:rPr>
              <a:t>ひょうは</a:t>
            </a:r>
            <a:r>
              <a:rPr kumimoji="0" lang="ja-JP" altLang="en-US" sz="1400" dirty="0">
                <a:latin typeface="+mn-ea"/>
                <a:ea typeface="+mn-ea"/>
              </a:rPr>
              <a:t>積乱雲から降る氷塊です。</a:t>
            </a:r>
            <a:r>
              <a:rPr kumimoji="0" lang="ja-JP" altLang="en-US" sz="1400" dirty="0">
                <a:solidFill>
                  <a:schemeClr val="accent2"/>
                </a:solidFill>
                <a:latin typeface="+mn-ea"/>
                <a:ea typeface="+mn-ea"/>
              </a:rPr>
              <a:t>直径</a:t>
            </a:r>
            <a:r>
              <a:rPr kumimoji="0" lang="en-US" altLang="ja-JP" sz="1400" dirty="0">
                <a:solidFill>
                  <a:schemeClr val="accent2"/>
                </a:solidFill>
                <a:latin typeface="+mn-ea"/>
                <a:ea typeface="+mn-ea"/>
              </a:rPr>
              <a:t>5</a:t>
            </a:r>
            <a:r>
              <a:rPr kumimoji="0" lang="ja-JP" altLang="en-US" sz="1400" dirty="0">
                <a:solidFill>
                  <a:schemeClr val="accent2"/>
                </a:solidFill>
                <a:latin typeface="+mn-ea"/>
                <a:ea typeface="+mn-ea"/>
              </a:rPr>
              <a:t>ミリ以上が「ひょう」</a:t>
            </a:r>
            <a:r>
              <a:rPr kumimoji="0" lang="ja-JP" altLang="en-US" sz="1400" dirty="0">
                <a:latin typeface="+mn-ea"/>
                <a:ea typeface="+mn-ea"/>
              </a:rPr>
              <a:t>、それより小さいものは「あられ」です。春と秋に多く発生します。</a:t>
            </a:r>
            <a:endParaRPr kumimoji="0" lang="en-US" altLang="ja-JP" sz="1400" dirty="0">
              <a:latin typeface="+mn-ea"/>
              <a:ea typeface="+mn-ea"/>
            </a:endParaRPr>
          </a:p>
        </p:txBody>
      </p:sp>
      <p:sp>
        <p:nvSpPr>
          <p:cNvPr id="8" name="スライド番号プレースホルダー 7">
            <a:extLst>
              <a:ext uri="{FF2B5EF4-FFF2-40B4-BE49-F238E27FC236}">
                <a16:creationId xmlns:a16="http://schemas.microsoft.com/office/drawing/2014/main" id="{4B2E2B62-B964-F8A1-3C86-4E61D05E112F}"/>
              </a:ext>
            </a:extLst>
          </p:cNvPr>
          <p:cNvSpPr>
            <a:spLocks noGrp="1"/>
          </p:cNvSpPr>
          <p:nvPr>
            <p:ph type="sldNum" sz="quarter" idx="12"/>
          </p:nvPr>
        </p:nvSpPr>
        <p:spPr/>
        <p:txBody>
          <a:bodyPr/>
          <a:lstStyle/>
          <a:p>
            <a:fld id="{5F9F9204-6EDA-41A6-81B7-5E8491083ADF}" type="slidenum">
              <a:rPr kumimoji="1" lang="ja-JP" altLang="en-US" smtClean="0"/>
              <a:t>39</a:t>
            </a:fld>
            <a:endParaRPr kumimoji="1" lang="ja-JP" altLang="en-US" dirty="0"/>
          </a:p>
        </p:txBody>
      </p:sp>
      <p:cxnSp>
        <p:nvCxnSpPr>
          <p:cNvPr id="9" name="直線矢印コネクタ 8">
            <a:extLst>
              <a:ext uri="{FF2B5EF4-FFF2-40B4-BE49-F238E27FC236}">
                <a16:creationId xmlns:a16="http://schemas.microsoft.com/office/drawing/2014/main" id="{47155AA2-123F-8CD9-1A77-014FBFF3A8BE}"/>
              </a:ext>
            </a:extLst>
          </p:cNvPr>
          <p:cNvCxnSpPr>
            <a:cxnSpLocks/>
            <a:stCxn id="33" idx="3"/>
            <a:endCxn id="13" idx="1"/>
          </p:cNvCxnSpPr>
          <p:nvPr/>
        </p:nvCxnSpPr>
        <p:spPr>
          <a:xfrm flipV="1">
            <a:off x="3365528" y="1314927"/>
            <a:ext cx="499848" cy="527804"/>
          </a:xfrm>
          <a:prstGeom prst="straightConnector1">
            <a:avLst/>
          </a:prstGeom>
          <a:ln w="19050">
            <a:solidFill>
              <a:schemeClr val="accent1">
                <a:lumMod val="9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F0F2FA1B-5B35-C522-88D2-D9DBE83E7A64}"/>
              </a:ext>
            </a:extLst>
          </p:cNvPr>
          <p:cNvCxnSpPr>
            <a:stCxn id="34" idx="3"/>
            <a:endCxn id="17" idx="1"/>
          </p:cNvCxnSpPr>
          <p:nvPr/>
        </p:nvCxnSpPr>
        <p:spPr>
          <a:xfrm>
            <a:off x="2543070" y="3285182"/>
            <a:ext cx="1333992" cy="740205"/>
          </a:xfrm>
          <a:prstGeom prst="straightConnector1">
            <a:avLst/>
          </a:prstGeom>
          <a:ln w="19050">
            <a:solidFill>
              <a:schemeClr val="accent1">
                <a:lumMod val="9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3909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9AF959-CD14-6E0B-5F32-AD6B6FF7A826}"/>
              </a:ext>
            </a:extLst>
          </p:cNvPr>
          <p:cNvSpPr>
            <a:spLocks noGrp="1"/>
          </p:cNvSpPr>
          <p:nvPr>
            <p:ph type="title"/>
          </p:nvPr>
        </p:nvSpPr>
        <p:spPr/>
        <p:txBody>
          <a:bodyPr/>
          <a:lstStyle/>
          <a:p>
            <a:r>
              <a:rPr kumimoji="1" lang="ja-JP" altLang="en-US" dirty="0"/>
              <a:t>気象情報の発表体系（まとめ）</a:t>
            </a:r>
          </a:p>
        </p:txBody>
      </p:sp>
      <p:graphicFrame>
        <p:nvGraphicFramePr>
          <p:cNvPr id="4" name="表 4">
            <a:extLst>
              <a:ext uri="{FF2B5EF4-FFF2-40B4-BE49-F238E27FC236}">
                <a16:creationId xmlns:a16="http://schemas.microsoft.com/office/drawing/2014/main" id="{8C05B196-B42E-1DE7-C756-03430FD55BD4}"/>
              </a:ext>
            </a:extLst>
          </p:cNvPr>
          <p:cNvGraphicFramePr>
            <a:graphicFrameLocks noGrp="1"/>
          </p:cNvGraphicFramePr>
          <p:nvPr>
            <p:ph idx="1"/>
            <p:extLst>
              <p:ext uri="{D42A27DB-BD31-4B8C-83A1-F6EECF244321}">
                <p14:modId xmlns:p14="http://schemas.microsoft.com/office/powerpoint/2010/main" val="1086918553"/>
              </p:ext>
            </p:extLst>
          </p:nvPr>
        </p:nvGraphicFramePr>
        <p:xfrm>
          <a:off x="508715" y="714375"/>
          <a:ext cx="8126569" cy="6048456"/>
        </p:xfrm>
        <a:graphic>
          <a:graphicData uri="http://schemas.openxmlformats.org/drawingml/2006/table">
            <a:tbl>
              <a:tblPr firstRow="1" bandRow="1">
                <a:tableStyleId>{B301B821-A1FF-4177-AEE7-76D212191A09}</a:tableStyleId>
              </a:tblPr>
              <a:tblGrid>
                <a:gridCol w="1812427">
                  <a:extLst>
                    <a:ext uri="{9D8B030D-6E8A-4147-A177-3AD203B41FA5}">
                      <a16:colId xmlns:a16="http://schemas.microsoft.com/office/drawing/2014/main" val="520773921"/>
                    </a:ext>
                  </a:extLst>
                </a:gridCol>
                <a:gridCol w="2234787">
                  <a:extLst>
                    <a:ext uri="{9D8B030D-6E8A-4147-A177-3AD203B41FA5}">
                      <a16:colId xmlns:a16="http://schemas.microsoft.com/office/drawing/2014/main" val="3874516617"/>
                    </a:ext>
                  </a:extLst>
                </a:gridCol>
                <a:gridCol w="2044493">
                  <a:extLst>
                    <a:ext uri="{9D8B030D-6E8A-4147-A177-3AD203B41FA5}">
                      <a16:colId xmlns:a16="http://schemas.microsoft.com/office/drawing/2014/main" val="2736519245"/>
                    </a:ext>
                  </a:extLst>
                </a:gridCol>
                <a:gridCol w="2034862">
                  <a:extLst>
                    <a:ext uri="{9D8B030D-6E8A-4147-A177-3AD203B41FA5}">
                      <a16:colId xmlns:a16="http://schemas.microsoft.com/office/drawing/2014/main" val="485238393"/>
                    </a:ext>
                  </a:extLst>
                </a:gridCol>
              </a:tblGrid>
              <a:tr h="355457">
                <a:tc>
                  <a:txBody>
                    <a:bodyPr/>
                    <a:lstStyle/>
                    <a:p>
                      <a:pPr algn="ctr"/>
                      <a:endParaRPr kumimoji="1" lang="ja-JP" altLang="en-US" sz="1200" b="1" dirty="0">
                        <a:solidFill>
                          <a:schemeClr val="bg1"/>
                        </a:solidFill>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kumimoji="1" lang="en-US" altLang="ja-JP" sz="1200" dirty="0">
                          <a:solidFill>
                            <a:schemeClr val="bg1"/>
                          </a:solidFill>
                        </a:rPr>
                        <a:t>2</a:t>
                      </a:r>
                      <a:r>
                        <a:rPr kumimoji="1" lang="ja-JP" altLang="en-US" sz="1200" dirty="0">
                          <a:solidFill>
                            <a:schemeClr val="bg1"/>
                          </a:solidFill>
                        </a:rPr>
                        <a:t>週間前から</a:t>
                      </a:r>
                      <a:r>
                        <a:rPr kumimoji="1" lang="en-US" altLang="ja-JP" sz="1200" dirty="0">
                          <a:solidFill>
                            <a:schemeClr val="bg1"/>
                          </a:solidFill>
                        </a:rPr>
                        <a:t>6</a:t>
                      </a:r>
                      <a:r>
                        <a:rPr kumimoji="1" lang="ja-JP" altLang="en-US" sz="1200" dirty="0">
                          <a:solidFill>
                            <a:schemeClr val="bg1"/>
                          </a:solidFill>
                        </a:rPr>
                        <a:t>日前</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kumimoji="1" lang="ja-JP" altLang="en-US" sz="1200" dirty="0">
                          <a:solidFill>
                            <a:schemeClr val="bg1"/>
                          </a:solidFill>
                        </a:rPr>
                        <a:t>数日前</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r>
                        <a:rPr kumimoji="1" lang="ja-JP" altLang="en-US" sz="1200" dirty="0">
                          <a:solidFill>
                            <a:schemeClr val="bg1"/>
                          </a:solidFill>
                        </a:rPr>
                        <a:t>前日から当日</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42237857"/>
                  </a:ext>
                </a:extLst>
              </a:tr>
              <a:tr h="420578">
                <a:tc rowSpan="2">
                  <a:txBody>
                    <a:bodyPr/>
                    <a:lstStyle/>
                    <a:p>
                      <a:pPr algn="ctr"/>
                      <a:r>
                        <a:rPr kumimoji="1" lang="ja-JP" altLang="en-US" sz="1200" b="1" dirty="0">
                          <a:solidFill>
                            <a:schemeClr val="bg1"/>
                          </a:solidFill>
                        </a:rPr>
                        <a:t>低温・霜</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lnSpc>
                          <a:spcPct val="120000"/>
                        </a:lnSpc>
                      </a:pPr>
                      <a:r>
                        <a:rPr kumimoji="1" lang="ja-JP" altLang="en-US" sz="1050" dirty="0">
                          <a:solidFill>
                            <a:schemeClr val="tx1"/>
                          </a:solidFill>
                        </a:rPr>
                        <a:t>２週間気温予報</a:t>
                      </a:r>
                      <a:endParaRPr kumimoji="1" lang="en-US" altLang="ja-JP" sz="1050" dirty="0">
                        <a:solidFill>
                          <a:schemeClr val="tx1"/>
                        </a:solidFill>
                      </a:endParaRPr>
                    </a:p>
                    <a:p>
                      <a:pPr algn="ctr">
                        <a:lnSpc>
                          <a:spcPct val="120000"/>
                        </a:lnSpc>
                      </a:pPr>
                      <a:r>
                        <a:rPr kumimoji="1" lang="ja-JP" altLang="en-US" sz="1050" dirty="0">
                          <a:solidFill>
                            <a:schemeClr val="tx1"/>
                          </a:solidFill>
                        </a:rPr>
                        <a:t>低温に関する早期天候情報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120000"/>
                        </a:lnSpc>
                      </a:pPr>
                      <a:r>
                        <a:rPr kumimoji="1" lang="ja-JP" altLang="en-US" sz="1050" dirty="0">
                          <a:solidFill>
                            <a:schemeClr val="tx1"/>
                          </a:solidFill>
                        </a:rPr>
                        <a:t>低温に関する気象情報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120000"/>
                        </a:lnSpc>
                      </a:pPr>
                      <a:r>
                        <a:rPr kumimoji="1" lang="ja-JP" altLang="en-US" sz="1050" dirty="0">
                          <a:solidFill>
                            <a:schemeClr val="tx1"/>
                          </a:solidFill>
                        </a:rPr>
                        <a:t>低温注意報・霜注意報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67865350"/>
                  </a:ext>
                </a:extLst>
              </a:tr>
              <a:tr h="347598">
                <a:tc vMerge="1">
                  <a:txBody>
                    <a:bodyPr/>
                    <a:lstStyle/>
                    <a:p>
                      <a:endParaRPr kumimoji="1" lang="ja-JP" altLang="en-US" sz="1600" dirty="0"/>
                    </a:p>
                  </a:txBody>
                  <a:tcPr/>
                </a:tc>
                <a:tc gridSpan="3">
                  <a:txBody>
                    <a:bodyPr/>
                    <a:lstStyle/>
                    <a:p>
                      <a:pPr algn="ctr">
                        <a:lnSpc>
                          <a:spcPct val="120000"/>
                        </a:lnSpc>
                      </a:pPr>
                      <a:r>
                        <a:rPr kumimoji="1" lang="ja-JP" altLang="en-US" sz="1050" dirty="0">
                          <a:solidFill>
                            <a:schemeClr val="tx1"/>
                          </a:solidFill>
                        </a:rPr>
                        <a:t>長期間の低温に関する気象情報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690090303"/>
                  </a:ext>
                </a:extLst>
              </a:tr>
              <a:tr h="419719">
                <a:tc>
                  <a:txBody>
                    <a:bodyPr/>
                    <a:lstStyle/>
                    <a:p>
                      <a:pPr algn="ctr"/>
                      <a:r>
                        <a:rPr kumimoji="1" lang="ja-JP" altLang="en-US" sz="1200" b="1" dirty="0">
                          <a:solidFill>
                            <a:schemeClr val="bg1"/>
                          </a:solidFill>
                        </a:rPr>
                        <a:t>長雨・日照不足</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gridSpan="3">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1050" dirty="0">
                          <a:solidFill>
                            <a:schemeClr val="tx1"/>
                          </a:solidFill>
                        </a:rPr>
                        <a:t>長雨・日照不足に関する気象情報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11355528"/>
                  </a:ext>
                </a:extLst>
              </a:tr>
              <a:tr h="420578">
                <a:tc rowSpan="2">
                  <a:txBody>
                    <a:bodyPr/>
                    <a:lstStyle/>
                    <a:p>
                      <a:pPr algn="ctr"/>
                      <a:r>
                        <a:rPr kumimoji="1" lang="ja-JP" altLang="en-US" sz="1200" b="1" dirty="0">
                          <a:solidFill>
                            <a:schemeClr val="bg1"/>
                          </a:solidFill>
                        </a:rPr>
                        <a:t>高温</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lnSpc>
                          <a:spcPct val="120000"/>
                        </a:lnSpc>
                      </a:pPr>
                      <a:r>
                        <a:rPr kumimoji="1" lang="ja-JP" altLang="en-US" sz="1050" dirty="0">
                          <a:solidFill>
                            <a:schemeClr val="tx1"/>
                          </a:solidFill>
                        </a:rPr>
                        <a:t>２週間気温予報</a:t>
                      </a:r>
                      <a:endParaRPr kumimoji="1" lang="en-US" altLang="ja-JP" sz="1050" dirty="0">
                        <a:solidFill>
                          <a:schemeClr val="tx1"/>
                        </a:solidFill>
                      </a:endParaRPr>
                    </a:p>
                    <a:p>
                      <a:pPr algn="ctr">
                        <a:lnSpc>
                          <a:spcPct val="120000"/>
                        </a:lnSpc>
                      </a:pPr>
                      <a:r>
                        <a:rPr kumimoji="1" lang="ja-JP" altLang="en-US" sz="1050" dirty="0">
                          <a:solidFill>
                            <a:schemeClr val="tx1"/>
                          </a:solidFill>
                        </a:rPr>
                        <a:t>高温に関する早期天候情報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pPr>
                      <a:r>
                        <a:rPr kumimoji="1" lang="ja-JP" altLang="en-US" sz="1050" dirty="0">
                          <a:solidFill>
                            <a:schemeClr val="tx1"/>
                          </a:solidFill>
                        </a:rPr>
                        <a:t>高温に関する気象情報</a:t>
                      </a:r>
                      <a:endParaRPr kumimoji="1" lang="ja-JP" altLang="en-US" sz="1400" dirty="0">
                        <a:solidFill>
                          <a:schemeClr val="tx1"/>
                        </a:solidFill>
                      </a:endParaRP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pPr>
                      <a:r>
                        <a:rPr kumimoji="1" lang="ja-JP" altLang="en-US" sz="1050" dirty="0">
                          <a:solidFill>
                            <a:schemeClr val="tx1"/>
                          </a:solidFill>
                        </a:rPr>
                        <a:t>熱中症警戒アラート</a:t>
                      </a:r>
                      <a:endParaRPr kumimoji="1" lang="ja-JP" altLang="en-US" sz="1400" dirty="0">
                        <a:solidFill>
                          <a:schemeClr val="tx1"/>
                        </a:solidFill>
                      </a:endParaRP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5664898"/>
                  </a:ext>
                </a:extLst>
              </a:tr>
              <a:tr h="388872">
                <a:tc vMerge="1">
                  <a:txBody>
                    <a:bodyPr/>
                    <a:lstStyle/>
                    <a:p>
                      <a:pPr algn="ctr"/>
                      <a:endParaRPr kumimoji="1" lang="ja-JP" altLang="en-US" sz="1200" dirty="0"/>
                    </a:p>
                  </a:txBody>
                  <a:tcPr anchor="ctr"/>
                </a:tc>
                <a:tc gridSpan="3">
                  <a:txBody>
                    <a:bodyPr/>
                    <a:lstStyle/>
                    <a:p>
                      <a:pPr algn="ctr">
                        <a:lnSpc>
                          <a:spcPct val="120000"/>
                        </a:lnSpc>
                      </a:pPr>
                      <a:r>
                        <a:rPr kumimoji="1" lang="ja-JP" altLang="en-US" sz="1050" dirty="0">
                          <a:solidFill>
                            <a:schemeClr val="tx1"/>
                          </a:solidFill>
                        </a:rPr>
                        <a:t>長期間の高温に関する気象情報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472678549"/>
                  </a:ext>
                </a:extLst>
              </a:tr>
              <a:tr h="355457">
                <a:tc>
                  <a:txBody>
                    <a:bodyPr/>
                    <a:lstStyle/>
                    <a:p>
                      <a:pPr algn="ctr"/>
                      <a:r>
                        <a:rPr kumimoji="1" lang="ja-JP" altLang="en-US" sz="1200" b="1" dirty="0">
                          <a:solidFill>
                            <a:schemeClr val="bg1"/>
                          </a:solidFill>
                        </a:rPr>
                        <a:t>少雨</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gridSpan="3">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1050" dirty="0">
                          <a:solidFill>
                            <a:schemeClr val="tx1"/>
                          </a:solidFill>
                        </a:rPr>
                        <a:t>少雨に関する気象情報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994809857"/>
                  </a:ext>
                </a:extLst>
              </a:tr>
              <a:tr h="355457">
                <a:tc>
                  <a:txBody>
                    <a:bodyPr/>
                    <a:lstStyle/>
                    <a:p>
                      <a:pPr algn="ctr"/>
                      <a:r>
                        <a:rPr kumimoji="1" lang="ja-JP" altLang="en-US" sz="1200" b="1" dirty="0">
                          <a:solidFill>
                            <a:schemeClr val="bg1"/>
                          </a:solidFill>
                        </a:rPr>
                        <a:t>大雪</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1050" dirty="0">
                          <a:solidFill>
                            <a:schemeClr val="tx1"/>
                          </a:solidFill>
                        </a:rPr>
                        <a:t>大雪に関する早期天候情報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120000"/>
                        </a:lnSpc>
                      </a:pPr>
                      <a:r>
                        <a:rPr kumimoji="1" lang="ja-JP" altLang="en-US" sz="1050" dirty="0">
                          <a:solidFill>
                            <a:schemeClr val="tx1"/>
                          </a:solidFill>
                        </a:rPr>
                        <a:t>大雪に関する気象情報</a:t>
                      </a:r>
                      <a:endParaRPr kumimoji="1" lang="en-US" altLang="ja-JP" sz="1050" dirty="0">
                        <a:solidFill>
                          <a:schemeClr val="tx1"/>
                        </a:solidFill>
                      </a:endParaRPr>
                    </a:p>
                    <a:p>
                      <a:pPr algn="ctr">
                        <a:lnSpc>
                          <a:spcPct val="120000"/>
                        </a:lnSpc>
                      </a:pPr>
                      <a:r>
                        <a:rPr kumimoji="1" lang="ja-JP" altLang="en-US" sz="1050" dirty="0">
                          <a:solidFill>
                            <a:schemeClr val="tx1"/>
                          </a:solidFill>
                        </a:rPr>
                        <a:t>早期注意情報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1050" dirty="0">
                          <a:solidFill>
                            <a:schemeClr val="tx1"/>
                          </a:solidFill>
                        </a:rPr>
                        <a:t>大雪警報・注意報</a:t>
                      </a:r>
                      <a:endParaRPr kumimoji="1" lang="en-US" altLang="ja-JP" sz="1050" dirty="0">
                        <a:solidFill>
                          <a:schemeClr val="tx1"/>
                        </a:solidFill>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1050" dirty="0">
                          <a:solidFill>
                            <a:schemeClr val="tx1"/>
                          </a:solidFill>
                        </a:rPr>
                        <a:t>危険度を色分けした時系列</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45311437"/>
                  </a:ext>
                </a:extLst>
              </a:tr>
              <a:tr h="355457">
                <a:tc>
                  <a:txBody>
                    <a:bodyPr/>
                    <a:lstStyle/>
                    <a:p>
                      <a:pPr algn="ctr"/>
                      <a:r>
                        <a:rPr kumimoji="1" lang="ja-JP" altLang="en-US" sz="1200" b="1" dirty="0">
                          <a:solidFill>
                            <a:schemeClr val="bg1"/>
                          </a:solidFill>
                        </a:rPr>
                        <a:t>強風・暴風</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lnSpc>
                          <a:spcPct val="120000"/>
                        </a:lnSpc>
                      </a:pPr>
                      <a:endParaRPr kumimoji="1" lang="ja-JP" altLang="en-US" sz="1050" dirty="0">
                        <a:solidFill>
                          <a:schemeClr val="tx1"/>
                        </a:solidFill>
                      </a:endParaRP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1050" dirty="0" smtClean="0">
                          <a:solidFill>
                            <a:schemeClr val="tx1"/>
                          </a:solidFill>
                        </a:rPr>
                        <a:t>台風情報</a:t>
                      </a:r>
                      <a:endParaRPr kumimoji="1" lang="en-US" altLang="ja-JP" sz="1050" dirty="0" smtClean="0">
                        <a:solidFill>
                          <a:schemeClr val="tx1"/>
                        </a:solidFill>
                      </a:endParaRPr>
                    </a:p>
                    <a:p>
                      <a:pPr algn="ctr">
                        <a:lnSpc>
                          <a:spcPct val="120000"/>
                        </a:lnSpc>
                      </a:pPr>
                      <a:r>
                        <a:rPr kumimoji="1" lang="ja-JP" altLang="en-US" sz="1050" dirty="0" smtClean="0">
                          <a:solidFill>
                            <a:schemeClr val="tx1"/>
                          </a:solidFill>
                        </a:rPr>
                        <a:t>暴風</a:t>
                      </a:r>
                      <a:r>
                        <a:rPr kumimoji="1" lang="ja-JP" altLang="en-US" sz="1050" dirty="0">
                          <a:solidFill>
                            <a:schemeClr val="tx1"/>
                          </a:solidFill>
                        </a:rPr>
                        <a:t>に関する気象情報</a:t>
                      </a:r>
                      <a:endParaRPr kumimoji="1" lang="en-US" altLang="ja-JP" sz="1050" dirty="0">
                        <a:solidFill>
                          <a:schemeClr val="tx1"/>
                        </a:solidFill>
                      </a:endParaRPr>
                    </a:p>
                    <a:p>
                      <a:pPr algn="ctr">
                        <a:lnSpc>
                          <a:spcPct val="120000"/>
                        </a:lnSpc>
                      </a:pPr>
                      <a:r>
                        <a:rPr kumimoji="1" lang="ja-JP" altLang="en-US" sz="1050" dirty="0">
                          <a:solidFill>
                            <a:schemeClr val="tx1"/>
                          </a:solidFill>
                        </a:rPr>
                        <a:t>早期注意情報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pPr>
                      <a:r>
                        <a:rPr kumimoji="1" lang="ja-JP" altLang="en-US" sz="1050" dirty="0">
                          <a:solidFill>
                            <a:schemeClr val="tx1"/>
                          </a:solidFill>
                        </a:rPr>
                        <a:t>暴風警報・強風注意報</a:t>
                      </a:r>
                      <a:endParaRPr kumimoji="1" lang="en-US" altLang="ja-JP" sz="1050" dirty="0">
                        <a:solidFill>
                          <a:schemeClr val="tx1"/>
                        </a:solidFill>
                      </a:endParaRPr>
                    </a:p>
                    <a:p>
                      <a:pPr algn="ctr">
                        <a:lnSpc>
                          <a:spcPct val="120000"/>
                        </a:lnSpc>
                      </a:pPr>
                      <a:r>
                        <a:rPr kumimoji="1" lang="ja-JP" altLang="en-US" sz="1050" dirty="0">
                          <a:solidFill>
                            <a:schemeClr val="tx1"/>
                          </a:solidFill>
                        </a:rPr>
                        <a:t>危険度を色分けした時系列</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559694"/>
                  </a:ext>
                </a:extLst>
              </a:tr>
              <a:tr h="0">
                <a:tc>
                  <a:txBody>
                    <a:bodyPr/>
                    <a:lstStyle/>
                    <a:p>
                      <a:pPr algn="ctr"/>
                      <a:r>
                        <a:rPr kumimoji="1" lang="ja-JP" altLang="en-US" sz="1200" b="1" dirty="0">
                          <a:solidFill>
                            <a:schemeClr val="bg1"/>
                          </a:solidFill>
                        </a:rPr>
                        <a:t>ひょう・雷・突風</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lnSpc>
                          <a:spcPct val="120000"/>
                        </a:lnSpc>
                      </a:pPr>
                      <a:endParaRPr kumimoji="1" lang="ja-JP" altLang="en-US" sz="1050" dirty="0">
                        <a:solidFill>
                          <a:schemeClr val="tx1"/>
                        </a:solidFill>
                      </a:endParaRP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120000"/>
                        </a:lnSpc>
                      </a:pPr>
                      <a:r>
                        <a:rPr kumimoji="1" lang="ja-JP" altLang="en-US" sz="1050" dirty="0">
                          <a:solidFill>
                            <a:schemeClr val="tx1"/>
                          </a:solidFill>
                        </a:rPr>
                        <a:t>雷・突風・ひょうに</a:t>
                      </a:r>
                      <a:endParaRPr kumimoji="1" lang="en-US" altLang="ja-JP" sz="1050" dirty="0">
                        <a:solidFill>
                          <a:schemeClr val="tx1"/>
                        </a:solidFill>
                      </a:endParaRPr>
                    </a:p>
                    <a:p>
                      <a:pPr algn="ctr">
                        <a:lnSpc>
                          <a:spcPct val="120000"/>
                        </a:lnSpc>
                      </a:pPr>
                      <a:r>
                        <a:rPr kumimoji="1" lang="ja-JP" altLang="en-US" sz="1050" dirty="0">
                          <a:solidFill>
                            <a:schemeClr val="tx1"/>
                          </a:solidFill>
                        </a:rPr>
                        <a:t>関する気象情報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120000"/>
                        </a:lnSpc>
                      </a:pPr>
                      <a:r>
                        <a:rPr kumimoji="1" lang="ja-JP" altLang="en-US" sz="1050" dirty="0">
                          <a:solidFill>
                            <a:schemeClr val="tx1"/>
                          </a:solidFill>
                        </a:rPr>
                        <a:t>雷注意報</a:t>
                      </a:r>
                      <a:endParaRPr kumimoji="1" lang="en-US" altLang="ja-JP" sz="1050" dirty="0">
                        <a:solidFill>
                          <a:schemeClr val="tx1"/>
                        </a:solidFill>
                      </a:endParaRPr>
                    </a:p>
                    <a:p>
                      <a:pPr algn="ctr">
                        <a:lnSpc>
                          <a:spcPct val="120000"/>
                        </a:lnSpc>
                      </a:pPr>
                      <a:r>
                        <a:rPr kumimoji="1" lang="ja-JP" altLang="en-US" sz="1050" dirty="0">
                          <a:solidFill>
                            <a:schemeClr val="tx1"/>
                          </a:solidFill>
                        </a:rPr>
                        <a:t>竜巻注意情報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69540011"/>
                  </a:ext>
                </a:extLst>
              </a:tr>
              <a:tr h="0">
                <a:tc>
                  <a:txBody>
                    <a:bodyPr/>
                    <a:lstStyle/>
                    <a:p>
                      <a:pPr algn="ctr"/>
                      <a:r>
                        <a:rPr kumimoji="1" lang="ja-JP" altLang="en-US" sz="1200" b="1" dirty="0">
                          <a:solidFill>
                            <a:schemeClr val="bg1"/>
                          </a:solidFill>
                        </a:rPr>
                        <a:t>大雨</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lnSpc>
                          <a:spcPct val="120000"/>
                        </a:lnSpc>
                      </a:pPr>
                      <a:endParaRPr kumimoji="1" lang="ja-JP" altLang="en-US" sz="1050" dirty="0">
                        <a:solidFill>
                          <a:schemeClr val="tx1"/>
                        </a:solidFill>
                      </a:endParaRP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pPr>
                      <a:r>
                        <a:rPr kumimoji="1" lang="ja-JP" altLang="en-US" sz="1050" dirty="0">
                          <a:solidFill>
                            <a:schemeClr val="tx1"/>
                          </a:solidFill>
                        </a:rPr>
                        <a:t>台風情報</a:t>
                      </a:r>
                      <a:endParaRPr kumimoji="1" lang="en-US" altLang="ja-JP" sz="1050" dirty="0">
                        <a:solidFill>
                          <a:schemeClr val="tx1"/>
                        </a:solidFill>
                      </a:endParaRPr>
                    </a:p>
                    <a:p>
                      <a:pPr algn="ctr">
                        <a:lnSpc>
                          <a:spcPct val="120000"/>
                        </a:lnSpc>
                      </a:pPr>
                      <a:r>
                        <a:rPr kumimoji="1" lang="ja-JP" altLang="en-US" sz="1050" dirty="0">
                          <a:solidFill>
                            <a:schemeClr val="tx1"/>
                          </a:solidFill>
                        </a:rPr>
                        <a:t>大雨に関する気象情報</a:t>
                      </a:r>
                      <a:endParaRPr kumimoji="1" lang="en-US" altLang="ja-JP" sz="1050" dirty="0">
                        <a:solidFill>
                          <a:schemeClr val="tx1"/>
                        </a:solidFill>
                      </a:endParaRPr>
                    </a:p>
                    <a:p>
                      <a:pPr algn="ctr">
                        <a:lnSpc>
                          <a:spcPct val="120000"/>
                        </a:lnSpc>
                      </a:pPr>
                      <a:r>
                        <a:rPr kumimoji="1" lang="ja-JP" altLang="en-US" sz="1050" dirty="0">
                          <a:solidFill>
                            <a:schemeClr val="tx1"/>
                          </a:solidFill>
                        </a:rPr>
                        <a:t>早期注意情報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a:lnSpc>
                          <a:spcPct val="120000"/>
                        </a:lnSpc>
                      </a:pPr>
                      <a:r>
                        <a:rPr kumimoji="1" lang="ja-JP" altLang="en-US" sz="1050" dirty="0">
                          <a:solidFill>
                            <a:schemeClr val="tx1"/>
                          </a:solidFill>
                        </a:rPr>
                        <a:t>大雨警報・注意報</a:t>
                      </a:r>
                      <a:endParaRPr kumimoji="1" lang="en-US" altLang="ja-JP" sz="1050" dirty="0">
                        <a:solidFill>
                          <a:schemeClr val="tx1"/>
                        </a:solidFill>
                      </a:endParaRPr>
                    </a:p>
                    <a:p>
                      <a:pPr algn="ctr">
                        <a:lnSpc>
                          <a:spcPct val="120000"/>
                        </a:lnSpc>
                      </a:pPr>
                      <a:r>
                        <a:rPr kumimoji="1" lang="ja-JP" altLang="en-US" sz="1050" dirty="0">
                          <a:solidFill>
                            <a:schemeClr val="tx1"/>
                          </a:solidFill>
                        </a:rPr>
                        <a:t>洪水警報・注意報</a:t>
                      </a:r>
                      <a:endParaRPr kumimoji="1" lang="en-US" altLang="ja-JP" sz="1050" dirty="0">
                        <a:solidFill>
                          <a:schemeClr val="tx1"/>
                        </a:solidFill>
                      </a:endParaRPr>
                    </a:p>
                    <a:p>
                      <a:pPr algn="ctr">
                        <a:lnSpc>
                          <a:spcPct val="120000"/>
                        </a:lnSpc>
                      </a:pPr>
                      <a:r>
                        <a:rPr kumimoji="1" lang="ja-JP" altLang="en-US" sz="1050" dirty="0">
                          <a:solidFill>
                            <a:schemeClr val="tx1"/>
                          </a:solidFill>
                        </a:rPr>
                        <a:t>危険度を色分けした時系列</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48816078"/>
                  </a:ext>
                </a:extLst>
              </a:tr>
              <a:tr h="355457">
                <a:tc>
                  <a:txBody>
                    <a:bodyPr/>
                    <a:lstStyle/>
                    <a:p>
                      <a:pPr algn="ctr"/>
                      <a:r>
                        <a:rPr kumimoji="1" lang="ja-JP" altLang="en-US" sz="1200" b="1" dirty="0">
                          <a:solidFill>
                            <a:schemeClr val="bg1"/>
                          </a:solidFill>
                        </a:rPr>
                        <a:t>火山灰</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solidFill>
                  </a:tcPr>
                </a:tc>
                <a:tc>
                  <a:txBody>
                    <a:bodyPr/>
                    <a:lstStyle/>
                    <a:p>
                      <a:pPr algn="ctr">
                        <a:lnSpc>
                          <a:spcPct val="120000"/>
                        </a:lnSpc>
                      </a:pPr>
                      <a:endParaRPr kumimoji="1" lang="ja-JP" altLang="en-US" sz="1050" dirty="0">
                        <a:solidFill>
                          <a:schemeClr val="tx1"/>
                        </a:solidFill>
                      </a:endParaRP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120000"/>
                        </a:lnSpc>
                      </a:pPr>
                      <a:endParaRPr kumimoji="1" lang="ja-JP" altLang="en-US" sz="1050" dirty="0">
                        <a:solidFill>
                          <a:schemeClr val="tx1"/>
                        </a:solidFill>
                      </a:endParaRP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lnSpc>
                          <a:spcPct val="120000"/>
                        </a:lnSpc>
                      </a:pPr>
                      <a:r>
                        <a:rPr kumimoji="1" lang="ja-JP" altLang="en-US" sz="1050" dirty="0">
                          <a:solidFill>
                            <a:schemeClr val="tx1"/>
                          </a:solidFill>
                        </a:rPr>
                        <a:t>降灰予報、噴火警報・予報</a:t>
                      </a:r>
                    </a:p>
                  </a:txBody>
                  <a:tcPr marT="90000" marB="90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32080091"/>
                  </a:ext>
                </a:extLst>
              </a:tr>
            </a:tbl>
          </a:graphicData>
        </a:graphic>
      </p:graphicFrame>
      <p:sp>
        <p:nvSpPr>
          <p:cNvPr id="5" name="スライド番号プレースホルダー 4">
            <a:extLst>
              <a:ext uri="{FF2B5EF4-FFF2-40B4-BE49-F238E27FC236}">
                <a16:creationId xmlns:a16="http://schemas.microsoft.com/office/drawing/2014/main" id="{53ED796D-2C5A-3C80-1745-0700D62C6AAD}"/>
              </a:ext>
            </a:extLst>
          </p:cNvPr>
          <p:cNvSpPr>
            <a:spLocks noGrp="1"/>
          </p:cNvSpPr>
          <p:nvPr>
            <p:ph type="sldNum" sz="quarter" idx="12"/>
          </p:nvPr>
        </p:nvSpPr>
        <p:spPr/>
        <p:txBody>
          <a:bodyPr/>
          <a:lstStyle/>
          <a:p>
            <a:fld id="{5F9F9204-6EDA-41A6-81B7-5E8491083ADF}" type="slidenum">
              <a:rPr kumimoji="1" lang="ja-JP" altLang="en-US" smtClean="0"/>
              <a:t>40</a:t>
            </a:fld>
            <a:endParaRPr kumimoji="1" lang="ja-JP" altLang="en-US" dirty="0"/>
          </a:p>
        </p:txBody>
      </p:sp>
    </p:spTree>
    <p:extLst>
      <p:ext uri="{BB962C8B-B14F-4D97-AF65-F5344CB8AC3E}">
        <p14:creationId xmlns:p14="http://schemas.microsoft.com/office/powerpoint/2010/main" val="2796830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F78DFD-FC8C-81E8-65CF-F5A0760D2F8D}"/>
              </a:ext>
            </a:extLst>
          </p:cNvPr>
          <p:cNvSpPr>
            <a:spLocks noGrp="1"/>
          </p:cNvSpPr>
          <p:nvPr>
            <p:ph type="title"/>
          </p:nvPr>
        </p:nvSpPr>
        <p:spPr/>
        <p:txBody>
          <a:bodyPr/>
          <a:lstStyle/>
          <a:p>
            <a:r>
              <a:rPr kumimoji="1" lang="ja-JP" altLang="en-US" dirty="0"/>
              <a:t>農業気象ポータルサイト</a:t>
            </a:r>
          </a:p>
        </p:txBody>
      </p:sp>
      <p:sp>
        <p:nvSpPr>
          <p:cNvPr id="3" name="コンテンツ プレースホルダー 2">
            <a:extLst>
              <a:ext uri="{FF2B5EF4-FFF2-40B4-BE49-F238E27FC236}">
                <a16:creationId xmlns:a16="http://schemas.microsoft.com/office/drawing/2014/main" id="{FB1B0FB5-A741-2A82-5DCE-1E81D888A656}"/>
              </a:ext>
            </a:extLst>
          </p:cNvPr>
          <p:cNvSpPr>
            <a:spLocks noGrp="1"/>
          </p:cNvSpPr>
          <p:nvPr>
            <p:ph idx="1"/>
          </p:nvPr>
        </p:nvSpPr>
        <p:spPr/>
        <p:txBody>
          <a:bodyPr/>
          <a:lstStyle/>
          <a:p>
            <a:r>
              <a:rPr kumimoji="1" lang="ja-JP" altLang="en-US" dirty="0"/>
              <a:t>営農活動に役立てる</a:t>
            </a:r>
            <a:r>
              <a:rPr kumimoji="1" lang="ja-JP" altLang="en-US" dirty="0" smtClean="0"/>
              <a:t>ため</a:t>
            </a:r>
            <a:r>
              <a:rPr lang="ja-JP" altLang="en-US" dirty="0"/>
              <a:t>要素</a:t>
            </a:r>
            <a:r>
              <a:rPr kumimoji="1" lang="ja-JP" altLang="en-US" dirty="0" smtClean="0"/>
              <a:t>ごと</a:t>
            </a:r>
            <a:r>
              <a:rPr kumimoji="1" lang="ja-JP" altLang="en-US" dirty="0"/>
              <a:t>に気象情報を整理したリンク集</a:t>
            </a:r>
          </a:p>
          <a:p>
            <a:endParaRPr kumimoji="1" lang="ja-JP" altLang="en-US" dirty="0"/>
          </a:p>
        </p:txBody>
      </p:sp>
      <p:pic>
        <p:nvPicPr>
          <p:cNvPr id="4" name="図 3">
            <a:extLst>
              <a:ext uri="{FF2B5EF4-FFF2-40B4-BE49-F238E27FC236}">
                <a16:creationId xmlns:a16="http://schemas.microsoft.com/office/drawing/2014/main" id="{B88777AB-C4DE-CC73-F007-6EE7C62C1657}"/>
              </a:ext>
            </a:extLst>
          </p:cNvPr>
          <p:cNvPicPr>
            <a:picLocks noChangeAspect="1"/>
          </p:cNvPicPr>
          <p:nvPr/>
        </p:nvPicPr>
        <p:blipFill>
          <a:blip r:embed="rId3"/>
          <a:stretch>
            <a:fillRect/>
          </a:stretch>
        </p:blipFill>
        <p:spPr>
          <a:xfrm>
            <a:off x="398847" y="2034383"/>
            <a:ext cx="4149682" cy="4227246"/>
          </a:xfrm>
          <a:prstGeom prst="rect">
            <a:avLst/>
          </a:prstGeom>
          <a:ln>
            <a:solidFill>
              <a:schemeClr val="accent3"/>
            </a:solidFill>
          </a:ln>
        </p:spPr>
      </p:pic>
      <p:sp>
        <p:nvSpPr>
          <p:cNvPr id="5" name="角丸四角形 15">
            <a:extLst>
              <a:ext uri="{FF2B5EF4-FFF2-40B4-BE49-F238E27FC236}">
                <a16:creationId xmlns:a16="http://schemas.microsoft.com/office/drawing/2014/main" id="{EAF1FF46-8008-8C97-2468-302C2D965F97}"/>
              </a:ext>
            </a:extLst>
          </p:cNvPr>
          <p:cNvSpPr/>
          <p:nvPr/>
        </p:nvSpPr>
        <p:spPr>
          <a:xfrm>
            <a:off x="1727508" y="3028605"/>
            <a:ext cx="1260000" cy="432000"/>
          </a:xfrm>
          <a:prstGeom prst="roundRect">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E67F81BB-9643-BF99-3A03-2A2DFA5C40BA}"/>
              </a:ext>
            </a:extLst>
          </p:cNvPr>
          <p:cNvPicPr>
            <a:picLocks noChangeAspect="1"/>
          </p:cNvPicPr>
          <p:nvPr/>
        </p:nvPicPr>
        <p:blipFill>
          <a:blip r:embed="rId4"/>
          <a:stretch>
            <a:fillRect/>
          </a:stretch>
        </p:blipFill>
        <p:spPr>
          <a:xfrm>
            <a:off x="5075971" y="1687272"/>
            <a:ext cx="3620092" cy="4954420"/>
          </a:xfrm>
          <a:prstGeom prst="rect">
            <a:avLst/>
          </a:prstGeom>
          <a:ln>
            <a:solidFill>
              <a:schemeClr val="accent3"/>
            </a:solidFill>
          </a:ln>
        </p:spPr>
      </p:pic>
      <p:sp>
        <p:nvSpPr>
          <p:cNvPr id="7" name="二等辺三角形 6">
            <a:extLst>
              <a:ext uri="{FF2B5EF4-FFF2-40B4-BE49-F238E27FC236}">
                <a16:creationId xmlns:a16="http://schemas.microsoft.com/office/drawing/2014/main" id="{42906AC3-62D0-F423-67D9-49259EDDBE93}"/>
              </a:ext>
            </a:extLst>
          </p:cNvPr>
          <p:cNvSpPr/>
          <p:nvPr/>
        </p:nvSpPr>
        <p:spPr>
          <a:xfrm rot="5400000">
            <a:off x="4535512" y="3848536"/>
            <a:ext cx="612763" cy="349956"/>
          </a:xfrm>
          <a:prstGeom prst="triangle">
            <a:avLst>
              <a:gd name="adj" fmla="val 50000"/>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2D9DB6E4-8468-51AD-D72B-8EFD9CF0B24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16200000">
            <a:off x="2191414" y="3434442"/>
            <a:ext cx="487748" cy="487748"/>
          </a:xfrm>
          <a:prstGeom prst="rect">
            <a:avLst/>
          </a:prstGeom>
        </p:spPr>
      </p:pic>
      <p:sp>
        <p:nvSpPr>
          <p:cNvPr id="9" name="二等辺三角形 8">
            <a:extLst>
              <a:ext uri="{FF2B5EF4-FFF2-40B4-BE49-F238E27FC236}">
                <a16:creationId xmlns:a16="http://schemas.microsoft.com/office/drawing/2014/main" id="{5282FCCF-9B18-1D22-E1E5-50038603741A}"/>
              </a:ext>
            </a:extLst>
          </p:cNvPr>
          <p:cNvSpPr/>
          <p:nvPr/>
        </p:nvSpPr>
        <p:spPr>
          <a:xfrm rot="5400000">
            <a:off x="7987281" y="4301251"/>
            <a:ext cx="194528" cy="222919"/>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9">
            <a:extLst>
              <a:ext uri="{FF2B5EF4-FFF2-40B4-BE49-F238E27FC236}">
                <a16:creationId xmlns:a16="http://schemas.microsoft.com/office/drawing/2014/main" id="{E64E08B9-757F-B7FE-79A7-FEA63D6B5F8A}"/>
              </a:ext>
            </a:extLst>
          </p:cNvPr>
          <p:cNvSpPr/>
          <p:nvPr/>
        </p:nvSpPr>
        <p:spPr>
          <a:xfrm>
            <a:off x="6431096" y="4186167"/>
            <a:ext cx="1614190" cy="49645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n-ea"/>
                <a:cs typeface="+mn-cs"/>
              </a:rPr>
              <a:t>情報と用語の解説、利用上の注意等</a:t>
            </a:r>
          </a:p>
        </p:txBody>
      </p:sp>
      <p:sp>
        <p:nvSpPr>
          <p:cNvPr id="11" name="四角形: 角を丸くする 10">
            <a:extLst>
              <a:ext uri="{FF2B5EF4-FFF2-40B4-BE49-F238E27FC236}">
                <a16:creationId xmlns:a16="http://schemas.microsoft.com/office/drawing/2014/main" id="{31428E62-B667-8B20-2291-7E91E1F7B5C6}"/>
              </a:ext>
            </a:extLst>
          </p:cNvPr>
          <p:cNvSpPr/>
          <p:nvPr/>
        </p:nvSpPr>
        <p:spPr>
          <a:xfrm>
            <a:off x="6425774" y="1465760"/>
            <a:ext cx="1231403" cy="385874"/>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n-ea"/>
                <a:cs typeface="+mn-cs"/>
              </a:rPr>
              <a:t>地域毎の情報</a:t>
            </a:r>
          </a:p>
        </p:txBody>
      </p:sp>
      <p:sp>
        <p:nvSpPr>
          <p:cNvPr id="12" name="二等辺三角形 11">
            <a:extLst>
              <a:ext uri="{FF2B5EF4-FFF2-40B4-BE49-F238E27FC236}">
                <a16:creationId xmlns:a16="http://schemas.microsoft.com/office/drawing/2014/main" id="{CB2A5174-B498-7F24-67BC-F09DCC0D07E7}"/>
              </a:ext>
            </a:extLst>
          </p:cNvPr>
          <p:cNvSpPr/>
          <p:nvPr/>
        </p:nvSpPr>
        <p:spPr>
          <a:xfrm rot="10800000">
            <a:off x="6923209" y="1740174"/>
            <a:ext cx="194528" cy="222919"/>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DEC6012B-2D2B-C3E1-86CB-DF5B7D76D2D6}"/>
              </a:ext>
            </a:extLst>
          </p:cNvPr>
          <p:cNvSpPr/>
          <p:nvPr/>
        </p:nvSpPr>
        <p:spPr>
          <a:xfrm>
            <a:off x="6213118" y="5316040"/>
            <a:ext cx="1614190" cy="49645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mn-ea"/>
                <a:cs typeface="+mn-cs"/>
              </a:rPr>
              <a:t>各情報へのリンク</a:t>
            </a:r>
          </a:p>
        </p:txBody>
      </p:sp>
      <p:sp>
        <p:nvSpPr>
          <p:cNvPr id="14" name="二等辺三角形 13">
            <a:extLst>
              <a:ext uri="{FF2B5EF4-FFF2-40B4-BE49-F238E27FC236}">
                <a16:creationId xmlns:a16="http://schemas.microsoft.com/office/drawing/2014/main" id="{293B2ECA-1E5C-2E0B-6548-05A6AE8D9446}"/>
              </a:ext>
            </a:extLst>
          </p:cNvPr>
          <p:cNvSpPr/>
          <p:nvPr/>
        </p:nvSpPr>
        <p:spPr>
          <a:xfrm rot="16200000">
            <a:off x="6093226" y="5452808"/>
            <a:ext cx="194528" cy="222919"/>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A9AFFB16-806A-A69C-8072-21AD73646E06}"/>
              </a:ext>
            </a:extLst>
          </p:cNvPr>
          <p:cNvSpPr txBox="1"/>
          <p:nvPr/>
        </p:nvSpPr>
        <p:spPr>
          <a:xfrm>
            <a:off x="241308" y="6333862"/>
            <a:ext cx="4578824" cy="276999"/>
          </a:xfrm>
          <a:prstGeom prst="rect">
            <a:avLst/>
          </a:prstGeom>
          <a:noFill/>
        </p:spPr>
        <p:txBody>
          <a:bodyPr wrap="square">
            <a:spAutoFit/>
          </a:bodyPr>
          <a:lstStyle/>
          <a:p>
            <a:pPr algn="ctr"/>
            <a:r>
              <a:rPr lang="en-US" altLang="ja-JP" sz="1200" dirty="0"/>
              <a:t>https://www.jma.go.jp/jma/kishou/nougyou/nougyou.html</a:t>
            </a:r>
            <a:endParaRPr lang="ja-JP" altLang="en-US" sz="1200" dirty="0"/>
          </a:p>
        </p:txBody>
      </p:sp>
      <p:sp>
        <p:nvSpPr>
          <p:cNvPr id="17" name="テキスト ボックス 16">
            <a:extLst>
              <a:ext uri="{FF2B5EF4-FFF2-40B4-BE49-F238E27FC236}">
                <a16:creationId xmlns:a16="http://schemas.microsoft.com/office/drawing/2014/main" id="{C63AE63C-2024-F502-FE32-D5E850EFF7A8}"/>
              </a:ext>
            </a:extLst>
          </p:cNvPr>
          <p:cNvSpPr txBox="1"/>
          <p:nvPr/>
        </p:nvSpPr>
        <p:spPr>
          <a:xfrm>
            <a:off x="398847" y="1690489"/>
            <a:ext cx="4072882" cy="307777"/>
          </a:xfrm>
          <a:prstGeom prst="rect">
            <a:avLst/>
          </a:prstGeom>
          <a:noFill/>
        </p:spPr>
        <p:txBody>
          <a:bodyPr wrap="square" rtlCol="0">
            <a:spAutoFit/>
          </a:bodyPr>
          <a:lstStyle/>
          <a:p>
            <a:pPr algn="ctr"/>
            <a:r>
              <a:rPr kumimoji="1" lang="ja-JP" altLang="en-US" sz="1400" b="1" dirty="0"/>
              <a:t>農業気象（ポータルサイト）トップページ</a:t>
            </a:r>
          </a:p>
        </p:txBody>
      </p:sp>
      <p:sp>
        <p:nvSpPr>
          <p:cNvPr id="18" name="スライド番号プレースホルダー 17">
            <a:extLst>
              <a:ext uri="{FF2B5EF4-FFF2-40B4-BE49-F238E27FC236}">
                <a16:creationId xmlns:a16="http://schemas.microsoft.com/office/drawing/2014/main" id="{DC06D601-F7EE-2961-5FE3-8727EEA4F2F0}"/>
              </a:ext>
            </a:extLst>
          </p:cNvPr>
          <p:cNvSpPr>
            <a:spLocks noGrp="1"/>
          </p:cNvSpPr>
          <p:nvPr>
            <p:ph type="sldNum" sz="quarter" idx="12"/>
          </p:nvPr>
        </p:nvSpPr>
        <p:spPr/>
        <p:txBody>
          <a:bodyPr/>
          <a:lstStyle/>
          <a:p>
            <a:fld id="{5F9F9204-6EDA-41A6-81B7-5E8491083ADF}" type="slidenum">
              <a:rPr kumimoji="1" lang="ja-JP" altLang="en-US" smtClean="0"/>
              <a:t>41</a:t>
            </a:fld>
            <a:endParaRPr kumimoji="1" lang="ja-JP" altLang="en-US" dirty="0"/>
          </a:p>
        </p:txBody>
      </p:sp>
    </p:spTree>
    <p:extLst>
      <p:ext uri="{BB962C8B-B14F-4D97-AF65-F5344CB8AC3E}">
        <p14:creationId xmlns:p14="http://schemas.microsoft.com/office/powerpoint/2010/main" val="4194011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AE03B56-137A-C1BF-8ED5-C3253D9832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2992" y="1586652"/>
            <a:ext cx="7767802" cy="4506168"/>
          </a:xfrm>
          <a:prstGeom prst="rect">
            <a:avLst/>
          </a:prstGeom>
          <a:ln>
            <a:noFill/>
          </a:ln>
        </p:spPr>
      </p:pic>
      <p:sp>
        <p:nvSpPr>
          <p:cNvPr id="2" name="タイトル 1">
            <a:extLst>
              <a:ext uri="{FF2B5EF4-FFF2-40B4-BE49-F238E27FC236}">
                <a16:creationId xmlns:a16="http://schemas.microsoft.com/office/drawing/2014/main" id="{347CBC17-D1B8-0D8A-B6F9-62CADF8D249D}"/>
              </a:ext>
            </a:extLst>
          </p:cNvPr>
          <p:cNvSpPr>
            <a:spLocks noGrp="1"/>
          </p:cNvSpPr>
          <p:nvPr>
            <p:ph type="title"/>
          </p:nvPr>
        </p:nvSpPr>
        <p:spPr/>
        <p:txBody>
          <a:bodyPr/>
          <a:lstStyle/>
          <a:p>
            <a:r>
              <a:rPr kumimoji="1" lang="ja-JP" altLang="en-US" dirty="0"/>
              <a:t>農業技術情報（自治体）との連係例：低温事例</a:t>
            </a:r>
          </a:p>
        </p:txBody>
      </p:sp>
      <p:sp>
        <p:nvSpPr>
          <p:cNvPr id="3" name="コンテンツ プレースホルダー 2">
            <a:extLst>
              <a:ext uri="{FF2B5EF4-FFF2-40B4-BE49-F238E27FC236}">
                <a16:creationId xmlns:a16="http://schemas.microsoft.com/office/drawing/2014/main" id="{37C83E5D-3F24-97A6-B02C-6D600DF92F83}"/>
              </a:ext>
            </a:extLst>
          </p:cNvPr>
          <p:cNvSpPr>
            <a:spLocks noGrp="1"/>
          </p:cNvSpPr>
          <p:nvPr>
            <p:ph idx="1"/>
          </p:nvPr>
        </p:nvSpPr>
        <p:spPr/>
        <p:txBody>
          <a:bodyPr/>
          <a:lstStyle/>
          <a:p>
            <a:r>
              <a:rPr lang="ja-JP" altLang="en-US" dirty="0"/>
              <a:t>平成</a:t>
            </a:r>
            <a:r>
              <a:rPr lang="en-US" altLang="ja-JP" dirty="0"/>
              <a:t>25</a:t>
            </a:r>
            <a:r>
              <a:rPr lang="ja-JP" altLang="en-US" dirty="0"/>
              <a:t>年</a:t>
            </a:r>
            <a:r>
              <a:rPr lang="en-US" altLang="ja-JP" dirty="0"/>
              <a:t>4</a:t>
            </a:r>
            <a:r>
              <a:rPr lang="ja-JP" altLang="en-US" dirty="0"/>
              <a:t>月中旬～</a:t>
            </a:r>
            <a:r>
              <a:rPr lang="en-US" altLang="ja-JP" dirty="0"/>
              <a:t>5</a:t>
            </a:r>
            <a:r>
              <a:rPr lang="ja-JP" altLang="en-US" dirty="0"/>
              <a:t>月上旬の低温に対する長野県での対応</a:t>
            </a:r>
            <a:endParaRPr kumimoji="1" lang="ja-JP" altLang="en-US" dirty="0"/>
          </a:p>
        </p:txBody>
      </p:sp>
      <p:sp>
        <p:nvSpPr>
          <p:cNvPr id="11" name="テキスト ボックス 10">
            <a:extLst>
              <a:ext uri="{FF2B5EF4-FFF2-40B4-BE49-F238E27FC236}">
                <a16:creationId xmlns:a16="http://schemas.microsoft.com/office/drawing/2014/main" id="{435BE272-72F8-112C-1E69-A7BC9523FBD1}"/>
              </a:ext>
            </a:extLst>
          </p:cNvPr>
          <p:cNvSpPr txBox="1"/>
          <p:nvPr/>
        </p:nvSpPr>
        <p:spPr>
          <a:xfrm>
            <a:off x="1526702" y="1313574"/>
            <a:ext cx="6449518" cy="369332"/>
          </a:xfrm>
          <a:prstGeom prst="rect">
            <a:avLst/>
          </a:prstGeom>
          <a:noFill/>
        </p:spPr>
        <p:txBody>
          <a:bodyPr wrap="square">
            <a:spAutoFit/>
          </a:bodyPr>
          <a:lstStyle/>
          <a:p>
            <a:pPr algn="ctr"/>
            <a:r>
              <a:rPr lang="ja-JP" altLang="en-US" b="1" dirty="0"/>
              <a:t>長野市での気象推移と気象情報の発表の時系列図</a:t>
            </a:r>
          </a:p>
        </p:txBody>
      </p:sp>
      <p:sp>
        <p:nvSpPr>
          <p:cNvPr id="15" name="テキスト ボックス 14">
            <a:extLst>
              <a:ext uri="{FF2B5EF4-FFF2-40B4-BE49-F238E27FC236}">
                <a16:creationId xmlns:a16="http://schemas.microsoft.com/office/drawing/2014/main" id="{D222CE6F-B9AC-0DBA-F5CE-4C1880BE7E9D}"/>
              </a:ext>
            </a:extLst>
          </p:cNvPr>
          <p:cNvSpPr txBox="1"/>
          <p:nvPr/>
        </p:nvSpPr>
        <p:spPr>
          <a:xfrm>
            <a:off x="1439471" y="6226123"/>
            <a:ext cx="6265058" cy="369332"/>
          </a:xfrm>
          <a:prstGeom prst="rect">
            <a:avLst/>
          </a:prstGeom>
          <a:noFill/>
        </p:spPr>
        <p:txBody>
          <a:bodyPr wrap="square">
            <a:spAutoFit/>
          </a:bodyPr>
          <a:lstStyle/>
          <a:p>
            <a:r>
              <a:rPr lang="ja-JP" altLang="en-US" sz="900" dirty="0"/>
              <a:t>（注）平成</a:t>
            </a:r>
            <a:r>
              <a:rPr lang="en-US" altLang="ja-JP" sz="900" dirty="0"/>
              <a:t>25 </a:t>
            </a:r>
            <a:r>
              <a:rPr lang="ja-JP" altLang="en-US" sz="900" dirty="0"/>
              <a:t>年</a:t>
            </a:r>
            <a:r>
              <a:rPr lang="en-US" altLang="ja-JP" sz="900" dirty="0"/>
              <a:t>4 </a:t>
            </a:r>
            <a:r>
              <a:rPr lang="ja-JP" altLang="en-US" sz="900" dirty="0"/>
              <a:t>月当時の発表日は、</a:t>
            </a:r>
            <a:r>
              <a:rPr lang="en-US" altLang="ja-JP" sz="900" dirty="0"/>
              <a:t>1 </a:t>
            </a:r>
            <a:r>
              <a:rPr lang="ja-JP" altLang="en-US" sz="900" dirty="0"/>
              <a:t>か月予報は金曜日、異常天候早期警戒情報は火・金曜日。</a:t>
            </a:r>
            <a:endParaRPr lang="en-US" altLang="ja-JP" sz="900" dirty="0"/>
          </a:p>
          <a:p>
            <a:r>
              <a:rPr lang="ja-JP" altLang="en-US" sz="900" dirty="0"/>
              <a:t>　　　現在の発表日は、１か月予報は木曜日、異常天候早期警戒情報（現：早期天候情報）は月・木曜日</a:t>
            </a:r>
          </a:p>
        </p:txBody>
      </p:sp>
      <p:sp>
        <p:nvSpPr>
          <p:cNvPr id="19" name="テキスト ボックス 18">
            <a:extLst>
              <a:ext uri="{FF2B5EF4-FFF2-40B4-BE49-F238E27FC236}">
                <a16:creationId xmlns:a16="http://schemas.microsoft.com/office/drawing/2014/main" id="{557CBAD1-911A-6F9F-60D7-D0AD81B05633}"/>
              </a:ext>
            </a:extLst>
          </p:cNvPr>
          <p:cNvSpPr txBox="1"/>
          <p:nvPr/>
        </p:nvSpPr>
        <p:spPr>
          <a:xfrm>
            <a:off x="1093564" y="5435476"/>
            <a:ext cx="6928444" cy="303536"/>
          </a:xfrm>
          <a:prstGeom prst="rect">
            <a:avLst/>
          </a:prstGeom>
          <a:noFill/>
          <a:ln>
            <a:solidFill>
              <a:schemeClr val="accent2"/>
            </a:solidFill>
          </a:ln>
        </p:spPr>
        <p:txBody>
          <a:bodyPr wrap="square" tIns="72000" rtlCol="0">
            <a:spAutoFit/>
          </a:bodyPr>
          <a:lstStyle/>
          <a:p>
            <a:pPr algn="ctr"/>
            <a:r>
              <a:rPr kumimoji="1" lang="ja-JP" altLang="en-US" sz="1200" dirty="0">
                <a:solidFill>
                  <a:schemeClr val="accent2"/>
                </a:solidFill>
              </a:rPr>
              <a:t>毎日</a:t>
            </a:r>
            <a:r>
              <a:rPr kumimoji="1" lang="ja-JP" altLang="en-US" sz="1200" dirty="0" smtClean="0">
                <a:solidFill>
                  <a:schemeClr val="accent2"/>
                </a:solidFill>
              </a:rPr>
              <a:t>、府県天気</a:t>
            </a:r>
            <a:r>
              <a:rPr kumimoji="1" lang="ja-JP" altLang="en-US" sz="1200" dirty="0">
                <a:solidFill>
                  <a:schemeClr val="accent2"/>
                </a:solidFill>
              </a:rPr>
              <a:t>予報・週間天気予報を発表、必要に応じて注意報・警報を発表</a:t>
            </a:r>
          </a:p>
        </p:txBody>
      </p:sp>
      <p:cxnSp>
        <p:nvCxnSpPr>
          <p:cNvPr id="9" name="直線コネクタ 8">
            <a:extLst>
              <a:ext uri="{FF2B5EF4-FFF2-40B4-BE49-F238E27FC236}">
                <a16:creationId xmlns:a16="http://schemas.microsoft.com/office/drawing/2014/main" id="{F1752542-2620-6916-2FD5-79C0DBE19988}"/>
              </a:ext>
            </a:extLst>
          </p:cNvPr>
          <p:cNvCxnSpPr/>
          <p:nvPr/>
        </p:nvCxnSpPr>
        <p:spPr>
          <a:xfrm>
            <a:off x="1790402" y="3271895"/>
            <a:ext cx="864000" cy="0"/>
          </a:xfrm>
          <a:prstGeom prst="line">
            <a:avLst/>
          </a:prstGeom>
          <a:ln w="508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0" name="左右矢印 312">
            <a:extLst>
              <a:ext uri="{FF2B5EF4-FFF2-40B4-BE49-F238E27FC236}">
                <a16:creationId xmlns:a16="http://schemas.microsoft.com/office/drawing/2014/main" id="{3CF21BA4-8243-8630-13E7-04E455C6ED29}"/>
              </a:ext>
            </a:extLst>
          </p:cNvPr>
          <p:cNvSpPr/>
          <p:nvPr/>
        </p:nvSpPr>
        <p:spPr>
          <a:xfrm>
            <a:off x="2750109" y="3162627"/>
            <a:ext cx="1190466" cy="131398"/>
          </a:xfrm>
          <a:prstGeom prst="leftRightArrow">
            <a:avLst>
              <a:gd name="adj1" fmla="val 37318"/>
              <a:gd name="adj2" fmla="val 91558"/>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indent="152400" algn="ctr">
              <a:lnSpc>
                <a:spcPts val="1100"/>
              </a:lnSpc>
            </a:pP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3" name="直線コネクタ 12">
            <a:extLst>
              <a:ext uri="{FF2B5EF4-FFF2-40B4-BE49-F238E27FC236}">
                <a16:creationId xmlns:a16="http://schemas.microsoft.com/office/drawing/2014/main" id="{04777467-BC9F-B7C0-A365-40DBCB85CB51}"/>
              </a:ext>
            </a:extLst>
          </p:cNvPr>
          <p:cNvCxnSpPr>
            <a:cxnSpLocks/>
          </p:cNvCxnSpPr>
          <p:nvPr/>
        </p:nvCxnSpPr>
        <p:spPr>
          <a:xfrm flipV="1">
            <a:off x="1609151" y="2646699"/>
            <a:ext cx="0" cy="612000"/>
          </a:xfrm>
          <a:prstGeom prst="line">
            <a:avLst/>
          </a:prstGeom>
          <a:ln w="12700">
            <a:solidFill>
              <a:schemeClr val="tx1"/>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DE167CD9-2B71-1D7A-9162-D6795B127821}"/>
              </a:ext>
            </a:extLst>
          </p:cNvPr>
          <p:cNvCxnSpPr>
            <a:cxnSpLocks/>
          </p:cNvCxnSpPr>
          <p:nvPr/>
        </p:nvCxnSpPr>
        <p:spPr>
          <a:xfrm>
            <a:off x="1609151" y="2653480"/>
            <a:ext cx="1656000" cy="1482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2C91CCEC-62CA-E85E-83A4-ADC03D5567B1}"/>
              </a:ext>
            </a:extLst>
          </p:cNvPr>
          <p:cNvSpPr txBox="1"/>
          <p:nvPr/>
        </p:nvSpPr>
        <p:spPr>
          <a:xfrm>
            <a:off x="1223733" y="2205298"/>
            <a:ext cx="3419615" cy="461665"/>
          </a:xfrm>
          <a:prstGeom prst="rect">
            <a:avLst/>
          </a:prstGeom>
          <a:noFill/>
        </p:spPr>
        <p:txBody>
          <a:bodyPr wrap="square" rtlCol="0">
            <a:spAutoFit/>
          </a:bodyPr>
          <a:lstStyle/>
          <a:p>
            <a:r>
              <a:rPr kumimoji="1" lang="en-US" altLang="ja-JP" sz="1200" dirty="0">
                <a:solidFill>
                  <a:schemeClr val="accent2"/>
                </a:solidFill>
              </a:rPr>
              <a:t>4/12</a:t>
            </a:r>
            <a:r>
              <a:rPr lang="ja-JP" altLang="en-US" sz="1200" dirty="0">
                <a:solidFill>
                  <a:schemeClr val="accent2"/>
                </a:solidFill>
              </a:rPr>
              <a:t> </a:t>
            </a:r>
            <a:r>
              <a:rPr kumimoji="1" lang="ja-JP" altLang="en-US" sz="1200" dirty="0">
                <a:solidFill>
                  <a:schemeClr val="accent2"/>
                </a:solidFill>
              </a:rPr>
              <a:t>低温に関する異常天候早期警戒情報</a:t>
            </a:r>
            <a:endParaRPr kumimoji="1" lang="en-US" altLang="ja-JP" sz="1200" dirty="0">
              <a:solidFill>
                <a:schemeClr val="accent2"/>
              </a:solidFill>
            </a:endParaRPr>
          </a:p>
          <a:p>
            <a:r>
              <a:rPr lang="ja-JP" altLang="en-US" sz="1200" dirty="0">
                <a:solidFill>
                  <a:schemeClr val="accent2"/>
                </a:solidFill>
              </a:rPr>
              <a:t>　　（現：早期天候情報）</a:t>
            </a:r>
            <a:endParaRPr kumimoji="1" lang="ja-JP" altLang="en-US" sz="1200" dirty="0">
              <a:solidFill>
                <a:schemeClr val="accent2"/>
              </a:solidFill>
            </a:endParaRPr>
          </a:p>
        </p:txBody>
      </p:sp>
      <p:sp>
        <p:nvSpPr>
          <p:cNvPr id="22" name="テキスト ボックス 21">
            <a:extLst>
              <a:ext uri="{FF2B5EF4-FFF2-40B4-BE49-F238E27FC236}">
                <a16:creationId xmlns:a16="http://schemas.microsoft.com/office/drawing/2014/main" id="{9962E919-0306-829E-EA6D-1345F0C372AC}"/>
              </a:ext>
            </a:extLst>
          </p:cNvPr>
          <p:cNvSpPr txBox="1"/>
          <p:nvPr/>
        </p:nvSpPr>
        <p:spPr>
          <a:xfrm>
            <a:off x="2505610" y="2979529"/>
            <a:ext cx="1679465" cy="261610"/>
          </a:xfrm>
          <a:prstGeom prst="rect">
            <a:avLst/>
          </a:prstGeom>
          <a:noFill/>
        </p:spPr>
        <p:txBody>
          <a:bodyPr wrap="square" rtlCol="0">
            <a:spAutoFit/>
          </a:bodyPr>
          <a:lstStyle/>
          <a:p>
            <a:pPr algn="ctr"/>
            <a:r>
              <a:rPr kumimoji="1" lang="ja-JP" altLang="en-US" sz="1100" dirty="0">
                <a:solidFill>
                  <a:schemeClr val="tx2"/>
                </a:solidFill>
              </a:rPr>
              <a:t>情報の警戒期間</a:t>
            </a:r>
          </a:p>
        </p:txBody>
      </p:sp>
      <p:sp>
        <p:nvSpPr>
          <p:cNvPr id="23" name="テキスト ボックス 22">
            <a:extLst>
              <a:ext uri="{FF2B5EF4-FFF2-40B4-BE49-F238E27FC236}">
                <a16:creationId xmlns:a16="http://schemas.microsoft.com/office/drawing/2014/main" id="{58D5C636-DB2F-B258-69B2-9F99576A59D7}"/>
              </a:ext>
            </a:extLst>
          </p:cNvPr>
          <p:cNvSpPr txBox="1"/>
          <p:nvPr/>
        </p:nvSpPr>
        <p:spPr>
          <a:xfrm>
            <a:off x="1382669" y="3015121"/>
            <a:ext cx="1679465" cy="261610"/>
          </a:xfrm>
          <a:prstGeom prst="rect">
            <a:avLst/>
          </a:prstGeom>
          <a:noFill/>
        </p:spPr>
        <p:txBody>
          <a:bodyPr wrap="square" rtlCol="0">
            <a:spAutoFit/>
          </a:bodyPr>
          <a:lstStyle/>
          <a:p>
            <a:pPr algn="ctr"/>
            <a:r>
              <a:rPr kumimoji="1" lang="ja-JP" altLang="en-US" sz="1100" dirty="0">
                <a:solidFill>
                  <a:schemeClr val="tx2"/>
                </a:solidFill>
              </a:rPr>
              <a:t>猶予期間</a:t>
            </a:r>
          </a:p>
        </p:txBody>
      </p:sp>
      <p:sp>
        <p:nvSpPr>
          <p:cNvPr id="27" name="楕円 26">
            <a:extLst>
              <a:ext uri="{FF2B5EF4-FFF2-40B4-BE49-F238E27FC236}">
                <a16:creationId xmlns:a16="http://schemas.microsoft.com/office/drawing/2014/main" id="{DD45FA83-816B-FB3B-17DD-84369F442D30}"/>
              </a:ext>
            </a:extLst>
          </p:cNvPr>
          <p:cNvSpPr>
            <a:spLocks noChangeAspect="1"/>
          </p:cNvSpPr>
          <p:nvPr/>
        </p:nvSpPr>
        <p:spPr>
          <a:xfrm>
            <a:off x="1537151" y="3210465"/>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9210BC2A-8EF8-3B38-CE89-2F537AB3AC2F}"/>
              </a:ext>
            </a:extLst>
          </p:cNvPr>
          <p:cNvSpPr txBox="1"/>
          <p:nvPr/>
        </p:nvSpPr>
        <p:spPr>
          <a:xfrm>
            <a:off x="4715347" y="2103670"/>
            <a:ext cx="3235000" cy="276999"/>
          </a:xfrm>
          <a:prstGeom prst="rect">
            <a:avLst/>
          </a:prstGeom>
          <a:noFill/>
        </p:spPr>
        <p:txBody>
          <a:bodyPr wrap="square">
            <a:spAutoFit/>
          </a:bodyPr>
          <a:lstStyle/>
          <a:p>
            <a:r>
              <a:rPr kumimoji="1" lang="en-US" altLang="ja-JP" sz="1200" dirty="0">
                <a:solidFill>
                  <a:schemeClr val="accent2"/>
                </a:solidFill>
                <a:latin typeface="+mn-ea"/>
              </a:rPr>
              <a:t>4/30 </a:t>
            </a:r>
            <a:r>
              <a:rPr kumimoji="1" lang="ja-JP" altLang="en-US" sz="1200" dirty="0">
                <a:solidFill>
                  <a:schemeClr val="accent2"/>
                </a:solidFill>
                <a:latin typeface="+mn-ea"/>
              </a:rPr>
              <a:t>長期間の低温に関する長野県気象情報</a:t>
            </a:r>
            <a:endParaRPr lang="ja-JP" altLang="en-US" sz="1200" dirty="0">
              <a:solidFill>
                <a:schemeClr val="accent2"/>
              </a:solidFill>
              <a:latin typeface="+mn-ea"/>
            </a:endParaRPr>
          </a:p>
        </p:txBody>
      </p:sp>
      <p:cxnSp>
        <p:nvCxnSpPr>
          <p:cNvPr id="29" name="直線コネクタ 28">
            <a:extLst>
              <a:ext uri="{FF2B5EF4-FFF2-40B4-BE49-F238E27FC236}">
                <a16:creationId xmlns:a16="http://schemas.microsoft.com/office/drawing/2014/main" id="{8DF94482-4DED-E1F5-45BD-D55828577A42}"/>
              </a:ext>
            </a:extLst>
          </p:cNvPr>
          <p:cNvCxnSpPr>
            <a:cxnSpLocks/>
          </p:cNvCxnSpPr>
          <p:nvPr/>
        </p:nvCxnSpPr>
        <p:spPr>
          <a:xfrm flipV="1">
            <a:off x="4759079" y="2358125"/>
            <a:ext cx="0" cy="463221"/>
          </a:xfrm>
          <a:prstGeom prst="line">
            <a:avLst/>
          </a:prstGeom>
          <a:ln w="12700">
            <a:solidFill>
              <a:schemeClr val="tx1"/>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E3658CF4-8F12-7CB3-94F0-806907474B68}"/>
              </a:ext>
            </a:extLst>
          </p:cNvPr>
          <p:cNvCxnSpPr>
            <a:cxnSpLocks/>
          </p:cNvCxnSpPr>
          <p:nvPr/>
        </p:nvCxnSpPr>
        <p:spPr>
          <a:xfrm>
            <a:off x="4759079" y="2364677"/>
            <a:ext cx="3096000" cy="1482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1" name="左右矢印 312">
            <a:extLst>
              <a:ext uri="{FF2B5EF4-FFF2-40B4-BE49-F238E27FC236}">
                <a16:creationId xmlns:a16="http://schemas.microsoft.com/office/drawing/2014/main" id="{62FBDC63-B61C-8AE8-AD65-E79C8215AED0}"/>
              </a:ext>
            </a:extLst>
          </p:cNvPr>
          <p:cNvSpPr/>
          <p:nvPr/>
        </p:nvSpPr>
        <p:spPr>
          <a:xfrm>
            <a:off x="2728299" y="2800266"/>
            <a:ext cx="3171899" cy="130134"/>
          </a:xfrm>
          <a:prstGeom prst="leftRightArrow">
            <a:avLst>
              <a:gd name="adj1" fmla="val 37318"/>
              <a:gd name="adj2" fmla="val 91558"/>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indent="152400" algn="ctr">
              <a:lnSpc>
                <a:spcPts val="1100"/>
              </a:lnSpc>
            </a:pP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4" name="楕円 23">
            <a:extLst>
              <a:ext uri="{FF2B5EF4-FFF2-40B4-BE49-F238E27FC236}">
                <a16:creationId xmlns:a16="http://schemas.microsoft.com/office/drawing/2014/main" id="{96235C0D-B928-BBAA-F2CD-45206243DE37}"/>
              </a:ext>
            </a:extLst>
          </p:cNvPr>
          <p:cNvSpPr>
            <a:spLocks noChangeAspect="1"/>
          </p:cNvSpPr>
          <p:nvPr/>
        </p:nvSpPr>
        <p:spPr>
          <a:xfrm>
            <a:off x="4687079" y="2786400"/>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1C524A56-0554-A824-2E82-EEDBD30027E0}"/>
              </a:ext>
            </a:extLst>
          </p:cNvPr>
          <p:cNvSpPr txBox="1"/>
          <p:nvPr/>
        </p:nvSpPr>
        <p:spPr>
          <a:xfrm>
            <a:off x="3062134" y="2589736"/>
            <a:ext cx="1679465" cy="261610"/>
          </a:xfrm>
          <a:prstGeom prst="rect">
            <a:avLst/>
          </a:prstGeom>
          <a:noFill/>
        </p:spPr>
        <p:txBody>
          <a:bodyPr wrap="square" rtlCol="0">
            <a:spAutoFit/>
          </a:bodyPr>
          <a:lstStyle/>
          <a:p>
            <a:pPr algn="r"/>
            <a:r>
              <a:rPr kumimoji="1" lang="ja-JP" altLang="en-US" sz="1100" dirty="0">
                <a:solidFill>
                  <a:schemeClr val="tx2"/>
                </a:solidFill>
              </a:rPr>
              <a:t>情報の</a:t>
            </a:r>
            <a:r>
              <a:rPr lang="ja-JP" altLang="en-US" sz="1100" dirty="0">
                <a:solidFill>
                  <a:schemeClr val="tx2"/>
                </a:solidFill>
              </a:rPr>
              <a:t>対象</a:t>
            </a:r>
            <a:r>
              <a:rPr kumimoji="1" lang="ja-JP" altLang="en-US" sz="1100" dirty="0">
                <a:solidFill>
                  <a:schemeClr val="tx2"/>
                </a:solidFill>
              </a:rPr>
              <a:t>期間</a:t>
            </a:r>
          </a:p>
        </p:txBody>
      </p:sp>
      <p:cxnSp>
        <p:nvCxnSpPr>
          <p:cNvPr id="8" name="直線コネクタ 7">
            <a:extLst>
              <a:ext uri="{FF2B5EF4-FFF2-40B4-BE49-F238E27FC236}">
                <a16:creationId xmlns:a16="http://schemas.microsoft.com/office/drawing/2014/main" id="{4F568E39-2610-F4EB-EA0C-8E41DAED4B6F}"/>
              </a:ext>
            </a:extLst>
          </p:cNvPr>
          <p:cNvCxnSpPr/>
          <p:nvPr/>
        </p:nvCxnSpPr>
        <p:spPr>
          <a:xfrm>
            <a:off x="2729379" y="2769374"/>
            <a:ext cx="0" cy="792000"/>
          </a:xfrm>
          <a:prstGeom prst="line">
            <a:avLst/>
          </a:prstGeom>
          <a:ln w="15875">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D5BA204D-2BC3-D4DD-8D4E-3D4F358BBAA6}"/>
              </a:ext>
            </a:extLst>
          </p:cNvPr>
          <p:cNvCxnSpPr/>
          <p:nvPr/>
        </p:nvCxnSpPr>
        <p:spPr>
          <a:xfrm>
            <a:off x="3928277" y="2930400"/>
            <a:ext cx="0" cy="396000"/>
          </a:xfrm>
          <a:prstGeom prst="line">
            <a:avLst/>
          </a:prstGeom>
          <a:ln w="15875">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0C9C95A4-143B-7AC6-794D-BF927DCE6DF6}"/>
              </a:ext>
            </a:extLst>
          </p:cNvPr>
          <p:cNvCxnSpPr/>
          <p:nvPr/>
        </p:nvCxnSpPr>
        <p:spPr>
          <a:xfrm>
            <a:off x="5900198" y="2715279"/>
            <a:ext cx="0" cy="324000"/>
          </a:xfrm>
          <a:prstGeom prst="line">
            <a:avLst/>
          </a:prstGeom>
          <a:ln w="15875">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pic>
        <p:nvPicPr>
          <p:cNvPr id="17" name="図 16">
            <a:extLst>
              <a:ext uri="{FF2B5EF4-FFF2-40B4-BE49-F238E27FC236}">
                <a16:creationId xmlns:a16="http://schemas.microsoft.com/office/drawing/2014/main" id="{8B18847D-BB55-BABF-080F-4CF5BD405FFB}"/>
              </a:ext>
            </a:extLst>
          </p:cNvPr>
          <p:cNvPicPr>
            <a:picLocks noChangeAspect="1"/>
          </p:cNvPicPr>
          <p:nvPr/>
        </p:nvPicPr>
        <p:blipFill>
          <a:blip r:embed="rId4"/>
          <a:stretch>
            <a:fillRect/>
          </a:stretch>
        </p:blipFill>
        <p:spPr>
          <a:xfrm>
            <a:off x="6344531" y="4245569"/>
            <a:ext cx="2138430" cy="651236"/>
          </a:xfrm>
          <a:prstGeom prst="rect">
            <a:avLst/>
          </a:prstGeom>
        </p:spPr>
      </p:pic>
      <p:sp>
        <p:nvSpPr>
          <p:cNvPr id="20" name="楕円 19">
            <a:extLst>
              <a:ext uri="{FF2B5EF4-FFF2-40B4-BE49-F238E27FC236}">
                <a16:creationId xmlns:a16="http://schemas.microsoft.com/office/drawing/2014/main" id="{D39B0A8D-7332-8839-4FE0-0B1E7F67117F}"/>
              </a:ext>
            </a:extLst>
          </p:cNvPr>
          <p:cNvSpPr>
            <a:spLocks noChangeAspect="1"/>
          </p:cNvSpPr>
          <p:nvPr/>
        </p:nvSpPr>
        <p:spPr>
          <a:xfrm>
            <a:off x="1574326" y="5103506"/>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350EF24C-6556-7DC7-DAFB-F9C4EA564F8C}"/>
              </a:ext>
            </a:extLst>
          </p:cNvPr>
          <p:cNvSpPr>
            <a:spLocks noChangeAspect="1"/>
          </p:cNvSpPr>
          <p:nvPr/>
        </p:nvSpPr>
        <p:spPr>
          <a:xfrm>
            <a:off x="2717861" y="5102362"/>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E727DEDD-B3AD-29F0-E163-0517F606B61F}"/>
              </a:ext>
            </a:extLst>
          </p:cNvPr>
          <p:cNvSpPr>
            <a:spLocks noChangeAspect="1"/>
          </p:cNvSpPr>
          <p:nvPr/>
        </p:nvSpPr>
        <p:spPr>
          <a:xfrm>
            <a:off x="3868575" y="5102362"/>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5FD881FD-CA99-575D-BCCD-169966342FA9}"/>
              </a:ext>
            </a:extLst>
          </p:cNvPr>
          <p:cNvSpPr>
            <a:spLocks noChangeAspect="1"/>
          </p:cNvSpPr>
          <p:nvPr/>
        </p:nvSpPr>
        <p:spPr>
          <a:xfrm>
            <a:off x="7214158" y="5102362"/>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996DF9A2-E807-53CB-CEF6-D682BA368EAF}"/>
              </a:ext>
            </a:extLst>
          </p:cNvPr>
          <p:cNvSpPr txBox="1"/>
          <p:nvPr/>
        </p:nvSpPr>
        <p:spPr>
          <a:xfrm>
            <a:off x="7411571" y="5027641"/>
            <a:ext cx="964636" cy="276999"/>
          </a:xfrm>
          <a:prstGeom prst="rect">
            <a:avLst/>
          </a:prstGeom>
          <a:noFill/>
        </p:spPr>
        <p:txBody>
          <a:bodyPr wrap="square" rtlCol="0">
            <a:spAutoFit/>
          </a:bodyPr>
          <a:lstStyle/>
          <a:p>
            <a:pPr algn="ctr"/>
            <a:r>
              <a:rPr kumimoji="1" lang="en-US" altLang="ja-JP" sz="1200" dirty="0">
                <a:solidFill>
                  <a:schemeClr val="accent2"/>
                </a:solidFill>
              </a:rPr>
              <a:t>1</a:t>
            </a:r>
            <a:r>
              <a:rPr kumimoji="1" lang="ja-JP" altLang="en-US" sz="1200" dirty="0">
                <a:solidFill>
                  <a:schemeClr val="accent2"/>
                </a:solidFill>
              </a:rPr>
              <a:t>か月予報</a:t>
            </a:r>
            <a:endParaRPr kumimoji="1" lang="en-US" altLang="ja-JP" sz="1200" dirty="0">
              <a:solidFill>
                <a:schemeClr val="accent2"/>
              </a:solidFill>
            </a:endParaRPr>
          </a:p>
        </p:txBody>
      </p:sp>
      <p:sp>
        <p:nvSpPr>
          <p:cNvPr id="42" name="楕円 41">
            <a:extLst>
              <a:ext uri="{FF2B5EF4-FFF2-40B4-BE49-F238E27FC236}">
                <a16:creationId xmlns:a16="http://schemas.microsoft.com/office/drawing/2014/main" id="{3E312AD0-1475-0809-26FC-1C39BD3680DF}"/>
              </a:ext>
            </a:extLst>
          </p:cNvPr>
          <p:cNvSpPr>
            <a:spLocks noChangeAspect="1"/>
          </p:cNvSpPr>
          <p:nvPr/>
        </p:nvSpPr>
        <p:spPr>
          <a:xfrm>
            <a:off x="4987427" y="5102362"/>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0D202869-B276-0BCF-D6A5-15528E8E5601}"/>
              </a:ext>
            </a:extLst>
          </p:cNvPr>
          <p:cNvSpPr>
            <a:spLocks noChangeAspect="1"/>
          </p:cNvSpPr>
          <p:nvPr/>
        </p:nvSpPr>
        <p:spPr>
          <a:xfrm>
            <a:off x="6068806" y="5102362"/>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a:extLst>
              <a:ext uri="{FF2B5EF4-FFF2-40B4-BE49-F238E27FC236}">
                <a16:creationId xmlns:a16="http://schemas.microsoft.com/office/drawing/2014/main" id="{0201D7F9-4CFB-392D-4694-B008109FA5E7}"/>
              </a:ext>
            </a:extLst>
          </p:cNvPr>
          <p:cNvSpPr>
            <a:spLocks noGrp="1"/>
          </p:cNvSpPr>
          <p:nvPr>
            <p:ph type="sldNum" sz="quarter" idx="12"/>
          </p:nvPr>
        </p:nvSpPr>
        <p:spPr/>
        <p:txBody>
          <a:bodyPr/>
          <a:lstStyle/>
          <a:p>
            <a:fld id="{5F9F9204-6EDA-41A6-81B7-5E8491083ADF}" type="slidenum">
              <a:rPr kumimoji="1" lang="ja-JP" altLang="en-US" smtClean="0"/>
              <a:t>42</a:t>
            </a:fld>
            <a:endParaRPr kumimoji="1" lang="ja-JP" altLang="en-US" dirty="0"/>
          </a:p>
        </p:txBody>
      </p:sp>
    </p:spTree>
    <p:extLst>
      <p:ext uri="{BB962C8B-B14F-4D97-AF65-F5344CB8AC3E}">
        <p14:creationId xmlns:p14="http://schemas.microsoft.com/office/powerpoint/2010/main" val="1896279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66A4A9A9-C488-15DA-87C8-05417445C6FC}"/>
              </a:ext>
            </a:extLst>
          </p:cNvPr>
          <p:cNvSpPr>
            <a:spLocks noGrp="1"/>
          </p:cNvSpPr>
          <p:nvPr>
            <p:ph type="title"/>
          </p:nvPr>
        </p:nvSpPr>
        <p:spPr/>
        <p:txBody>
          <a:bodyPr/>
          <a:lstStyle/>
          <a:p>
            <a:r>
              <a:rPr kumimoji="1" lang="ja-JP" altLang="en-US" dirty="0"/>
              <a:t>農業技術情報（自治体）との連係例：低温事例</a:t>
            </a:r>
            <a:endParaRPr lang="ja-JP" altLang="en-US" dirty="0"/>
          </a:p>
        </p:txBody>
      </p:sp>
      <p:sp>
        <p:nvSpPr>
          <p:cNvPr id="10" name="コンテンツ プレースホルダー 9">
            <a:extLst>
              <a:ext uri="{FF2B5EF4-FFF2-40B4-BE49-F238E27FC236}">
                <a16:creationId xmlns:a16="http://schemas.microsoft.com/office/drawing/2014/main" id="{548F561C-F7B9-1259-0839-672CFD5D57DD}"/>
              </a:ext>
            </a:extLst>
          </p:cNvPr>
          <p:cNvSpPr>
            <a:spLocks noGrp="1"/>
          </p:cNvSpPr>
          <p:nvPr>
            <p:ph idx="1"/>
          </p:nvPr>
        </p:nvSpPr>
        <p:spPr/>
        <p:txBody>
          <a:bodyPr/>
          <a:lstStyle/>
          <a:p>
            <a:r>
              <a:rPr lang="ja-JP" altLang="en-US" dirty="0"/>
              <a:t>平成</a:t>
            </a:r>
            <a:r>
              <a:rPr lang="en-US" altLang="ja-JP" dirty="0"/>
              <a:t>25</a:t>
            </a:r>
            <a:r>
              <a:rPr lang="ja-JP" altLang="en-US" dirty="0"/>
              <a:t>年</a:t>
            </a:r>
            <a:r>
              <a:rPr lang="en-US" altLang="ja-JP" dirty="0"/>
              <a:t>4</a:t>
            </a:r>
            <a:r>
              <a:rPr lang="ja-JP" altLang="en-US" dirty="0"/>
              <a:t>月中旬～</a:t>
            </a:r>
            <a:r>
              <a:rPr lang="en-US" altLang="ja-JP" dirty="0"/>
              <a:t>5</a:t>
            </a:r>
            <a:r>
              <a:rPr lang="ja-JP" altLang="en-US" dirty="0"/>
              <a:t>月上旬の低温に対する長野県での対応</a:t>
            </a:r>
            <a:endParaRPr kumimoji="1" lang="ja-JP" altLang="en-US" dirty="0"/>
          </a:p>
        </p:txBody>
      </p:sp>
      <p:graphicFrame>
        <p:nvGraphicFramePr>
          <p:cNvPr id="2" name="表 1">
            <a:extLst>
              <a:ext uri="{FF2B5EF4-FFF2-40B4-BE49-F238E27FC236}">
                <a16:creationId xmlns:a16="http://schemas.microsoft.com/office/drawing/2014/main" id="{DB908841-90B4-E464-188D-820020339ACD}"/>
              </a:ext>
            </a:extLst>
          </p:cNvPr>
          <p:cNvGraphicFramePr>
            <a:graphicFrameLocks noGrp="1"/>
          </p:cNvGraphicFramePr>
          <p:nvPr>
            <p:extLst>
              <p:ext uri="{D42A27DB-BD31-4B8C-83A1-F6EECF244321}">
                <p14:modId xmlns:p14="http://schemas.microsoft.com/office/powerpoint/2010/main" val="2328662592"/>
              </p:ext>
            </p:extLst>
          </p:nvPr>
        </p:nvGraphicFramePr>
        <p:xfrm>
          <a:off x="327210" y="1853056"/>
          <a:ext cx="8489765" cy="4707387"/>
        </p:xfrm>
        <a:graphic>
          <a:graphicData uri="http://schemas.openxmlformats.org/drawingml/2006/table">
            <a:tbl>
              <a:tblPr firstRow="1" firstCol="1" bandRow="1">
                <a:tableStyleId>{5C22544A-7EE6-4342-B048-85BDC9FD1C3A}</a:tableStyleId>
              </a:tblPr>
              <a:tblGrid>
                <a:gridCol w="620757">
                  <a:extLst>
                    <a:ext uri="{9D8B030D-6E8A-4147-A177-3AD203B41FA5}">
                      <a16:colId xmlns:a16="http://schemas.microsoft.com/office/drawing/2014/main" val="2366501653"/>
                    </a:ext>
                  </a:extLst>
                </a:gridCol>
                <a:gridCol w="439906">
                  <a:extLst>
                    <a:ext uri="{9D8B030D-6E8A-4147-A177-3AD203B41FA5}">
                      <a16:colId xmlns:a16="http://schemas.microsoft.com/office/drawing/2014/main" val="2205833415"/>
                    </a:ext>
                  </a:extLst>
                </a:gridCol>
                <a:gridCol w="439906">
                  <a:extLst>
                    <a:ext uri="{9D8B030D-6E8A-4147-A177-3AD203B41FA5}">
                      <a16:colId xmlns:a16="http://schemas.microsoft.com/office/drawing/2014/main" val="1179099394"/>
                    </a:ext>
                  </a:extLst>
                </a:gridCol>
                <a:gridCol w="439906">
                  <a:extLst>
                    <a:ext uri="{9D8B030D-6E8A-4147-A177-3AD203B41FA5}">
                      <a16:colId xmlns:a16="http://schemas.microsoft.com/office/drawing/2014/main" val="459377474"/>
                    </a:ext>
                  </a:extLst>
                </a:gridCol>
                <a:gridCol w="1142192">
                  <a:extLst>
                    <a:ext uri="{9D8B030D-6E8A-4147-A177-3AD203B41FA5}">
                      <a16:colId xmlns:a16="http://schemas.microsoft.com/office/drawing/2014/main" val="271829609"/>
                    </a:ext>
                  </a:extLst>
                </a:gridCol>
                <a:gridCol w="623201">
                  <a:extLst>
                    <a:ext uri="{9D8B030D-6E8A-4147-A177-3AD203B41FA5}">
                      <a16:colId xmlns:a16="http://schemas.microsoft.com/office/drawing/2014/main" val="1397169156"/>
                    </a:ext>
                  </a:extLst>
                </a:gridCol>
                <a:gridCol w="607625">
                  <a:extLst>
                    <a:ext uri="{9D8B030D-6E8A-4147-A177-3AD203B41FA5}">
                      <a16:colId xmlns:a16="http://schemas.microsoft.com/office/drawing/2014/main" val="2579940865"/>
                    </a:ext>
                  </a:extLst>
                </a:gridCol>
                <a:gridCol w="439906">
                  <a:extLst>
                    <a:ext uri="{9D8B030D-6E8A-4147-A177-3AD203B41FA5}">
                      <a16:colId xmlns:a16="http://schemas.microsoft.com/office/drawing/2014/main" val="3287070091"/>
                    </a:ext>
                  </a:extLst>
                </a:gridCol>
                <a:gridCol w="3736366">
                  <a:extLst>
                    <a:ext uri="{9D8B030D-6E8A-4147-A177-3AD203B41FA5}">
                      <a16:colId xmlns:a16="http://schemas.microsoft.com/office/drawing/2014/main" val="4112758399"/>
                    </a:ext>
                  </a:extLst>
                </a:gridCol>
              </a:tblGrid>
              <a:tr h="360000">
                <a:tc rowSpan="2">
                  <a:txBody>
                    <a:bodyPr/>
                    <a:lstStyle/>
                    <a:p>
                      <a:pPr algn="ctr">
                        <a:lnSpc>
                          <a:spcPct val="110000"/>
                        </a:lnSpc>
                      </a:pPr>
                      <a:r>
                        <a:rPr lang="ja-JP" sz="1000" kern="100" dirty="0">
                          <a:effectLst/>
                          <a:latin typeface="+mn-ea"/>
                          <a:ea typeface="+mn-ea"/>
                        </a:rPr>
                        <a:t>日付</a:t>
                      </a:r>
                      <a:endParaRPr lang="ja-JP" sz="1000" kern="100" dirty="0">
                        <a:effectLst/>
                        <a:latin typeface="+mn-ea"/>
                        <a:ea typeface="+mn-ea"/>
                        <a:cs typeface="Times New Roman" panose="02020603050405020304" pitchFamily="18" charset="0"/>
                      </a:endParaRPr>
                    </a:p>
                  </a:txBody>
                  <a:tcPr marL="17780" marR="17780" marT="0" marB="0"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7">
                  <a:txBody>
                    <a:bodyPr/>
                    <a:lstStyle/>
                    <a:p>
                      <a:pPr algn="l">
                        <a:lnSpc>
                          <a:spcPts val="1200"/>
                        </a:lnSpc>
                      </a:pPr>
                      <a:r>
                        <a:rPr lang="ja-JP" sz="1200" kern="100" dirty="0">
                          <a:effectLst/>
                          <a:latin typeface="+mn-ea"/>
                          <a:ea typeface="+mn-ea"/>
                        </a:rPr>
                        <a:t>平成</a:t>
                      </a:r>
                      <a:r>
                        <a:rPr lang="en-US" sz="1200" kern="100" dirty="0">
                          <a:effectLst/>
                          <a:latin typeface="+mn-ea"/>
                          <a:ea typeface="+mn-ea"/>
                        </a:rPr>
                        <a:t>25</a:t>
                      </a:r>
                      <a:r>
                        <a:rPr lang="ja-JP" sz="1200" kern="100" dirty="0">
                          <a:effectLst/>
                          <a:latin typeface="+mn-ea"/>
                          <a:ea typeface="+mn-ea"/>
                        </a:rPr>
                        <a:t>年</a:t>
                      </a:r>
                      <a:r>
                        <a:rPr lang="en-US" sz="1200" kern="100" dirty="0">
                          <a:effectLst/>
                          <a:latin typeface="+mn-ea"/>
                          <a:ea typeface="+mn-ea"/>
                        </a:rPr>
                        <a:t>4</a:t>
                      </a:r>
                      <a:r>
                        <a:rPr lang="ja-JP" sz="1200" kern="100" dirty="0">
                          <a:effectLst/>
                          <a:latin typeface="+mn-ea"/>
                          <a:ea typeface="+mn-ea"/>
                        </a:rPr>
                        <a:t>月</a:t>
                      </a:r>
                      <a:endParaRPr lang="ja-JP" sz="1200" kern="100" dirty="0">
                        <a:effectLst/>
                        <a:latin typeface="+mn-ea"/>
                        <a:ea typeface="+mn-ea"/>
                        <a:cs typeface="Times New Roman" panose="02020603050405020304" pitchFamily="18" charset="0"/>
                      </a:endParaRPr>
                    </a:p>
                  </a:txBody>
                  <a:tcPr marL="72000" marR="7200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a:lnSpc>
                          <a:spcPts val="1200"/>
                        </a:lnSpc>
                      </a:pPr>
                      <a:r>
                        <a:rPr lang="en-US" sz="1200" kern="100" dirty="0">
                          <a:effectLst/>
                          <a:latin typeface="+mn-ea"/>
                          <a:ea typeface="+mn-ea"/>
                        </a:rPr>
                        <a:t>5</a:t>
                      </a:r>
                      <a:r>
                        <a:rPr lang="ja-JP" sz="1200" kern="100" dirty="0">
                          <a:effectLst/>
                          <a:latin typeface="+mn-ea"/>
                          <a:ea typeface="+mn-ea"/>
                        </a:rPr>
                        <a:t>月～</a:t>
                      </a:r>
                      <a:endParaRPr lang="ja-JP" sz="1200" kern="100" dirty="0">
                        <a:effectLst/>
                        <a:latin typeface="+mn-ea"/>
                        <a:ea typeface="+mn-ea"/>
                        <a:cs typeface="Times New Roman" panose="02020603050405020304" pitchFamily="18" charset="0"/>
                      </a:endParaRPr>
                    </a:p>
                  </a:txBody>
                  <a:tcPr marL="72000" marR="72000" marT="0" marB="0"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4928191"/>
                  </a:ext>
                </a:extLst>
              </a:tr>
              <a:tr h="308147">
                <a:tc vMerge="1">
                  <a:txBody>
                    <a:bodyPr/>
                    <a:lstStyle/>
                    <a:p>
                      <a:endParaRPr kumimoji="1" lang="ja-JP" altLang="en-US"/>
                    </a:p>
                  </a:txBody>
                  <a:tcPr/>
                </a:tc>
                <a:tc>
                  <a:txBody>
                    <a:bodyPr/>
                    <a:lstStyle/>
                    <a:p>
                      <a:pPr algn="ctr">
                        <a:lnSpc>
                          <a:spcPct val="110000"/>
                        </a:lnSpc>
                      </a:pPr>
                      <a:r>
                        <a:rPr lang="en-US" sz="1000" kern="100" dirty="0">
                          <a:effectLst/>
                          <a:latin typeface="+mn-ea"/>
                          <a:ea typeface="+mn-ea"/>
                        </a:rPr>
                        <a:t>10</a:t>
                      </a:r>
                      <a:r>
                        <a:rPr lang="ja-JP" sz="1000" kern="100" dirty="0">
                          <a:effectLst/>
                          <a:latin typeface="+mn-ea"/>
                          <a:ea typeface="+mn-ea"/>
                        </a:rPr>
                        <a:t>日</a:t>
                      </a:r>
                      <a:endParaRPr lang="ja-JP" sz="1000" kern="100" dirty="0">
                        <a:effectLst/>
                        <a:latin typeface="+mn-ea"/>
                        <a:ea typeface="+mn-ea"/>
                        <a:cs typeface="Times New Roman" panose="02020603050405020304" pitchFamily="18" charset="0"/>
                      </a:endParaRPr>
                    </a:p>
                  </a:txBody>
                  <a:tcPr marL="72000" marR="72000" marT="0"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gn="ctr">
                        <a:lnSpc>
                          <a:spcPct val="110000"/>
                        </a:lnSpc>
                      </a:pPr>
                      <a:r>
                        <a:rPr lang="en-US" sz="1000" kern="100" dirty="0">
                          <a:effectLst/>
                          <a:latin typeface="+mn-ea"/>
                          <a:ea typeface="+mn-ea"/>
                        </a:rPr>
                        <a:t>12</a:t>
                      </a:r>
                      <a:r>
                        <a:rPr lang="ja-JP" sz="1000" kern="100" dirty="0">
                          <a:effectLst/>
                          <a:latin typeface="+mn-ea"/>
                          <a:ea typeface="+mn-ea"/>
                        </a:rPr>
                        <a:t>日</a:t>
                      </a:r>
                      <a:endParaRPr lang="ja-JP" sz="1000" kern="100" dirty="0">
                        <a:effectLst/>
                        <a:latin typeface="+mn-ea"/>
                        <a:ea typeface="+mn-ea"/>
                        <a:cs typeface="Times New Roman" panose="02020603050405020304" pitchFamily="18" charset="0"/>
                      </a:endParaRPr>
                    </a:p>
                  </a:txBody>
                  <a:tcPr marL="72000" marR="72000" marT="0" marB="0" anchor="ctr">
                    <a:lnT w="12700" cap="flat" cmpd="sng" algn="ctr">
                      <a:solidFill>
                        <a:schemeClr val="bg1"/>
                      </a:solidFill>
                      <a:prstDash val="solid"/>
                      <a:round/>
                      <a:headEnd type="none" w="med" len="med"/>
                      <a:tailEnd type="none" w="med" len="med"/>
                    </a:lnT>
                  </a:tcPr>
                </a:tc>
                <a:tc>
                  <a:txBody>
                    <a:bodyPr/>
                    <a:lstStyle/>
                    <a:p>
                      <a:pPr algn="ctr">
                        <a:lnSpc>
                          <a:spcPct val="110000"/>
                        </a:lnSpc>
                      </a:pPr>
                      <a:r>
                        <a:rPr lang="en-US" sz="1000" kern="100" dirty="0">
                          <a:effectLst/>
                          <a:latin typeface="+mn-ea"/>
                          <a:ea typeface="+mn-ea"/>
                        </a:rPr>
                        <a:t>13</a:t>
                      </a:r>
                      <a:r>
                        <a:rPr lang="ja-JP" sz="1000" kern="100" dirty="0">
                          <a:effectLst/>
                          <a:latin typeface="+mn-ea"/>
                          <a:ea typeface="+mn-ea"/>
                        </a:rPr>
                        <a:t>日</a:t>
                      </a:r>
                      <a:endParaRPr lang="ja-JP" sz="1000" kern="100" dirty="0">
                        <a:effectLst/>
                        <a:latin typeface="+mn-ea"/>
                        <a:ea typeface="+mn-ea"/>
                        <a:cs typeface="Times New Roman" panose="02020603050405020304" pitchFamily="18" charset="0"/>
                      </a:endParaRPr>
                    </a:p>
                  </a:txBody>
                  <a:tcPr marL="72000" marR="72000" marT="0" marB="0" anchor="ctr">
                    <a:lnT w="12700" cap="flat" cmpd="sng" algn="ctr">
                      <a:solidFill>
                        <a:schemeClr val="bg1"/>
                      </a:solidFill>
                      <a:prstDash val="solid"/>
                      <a:round/>
                      <a:headEnd type="none" w="med" len="med"/>
                      <a:tailEnd type="none" w="med" len="med"/>
                    </a:lnT>
                  </a:tcPr>
                </a:tc>
                <a:tc>
                  <a:txBody>
                    <a:bodyPr/>
                    <a:lstStyle/>
                    <a:p>
                      <a:pPr algn="ctr">
                        <a:lnSpc>
                          <a:spcPct val="110000"/>
                        </a:lnSpc>
                      </a:pPr>
                      <a:r>
                        <a:rPr lang="ja-JP" sz="1000" kern="100" dirty="0">
                          <a:effectLst/>
                          <a:latin typeface="+mn-ea"/>
                          <a:ea typeface="+mn-ea"/>
                        </a:rPr>
                        <a:t>･･･</a:t>
                      </a:r>
                      <a:endParaRPr kumimoji="1" lang="ja-JP" altLang="en-US" sz="1000" dirty="0"/>
                    </a:p>
                  </a:txBody>
                  <a:tcPr marL="72000" marR="72000" marT="0" marB="0" anchor="ctr">
                    <a:lnT w="12700" cap="flat" cmpd="sng" algn="ctr">
                      <a:solidFill>
                        <a:schemeClr val="bg1"/>
                      </a:solidFill>
                      <a:prstDash val="solid"/>
                      <a:round/>
                      <a:headEnd type="none" w="med" len="med"/>
                      <a:tailEnd type="none" w="med" len="med"/>
                    </a:lnT>
                  </a:tcPr>
                </a:tc>
                <a:tc>
                  <a:txBody>
                    <a:bodyPr/>
                    <a:lstStyle/>
                    <a:p>
                      <a:pPr algn="l">
                        <a:lnSpc>
                          <a:spcPct val="110000"/>
                        </a:lnSpc>
                      </a:pPr>
                      <a:r>
                        <a:rPr lang="en-US" sz="1000" kern="100" dirty="0">
                          <a:effectLst/>
                          <a:latin typeface="+mn-ea"/>
                          <a:ea typeface="+mn-ea"/>
                        </a:rPr>
                        <a:t>22</a:t>
                      </a:r>
                      <a:r>
                        <a:rPr lang="ja-JP" sz="1000" kern="100" dirty="0">
                          <a:effectLst/>
                          <a:latin typeface="+mn-ea"/>
                          <a:ea typeface="+mn-ea"/>
                        </a:rPr>
                        <a:t>日</a:t>
                      </a:r>
                      <a:endParaRPr kumimoji="1" lang="ja-JP" altLang="en-US" sz="1000" dirty="0"/>
                    </a:p>
                  </a:txBody>
                  <a:tcPr marL="72000" marR="72000" marT="0" marB="0" anchor="ctr">
                    <a:lnT w="12700" cap="flat" cmpd="sng" algn="ctr">
                      <a:solidFill>
                        <a:schemeClr val="bg1"/>
                      </a:solidFill>
                      <a:prstDash val="solid"/>
                      <a:round/>
                      <a:headEnd type="none" w="med" len="med"/>
                      <a:tailEnd type="none" w="med" len="med"/>
                    </a:lnT>
                  </a:tcPr>
                </a:tc>
                <a:tc>
                  <a:txBody>
                    <a:bodyPr/>
                    <a:lstStyle/>
                    <a:p>
                      <a:pPr algn="l">
                        <a:lnSpc>
                          <a:spcPct val="110000"/>
                        </a:lnSpc>
                      </a:pPr>
                      <a:r>
                        <a:rPr lang="en-US" sz="1000" kern="100" dirty="0">
                          <a:effectLst/>
                          <a:latin typeface="+mn-ea"/>
                          <a:ea typeface="+mn-ea"/>
                        </a:rPr>
                        <a:t>26</a:t>
                      </a:r>
                      <a:r>
                        <a:rPr lang="ja-JP" sz="1000" kern="100" dirty="0">
                          <a:effectLst/>
                          <a:latin typeface="+mn-ea"/>
                          <a:ea typeface="+mn-ea"/>
                        </a:rPr>
                        <a:t>日</a:t>
                      </a:r>
                      <a:endParaRPr kumimoji="1" lang="ja-JP" altLang="en-US" sz="1000" dirty="0"/>
                    </a:p>
                  </a:txBody>
                  <a:tcPr marL="72000" marR="72000" marT="0" marB="0" anchor="ctr">
                    <a:lnT w="12700" cap="flat" cmpd="sng" algn="ctr">
                      <a:solidFill>
                        <a:schemeClr val="bg1"/>
                      </a:solidFill>
                      <a:prstDash val="solid"/>
                      <a:round/>
                      <a:headEnd type="none" w="med" len="med"/>
                      <a:tailEnd type="none" w="med" len="med"/>
                    </a:lnT>
                  </a:tcPr>
                </a:tc>
                <a:tc>
                  <a:txBody>
                    <a:bodyPr/>
                    <a:lstStyle/>
                    <a:p>
                      <a:pPr algn="ctr">
                        <a:lnSpc>
                          <a:spcPct val="110000"/>
                        </a:lnSpc>
                      </a:pPr>
                      <a:r>
                        <a:rPr lang="en-US" sz="1000" kern="100" dirty="0">
                          <a:effectLst/>
                          <a:latin typeface="+mn-ea"/>
                          <a:ea typeface="+mn-ea"/>
                        </a:rPr>
                        <a:t>30</a:t>
                      </a:r>
                      <a:r>
                        <a:rPr lang="ja-JP" sz="1000" kern="100" dirty="0">
                          <a:effectLst/>
                          <a:latin typeface="+mn-ea"/>
                          <a:ea typeface="+mn-ea"/>
                        </a:rPr>
                        <a:t>日</a:t>
                      </a:r>
                      <a:endParaRPr lang="ja-JP" sz="1000" kern="100" dirty="0">
                        <a:effectLst/>
                        <a:latin typeface="+mn-ea"/>
                        <a:ea typeface="+mn-ea"/>
                        <a:cs typeface="Times New Roman" panose="02020603050405020304" pitchFamily="18" charset="0"/>
                      </a:endParaRPr>
                    </a:p>
                  </a:txBody>
                  <a:tcPr marL="72000" marR="72000" marT="0" marB="0" anchor="ctr">
                    <a:lnT w="12700" cap="flat" cmpd="sng" algn="ctr">
                      <a:solidFill>
                        <a:schemeClr val="bg1"/>
                      </a:solidFill>
                      <a:prstDash val="solid"/>
                      <a:round/>
                      <a:headEnd type="none" w="med" len="med"/>
                      <a:tailEnd type="none" w="med" len="med"/>
                    </a:lnT>
                  </a:tcPr>
                </a:tc>
                <a:tc>
                  <a:txBody>
                    <a:bodyPr/>
                    <a:lstStyle/>
                    <a:p>
                      <a:pPr algn="ctr">
                        <a:lnSpc>
                          <a:spcPct val="110000"/>
                        </a:lnSpc>
                      </a:pPr>
                      <a:r>
                        <a:rPr lang="ja-JP" sz="1050" kern="100" dirty="0">
                          <a:effectLst/>
                          <a:latin typeface="+mn-ea"/>
                          <a:ea typeface="+mn-ea"/>
                        </a:rPr>
                        <a:t>･･･</a:t>
                      </a:r>
                      <a:endParaRPr lang="ja-JP" sz="1050" kern="100" dirty="0">
                        <a:effectLst/>
                        <a:latin typeface="+mn-ea"/>
                        <a:ea typeface="+mn-ea"/>
                        <a:cs typeface="Times New Roman" panose="02020603050405020304" pitchFamily="18" charset="0"/>
                      </a:endParaRPr>
                    </a:p>
                  </a:txBody>
                  <a:tcPr marL="72000" marR="72000" marT="0" marB="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559097025"/>
                  </a:ext>
                </a:extLst>
              </a:tr>
              <a:tr h="360000">
                <a:tc rowSpan="2">
                  <a:txBody>
                    <a:bodyPr/>
                    <a:lstStyle/>
                    <a:p>
                      <a:pPr algn="ctr">
                        <a:lnSpc>
                          <a:spcPct val="110000"/>
                        </a:lnSpc>
                      </a:pPr>
                      <a:r>
                        <a:rPr lang="ja-JP" altLang="en-US" sz="1200" kern="100" dirty="0">
                          <a:effectLst/>
                          <a:latin typeface="+mn-ea"/>
                          <a:ea typeface="+mn-ea"/>
                        </a:rPr>
                        <a:t>（気象庁）</a:t>
                      </a:r>
                      <a:endParaRPr lang="en-US" altLang="ja-JP" sz="1200" kern="100" dirty="0">
                        <a:effectLst/>
                        <a:latin typeface="+mn-ea"/>
                        <a:ea typeface="+mn-ea"/>
                      </a:endParaRPr>
                    </a:p>
                    <a:p>
                      <a:pPr algn="ctr">
                        <a:lnSpc>
                          <a:spcPct val="110000"/>
                        </a:lnSpc>
                      </a:pPr>
                      <a:r>
                        <a:rPr lang="ja-JP" sz="1200" kern="100" dirty="0">
                          <a:effectLst/>
                          <a:latin typeface="+mn-ea"/>
                          <a:ea typeface="+mn-ea"/>
                        </a:rPr>
                        <a:t>気象情報</a:t>
                      </a:r>
                      <a:endParaRPr lang="ja-JP" sz="1200" kern="100" dirty="0">
                        <a:effectLst/>
                        <a:latin typeface="+mn-ea"/>
                        <a:ea typeface="+mn-ea"/>
                        <a:cs typeface="Times New Roman" panose="02020603050405020304" pitchFamily="18" charset="0"/>
                      </a:endParaRPr>
                    </a:p>
                  </a:txBody>
                  <a:tcPr marL="17780" marR="17780" marT="0" marB="0" vert="eaVert" anchor="ctr">
                    <a:lnT w="12700" cap="flat" cmpd="sng" algn="ctr">
                      <a:solidFill>
                        <a:schemeClr val="bg1"/>
                      </a:solidFill>
                      <a:prstDash val="solid"/>
                      <a:round/>
                      <a:headEnd type="none" w="med" len="med"/>
                      <a:tailEnd type="none" w="med" len="med"/>
                    </a:lnT>
                  </a:tcPr>
                </a:tc>
                <a:tc>
                  <a:txBody>
                    <a:bodyPr/>
                    <a:lstStyle/>
                    <a:p>
                      <a:pPr algn="l">
                        <a:lnSpc>
                          <a:spcPct val="110000"/>
                        </a:lnSpc>
                      </a:pPr>
                      <a:r>
                        <a:rPr lang="en-US" sz="1200" kern="100" dirty="0">
                          <a:effectLst/>
                          <a:latin typeface="+mn-ea"/>
                          <a:ea typeface="+mn-ea"/>
                        </a:rPr>
                        <a:t> </a:t>
                      </a:r>
                      <a:endParaRPr lang="ja-JP" sz="1200" kern="100" dirty="0">
                        <a:effectLst/>
                        <a:latin typeface="+mn-ea"/>
                        <a:ea typeface="+mn-ea"/>
                        <a:cs typeface="Times New Roman" panose="02020603050405020304" pitchFamily="18" charset="0"/>
                      </a:endParaRPr>
                    </a:p>
                  </a:txBody>
                  <a:tcPr marL="72000" marR="72000" marT="0" marB="0" anchor="ctr">
                    <a:noFill/>
                  </a:tcPr>
                </a:tc>
                <a:tc gridSpan="5">
                  <a:txBody>
                    <a:bodyPr/>
                    <a:lstStyle/>
                    <a:p>
                      <a:pPr algn="l">
                        <a:lnSpc>
                          <a:spcPct val="110000"/>
                        </a:lnSpc>
                      </a:pPr>
                      <a:r>
                        <a:rPr lang="ja-JP" sz="1200" kern="100" dirty="0">
                          <a:effectLst/>
                          <a:latin typeface="+mn-ea"/>
                          <a:ea typeface="+mn-ea"/>
                        </a:rPr>
                        <a:t>低温に関する異常天候早期警戒情</a:t>
                      </a:r>
                      <a:r>
                        <a:rPr lang="ja-JP" altLang="en-US" sz="1200" kern="100" dirty="0">
                          <a:effectLst/>
                          <a:latin typeface="+mn-ea"/>
                          <a:ea typeface="+mn-ea"/>
                        </a:rPr>
                        <a:t>報（</a:t>
                      </a:r>
                      <a:r>
                        <a:rPr lang="en-US" sz="1200" kern="100" dirty="0">
                          <a:effectLst/>
                          <a:latin typeface="+mn-ea"/>
                          <a:ea typeface="+mn-ea"/>
                        </a:rPr>
                        <a:t>4/12</a:t>
                      </a:r>
                      <a:r>
                        <a:rPr lang="ja-JP" altLang="en-US" sz="1200" kern="100" dirty="0">
                          <a:effectLst/>
                          <a:latin typeface="+mn-ea"/>
                          <a:ea typeface="+mn-ea"/>
                        </a:rPr>
                        <a:t>）</a:t>
                      </a:r>
                      <a:endParaRPr lang="ja-JP" sz="1200" kern="100" dirty="0">
                        <a:effectLst/>
                        <a:latin typeface="+mn-ea"/>
                        <a:ea typeface="+mn-ea"/>
                        <a:cs typeface="Times New Roman" panose="02020603050405020304" pitchFamily="18" charset="0"/>
                      </a:endParaRPr>
                    </a:p>
                  </a:txBody>
                  <a:tcPr marL="72000" marR="7200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l">
                        <a:lnSpc>
                          <a:spcPct val="110000"/>
                        </a:lnSpc>
                      </a:pPr>
                      <a:r>
                        <a:rPr lang="ja-JP" sz="1200" kern="100" dirty="0">
                          <a:effectLst/>
                          <a:latin typeface="+mn-ea"/>
                          <a:ea typeface="+mn-ea"/>
                        </a:rPr>
                        <a:t>長期間の低温に関する長野県気象情報（</a:t>
                      </a:r>
                      <a:r>
                        <a:rPr lang="en-US" sz="1200" kern="100" dirty="0">
                          <a:effectLst/>
                          <a:latin typeface="+mn-ea"/>
                          <a:ea typeface="+mn-ea"/>
                        </a:rPr>
                        <a:t>4/30</a:t>
                      </a:r>
                      <a:r>
                        <a:rPr lang="ja-JP" altLang="en-US" sz="1200" kern="100" dirty="0">
                          <a:effectLst/>
                          <a:latin typeface="+mn-ea"/>
                          <a:ea typeface="+mn-ea"/>
                        </a:rPr>
                        <a:t>）</a:t>
                      </a:r>
                      <a:endParaRPr lang="ja-JP" sz="1200" kern="100" dirty="0">
                        <a:effectLst/>
                        <a:latin typeface="+mn-ea"/>
                        <a:ea typeface="+mn-ea"/>
                        <a:cs typeface="Times New Roman" panose="02020603050405020304" pitchFamily="18" charset="0"/>
                      </a:endParaRPr>
                    </a:p>
                  </a:txBody>
                  <a:tcPr marL="72000" marR="72000" marT="0" marB="0" anchor="ctr"/>
                </a:tc>
                <a:tc hMerge="1">
                  <a:txBody>
                    <a:bodyPr/>
                    <a:lstStyle/>
                    <a:p>
                      <a:endParaRPr kumimoji="1" lang="ja-JP" altLang="en-US"/>
                    </a:p>
                  </a:txBody>
                  <a:tcPr/>
                </a:tc>
                <a:extLst>
                  <a:ext uri="{0D108BD9-81ED-4DB2-BD59-A6C34878D82A}">
                    <a16:rowId xmlns:a16="http://schemas.microsoft.com/office/drawing/2014/main" val="155468107"/>
                  </a:ext>
                </a:extLst>
              </a:tr>
              <a:tr h="583240">
                <a:tc vMerge="1">
                  <a:txBody>
                    <a:bodyPr/>
                    <a:lstStyle/>
                    <a:p>
                      <a:endParaRPr kumimoji="1" lang="ja-JP" altLang="en-US"/>
                    </a:p>
                  </a:txBody>
                  <a:tcPr/>
                </a:tc>
                <a:tc gridSpan="8">
                  <a:txBody>
                    <a:bodyPr/>
                    <a:lstStyle/>
                    <a:p>
                      <a:pPr algn="l">
                        <a:lnSpc>
                          <a:spcPct val="110000"/>
                        </a:lnSpc>
                      </a:pPr>
                      <a:r>
                        <a:rPr lang="ja-JP" sz="1200" kern="100" dirty="0">
                          <a:effectLst/>
                          <a:latin typeface="+mn-ea"/>
                          <a:ea typeface="+mn-ea"/>
                        </a:rPr>
                        <a:t>・週間天気予報</a:t>
                      </a:r>
                      <a:r>
                        <a:rPr lang="ja-JP" altLang="en-US" sz="1200" kern="100" dirty="0">
                          <a:effectLst/>
                          <a:latin typeface="+mn-ea"/>
                          <a:ea typeface="+mn-ea"/>
                        </a:rPr>
                        <a:t>、</a:t>
                      </a:r>
                      <a:r>
                        <a:rPr lang="ja-JP" sz="1200" kern="100" dirty="0">
                          <a:effectLst/>
                          <a:latin typeface="+mn-ea"/>
                          <a:ea typeface="+mn-ea"/>
                        </a:rPr>
                        <a:t>確率予測資料、１か月予報</a:t>
                      </a:r>
                    </a:p>
                    <a:p>
                      <a:pPr algn="l">
                        <a:lnSpc>
                          <a:spcPct val="110000"/>
                        </a:lnSpc>
                      </a:pPr>
                      <a:r>
                        <a:rPr lang="ja-JP" sz="1200" kern="100" dirty="0">
                          <a:effectLst/>
                          <a:latin typeface="+mn-ea"/>
                          <a:ea typeface="+mn-ea"/>
                        </a:rPr>
                        <a:t>・霜注意報（</a:t>
                      </a:r>
                      <a:r>
                        <a:rPr lang="en-US" sz="1200" kern="100" dirty="0">
                          <a:effectLst/>
                          <a:latin typeface="+mn-ea"/>
                          <a:ea typeface="+mn-ea"/>
                        </a:rPr>
                        <a:t>4</a:t>
                      </a:r>
                      <a:r>
                        <a:rPr lang="ja-JP" sz="1200" kern="100" dirty="0">
                          <a:effectLst/>
                          <a:latin typeface="+mn-ea"/>
                          <a:ea typeface="+mn-ea"/>
                        </a:rPr>
                        <a:t>月は</a:t>
                      </a:r>
                      <a:r>
                        <a:rPr lang="en-US" sz="1200" kern="100" dirty="0">
                          <a:effectLst/>
                          <a:latin typeface="+mn-ea"/>
                          <a:ea typeface="+mn-ea"/>
                        </a:rPr>
                        <a:t>22</a:t>
                      </a:r>
                      <a:r>
                        <a:rPr lang="ja-JP" sz="1200" kern="100" dirty="0">
                          <a:effectLst/>
                          <a:latin typeface="+mn-ea"/>
                          <a:ea typeface="+mn-ea"/>
                        </a:rPr>
                        <a:t>回、</a:t>
                      </a:r>
                      <a:r>
                        <a:rPr lang="en-US" sz="1200" kern="100" dirty="0">
                          <a:effectLst/>
                          <a:latin typeface="+mn-ea"/>
                          <a:ea typeface="+mn-ea"/>
                        </a:rPr>
                        <a:t>5</a:t>
                      </a:r>
                      <a:r>
                        <a:rPr lang="ja-JP" sz="1200" kern="100" dirty="0">
                          <a:effectLst/>
                          <a:latin typeface="+mn-ea"/>
                          <a:ea typeface="+mn-ea"/>
                        </a:rPr>
                        <a:t>月は</a:t>
                      </a:r>
                      <a:r>
                        <a:rPr lang="en-US" sz="1200" kern="100" dirty="0">
                          <a:effectLst/>
                          <a:latin typeface="+mn-ea"/>
                          <a:ea typeface="+mn-ea"/>
                        </a:rPr>
                        <a:t>13</a:t>
                      </a:r>
                      <a:r>
                        <a:rPr lang="ja-JP" sz="1200" kern="100" dirty="0">
                          <a:effectLst/>
                          <a:latin typeface="+mn-ea"/>
                          <a:ea typeface="+mn-ea"/>
                        </a:rPr>
                        <a:t>回発表）</a:t>
                      </a:r>
                      <a:endParaRPr lang="ja-JP" sz="1200" kern="100" dirty="0">
                        <a:effectLst/>
                        <a:latin typeface="+mn-ea"/>
                        <a:ea typeface="+mn-ea"/>
                        <a:cs typeface="Times New Roman" panose="02020603050405020304" pitchFamily="18" charset="0"/>
                      </a:endParaRPr>
                    </a:p>
                  </a:txBody>
                  <a:tcPr marL="72000" marR="7200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99640384"/>
                  </a:ext>
                </a:extLst>
              </a:tr>
              <a:tr h="360000">
                <a:tc rowSpan="5">
                  <a:txBody>
                    <a:bodyPr/>
                    <a:lstStyle/>
                    <a:p>
                      <a:pPr algn="ctr">
                        <a:lnSpc>
                          <a:spcPct val="110000"/>
                        </a:lnSpc>
                      </a:pPr>
                      <a:r>
                        <a:rPr lang="ja-JP" altLang="en-US" sz="1100" kern="100" dirty="0">
                          <a:effectLst/>
                          <a:latin typeface="+mn-ea"/>
                          <a:ea typeface="+mn-ea"/>
                        </a:rPr>
                        <a:t>（</a:t>
                      </a:r>
                      <a:r>
                        <a:rPr lang="ja-JP" sz="1100" kern="100" dirty="0">
                          <a:effectLst/>
                          <a:latin typeface="+mn-ea"/>
                          <a:ea typeface="+mn-ea"/>
                        </a:rPr>
                        <a:t>長野県</a:t>
                      </a:r>
                      <a:r>
                        <a:rPr lang="ja-JP" altLang="en-US" sz="1100" kern="100" dirty="0">
                          <a:effectLst/>
                          <a:latin typeface="+mn-ea"/>
                          <a:ea typeface="+mn-ea"/>
                        </a:rPr>
                        <a:t>）</a:t>
                      </a:r>
                      <a:endParaRPr lang="en-US" altLang="ja-JP" sz="1100" kern="100" dirty="0">
                        <a:effectLst/>
                        <a:latin typeface="+mn-ea"/>
                        <a:ea typeface="+mn-ea"/>
                      </a:endParaRPr>
                    </a:p>
                    <a:p>
                      <a:pPr algn="ctr">
                        <a:lnSpc>
                          <a:spcPct val="110000"/>
                        </a:lnSpc>
                      </a:pPr>
                      <a:r>
                        <a:rPr lang="ja-JP" sz="1100" kern="100" dirty="0">
                          <a:effectLst/>
                          <a:latin typeface="+mn-ea"/>
                          <a:ea typeface="+mn-ea"/>
                        </a:rPr>
                        <a:t>農業技術情報</a:t>
                      </a:r>
                      <a:endParaRPr lang="ja-JP" sz="1100" kern="100" dirty="0">
                        <a:effectLst/>
                        <a:latin typeface="+mn-ea"/>
                        <a:ea typeface="+mn-ea"/>
                        <a:cs typeface="Times New Roman" panose="02020603050405020304" pitchFamily="18" charset="0"/>
                      </a:endParaRPr>
                    </a:p>
                  </a:txBody>
                  <a:tcPr marL="17780" marR="17780" marT="0" marB="0" vert="eaVert" anchor="ctr"/>
                </a:tc>
                <a:tc gridSpan="8">
                  <a:txBody>
                    <a:bodyPr/>
                    <a:lstStyle/>
                    <a:p>
                      <a:pPr algn="l">
                        <a:lnSpc>
                          <a:spcPct val="110000"/>
                        </a:lnSpc>
                      </a:pPr>
                      <a:r>
                        <a:rPr lang="ja-JP" sz="1200" kern="100" dirty="0">
                          <a:effectLst/>
                          <a:latin typeface="+mn-ea"/>
                          <a:ea typeface="+mn-ea"/>
                        </a:rPr>
                        <a:t>低温・凍霜害・降雪に備えた技術対策（</a:t>
                      </a:r>
                      <a:r>
                        <a:rPr lang="en-US" sz="1200" kern="100" dirty="0">
                          <a:effectLst/>
                          <a:latin typeface="+mn-ea"/>
                          <a:ea typeface="+mn-ea"/>
                        </a:rPr>
                        <a:t>4/10</a:t>
                      </a:r>
                      <a:r>
                        <a:rPr lang="ja-JP" sz="1200" kern="100" dirty="0">
                          <a:effectLst/>
                          <a:latin typeface="+mn-ea"/>
                          <a:ea typeface="+mn-ea"/>
                        </a:rPr>
                        <a:t>）※毎年作成</a:t>
                      </a:r>
                      <a:endParaRPr lang="ja-JP" sz="1200" kern="100" dirty="0">
                        <a:effectLst/>
                        <a:latin typeface="+mn-ea"/>
                        <a:ea typeface="+mn-ea"/>
                        <a:cs typeface="Times New Roman" panose="02020603050405020304" pitchFamily="18" charset="0"/>
                      </a:endParaRPr>
                    </a:p>
                  </a:txBody>
                  <a:tcPr marL="72000" marR="7200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823705850"/>
                  </a:ext>
                </a:extLst>
              </a:tr>
              <a:tr h="360000">
                <a:tc vMerge="1">
                  <a:txBody>
                    <a:bodyPr/>
                    <a:lstStyle/>
                    <a:p>
                      <a:endParaRPr kumimoji="1" lang="ja-JP" altLang="en-US"/>
                    </a:p>
                  </a:txBody>
                  <a:tcPr/>
                </a:tc>
                <a:tc gridSpan="2">
                  <a:txBody>
                    <a:bodyPr/>
                    <a:lstStyle/>
                    <a:p>
                      <a:pPr algn="l">
                        <a:lnSpc>
                          <a:spcPct val="110000"/>
                        </a:lnSpc>
                      </a:pPr>
                      <a:r>
                        <a:rPr lang="en-US" sz="1200" kern="100" dirty="0">
                          <a:effectLst/>
                          <a:latin typeface="+mn-ea"/>
                          <a:ea typeface="+mn-ea"/>
                        </a:rPr>
                        <a:t> </a:t>
                      </a:r>
                      <a:endParaRPr lang="ja-JP" sz="1200" kern="100" dirty="0">
                        <a:effectLst/>
                        <a:latin typeface="+mn-ea"/>
                        <a:ea typeface="+mn-ea"/>
                        <a:cs typeface="Times New Roman" panose="02020603050405020304" pitchFamily="18" charset="0"/>
                      </a:endParaRPr>
                    </a:p>
                  </a:txBody>
                  <a:tcPr marL="72000" marR="72000" marT="0" marB="0" anchor="ctr">
                    <a:noFill/>
                  </a:tcPr>
                </a:tc>
                <a:tc hMerge="1">
                  <a:txBody>
                    <a:bodyPr/>
                    <a:lstStyle/>
                    <a:p>
                      <a:endParaRPr kumimoji="1" lang="ja-JP" altLang="en-US"/>
                    </a:p>
                  </a:txBody>
                  <a:tcPr/>
                </a:tc>
                <a:tc gridSpan="6">
                  <a:txBody>
                    <a:bodyPr/>
                    <a:lstStyle/>
                    <a:p>
                      <a:r>
                        <a:rPr lang="ja-JP" sz="1200" kern="100" dirty="0">
                          <a:effectLst/>
                          <a:latin typeface="+mn-ea"/>
                          <a:ea typeface="+mn-ea"/>
                        </a:rPr>
                        <a:t>晩霜害に係る技術対策及び今後の経過観察</a:t>
                      </a:r>
                      <a:r>
                        <a:rPr lang="ja-JP" altLang="en-US" sz="1200" kern="100" dirty="0">
                          <a:effectLst/>
                          <a:latin typeface="+mn-ea"/>
                          <a:ea typeface="+mn-ea"/>
                        </a:rPr>
                        <a:t>（</a:t>
                      </a:r>
                      <a:r>
                        <a:rPr lang="en-US" sz="1200" kern="100" dirty="0">
                          <a:effectLst/>
                          <a:latin typeface="+mn-ea"/>
                          <a:ea typeface="+mn-ea"/>
                        </a:rPr>
                        <a:t>4/13</a:t>
                      </a:r>
                      <a:r>
                        <a:rPr lang="ja-JP" altLang="en-US" sz="1200" kern="100" dirty="0">
                          <a:effectLst/>
                          <a:latin typeface="+mn-ea"/>
                          <a:ea typeface="+mn-ea"/>
                        </a:rPr>
                        <a:t>）</a:t>
                      </a:r>
                      <a:endParaRPr kumimoji="1" lang="ja-JP" altLang="en-US" dirty="0"/>
                    </a:p>
                  </a:txBody>
                  <a:tcPr marL="72000" marR="72000" marT="0" marB="0" anchor="ctr"/>
                </a:tc>
                <a:tc hMerge="1">
                  <a:txBody>
                    <a:bodyPr/>
                    <a:lstStyle/>
                    <a:p>
                      <a:pPr algn="l">
                        <a:lnSpc>
                          <a:spcPts val="1200"/>
                        </a:lnSpc>
                      </a:pPr>
                      <a:endParaRPr lang="ja-JP" sz="1000" kern="100" dirty="0">
                        <a:effectLst/>
                        <a:latin typeface="+mn-ea"/>
                        <a:ea typeface="+mn-ea"/>
                        <a:cs typeface="Times New Roman" panose="02020603050405020304" pitchFamily="18" charset="0"/>
                      </a:endParaRPr>
                    </a:p>
                  </a:txBody>
                  <a:tcPr marL="17780" marR="1778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24692562"/>
                  </a:ext>
                </a:extLst>
              </a:tr>
              <a:tr h="360000">
                <a:tc vMerge="1">
                  <a:txBody>
                    <a:bodyPr/>
                    <a:lstStyle/>
                    <a:p>
                      <a:endParaRPr kumimoji="1" lang="ja-JP" altLang="en-US"/>
                    </a:p>
                  </a:txBody>
                  <a:tcPr/>
                </a:tc>
                <a:tc gridSpan="4">
                  <a:txBody>
                    <a:bodyPr/>
                    <a:lstStyle/>
                    <a:p>
                      <a:pPr algn="l">
                        <a:lnSpc>
                          <a:spcPct val="110000"/>
                        </a:lnSpc>
                      </a:pPr>
                      <a:r>
                        <a:rPr lang="en-US" sz="1200" kern="100" dirty="0">
                          <a:effectLst/>
                          <a:latin typeface="+mn-ea"/>
                          <a:ea typeface="+mn-ea"/>
                        </a:rPr>
                        <a:t> </a:t>
                      </a:r>
                      <a:endParaRPr lang="ja-JP" sz="1200" kern="100" dirty="0">
                        <a:effectLst/>
                        <a:latin typeface="+mn-ea"/>
                        <a:ea typeface="+mn-ea"/>
                        <a:cs typeface="Times New Roman" panose="02020603050405020304" pitchFamily="18" charset="0"/>
                      </a:endParaRPr>
                    </a:p>
                  </a:txBody>
                  <a:tcPr marL="72000" marR="72000" marT="0" marB="0" anchor="c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l">
                        <a:lnSpc>
                          <a:spcPts val="1200"/>
                        </a:lnSpc>
                      </a:pPr>
                      <a:r>
                        <a:rPr lang="ja-JP" sz="1200" kern="100" dirty="0">
                          <a:effectLst/>
                          <a:latin typeface="+mn-ea"/>
                          <a:ea typeface="+mn-ea"/>
                        </a:rPr>
                        <a:t>凍霜害に係る応急技術対策（第１報）</a:t>
                      </a:r>
                      <a:r>
                        <a:rPr lang="en-US" sz="1200" kern="100" dirty="0">
                          <a:effectLst/>
                          <a:latin typeface="+mn-ea"/>
                          <a:ea typeface="+mn-ea"/>
                        </a:rPr>
                        <a:t>(4/22)</a:t>
                      </a:r>
                      <a:endParaRPr lang="ja-JP" sz="1000" kern="100" dirty="0">
                        <a:effectLst/>
                        <a:latin typeface="+mn-ea"/>
                        <a:ea typeface="+mn-ea"/>
                        <a:cs typeface="Times New Roman" panose="02020603050405020304" pitchFamily="18" charset="0"/>
                      </a:endParaRPr>
                    </a:p>
                  </a:txBody>
                  <a:tcPr marL="72000" marR="7200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467930010"/>
                  </a:ext>
                </a:extLst>
              </a:tr>
              <a:tr h="360000">
                <a:tc vMerge="1">
                  <a:txBody>
                    <a:bodyPr/>
                    <a:lstStyle/>
                    <a:p>
                      <a:endParaRPr kumimoji="1" lang="ja-JP" altLang="en-US"/>
                    </a:p>
                  </a:txBody>
                  <a:tcPr/>
                </a:tc>
                <a:tc gridSpan="5">
                  <a:txBody>
                    <a:bodyPr/>
                    <a:lstStyle/>
                    <a:p>
                      <a:pPr algn="l">
                        <a:lnSpc>
                          <a:spcPct val="110000"/>
                        </a:lnSpc>
                      </a:pPr>
                      <a:r>
                        <a:rPr lang="en-US" sz="1200" kern="100" dirty="0">
                          <a:effectLst/>
                          <a:latin typeface="+mn-ea"/>
                          <a:ea typeface="+mn-ea"/>
                        </a:rPr>
                        <a:t> </a:t>
                      </a:r>
                      <a:endParaRPr lang="ja-JP" sz="1200" kern="100" dirty="0">
                        <a:effectLst/>
                        <a:latin typeface="+mn-ea"/>
                        <a:ea typeface="+mn-ea"/>
                        <a:cs typeface="Times New Roman" panose="02020603050405020304" pitchFamily="18" charset="0"/>
                      </a:endParaRPr>
                    </a:p>
                  </a:txBody>
                  <a:tcPr marL="72000" marR="72000" marT="0" marB="0" anchor="c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l">
                        <a:lnSpc>
                          <a:spcPct val="110000"/>
                        </a:lnSpc>
                      </a:pPr>
                      <a:r>
                        <a:rPr lang="ja-JP" sz="1200" kern="100" dirty="0">
                          <a:effectLst/>
                          <a:latin typeface="+mn-ea"/>
                          <a:ea typeface="+mn-ea"/>
                        </a:rPr>
                        <a:t>凍霜害に係る応急技術対策（第２報）</a:t>
                      </a:r>
                      <a:r>
                        <a:rPr lang="en-US" sz="1200" kern="100" dirty="0">
                          <a:effectLst/>
                          <a:latin typeface="+mn-ea"/>
                          <a:ea typeface="+mn-ea"/>
                        </a:rPr>
                        <a:t>(4/26)</a:t>
                      </a:r>
                      <a:endParaRPr lang="ja-JP" sz="1200" kern="100" dirty="0">
                        <a:effectLst/>
                        <a:latin typeface="+mn-ea"/>
                        <a:ea typeface="+mn-ea"/>
                        <a:cs typeface="Times New Roman" panose="02020603050405020304" pitchFamily="18" charset="0"/>
                      </a:endParaRPr>
                    </a:p>
                  </a:txBody>
                  <a:tcPr marL="72000" marR="72000" marT="0" marB="0" anchor="ctr">
                    <a:solidFill>
                      <a:schemeClr val="accent1">
                        <a:tint val="4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483375211"/>
                  </a:ext>
                </a:extLst>
              </a:tr>
              <a:tr h="360000">
                <a:tc vMerge="1">
                  <a:txBody>
                    <a:bodyPr/>
                    <a:lstStyle/>
                    <a:p>
                      <a:endParaRPr kumimoji="1" lang="ja-JP" altLang="en-US"/>
                    </a:p>
                  </a:txBody>
                  <a:tcPr/>
                </a:tc>
                <a:tc gridSpan="8">
                  <a:txBody>
                    <a:bodyPr/>
                    <a:lstStyle/>
                    <a:p>
                      <a:pPr algn="l">
                        <a:lnSpc>
                          <a:spcPct val="110000"/>
                        </a:lnSpc>
                      </a:pPr>
                      <a:r>
                        <a:rPr lang="ja-JP" sz="1200" kern="100" dirty="0">
                          <a:effectLst/>
                          <a:latin typeface="+mn-ea"/>
                          <a:ea typeface="+mn-ea"/>
                        </a:rPr>
                        <a:t>※農作物の生育状況や圃場等の農業に関する情報収集の結果もふまえて作成</a:t>
                      </a:r>
                      <a:endParaRPr lang="ja-JP" sz="1200" kern="100" dirty="0">
                        <a:effectLst/>
                        <a:latin typeface="+mn-ea"/>
                        <a:ea typeface="+mn-ea"/>
                        <a:cs typeface="Times New Roman" panose="02020603050405020304" pitchFamily="18" charset="0"/>
                      </a:endParaRPr>
                    </a:p>
                  </a:txBody>
                  <a:tcPr marL="72000" marR="7200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561562666"/>
                  </a:ext>
                </a:extLst>
              </a:tr>
              <a:tr h="756000">
                <a:tc rowSpan="2">
                  <a:txBody>
                    <a:bodyPr/>
                    <a:lstStyle/>
                    <a:p>
                      <a:pPr algn="ctr">
                        <a:lnSpc>
                          <a:spcPct val="110000"/>
                        </a:lnSpc>
                      </a:pPr>
                      <a:r>
                        <a:rPr lang="ja-JP" sz="1100" kern="100" dirty="0">
                          <a:effectLst/>
                          <a:latin typeface="+mn-ea"/>
                          <a:ea typeface="+mn-ea"/>
                        </a:rPr>
                        <a:t>農業者への</a:t>
                      </a:r>
                      <a:r>
                        <a:rPr lang="en-US" sz="1100" kern="100" dirty="0">
                          <a:effectLst/>
                          <a:latin typeface="+mn-ea"/>
                          <a:ea typeface="+mn-ea"/>
                        </a:rPr>
                        <a:t/>
                      </a:r>
                      <a:br>
                        <a:rPr lang="en-US" sz="1100" kern="100" dirty="0">
                          <a:effectLst/>
                          <a:latin typeface="+mn-ea"/>
                          <a:ea typeface="+mn-ea"/>
                        </a:rPr>
                      </a:br>
                      <a:r>
                        <a:rPr lang="ja-JP" sz="1100" kern="100" dirty="0">
                          <a:effectLst/>
                          <a:latin typeface="+mn-ea"/>
                          <a:ea typeface="+mn-ea"/>
                        </a:rPr>
                        <a:t>技術支援</a:t>
                      </a:r>
                      <a:endParaRPr lang="ja-JP" sz="1100" kern="100" dirty="0">
                        <a:effectLst/>
                        <a:latin typeface="+mn-ea"/>
                        <a:ea typeface="+mn-ea"/>
                        <a:cs typeface="Times New Roman" panose="02020603050405020304" pitchFamily="18" charset="0"/>
                      </a:endParaRPr>
                    </a:p>
                  </a:txBody>
                  <a:tcPr marL="17780" marR="17780" marT="0" marB="0" vert="eaVert" anchor="ctr"/>
                </a:tc>
                <a:tc gridSpan="8">
                  <a:txBody>
                    <a:bodyPr/>
                    <a:lstStyle/>
                    <a:p>
                      <a:pPr algn="l">
                        <a:lnSpc>
                          <a:spcPct val="110000"/>
                        </a:lnSpc>
                      </a:pPr>
                      <a:r>
                        <a:rPr lang="ja-JP" sz="1200" kern="100" dirty="0">
                          <a:effectLst/>
                          <a:latin typeface="+mn-ea"/>
                          <a:ea typeface="+mn-ea"/>
                        </a:rPr>
                        <a:t>晩霜害に係る技術対策に基づく、</a:t>
                      </a:r>
                      <a:r>
                        <a:rPr lang="en-US" sz="1200" kern="100" dirty="0">
                          <a:effectLst/>
                          <a:latin typeface="+mn-ea"/>
                          <a:ea typeface="+mn-ea"/>
                        </a:rPr>
                        <a:t>4/10</a:t>
                      </a:r>
                      <a:r>
                        <a:rPr lang="ja-JP" sz="1200" kern="100" dirty="0">
                          <a:effectLst/>
                          <a:latin typeface="+mn-ea"/>
                          <a:ea typeface="+mn-ea"/>
                        </a:rPr>
                        <a:t>以降の技術支援内容は以下のとおり</a:t>
                      </a:r>
                    </a:p>
                    <a:p>
                      <a:pPr algn="l">
                        <a:lnSpc>
                          <a:spcPct val="110000"/>
                        </a:lnSpc>
                      </a:pPr>
                      <a:r>
                        <a:rPr lang="ja-JP" sz="1200" kern="100" dirty="0">
                          <a:effectLst/>
                          <a:latin typeface="+mn-ea"/>
                          <a:ea typeface="+mn-ea"/>
                        </a:rPr>
                        <a:t>県農業改良普及センターが検討会等を通じて関係機関に技術対策を周知</a:t>
                      </a:r>
                    </a:p>
                    <a:p>
                      <a:pPr algn="l">
                        <a:lnSpc>
                          <a:spcPct val="110000"/>
                        </a:lnSpc>
                      </a:pPr>
                      <a:r>
                        <a:rPr lang="ja-JP" sz="1200" kern="100" dirty="0">
                          <a:effectLst/>
                          <a:latin typeface="+mn-ea"/>
                          <a:ea typeface="+mn-ea"/>
                        </a:rPr>
                        <a:t>県農業改良普及センターが</a:t>
                      </a:r>
                      <a:r>
                        <a:rPr lang="en-US" sz="1200" kern="100" dirty="0">
                          <a:effectLst/>
                          <a:latin typeface="+mn-ea"/>
                          <a:ea typeface="+mn-ea"/>
                        </a:rPr>
                        <a:t>JA</a:t>
                      </a:r>
                      <a:r>
                        <a:rPr lang="ja-JP" sz="1200" kern="100" dirty="0">
                          <a:effectLst/>
                          <a:latin typeface="+mn-ea"/>
                          <a:ea typeface="+mn-ea"/>
                        </a:rPr>
                        <a:t>等と連携して、農家に対して技術指導を実施</a:t>
                      </a:r>
                      <a:endParaRPr lang="ja-JP" sz="1200" kern="100" dirty="0">
                        <a:effectLst/>
                        <a:latin typeface="+mn-ea"/>
                        <a:ea typeface="+mn-ea"/>
                        <a:cs typeface="Times New Roman" panose="02020603050405020304" pitchFamily="18" charset="0"/>
                      </a:endParaRPr>
                    </a:p>
                  </a:txBody>
                  <a:tcPr marL="72000" marR="7200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609527010"/>
                  </a:ext>
                </a:extLst>
              </a:tr>
              <a:tr h="540000">
                <a:tc vMerge="1">
                  <a:txBody>
                    <a:bodyPr/>
                    <a:lstStyle/>
                    <a:p>
                      <a:endParaRPr kumimoji="1" lang="ja-JP" altLang="en-US"/>
                    </a:p>
                  </a:txBody>
                  <a:tcPr/>
                </a:tc>
                <a:tc gridSpan="7">
                  <a:txBody>
                    <a:bodyPr/>
                    <a:lstStyle/>
                    <a:p>
                      <a:pPr algn="l">
                        <a:lnSpc>
                          <a:spcPct val="110000"/>
                        </a:lnSpc>
                      </a:pPr>
                      <a:r>
                        <a:rPr lang="en-US" sz="1200" kern="100" dirty="0">
                          <a:effectLst/>
                          <a:latin typeface="+mn-ea"/>
                          <a:ea typeface="+mn-ea"/>
                        </a:rPr>
                        <a:t> </a:t>
                      </a:r>
                      <a:endParaRPr lang="ja-JP" sz="1200" kern="100" dirty="0">
                        <a:effectLst/>
                        <a:latin typeface="+mn-ea"/>
                        <a:ea typeface="+mn-ea"/>
                        <a:cs typeface="Times New Roman" panose="02020603050405020304" pitchFamily="18" charset="0"/>
                      </a:endParaRPr>
                    </a:p>
                  </a:txBody>
                  <a:tcPr marL="72000" marR="72000" marT="0" marB="0" anchor="c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a:lnSpc>
                          <a:spcPct val="110000"/>
                        </a:lnSpc>
                      </a:pPr>
                      <a:r>
                        <a:rPr lang="ja-JP" sz="1200" kern="100" dirty="0">
                          <a:effectLst/>
                          <a:latin typeface="+mn-ea"/>
                          <a:ea typeface="+mn-ea"/>
                        </a:rPr>
                        <a:t>普及センターに相談窓口を設置（</a:t>
                      </a:r>
                      <a:r>
                        <a:rPr lang="en-US" sz="1200" kern="100" dirty="0">
                          <a:effectLst/>
                          <a:latin typeface="+mn-ea"/>
                          <a:ea typeface="+mn-ea"/>
                        </a:rPr>
                        <a:t>5/16</a:t>
                      </a:r>
                      <a:r>
                        <a:rPr lang="ja-JP" sz="1200" kern="100" dirty="0">
                          <a:effectLst/>
                          <a:latin typeface="+mn-ea"/>
                          <a:ea typeface="+mn-ea"/>
                        </a:rPr>
                        <a:t>）、来訪や電話等による相談に対し、技術支援を実施</a:t>
                      </a:r>
                      <a:endParaRPr lang="ja-JP" sz="1200" kern="100" dirty="0">
                        <a:effectLst/>
                        <a:latin typeface="+mn-ea"/>
                        <a:ea typeface="+mn-ea"/>
                        <a:cs typeface="Times New Roman" panose="02020603050405020304" pitchFamily="18" charset="0"/>
                      </a:endParaRPr>
                    </a:p>
                  </a:txBody>
                  <a:tcPr marL="72000" marR="72000" marT="0" marB="0" anchor="ctr"/>
                </a:tc>
                <a:extLst>
                  <a:ext uri="{0D108BD9-81ED-4DB2-BD59-A6C34878D82A}">
                    <a16:rowId xmlns:a16="http://schemas.microsoft.com/office/drawing/2014/main" val="2152872994"/>
                  </a:ext>
                </a:extLst>
              </a:tr>
            </a:tbl>
          </a:graphicData>
        </a:graphic>
      </p:graphicFrame>
      <p:sp>
        <p:nvSpPr>
          <p:cNvPr id="7" name="テキスト ボックス 6">
            <a:extLst>
              <a:ext uri="{FF2B5EF4-FFF2-40B4-BE49-F238E27FC236}">
                <a16:creationId xmlns:a16="http://schemas.microsoft.com/office/drawing/2014/main" id="{7EC7B99C-F737-64CD-3570-9FFCB7F0BBDA}"/>
              </a:ext>
            </a:extLst>
          </p:cNvPr>
          <p:cNvSpPr txBox="1"/>
          <p:nvPr/>
        </p:nvSpPr>
        <p:spPr>
          <a:xfrm>
            <a:off x="373155" y="1371292"/>
            <a:ext cx="8397690" cy="369332"/>
          </a:xfrm>
          <a:prstGeom prst="rect">
            <a:avLst/>
          </a:prstGeom>
          <a:noFill/>
        </p:spPr>
        <p:txBody>
          <a:bodyPr wrap="square">
            <a:spAutoFit/>
          </a:bodyPr>
          <a:lstStyle/>
          <a:p>
            <a:pPr algn="ctr"/>
            <a:r>
              <a:rPr lang="ja-JP" altLang="en-US" b="1" dirty="0"/>
              <a:t>気象台等が発表した気象情報と、県及び農業関係機関が実施した技術対策</a:t>
            </a:r>
          </a:p>
        </p:txBody>
      </p:sp>
      <p:sp>
        <p:nvSpPr>
          <p:cNvPr id="3" name="スライド番号プレースホルダー 2">
            <a:extLst>
              <a:ext uri="{FF2B5EF4-FFF2-40B4-BE49-F238E27FC236}">
                <a16:creationId xmlns:a16="http://schemas.microsoft.com/office/drawing/2014/main" id="{96371F6A-9976-D108-8ADD-B149668C729D}"/>
              </a:ext>
            </a:extLst>
          </p:cNvPr>
          <p:cNvSpPr>
            <a:spLocks noGrp="1"/>
          </p:cNvSpPr>
          <p:nvPr>
            <p:ph type="sldNum" sz="quarter" idx="12"/>
          </p:nvPr>
        </p:nvSpPr>
        <p:spPr/>
        <p:txBody>
          <a:bodyPr/>
          <a:lstStyle/>
          <a:p>
            <a:fld id="{5F9F9204-6EDA-41A6-81B7-5E8491083ADF}" type="slidenum">
              <a:rPr kumimoji="1" lang="ja-JP" altLang="en-US" smtClean="0"/>
              <a:t>43</a:t>
            </a:fld>
            <a:endParaRPr kumimoji="1" lang="ja-JP" altLang="en-US" dirty="0"/>
          </a:p>
        </p:txBody>
      </p:sp>
    </p:spTree>
    <p:extLst>
      <p:ext uri="{BB962C8B-B14F-4D97-AF65-F5344CB8AC3E}">
        <p14:creationId xmlns:p14="http://schemas.microsoft.com/office/powerpoint/2010/main" val="221696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コンテンツ プレースホルダー 2">
            <a:extLst>
              <a:ext uri="{FF2B5EF4-FFF2-40B4-BE49-F238E27FC236}">
                <a16:creationId xmlns:a16="http://schemas.microsoft.com/office/drawing/2014/main" id="{A5CDA345-B394-FCD0-B0E1-1BB0BB538733}"/>
              </a:ext>
            </a:extLst>
          </p:cNvPr>
          <p:cNvSpPr txBox="1">
            <a:spLocks/>
          </p:cNvSpPr>
          <p:nvPr/>
        </p:nvSpPr>
        <p:spPr>
          <a:xfrm>
            <a:off x="250825" y="765180"/>
            <a:ext cx="8642350" cy="590390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kumimoji="1" sz="20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平成</a:t>
            </a:r>
            <a:r>
              <a:rPr lang="en-US" altLang="ja-JP" dirty="0"/>
              <a:t>27</a:t>
            </a:r>
            <a:r>
              <a:rPr lang="ja-JP" altLang="en-US" dirty="0"/>
              <a:t>年</a:t>
            </a:r>
            <a:r>
              <a:rPr lang="en-US" altLang="ja-JP" dirty="0"/>
              <a:t>4</a:t>
            </a:r>
            <a:r>
              <a:rPr lang="ja-JP" altLang="en-US" dirty="0"/>
              <a:t>月下旬～</a:t>
            </a:r>
            <a:r>
              <a:rPr lang="en-US" altLang="ja-JP" dirty="0"/>
              <a:t>5</a:t>
            </a:r>
            <a:r>
              <a:rPr lang="ja-JP" altLang="en-US" dirty="0"/>
              <a:t>月上旬の高温に対する山梨県での対応</a:t>
            </a:r>
          </a:p>
        </p:txBody>
      </p:sp>
      <p:pic>
        <p:nvPicPr>
          <p:cNvPr id="7" name="図 6">
            <a:extLst>
              <a:ext uri="{FF2B5EF4-FFF2-40B4-BE49-F238E27FC236}">
                <a16:creationId xmlns:a16="http://schemas.microsoft.com/office/drawing/2014/main" id="{72DE38FD-6C9B-E236-95B8-95D9FE5755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0804" y="1700148"/>
            <a:ext cx="7965947" cy="4616517"/>
          </a:xfrm>
          <a:prstGeom prst="rect">
            <a:avLst/>
          </a:prstGeom>
        </p:spPr>
      </p:pic>
      <p:sp>
        <p:nvSpPr>
          <p:cNvPr id="2" name="タイトル 1">
            <a:extLst>
              <a:ext uri="{FF2B5EF4-FFF2-40B4-BE49-F238E27FC236}">
                <a16:creationId xmlns:a16="http://schemas.microsoft.com/office/drawing/2014/main" id="{140CEA9E-ABD3-F6E7-EA61-A996074E40EE}"/>
              </a:ext>
            </a:extLst>
          </p:cNvPr>
          <p:cNvSpPr>
            <a:spLocks noGrp="1"/>
          </p:cNvSpPr>
          <p:nvPr>
            <p:ph type="title"/>
          </p:nvPr>
        </p:nvSpPr>
        <p:spPr/>
        <p:txBody>
          <a:bodyPr/>
          <a:lstStyle/>
          <a:p>
            <a:r>
              <a:rPr kumimoji="1" lang="ja-JP" altLang="en-US" dirty="0"/>
              <a:t>農業技術情報（自治体）との連係例：高温事例</a:t>
            </a:r>
          </a:p>
        </p:txBody>
      </p:sp>
      <p:sp>
        <p:nvSpPr>
          <p:cNvPr id="12" name="テキスト ボックス 11">
            <a:extLst>
              <a:ext uri="{FF2B5EF4-FFF2-40B4-BE49-F238E27FC236}">
                <a16:creationId xmlns:a16="http://schemas.microsoft.com/office/drawing/2014/main" id="{137C6F06-3D1B-6F81-171D-D4EBF1952D8A}"/>
              </a:ext>
            </a:extLst>
          </p:cNvPr>
          <p:cNvSpPr txBox="1"/>
          <p:nvPr/>
        </p:nvSpPr>
        <p:spPr>
          <a:xfrm>
            <a:off x="975361" y="5562476"/>
            <a:ext cx="7747408" cy="303536"/>
          </a:xfrm>
          <a:prstGeom prst="rect">
            <a:avLst/>
          </a:prstGeom>
          <a:noFill/>
          <a:ln>
            <a:solidFill>
              <a:schemeClr val="accent2"/>
            </a:solidFill>
          </a:ln>
        </p:spPr>
        <p:txBody>
          <a:bodyPr wrap="square" tIns="72000" rtlCol="0">
            <a:spAutoFit/>
          </a:bodyPr>
          <a:lstStyle/>
          <a:p>
            <a:pPr algn="ctr"/>
            <a:r>
              <a:rPr kumimoji="1" lang="ja-JP" altLang="en-US" sz="1200" dirty="0">
                <a:solidFill>
                  <a:schemeClr val="accent2"/>
                </a:solidFill>
              </a:rPr>
              <a:t>毎日</a:t>
            </a:r>
            <a:r>
              <a:rPr kumimoji="1" lang="ja-JP" altLang="en-US" sz="1200" dirty="0" smtClean="0">
                <a:solidFill>
                  <a:schemeClr val="accent2"/>
                </a:solidFill>
              </a:rPr>
              <a:t>、府県天気</a:t>
            </a:r>
            <a:r>
              <a:rPr kumimoji="1" lang="ja-JP" altLang="en-US" sz="1200" dirty="0">
                <a:solidFill>
                  <a:schemeClr val="accent2"/>
                </a:solidFill>
              </a:rPr>
              <a:t>予報・週間天気予報を発表、必要に応じて高温注意情報（現「熱中症警戒アラート」）を発表</a:t>
            </a:r>
          </a:p>
        </p:txBody>
      </p:sp>
      <p:cxnSp>
        <p:nvCxnSpPr>
          <p:cNvPr id="13" name="直線コネクタ 12">
            <a:extLst>
              <a:ext uri="{FF2B5EF4-FFF2-40B4-BE49-F238E27FC236}">
                <a16:creationId xmlns:a16="http://schemas.microsoft.com/office/drawing/2014/main" id="{C3AF4F09-D96A-3E2C-0F65-7ED737794F01}"/>
              </a:ext>
            </a:extLst>
          </p:cNvPr>
          <p:cNvCxnSpPr/>
          <p:nvPr/>
        </p:nvCxnSpPr>
        <p:spPr>
          <a:xfrm>
            <a:off x="1838548" y="3635783"/>
            <a:ext cx="864000" cy="0"/>
          </a:xfrm>
          <a:prstGeom prst="line">
            <a:avLst/>
          </a:prstGeom>
          <a:ln w="508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4" name="左右矢印 312">
            <a:extLst>
              <a:ext uri="{FF2B5EF4-FFF2-40B4-BE49-F238E27FC236}">
                <a16:creationId xmlns:a16="http://schemas.microsoft.com/office/drawing/2014/main" id="{EB957C5B-6CE0-0910-7776-21F5F2DF1A8C}"/>
              </a:ext>
            </a:extLst>
          </p:cNvPr>
          <p:cNvSpPr/>
          <p:nvPr/>
        </p:nvSpPr>
        <p:spPr>
          <a:xfrm>
            <a:off x="2798256" y="3574353"/>
            <a:ext cx="1190466" cy="131398"/>
          </a:xfrm>
          <a:prstGeom prst="leftRightArrow">
            <a:avLst>
              <a:gd name="adj1" fmla="val 37318"/>
              <a:gd name="adj2" fmla="val 91558"/>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indent="152400" algn="ctr">
              <a:lnSpc>
                <a:spcPts val="1100"/>
              </a:lnSpc>
            </a:pP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5" name="直線コネクタ 14">
            <a:extLst>
              <a:ext uri="{FF2B5EF4-FFF2-40B4-BE49-F238E27FC236}">
                <a16:creationId xmlns:a16="http://schemas.microsoft.com/office/drawing/2014/main" id="{33694CF1-C847-16E2-07DA-305A69CD3236}"/>
              </a:ext>
            </a:extLst>
          </p:cNvPr>
          <p:cNvCxnSpPr>
            <a:cxnSpLocks/>
          </p:cNvCxnSpPr>
          <p:nvPr/>
        </p:nvCxnSpPr>
        <p:spPr>
          <a:xfrm flipV="1">
            <a:off x="1657297" y="3319787"/>
            <a:ext cx="0" cy="252000"/>
          </a:xfrm>
          <a:prstGeom prst="line">
            <a:avLst/>
          </a:prstGeom>
          <a:ln w="12700">
            <a:solidFill>
              <a:schemeClr val="tx1"/>
            </a:solidFill>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7DBC9F27-1CE7-F7B8-D166-07DA8C4F7B69}"/>
              </a:ext>
            </a:extLst>
          </p:cNvPr>
          <p:cNvSpPr txBox="1"/>
          <p:nvPr/>
        </p:nvSpPr>
        <p:spPr>
          <a:xfrm>
            <a:off x="1585297" y="2908067"/>
            <a:ext cx="1953526" cy="461665"/>
          </a:xfrm>
          <a:prstGeom prst="rect">
            <a:avLst/>
          </a:prstGeom>
          <a:noFill/>
        </p:spPr>
        <p:txBody>
          <a:bodyPr wrap="square" rtlCol="0">
            <a:spAutoFit/>
          </a:bodyPr>
          <a:lstStyle/>
          <a:p>
            <a:r>
              <a:rPr kumimoji="1" lang="en-US" altLang="ja-JP" sz="1200" dirty="0">
                <a:solidFill>
                  <a:schemeClr val="accent2"/>
                </a:solidFill>
              </a:rPr>
              <a:t>4/23</a:t>
            </a:r>
            <a:r>
              <a:rPr lang="ja-JP" altLang="en-US" sz="1200" dirty="0">
                <a:solidFill>
                  <a:schemeClr val="accent2"/>
                </a:solidFill>
              </a:rPr>
              <a:t> 高温</a:t>
            </a:r>
            <a:r>
              <a:rPr kumimoji="1" lang="ja-JP" altLang="en-US" sz="1200" dirty="0">
                <a:solidFill>
                  <a:schemeClr val="accent2"/>
                </a:solidFill>
              </a:rPr>
              <a:t>に関する</a:t>
            </a:r>
            <a:endParaRPr kumimoji="1" lang="en-US" altLang="ja-JP" sz="1200" dirty="0">
              <a:solidFill>
                <a:schemeClr val="accent2"/>
              </a:solidFill>
            </a:endParaRPr>
          </a:p>
          <a:p>
            <a:r>
              <a:rPr kumimoji="1" lang="ja-JP" altLang="en-US" sz="1200" dirty="0">
                <a:solidFill>
                  <a:schemeClr val="accent2"/>
                </a:solidFill>
              </a:rPr>
              <a:t>異常天候早期警戒情報</a:t>
            </a:r>
          </a:p>
        </p:txBody>
      </p:sp>
      <p:sp>
        <p:nvSpPr>
          <p:cNvPr id="18" name="テキスト ボックス 17">
            <a:extLst>
              <a:ext uri="{FF2B5EF4-FFF2-40B4-BE49-F238E27FC236}">
                <a16:creationId xmlns:a16="http://schemas.microsoft.com/office/drawing/2014/main" id="{F88F3B01-94F3-E49D-3054-BB0C102B4296}"/>
              </a:ext>
            </a:extLst>
          </p:cNvPr>
          <p:cNvSpPr txBox="1"/>
          <p:nvPr/>
        </p:nvSpPr>
        <p:spPr>
          <a:xfrm>
            <a:off x="2606763" y="3358784"/>
            <a:ext cx="1679465" cy="261610"/>
          </a:xfrm>
          <a:prstGeom prst="rect">
            <a:avLst/>
          </a:prstGeom>
          <a:noFill/>
        </p:spPr>
        <p:txBody>
          <a:bodyPr wrap="square" rtlCol="0">
            <a:spAutoFit/>
          </a:bodyPr>
          <a:lstStyle/>
          <a:p>
            <a:pPr algn="ctr"/>
            <a:r>
              <a:rPr kumimoji="1" lang="ja-JP" altLang="en-US" sz="1100" dirty="0">
                <a:solidFill>
                  <a:schemeClr val="tx2"/>
                </a:solidFill>
              </a:rPr>
              <a:t>情報の警戒期間</a:t>
            </a:r>
          </a:p>
        </p:txBody>
      </p:sp>
      <p:sp>
        <p:nvSpPr>
          <p:cNvPr id="19" name="テキスト ボックス 18">
            <a:extLst>
              <a:ext uri="{FF2B5EF4-FFF2-40B4-BE49-F238E27FC236}">
                <a16:creationId xmlns:a16="http://schemas.microsoft.com/office/drawing/2014/main" id="{83CBFD1C-DF4A-E7DD-5EC2-062782A29627}"/>
              </a:ext>
            </a:extLst>
          </p:cNvPr>
          <p:cNvSpPr txBox="1"/>
          <p:nvPr/>
        </p:nvSpPr>
        <p:spPr>
          <a:xfrm>
            <a:off x="1775859" y="3388975"/>
            <a:ext cx="989377" cy="261610"/>
          </a:xfrm>
          <a:prstGeom prst="rect">
            <a:avLst/>
          </a:prstGeom>
          <a:noFill/>
        </p:spPr>
        <p:txBody>
          <a:bodyPr wrap="square" rtlCol="0">
            <a:spAutoFit/>
          </a:bodyPr>
          <a:lstStyle/>
          <a:p>
            <a:pPr algn="ctr"/>
            <a:r>
              <a:rPr kumimoji="1" lang="ja-JP" altLang="en-US" sz="1100" dirty="0">
                <a:solidFill>
                  <a:schemeClr val="tx2"/>
                </a:solidFill>
              </a:rPr>
              <a:t>猶予期間</a:t>
            </a:r>
          </a:p>
        </p:txBody>
      </p:sp>
      <p:sp>
        <p:nvSpPr>
          <p:cNvPr id="20" name="楕円 19">
            <a:extLst>
              <a:ext uri="{FF2B5EF4-FFF2-40B4-BE49-F238E27FC236}">
                <a16:creationId xmlns:a16="http://schemas.microsoft.com/office/drawing/2014/main" id="{7CD398F9-DDFB-150F-DDD6-04AB87C9E84B}"/>
              </a:ext>
            </a:extLst>
          </p:cNvPr>
          <p:cNvSpPr>
            <a:spLocks noChangeAspect="1"/>
          </p:cNvSpPr>
          <p:nvPr/>
        </p:nvSpPr>
        <p:spPr>
          <a:xfrm>
            <a:off x="1585297" y="3574353"/>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a:extLst>
              <a:ext uri="{FF2B5EF4-FFF2-40B4-BE49-F238E27FC236}">
                <a16:creationId xmlns:a16="http://schemas.microsoft.com/office/drawing/2014/main" id="{7DA9AED2-7642-6FA4-E3CE-B674FF051C5F}"/>
              </a:ext>
            </a:extLst>
          </p:cNvPr>
          <p:cNvCxnSpPr/>
          <p:nvPr/>
        </p:nvCxnSpPr>
        <p:spPr>
          <a:xfrm>
            <a:off x="3205989" y="2762250"/>
            <a:ext cx="864000" cy="0"/>
          </a:xfrm>
          <a:prstGeom prst="line">
            <a:avLst/>
          </a:prstGeom>
          <a:ln w="508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2" name="左右矢印 312">
            <a:extLst>
              <a:ext uri="{FF2B5EF4-FFF2-40B4-BE49-F238E27FC236}">
                <a16:creationId xmlns:a16="http://schemas.microsoft.com/office/drawing/2014/main" id="{83BC8469-4F19-6973-7474-78D598E4592A}"/>
              </a:ext>
            </a:extLst>
          </p:cNvPr>
          <p:cNvSpPr/>
          <p:nvPr/>
        </p:nvSpPr>
        <p:spPr>
          <a:xfrm>
            <a:off x="4139851" y="2695734"/>
            <a:ext cx="1190466" cy="131398"/>
          </a:xfrm>
          <a:prstGeom prst="leftRightArrow">
            <a:avLst>
              <a:gd name="adj1" fmla="val 37318"/>
              <a:gd name="adj2" fmla="val 91558"/>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indent="152400" algn="ctr">
              <a:lnSpc>
                <a:spcPts val="1100"/>
              </a:lnSpc>
            </a:pP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5" name="テキスト ボックス 24">
            <a:extLst>
              <a:ext uri="{FF2B5EF4-FFF2-40B4-BE49-F238E27FC236}">
                <a16:creationId xmlns:a16="http://schemas.microsoft.com/office/drawing/2014/main" id="{3107CC5A-C1E9-04B1-DE88-567FBE3C75C4}"/>
              </a:ext>
            </a:extLst>
          </p:cNvPr>
          <p:cNvSpPr txBox="1"/>
          <p:nvPr/>
        </p:nvSpPr>
        <p:spPr>
          <a:xfrm>
            <a:off x="2907840" y="2017541"/>
            <a:ext cx="1953526" cy="461665"/>
          </a:xfrm>
          <a:prstGeom prst="rect">
            <a:avLst/>
          </a:prstGeom>
          <a:noFill/>
        </p:spPr>
        <p:txBody>
          <a:bodyPr wrap="square" rtlCol="0">
            <a:spAutoFit/>
          </a:bodyPr>
          <a:lstStyle/>
          <a:p>
            <a:r>
              <a:rPr kumimoji="1" lang="en-US" altLang="ja-JP" sz="1200" dirty="0">
                <a:solidFill>
                  <a:schemeClr val="accent2"/>
                </a:solidFill>
              </a:rPr>
              <a:t>4/27</a:t>
            </a:r>
            <a:r>
              <a:rPr lang="ja-JP" altLang="en-US" sz="1200" dirty="0">
                <a:solidFill>
                  <a:schemeClr val="accent2"/>
                </a:solidFill>
              </a:rPr>
              <a:t> 高温</a:t>
            </a:r>
            <a:r>
              <a:rPr kumimoji="1" lang="ja-JP" altLang="en-US" sz="1200" dirty="0">
                <a:solidFill>
                  <a:schemeClr val="accent2"/>
                </a:solidFill>
              </a:rPr>
              <a:t>に関する</a:t>
            </a:r>
            <a:endParaRPr kumimoji="1" lang="en-US" altLang="ja-JP" sz="1200" dirty="0">
              <a:solidFill>
                <a:schemeClr val="accent2"/>
              </a:solidFill>
            </a:endParaRPr>
          </a:p>
          <a:p>
            <a:r>
              <a:rPr kumimoji="1" lang="ja-JP" altLang="en-US" sz="1200" dirty="0">
                <a:solidFill>
                  <a:schemeClr val="accent2"/>
                </a:solidFill>
              </a:rPr>
              <a:t>異常天候早期警戒情報</a:t>
            </a:r>
          </a:p>
        </p:txBody>
      </p:sp>
      <p:sp>
        <p:nvSpPr>
          <p:cNvPr id="26" name="テキスト ボックス 25">
            <a:extLst>
              <a:ext uri="{FF2B5EF4-FFF2-40B4-BE49-F238E27FC236}">
                <a16:creationId xmlns:a16="http://schemas.microsoft.com/office/drawing/2014/main" id="{4025176C-C871-C43B-106E-E61BAF39DB2F}"/>
              </a:ext>
            </a:extLst>
          </p:cNvPr>
          <p:cNvSpPr txBox="1"/>
          <p:nvPr/>
        </p:nvSpPr>
        <p:spPr>
          <a:xfrm>
            <a:off x="3948358" y="2480165"/>
            <a:ext cx="1679465" cy="261610"/>
          </a:xfrm>
          <a:prstGeom prst="rect">
            <a:avLst/>
          </a:prstGeom>
          <a:noFill/>
        </p:spPr>
        <p:txBody>
          <a:bodyPr wrap="square" rtlCol="0">
            <a:spAutoFit/>
          </a:bodyPr>
          <a:lstStyle/>
          <a:p>
            <a:pPr algn="ctr"/>
            <a:r>
              <a:rPr kumimoji="1" lang="ja-JP" altLang="en-US" sz="1100" dirty="0">
                <a:solidFill>
                  <a:schemeClr val="tx2"/>
                </a:solidFill>
              </a:rPr>
              <a:t>情報の警戒期間</a:t>
            </a:r>
          </a:p>
        </p:txBody>
      </p:sp>
      <p:sp>
        <p:nvSpPr>
          <p:cNvPr id="27" name="テキスト ボックス 26">
            <a:extLst>
              <a:ext uri="{FF2B5EF4-FFF2-40B4-BE49-F238E27FC236}">
                <a16:creationId xmlns:a16="http://schemas.microsoft.com/office/drawing/2014/main" id="{380C5F5E-0C27-9223-34B7-C7B016CD0489}"/>
              </a:ext>
            </a:extLst>
          </p:cNvPr>
          <p:cNvSpPr txBox="1"/>
          <p:nvPr/>
        </p:nvSpPr>
        <p:spPr>
          <a:xfrm>
            <a:off x="2798256" y="2505476"/>
            <a:ext cx="1679465" cy="261610"/>
          </a:xfrm>
          <a:prstGeom prst="rect">
            <a:avLst/>
          </a:prstGeom>
          <a:noFill/>
        </p:spPr>
        <p:txBody>
          <a:bodyPr wrap="square" rtlCol="0">
            <a:spAutoFit/>
          </a:bodyPr>
          <a:lstStyle/>
          <a:p>
            <a:pPr algn="ctr"/>
            <a:r>
              <a:rPr kumimoji="1" lang="ja-JP" altLang="en-US" sz="1100" dirty="0">
                <a:solidFill>
                  <a:schemeClr val="tx2"/>
                </a:solidFill>
              </a:rPr>
              <a:t>猶予期間</a:t>
            </a:r>
          </a:p>
        </p:txBody>
      </p:sp>
      <p:sp>
        <p:nvSpPr>
          <p:cNvPr id="28" name="楕円 27">
            <a:extLst>
              <a:ext uri="{FF2B5EF4-FFF2-40B4-BE49-F238E27FC236}">
                <a16:creationId xmlns:a16="http://schemas.microsoft.com/office/drawing/2014/main" id="{2E1F3ED9-C4FF-00EC-B786-C014760FEFD3}"/>
              </a:ext>
            </a:extLst>
          </p:cNvPr>
          <p:cNvSpPr>
            <a:spLocks noChangeAspect="1"/>
          </p:cNvSpPr>
          <p:nvPr/>
        </p:nvSpPr>
        <p:spPr>
          <a:xfrm>
            <a:off x="2907840" y="2698812"/>
            <a:ext cx="144000" cy="144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5EE7C3B9-4667-E2D5-BAF8-006A01D57A62}"/>
              </a:ext>
            </a:extLst>
          </p:cNvPr>
          <p:cNvSpPr txBox="1"/>
          <p:nvPr/>
        </p:nvSpPr>
        <p:spPr>
          <a:xfrm>
            <a:off x="1526702" y="1313574"/>
            <a:ext cx="6449518" cy="369332"/>
          </a:xfrm>
          <a:prstGeom prst="rect">
            <a:avLst/>
          </a:prstGeom>
          <a:noFill/>
        </p:spPr>
        <p:txBody>
          <a:bodyPr wrap="square">
            <a:spAutoFit/>
          </a:bodyPr>
          <a:lstStyle/>
          <a:p>
            <a:pPr algn="ctr"/>
            <a:r>
              <a:rPr lang="ja-JP" altLang="en-US" b="1" dirty="0"/>
              <a:t>甲府市での気象推移と気象情報の発表の時系列図</a:t>
            </a:r>
          </a:p>
        </p:txBody>
      </p:sp>
      <p:cxnSp>
        <p:nvCxnSpPr>
          <p:cNvPr id="33" name="直線コネクタ 32">
            <a:extLst>
              <a:ext uri="{FF2B5EF4-FFF2-40B4-BE49-F238E27FC236}">
                <a16:creationId xmlns:a16="http://schemas.microsoft.com/office/drawing/2014/main" id="{0006ACE4-D721-1313-036A-A270FDE81F46}"/>
              </a:ext>
            </a:extLst>
          </p:cNvPr>
          <p:cNvCxnSpPr>
            <a:cxnSpLocks/>
          </p:cNvCxnSpPr>
          <p:nvPr/>
        </p:nvCxnSpPr>
        <p:spPr>
          <a:xfrm>
            <a:off x="1650203" y="3317870"/>
            <a:ext cx="1584000" cy="1482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24010CD-7CC3-0EA4-B65D-4FC10AEBB77E}"/>
              </a:ext>
            </a:extLst>
          </p:cNvPr>
          <p:cNvCxnSpPr>
            <a:cxnSpLocks/>
          </p:cNvCxnSpPr>
          <p:nvPr/>
        </p:nvCxnSpPr>
        <p:spPr>
          <a:xfrm flipV="1">
            <a:off x="2974915" y="2450611"/>
            <a:ext cx="0" cy="252000"/>
          </a:xfrm>
          <a:prstGeom prst="line">
            <a:avLst/>
          </a:prstGeom>
          <a:ln w="12700">
            <a:solidFill>
              <a:schemeClr val="tx1"/>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BED526C2-00F6-809D-254E-BFF2D61B5349}"/>
              </a:ext>
            </a:extLst>
          </p:cNvPr>
          <p:cNvCxnSpPr>
            <a:cxnSpLocks/>
          </p:cNvCxnSpPr>
          <p:nvPr/>
        </p:nvCxnSpPr>
        <p:spPr>
          <a:xfrm>
            <a:off x="2967821" y="2448694"/>
            <a:ext cx="1584000" cy="1482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E842EDC1-628E-BB81-C02B-C0CFCC03EAA5}"/>
              </a:ext>
            </a:extLst>
          </p:cNvPr>
          <p:cNvCxnSpPr/>
          <p:nvPr/>
        </p:nvCxnSpPr>
        <p:spPr>
          <a:xfrm>
            <a:off x="2772856" y="3444240"/>
            <a:ext cx="0" cy="612000"/>
          </a:xfrm>
          <a:prstGeom prst="line">
            <a:avLst/>
          </a:prstGeom>
          <a:ln w="15875">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F37AEF16-E23F-FB3C-7BCE-D88E68E65F32}"/>
              </a:ext>
            </a:extLst>
          </p:cNvPr>
          <p:cNvCxnSpPr/>
          <p:nvPr/>
        </p:nvCxnSpPr>
        <p:spPr>
          <a:xfrm>
            <a:off x="4003138" y="3381644"/>
            <a:ext cx="0" cy="612000"/>
          </a:xfrm>
          <a:prstGeom prst="line">
            <a:avLst/>
          </a:prstGeom>
          <a:ln w="15875">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4B08FA5B-E11E-81DF-B58E-C8499A7774FB}"/>
              </a:ext>
            </a:extLst>
          </p:cNvPr>
          <p:cNvCxnSpPr/>
          <p:nvPr/>
        </p:nvCxnSpPr>
        <p:spPr>
          <a:xfrm>
            <a:off x="4139851" y="2672751"/>
            <a:ext cx="0" cy="1332000"/>
          </a:xfrm>
          <a:prstGeom prst="line">
            <a:avLst/>
          </a:prstGeom>
          <a:ln w="15875">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B15EE77E-2502-BD14-C7F8-EF86A08EC1C0}"/>
              </a:ext>
            </a:extLst>
          </p:cNvPr>
          <p:cNvCxnSpPr/>
          <p:nvPr/>
        </p:nvCxnSpPr>
        <p:spPr>
          <a:xfrm>
            <a:off x="5330317" y="2627710"/>
            <a:ext cx="0" cy="1620000"/>
          </a:xfrm>
          <a:prstGeom prst="line">
            <a:avLst/>
          </a:prstGeom>
          <a:ln w="15875">
            <a:solidFill>
              <a:schemeClr val="accent1"/>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10" name="楕円 9">
            <a:extLst>
              <a:ext uri="{FF2B5EF4-FFF2-40B4-BE49-F238E27FC236}">
                <a16:creationId xmlns:a16="http://schemas.microsoft.com/office/drawing/2014/main" id="{99B30B2C-0F15-E933-D332-348206EB4837}"/>
              </a:ext>
            </a:extLst>
          </p:cNvPr>
          <p:cNvSpPr>
            <a:spLocks noChangeAspect="1"/>
          </p:cNvSpPr>
          <p:nvPr/>
        </p:nvSpPr>
        <p:spPr>
          <a:xfrm>
            <a:off x="1753865" y="5206982"/>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316E7DFD-F057-2381-305E-BF7F1A77BE7D}"/>
              </a:ext>
            </a:extLst>
          </p:cNvPr>
          <p:cNvSpPr>
            <a:spLocks noChangeAspect="1"/>
          </p:cNvSpPr>
          <p:nvPr/>
        </p:nvSpPr>
        <p:spPr>
          <a:xfrm>
            <a:off x="3654537" y="5210056"/>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8AB8426C-01DE-C879-72AE-A5A7E78DE3C6}"/>
              </a:ext>
            </a:extLst>
          </p:cNvPr>
          <p:cNvSpPr>
            <a:spLocks noChangeAspect="1"/>
          </p:cNvSpPr>
          <p:nvPr/>
        </p:nvSpPr>
        <p:spPr>
          <a:xfrm>
            <a:off x="5555823" y="5218985"/>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a:extLst>
              <a:ext uri="{FF2B5EF4-FFF2-40B4-BE49-F238E27FC236}">
                <a16:creationId xmlns:a16="http://schemas.microsoft.com/office/drawing/2014/main" id="{5231537C-4180-3F20-6A49-6A52583EEA2F}"/>
              </a:ext>
            </a:extLst>
          </p:cNvPr>
          <p:cNvSpPr>
            <a:spLocks noChangeAspect="1"/>
          </p:cNvSpPr>
          <p:nvPr/>
        </p:nvSpPr>
        <p:spPr>
          <a:xfrm>
            <a:off x="7540212" y="5219203"/>
            <a:ext cx="144000" cy="144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CF19CD8B-3646-607A-00D8-BED17CB536AB}"/>
              </a:ext>
            </a:extLst>
          </p:cNvPr>
          <p:cNvSpPr txBox="1"/>
          <p:nvPr/>
        </p:nvSpPr>
        <p:spPr>
          <a:xfrm>
            <a:off x="7758133" y="5162234"/>
            <a:ext cx="964636" cy="276999"/>
          </a:xfrm>
          <a:prstGeom prst="rect">
            <a:avLst/>
          </a:prstGeom>
          <a:noFill/>
        </p:spPr>
        <p:txBody>
          <a:bodyPr wrap="square" rtlCol="0">
            <a:spAutoFit/>
          </a:bodyPr>
          <a:lstStyle/>
          <a:p>
            <a:pPr algn="ctr"/>
            <a:r>
              <a:rPr kumimoji="1" lang="en-US" altLang="ja-JP" sz="1200" dirty="0">
                <a:solidFill>
                  <a:schemeClr val="accent2"/>
                </a:solidFill>
              </a:rPr>
              <a:t>1</a:t>
            </a:r>
            <a:r>
              <a:rPr kumimoji="1" lang="ja-JP" altLang="en-US" sz="1200" dirty="0">
                <a:solidFill>
                  <a:schemeClr val="accent2"/>
                </a:solidFill>
              </a:rPr>
              <a:t>か月予報</a:t>
            </a:r>
            <a:endParaRPr kumimoji="1" lang="en-US" altLang="ja-JP" sz="1200" dirty="0">
              <a:solidFill>
                <a:schemeClr val="accent2"/>
              </a:solidFill>
            </a:endParaRPr>
          </a:p>
        </p:txBody>
      </p:sp>
      <p:sp>
        <p:nvSpPr>
          <p:cNvPr id="3" name="スライド番号プレースホルダー 2">
            <a:extLst>
              <a:ext uri="{FF2B5EF4-FFF2-40B4-BE49-F238E27FC236}">
                <a16:creationId xmlns:a16="http://schemas.microsoft.com/office/drawing/2014/main" id="{369D47F3-DC55-35DC-C402-82FEADB0C8F4}"/>
              </a:ext>
            </a:extLst>
          </p:cNvPr>
          <p:cNvSpPr>
            <a:spLocks noGrp="1"/>
          </p:cNvSpPr>
          <p:nvPr>
            <p:ph type="sldNum" sz="quarter" idx="12"/>
          </p:nvPr>
        </p:nvSpPr>
        <p:spPr/>
        <p:txBody>
          <a:bodyPr/>
          <a:lstStyle/>
          <a:p>
            <a:fld id="{5F9F9204-6EDA-41A6-81B7-5E8491083ADF}" type="slidenum">
              <a:rPr kumimoji="1" lang="ja-JP" altLang="en-US" smtClean="0"/>
              <a:t>44</a:t>
            </a:fld>
            <a:endParaRPr kumimoji="1" lang="ja-JP" altLang="en-US" dirty="0"/>
          </a:p>
        </p:txBody>
      </p:sp>
    </p:spTree>
    <p:extLst>
      <p:ext uri="{BB962C8B-B14F-4D97-AF65-F5344CB8AC3E}">
        <p14:creationId xmlns:p14="http://schemas.microsoft.com/office/powerpoint/2010/main" val="1962922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B0F92C-CD29-2F54-74BE-46382A211EB8}"/>
              </a:ext>
            </a:extLst>
          </p:cNvPr>
          <p:cNvSpPr>
            <a:spLocks noGrp="1"/>
          </p:cNvSpPr>
          <p:nvPr>
            <p:ph type="title"/>
          </p:nvPr>
        </p:nvSpPr>
        <p:spPr/>
        <p:txBody>
          <a:bodyPr/>
          <a:lstStyle/>
          <a:p>
            <a:r>
              <a:rPr kumimoji="1" lang="ja-JP" altLang="en-US" dirty="0"/>
              <a:t>農業技術情報（自治体）との連係例：高温事例</a:t>
            </a:r>
          </a:p>
        </p:txBody>
      </p:sp>
      <p:sp>
        <p:nvSpPr>
          <p:cNvPr id="3" name="コンテンツ プレースホルダー 2">
            <a:extLst>
              <a:ext uri="{FF2B5EF4-FFF2-40B4-BE49-F238E27FC236}">
                <a16:creationId xmlns:a16="http://schemas.microsoft.com/office/drawing/2014/main" id="{642CBDF2-481C-AAFE-FCD9-BFC6EAB1D425}"/>
              </a:ext>
            </a:extLst>
          </p:cNvPr>
          <p:cNvSpPr>
            <a:spLocks noGrp="1"/>
          </p:cNvSpPr>
          <p:nvPr>
            <p:ph idx="1"/>
          </p:nvPr>
        </p:nvSpPr>
        <p:spPr/>
        <p:txBody>
          <a:bodyPr/>
          <a:lstStyle/>
          <a:p>
            <a:r>
              <a:rPr lang="ja-JP" altLang="en-US" dirty="0"/>
              <a:t>平成</a:t>
            </a:r>
            <a:r>
              <a:rPr lang="en-US" altLang="ja-JP" dirty="0"/>
              <a:t>27</a:t>
            </a:r>
            <a:r>
              <a:rPr lang="ja-JP" altLang="en-US" dirty="0"/>
              <a:t>年</a:t>
            </a:r>
            <a:r>
              <a:rPr lang="en-US" altLang="ja-JP" dirty="0"/>
              <a:t>4</a:t>
            </a:r>
            <a:r>
              <a:rPr lang="ja-JP" altLang="en-US" dirty="0"/>
              <a:t>月下旬～</a:t>
            </a:r>
            <a:r>
              <a:rPr lang="en-US" altLang="ja-JP" dirty="0"/>
              <a:t>5</a:t>
            </a:r>
            <a:r>
              <a:rPr lang="ja-JP" altLang="en-US" dirty="0"/>
              <a:t>月上旬の高温に対する山梨県での対応</a:t>
            </a:r>
          </a:p>
        </p:txBody>
      </p:sp>
      <p:graphicFrame>
        <p:nvGraphicFramePr>
          <p:cNvPr id="5" name="表 4">
            <a:extLst>
              <a:ext uri="{FF2B5EF4-FFF2-40B4-BE49-F238E27FC236}">
                <a16:creationId xmlns:a16="http://schemas.microsoft.com/office/drawing/2014/main" id="{C056BC5B-A9D1-CB35-D06F-D4E5CDD045A6}"/>
              </a:ext>
            </a:extLst>
          </p:cNvPr>
          <p:cNvGraphicFramePr>
            <a:graphicFrameLocks noGrp="1"/>
          </p:cNvGraphicFramePr>
          <p:nvPr>
            <p:extLst>
              <p:ext uri="{D42A27DB-BD31-4B8C-83A1-F6EECF244321}">
                <p14:modId xmlns:p14="http://schemas.microsoft.com/office/powerpoint/2010/main" val="3724156000"/>
              </p:ext>
            </p:extLst>
          </p:nvPr>
        </p:nvGraphicFramePr>
        <p:xfrm>
          <a:off x="404835" y="1870980"/>
          <a:ext cx="8366010" cy="4794496"/>
        </p:xfrm>
        <a:graphic>
          <a:graphicData uri="http://schemas.openxmlformats.org/drawingml/2006/table">
            <a:tbl>
              <a:tblPr firstRow="1" firstCol="1" bandRow="1">
                <a:tableStyleId>{5C22544A-7EE6-4342-B048-85BDC9FD1C3A}</a:tableStyleId>
              </a:tblPr>
              <a:tblGrid>
                <a:gridCol w="532972">
                  <a:extLst>
                    <a:ext uri="{9D8B030D-6E8A-4147-A177-3AD203B41FA5}">
                      <a16:colId xmlns:a16="http://schemas.microsoft.com/office/drawing/2014/main" val="2634648390"/>
                    </a:ext>
                  </a:extLst>
                </a:gridCol>
                <a:gridCol w="483987">
                  <a:extLst>
                    <a:ext uri="{9D8B030D-6E8A-4147-A177-3AD203B41FA5}">
                      <a16:colId xmlns:a16="http://schemas.microsoft.com/office/drawing/2014/main" val="2432917815"/>
                    </a:ext>
                  </a:extLst>
                </a:gridCol>
                <a:gridCol w="564755">
                  <a:extLst>
                    <a:ext uri="{9D8B030D-6E8A-4147-A177-3AD203B41FA5}">
                      <a16:colId xmlns:a16="http://schemas.microsoft.com/office/drawing/2014/main" val="1810167982"/>
                    </a:ext>
                  </a:extLst>
                </a:gridCol>
                <a:gridCol w="483987">
                  <a:extLst>
                    <a:ext uri="{9D8B030D-6E8A-4147-A177-3AD203B41FA5}">
                      <a16:colId xmlns:a16="http://schemas.microsoft.com/office/drawing/2014/main" val="1839716778"/>
                    </a:ext>
                  </a:extLst>
                </a:gridCol>
                <a:gridCol w="483987">
                  <a:extLst>
                    <a:ext uri="{9D8B030D-6E8A-4147-A177-3AD203B41FA5}">
                      <a16:colId xmlns:a16="http://schemas.microsoft.com/office/drawing/2014/main" val="1092618086"/>
                    </a:ext>
                  </a:extLst>
                </a:gridCol>
                <a:gridCol w="472818">
                  <a:extLst>
                    <a:ext uri="{9D8B030D-6E8A-4147-A177-3AD203B41FA5}">
                      <a16:colId xmlns:a16="http://schemas.microsoft.com/office/drawing/2014/main" val="2825217570"/>
                    </a:ext>
                  </a:extLst>
                </a:gridCol>
                <a:gridCol w="525353">
                  <a:extLst>
                    <a:ext uri="{9D8B030D-6E8A-4147-A177-3AD203B41FA5}">
                      <a16:colId xmlns:a16="http://schemas.microsoft.com/office/drawing/2014/main" val="2966402036"/>
                    </a:ext>
                  </a:extLst>
                </a:gridCol>
                <a:gridCol w="483987">
                  <a:extLst>
                    <a:ext uri="{9D8B030D-6E8A-4147-A177-3AD203B41FA5}">
                      <a16:colId xmlns:a16="http://schemas.microsoft.com/office/drawing/2014/main" val="2487249326"/>
                    </a:ext>
                  </a:extLst>
                </a:gridCol>
                <a:gridCol w="4334164">
                  <a:extLst>
                    <a:ext uri="{9D8B030D-6E8A-4147-A177-3AD203B41FA5}">
                      <a16:colId xmlns:a16="http://schemas.microsoft.com/office/drawing/2014/main" val="1192821637"/>
                    </a:ext>
                  </a:extLst>
                </a:gridCol>
              </a:tblGrid>
              <a:tr h="406400">
                <a:tc rowSpan="2">
                  <a:txBody>
                    <a:bodyPr/>
                    <a:lstStyle/>
                    <a:p>
                      <a:pPr algn="ctr">
                        <a:lnSpc>
                          <a:spcPct val="120000"/>
                        </a:lnSpc>
                      </a:pPr>
                      <a:r>
                        <a:rPr lang="ja-JP" sz="1200" kern="0" dirty="0">
                          <a:effectLst/>
                          <a:latin typeface="+mn-ea"/>
                          <a:ea typeface="+mn-ea"/>
                        </a:rPr>
                        <a:t>日付</a:t>
                      </a:r>
                      <a:endParaRPr lang="ja-JP" sz="1400" kern="100" dirty="0">
                        <a:effectLst/>
                        <a:latin typeface="+mn-ea"/>
                        <a:ea typeface="+mn-ea"/>
                        <a:cs typeface="Times New Roman" panose="02020603050405020304" pitchFamily="18" charset="0"/>
                      </a:endParaRPr>
                    </a:p>
                  </a:txBody>
                  <a:tcPr marL="26330" marR="26330" marT="12934" marB="12934"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5">
                  <a:txBody>
                    <a:bodyPr/>
                    <a:lstStyle/>
                    <a:p>
                      <a:pPr>
                        <a:lnSpc>
                          <a:spcPct val="120000"/>
                        </a:lnSpc>
                      </a:pPr>
                      <a:r>
                        <a:rPr lang="ja-JP" sz="1200" kern="0" dirty="0">
                          <a:effectLst/>
                          <a:latin typeface="+mn-ea"/>
                          <a:ea typeface="+mn-ea"/>
                        </a:rPr>
                        <a:t>平成</a:t>
                      </a:r>
                      <a:r>
                        <a:rPr lang="en-US" sz="1200" kern="0" dirty="0">
                          <a:effectLst/>
                          <a:latin typeface="+mn-ea"/>
                          <a:ea typeface="+mn-ea"/>
                        </a:rPr>
                        <a:t>27</a:t>
                      </a:r>
                      <a:r>
                        <a:rPr lang="ja-JP" sz="1200" kern="0" dirty="0">
                          <a:effectLst/>
                          <a:latin typeface="+mn-ea"/>
                          <a:ea typeface="+mn-ea"/>
                        </a:rPr>
                        <a:t>年</a:t>
                      </a:r>
                      <a:r>
                        <a:rPr lang="en-US" sz="1200" kern="0" dirty="0">
                          <a:effectLst/>
                          <a:latin typeface="+mn-ea"/>
                          <a:ea typeface="+mn-ea"/>
                        </a:rPr>
                        <a:t>4</a:t>
                      </a:r>
                      <a:r>
                        <a:rPr lang="ja-JP" sz="1200" kern="0" dirty="0">
                          <a:effectLst/>
                          <a:latin typeface="+mn-ea"/>
                          <a:ea typeface="+mn-ea"/>
                        </a:rPr>
                        <a:t>月</a:t>
                      </a:r>
                      <a:endParaRPr lang="ja-JP" sz="1400" kern="100" dirty="0">
                        <a:effectLst/>
                        <a:latin typeface="+mn-ea"/>
                        <a:ea typeface="+mn-ea"/>
                        <a:cs typeface="Times New Roman" panose="02020603050405020304" pitchFamily="18" charset="0"/>
                      </a:endParaRPr>
                    </a:p>
                  </a:txBody>
                  <a:tcPr marL="72000" marR="72000" marT="72000" marB="7200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nSpc>
                          <a:spcPct val="120000"/>
                        </a:lnSpc>
                      </a:pPr>
                      <a:r>
                        <a:rPr lang="en-US" sz="1200" kern="0" dirty="0">
                          <a:effectLst/>
                          <a:latin typeface="+mn-ea"/>
                          <a:ea typeface="+mn-ea"/>
                        </a:rPr>
                        <a:t>5</a:t>
                      </a:r>
                      <a:r>
                        <a:rPr lang="ja-JP" sz="1200" kern="0" dirty="0">
                          <a:effectLst/>
                          <a:latin typeface="+mn-ea"/>
                          <a:ea typeface="+mn-ea"/>
                        </a:rPr>
                        <a:t>月</a:t>
                      </a:r>
                      <a:r>
                        <a:rPr lang="ja-JP" altLang="en-US" sz="1200" kern="0" dirty="0">
                          <a:effectLst/>
                          <a:latin typeface="+mn-ea"/>
                          <a:ea typeface="+mn-ea"/>
                        </a:rPr>
                        <a:t>～</a:t>
                      </a:r>
                      <a:endParaRPr kumimoji="1" lang="ja-JP" altLang="en-US" dirty="0">
                        <a:latin typeface="+mn-ea"/>
                        <a:ea typeface="+mn-ea"/>
                      </a:endParaRPr>
                    </a:p>
                  </a:txBody>
                  <a:tcPr marL="72000" marR="72000" marT="72000" marB="72000" anchor="ctr">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115337756"/>
                  </a:ext>
                </a:extLst>
              </a:tr>
              <a:tr h="342200">
                <a:tc vMerge="1">
                  <a:txBody>
                    <a:bodyPr/>
                    <a:lstStyle/>
                    <a:p>
                      <a:endParaRPr kumimoji="1" lang="ja-JP" altLang="en-US"/>
                    </a:p>
                  </a:txBody>
                  <a:tcPr/>
                </a:tc>
                <a:tc>
                  <a:txBody>
                    <a:bodyPr/>
                    <a:lstStyle/>
                    <a:p>
                      <a:pPr>
                        <a:lnSpc>
                          <a:spcPct val="120000"/>
                        </a:lnSpc>
                      </a:pPr>
                      <a:r>
                        <a:rPr lang="en-US" sz="1100" kern="0" dirty="0">
                          <a:effectLst/>
                          <a:latin typeface="+mn-ea"/>
                          <a:ea typeface="+mn-ea"/>
                        </a:rPr>
                        <a:t>23</a:t>
                      </a:r>
                      <a:r>
                        <a:rPr lang="ja-JP" sz="1100" kern="0" dirty="0">
                          <a:effectLst/>
                          <a:latin typeface="+mn-ea"/>
                          <a:ea typeface="+mn-ea"/>
                        </a:rPr>
                        <a:t>日</a:t>
                      </a:r>
                      <a:endParaRPr lang="ja-JP" sz="1400" kern="100" dirty="0">
                        <a:effectLst/>
                        <a:latin typeface="+mn-ea"/>
                        <a:ea typeface="+mn-ea"/>
                        <a:cs typeface="Times New Roman" panose="02020603050405020304" pitchFamily="18" charset="0"/>
                      </a:endParaRPr>
                    </a:p>
                  </a:txBody>
                  <a:tcPr marL="72000" marR="72000" marT="72000" marB="7200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a:txBody>
                    <a:bodyPr/>
                    <a:lstStyle/>
                    <a:p>
                      <a:pPr>
                        <a:lnSpc>
                          <a:spcPct val="120000"/>
                        </a:lnSpc>
                      </a:pPr>
                      <a:r>
                        <a:rPr lang="ja-JP" sz="1100" kern="0" dirty="0">
                          <a:effectLst/>
                          <a:latin typeface="+mn-ea"/>
                          <a:ea typeface="+mn-ea"/>
                        </a:rPr>
                        <a:t>･･･</a:t>
                      </a:r>
                      <a:endParaRPr kumimoji="1" lang="ja-JP" altLang="en-US" dirty="0">
                        <a:latin typeface="+mn-ea"/>
                        <a:ea typeface="+mn-ea"/>
                      </a:endParaRPr>
                    </a:p>
                  </a:txBody>
                  <a:tcPr marL="72000" marR="72000" marT="72000" marB="72000" anchor="ctr">
                    <a:lnT w="12700" cap="flat" cmpd="sng" algn="ctr">
                      <a:solidFill>
                        <a:schemeClr val="bg1"/>
                      </a:solidFill>
                      <a:prstDash val="solid"/>
                      <a:round/>
                      <a:headEnd type="none" w="med" len="med"/>
                      <a:tailEnd type="none" w="med" len="med"/>
                    </a:lnT>
                  </a:tcPr>
                </a:tc>
                <a:tc>
                  <a:txBody>
                    <a:bodyPr/>
                    <a:lstStyle/>
                    <a:p>
                      <a:pPr>
                        <a:lnSpc>
                          <a:spcPct val="120000"/>
                        </a:lnSpc>
                      </a:pPr>
                      <a:r>
                        <a:rPr lang="en-US" sz="1100" kern="0" dirty="0">
                          <a:effectLst/>
                          <a:latin typeface="+mn-ea"/>
                          <a:ea typeface="+mn-ea"/>
                        </a:rPr>
                        <a:t>27</a:t>
                      </a:r>
                      <a:r>
                        <a:rPr lang="ja-JP" sz="1100" kern="0" dirty="0">
                          <a:effectLst/>
                          <a:latin typeface="+mn-ea"/>
                          <a:ea typeface="+mn-ea"/>
                        </a:rPr>
                        <a:t>日</a:t>
                      </a:r>
                      <a:endParaRPr kumimoji="1" lang="ja-JP" altLang="en-US" dirty="0">
                        <a:latin typeface="+mn-ea"/>
                        <a:ea typeface="+mn-ea"/>
                      </a:endParaRPr>
                    </a:p>
                  </a:txBody>
                  <a:tcPr marL="72000" marR="72000" marT="72000" marB="72000" anchor="ctr">
                    <a:lnT w="12700" cap="flat" cmpd="sng" algn="ctr">
                      <a:solidFill>
                        <a:schemeClr val="bg1"/>
                      </a:solidFill>
                      <a:prstDash val="solid"/>
                      <a:round/>
                      <a:headEnd type="none" w="med" len="med"/>
                      <a:tailEnd type="none" w="med" len="med"/>
                    </a:lnT>
                  </a:tcPr>
                </a:tc>
                <a:tc>
                  <a:txBody>
                    <a:bodyPr/>
                    <a:lstStyle/>
                    <a:p>
                      <a:pPr>
                        <a:lnSpc>
                          <a:spcPct val="120000"/>
                        </a:lnSpc>
                      </a:pPr>
                      <a:r>
                        <a:rPr lang="en-US" sz="1100" kern="0" dirty="0">
                          <a:effectLst/>
                          <a:latin typeface="+mn-ea"/>
                          <a:ea typeface="+mn-ea"/>
                        </a:rPr>
                        <a:t>28</a:t>
                      </a:r>
                      <a:r>
                        <a:rPr lang="ja-JP" sz="1100" kern="0" dirty="0">
                          <a:effectLst/>
                          <a:latin typeface="+mn-ea"/>
                          <a:ea typeface="+mn-ea"/>
                        </a:rPr>
                        <a:t>日</a:t>
                      </a:r>
                      <a:endParaRPr kumimoji="1" lang="ja-JP" altLang="en-US" dirty="0">
                        <a:latin typeface="+mn-ea"/>
                        <a:ea typeface="+mn-ea"/>
                      </a:endParaRPr>
                    </a:p>
                  </a:txBody>
                  <a:tcPr marL="72000" marR="72000" marT="72000" marB="72000" anchor="ctr">
                    <a:lnT w="12700" cap="flat" cmpd="sng" algn="ctr">
                      <a:solidFill>
                        <a:schemeClr val="bg1"/>
                      </a:solidFill>
                      <a:prstDash val="solid"/>
                      <a:round/>
                      <a:headEnd type="none" w="med" len="med"/>
                      <a:tailEnd type="none" w="med" len="med"/>
                    </a:lnT>
                  </a:tcPr>
                </a:tc>
                <a:tc>
                  <a:txBody>
                    <a:bodyPr/>
                    <a:lstStyle/>
                    <a:p>
                      <a:pPr>
                        <a:lnSpc>
                          <a:spcPct val="120000"/>
                        </a:lnSpc>
                      </a:pPr>
                      <a:r>
                        <a:rPr lang="ja-JP" sz="1100" kern="0" dirty="0">
                          <a:effectLst/>
                          <a:latin typeface="+mn-ea"/>
                          <a:ea typeface="+mn-ea"/>
                        </a:rPr>
                        <a:t>･･･</a:t>
                      </a:r>
                      <a:endParaRPr kumimoji="1" lang="ja-JP" altLang="en-US" dirty="0">
                        <a:latin typeface="+mn-ea"/>
                        <a:ea typeface="+mn-ea"/>
                      </a:endParaRPr>
                    </a:p>
                  </a:txBody>
                  <a:tcPr marL="72000" marR="72000" marT="72000" marB="72000" anchor="ctr">
                    <a:lnT w="12700" cap="flat" cmpd="sng" algn="ctr">
                      <a:solidFill>
                        <a:schemeClr val="bg1"/>
                      </a:solidFill>
                      <a:prstDash val="solid"/>
                      <a:round/>
                      <a:headEnd type="none" w="med" len="med"/>
                      <a:tailEnd type="none" w="med" len="med"/>
                    </a:lnT>
                  </a:tcPr>
                </a:tc>
                <a:tc>
                  <a:txBody>
                    <a:bodyPr/>
                    <a:lstStyle/>
                    <a:p>
                      <a:pPr>
                        <a:lnSpc>
                          <a:spcPct val="120000"/>
                        </a:lnSpc>
                      </a:pPr>
                      <a:r>
                        <a:rPr lang="ja-JP" sz="1100" kern="0" dirty="0">
                          <a:effectLst/>
                          <a:latin typeface="+mn-ea"/>
                          <a:ea typeface="+mn-ea"/>
                        </a:rPr>
                        <a:t>･･･</a:t>
                      </a:r>
                      <a:endParaRPr kumimoji="1" lang="ja-JP" altLang="en-US" dirty="0">
                        <a:latin typeface="+mn-ea"/>
                        <a:ea typeface="+mn-ea"/>
                      </a:endParaRPr>
                    </a:p>
                  </a:txBody>
                  <a:tcPr marL="72000" marR="72000" marT="72000" marB="72000" anchor="ctr">
                    <a:lnT w="12700" cap="flat" cmpd="sng" algn="ctr">
                      <a:solidFill>
                        <a:schemeClr val="bg1"/>
                      </a:solidFill>
                      <a:prstDash val="solid"/>
                      <a:round/>
                      <a:headEnd type="none" w="med" len="med"/>
                      <a:tailEnd type="none" w="med" len="med"/>
                    </a:lnT>
                  </a:tcPr>
                </a:tc>
                <a:tc>
                  <a:txBody>
                    <a:bodyPr/>
                    <a:lstStyle/>
                    <a:p>
                      <a:pPr>
                        <a:lnSpc>
                          <a:spcPct val="120000"/>
                        </a:lnSpc>
                      </a:pPr>
                      <a:r>
                        <a:rPr lang="en-US" sz="1100" kern="0" dirty="0">
                          <a:effectLst/>
                          <a:latin typeface="+mn-ea"/>
                          <a:ea typeface="+mn-ea"/>
                        </a:rPr>
                        <a:t>7</a:t>
                      </a:r>
                      <a:r>
                        <a:rPr lang="ja-JP" sz="1100" kern="0" dirty="0">
                          <a:effectLst/>
                          <a:latin typeface="+mn-ea"/>
                          <a:ea typeface="+mn-ea"/>
                        </a:rPr>
                        <a:t>日</a:t>
                      </a:r>
                      <a:endParaRPr kumimoji="1" lang="ja-JP" altLang="en-US" dirty="0">
                        <a:latin typeface="+mn-ea"/>
                        <a:ea typeface="+mn-ea"/>
                      </a:endParaRPr>
                    </a:p>
                  </a:txBody>
                  <a:tcPr marL="72000" marR="72000" marT="72000" marB="72000" anchor="ctr">
                    <a:lnT w="12700" cap="flat" cmpd="sng" algn="ctr">
                      <a:solidFill>
                        <a:schemeClr val="bg1"/>
                      </a:solidFill>
                      <a:prstDash val="solid"/>
                      <a:round/>
                      <a:headEnd type="none" w="med" len="med"/>
                      <a:tailEnd type="none" w="med" len="med"/>
                    </a:lnT>
                  </a:tcPr>
                </a:tc>
                <a:tc>
                  <a:txBody>
                    <a:bodyPr/>
                    <a:lstStyle/>
                    <a:p>
                      <a:pPr>
                        <a:lnSpc>
                          <a:spcPct val="120000"/>
                        </a:lnSpc>
                      </a:pPr>
                      <a:r>
                        <a:rPr lang="en-US" sz="1100" kern="0" dirty="0">
                          <a:effectLst/>
                          <a:latin typeface="+mn-ea"/>
                          <a:ea typeface="+mn-ea"/>
                        </a:rPr>
                        <a:t>8</a:t>
                      </a:r>
                      <a:r>
                        <a:rPr lang="ja-JP" sz="1100" kern="0" dirty="0">
                          <a:effectLst/>
                          <a:latin typeface="+mn-ea"/>
                          <a:ea typeface="+mn-ea"/>
                        </a:rPr>
                        <a:t>日</a:t>
                      </a:r>
                      <a:endParaRPr kumimoji="1" lang="ja-JP" altLang="en-US" dirty="0">
                        <a:latin typeface="+mn-ea"/>
                        <a:ea typeface="+mn-ea"/>
                      </a:endParaRPr>
                    </a:p>
                  </a:txBody>
                  <a:tcPr marL="72000" marR="72000" marT="72000" marB="7200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917053017"/>
                  </a:ext>
                </a:extLst>
              </a:tr>
              <a:tr h="396000">
                <a:tc rowSpan="4">
                  <a:txBody>
                    <a:bodyPr/>
                    <a:lstStyle/>
                    <a:p>
                      <a:pPr algn="ctr">
                        <a:lnSpc>
                          <a:spcPct val="120000"/>
                        </a:lnSpc>
                      </a:pPr>
                      <a:r>
                        <a:rPr lang="ja-JP" sz="1200" kern="0" dirty="0">
                          <a:effectLst/>
                          <a:latin typeface="+mn-ea"/>
                          <a:ea typeface="+mn-ea"/>
                        </a:rPr>
                        <a:t>気象情報</a:t>
                      </a:r>
                      <a:r>
                        <a:rPr lang="ja-JP" altLang="en-US" sz="1200" kern="0" dirty="0">
                          <a:effectLst/>
                          <a:latin typeface="+mn-ea"/>
                          <a:ea typeface="+mn-ea"/>
                        </a:rPr>
                        <a:t>（気象庁）</a:t>
                      </a:r>
                      <a:endParaRPr lang="ja-JP" sz="1400" kern="100" dirty="0">
                        <a:effectLst/>
                        <a:latin typeface="+mn-ea"/>
                        <a:ea typeface="+mn-ea"/>
                        <a:cs typeface="Times New Roman" panose="02020603050405020304" pitchFamily="18" charset="0"/>
                      </a:endParaRPr>
                    </a:p>
                  </a:txBody>
                  <a:tcPr marL="26330" marR="26330" marT="12934" marB="12934" vert="eaVert" anchor="ctr">
                    <a:lnT w="12700" cap="flat" cmpd="sng" algn="ctr">
                      <a:solidFill>
                        <a:schemeClr val="bg1"/>
                      </a:solidFill>
                      <a:prstDash val="solid"/>
                      <a:round/>
                      <a:headEnd type="none" w="med" len="med"/>
                      <a:tailEnd type="none" w="med" len="med"/>
                    </a:lnT>
                  </a:tcPr>
                </a:tc>
                <a:tc gridSpan="8">
                  <a:txBody>
                    <a:bodyPr/>
                    <a:lstStyle/>
                    <a:p>
                      <a:pPr>
                        <a:lnSpc>
                          <a:spcPct val="120000"/>
                        </a:lnSpc>
                      </a:pPr>
                      <a:r>
                        <a:rPr lang="ja-JP" sz="1200" kern="0" dirty="0">
                          <a:effectLst/>
                          <a:latin typeface="+mn-ea"/>
                          <a:ea typeface="+mn-ea"/>
                        </a:rPr>
                        <a:t>高温に関する異常天候早期警戒情報（</a:t>
                      </a:r>
                      <a:r>
                        <a:rPr lang="en-US" sz="1200" kern="0" dirty="0">
                          <a:effectLst/>
                          <a:latin typeface="+mn-ea"/>
                          <a:ea typeface="+mn-ea"/>
                        </a:rPr>
                        <a:t>4/23</a:t>
                      </a:r>
                      <a:r>
                        <a:rPr lang="ja-JP" sz="1200" kern="0" dirty="0">
                          <a:effectLst/>
                          <a:latin typeface="+mn-ea"/>
                          <a:ea typeface="+mn-ea"/>
                        </a:rPr>
                        <a:t>）</a:t>
                      </a:r>
                      <a:r>
                        <a:rPr lang="ja-JP" sz="1100" kern="0" dirty="0">
                          <a:effectLst/>
                          <a:latin typeface="+mn-ea"/>
                          <a:ea typeface="+mn-ea"/>
                        </a:rPr>
                        <a:t>［内容：</a:t>
                      </a:r>
                      <a:r>
                        <a:rPr lang="en-US" sz="1100" kern="0" dirty="0">
                          <a:effectLst/>
                          <a:latin typeface="+mn-ea"/>
                          <a:ea typeface="+mn-ea"/>
                        </a:rPr>
                        <a:t>4</a:t>
                      </a:r>
                      <a:r>
                        <a:rPr lang="ja-JP" sz="1100" kern="0" dirty="0">
                          <a:effectLst/>
                          <a:latin typeface="+mn-ea"/>
                          <a:ea typeface="+mn-ea"/>
                        </a:rPr>
                        <a:t>月</a:t>
                      </a:r>
                      <a:r>
                        <a:rPr lang="en-US" sz="1100" kern="0" dirty="0">
                          <a:effectLst/>
                          <a:latin typeface="+mn-ea"/>
                          <a:ea typeface="+mn-ea"/>
                        </a:rPr>
                        <a:t>28</a:t>
                      </a:r>
                      <a:r>
                        <a:rPr lang="ja-JP" sz="1100" kern="0" dirty="0">
                          <a:effectLst/>
                          <a:latin typeface="+mn-ea"/>
                          <a:ea typeface="+mn-ea"/>
                        </a:rPr>
                        <a:t>日頃からの約</a:t>
                      </a:r>
                      <a:r>
                        <a:rPr lang="en-US" sz="1100" kern="0" dirty="0">
                          <a:effectLst/>
                          <a:latin typeface="+mn-ea"/>
                          <a:ea typeface="+mn-ea"/>
                        </a:rPr>
                        <a:t>1</a:t>
                      </a:r>
                      <a:r>
                        <a:rPr lang="ja-JP" sz="1100" kern="0" dirty="0">
                          <a:effectLst/>
                          <a:latin typeface="+mn-ea"/>
                          <a:ea typeface="+mn-ea"/>
                        </a:rPr>
                        <a:t>週間かなりの高温］</a:t>
                      </a:r>
                      <a:endParaRPr lang="ja-JP" sz="1400" kern="100" dirty="0">
                        <a:effectLst/>
                        <a:latin typeface="+mn-ea"/>
                        <a:ea typeface="+mn-ea"/>
                        <a:cs typeface="Times New Roman" panose="02020603050405020304" pitchFamily="18" charset="0"/>
                      </a:endParaRPr>
                    </a:p>
                  </a:txBody>
                  <a:tcPr marL="72000" marR="72000" marT="72000" marB="72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706611338"/>
                  </a:ext>
                </a:extLst>
              </a:tr>
              <a:tr h="396000">
                <a:tc vMerge="1">
                  <a:txBody>
                    <a:bodyPr/>
                    <a:lstStyle/>
                    <a:p>
                      <a:endParaRPr kumimoji="1" lang="ja-JP" altLang="en-US"/>
                    </a:p>
                  </a:txBody>
                  <a:tcPr/>
                </a:tc>
                <a:tc gridSpan="2">
                  <a:txBody>
                    <a:bodyPr/>
                    <a:lstStyle/>
                    <a:p>
                      <a:pPr>
                        <a:lnSpc>
                          <a:spcPct val="120000"/>
                        </a:lnSpc>
                      </a:pPr>
                      <a:endParaRPr lang="ja-JP" sz="1400" kern="100" dirty="0">
                        <a:effectLst/>
                        <a:latin typeface="+mn-ea"/>
                        <a:ea typeface="+mn-ea"/>
                        <a:cs typeface="Times New Roman" panose="02020603050405020304" pitchFamily="18" charset="0"/>
                      </a:endParaRPr>
                    </a:p>
                  </a:txBody>
                  <a:tcPr marL="72000" marR="72000" marT="72000" marB="72000" anchor="ctr"/>
                </a:tc>
                <a:tc hMerge="1">
                  <a:txBody>
                    <a:bodyPr/>
                    <a:lstStyle/>
                    <a:p>
                      <a:endParaRPr kumimoji="1" lang="ja-JP" altLang="en-US"/>
                    </a:p>
                  </a:txBody>
                  <a:tcPr/>
                </a:tc>
                <a:tc gridSpan="6">
                  <a:txBody>
                    <a:bodyPr/>
                    <a:lstStyle/>
                    <a:p>
                      <a:r>
                        <a:rPr lang="ja-JP" sz="1200" kern="0" dirty="0">
                          <a:effectLst/>
                          <a:latin typeface="+mn-ea"/>
                          <a:ea typeface="+mn-ea"/>
                        </a:rPr>
                        <a:t>高温に関する異常天候早期警戒情報（</a:t>
                      </a:r>
                      <a:r>
                        <a:rPr lang="en-US" sz="1200" kern="0" dirty="0">
                          <a:effectLst/>
                          <a:latin typeface="+mn-ea"/>
                          <a:ea typeface="+mn-ea"/>
                        </a:rPr>
                        <a:t>4/27</a:t>
                      </a:r>
                      <a:r>
                        <a:rPr lang="ja-JP" sz="1200" kern="0" dirty="0">
                          <a:effectLst/>
                          <a:latin typeface="+mn-ea"/>
                          <a:ea typeface="+mn-ea"/>
                        </a:rPr>
                        <a:t>）</a:t>
                      </a:r>
                      <a:r>
                        <a:rPr lang="ja-JP" sz="1100" kern="0" dirty="0">
                          <a:effectLst/>
                          <a:latin typeface="+mn-ea"/>
                          <a:ea typeface="+mn-ea"/>
                        </a:rPr>
                        <a:t>［内容：</a:t>
                      </a:r>
                      <a:r>
                        <a:rPr lang="en-US" sz="1100" kern="0" dirty="0">
                          <a:effectLst/>
                          <a:latin typeface="+mn-ea"/>
                          <a:ea typeface="+mn-ea"/>
                        </a:rPr>
                        <a:t>5</a:t>
                      </a:r>
                      <a:r>
                        <a:rPr lang="ja-JP" sz="1100" kern="0" dirty="0">
                          <a:effectLst/>
                          <a:latin typeface="+mn-ea"/>
                          <a:ea typeface="+mn-ea"/>
                        </a:rPr>
                        <a:t>月</a:t>
                      </a:r>
                      <a:r>
                        <a:rPr lang="en-US" sz="1100" kern="0" dirty="0">
                          <a:effectLst/>
                          <a:latin typeface="+mn-ea"/>
                          <a:ea typeface="+mn-ea"/>
                        </a:rPr>
                        <a:t>2</a:t>
                      </a:r>
                      <a:r>
                        <a:rPr lang="ja-JP" sz="1100" kern="0" dirty="0">
                          <a:effectLst/>
                          <a:latin typeface="+mn-ea"/>
                          <a:ea typeface="+mn-ea"/>
                        </a:rPr>
                        <a:t>日頃からの約</a:t>
                      </a:r>
                      <a:r>
                        <a:rPr lang="en-US" sz="1100" kern="0" dirty="0">
                          <a:effectLst/>
                          <a:latin typeface="+mn-ea"/>
                          <a:ea typeface="+mn-ea"/>
                        </a:rPr>
                        <a:t>1</a:t>
                      </a:r>
                      <a:r>
                        <a:rPr lang="ja-JP" sz="1100" kern="0" dirty="0">
                          <a:effectLst/>
                          <a:latin typeface="+mn-ea"/>
                          <a:ea typeface="+mn-ea"/>
                        </a:rPr>
                        <a:t>週間かなりの高温］</a:t>
                      </a:r>
                      <a:endParaRPr kumimoji="1" lang="ja-JP" altLang="en-US" dirty="0"/>
                    </a:p>
                  </a:txBody>
                  <a:tcPr marL="72000" marR="72000" marT="72000" marB="72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lang="ja-JP" sz="1400" kern="100">
                        <a:effectLst/>
                        <a:latin typeface="Times New Roman" panose="02020603050405020304" pitchFamily="18" charset="0"/>
                        <a:cs typeface="Times New Roman" panose="02020603050405020304" pitchFamily="18" charset="0"/>
                      </a:endParaRPr>
                    </a:p>
                  </a:txBody>
                  <a:tcPr marL="26330" marR="26330" marT="12934" marB="12934" anchor="ctr"/>
                </a:tc>
                <a:tc hMerge="1">
                  <a:txBody>
                    <a:bodyPr/>
                    <a:lstStyle/>
                    <a:p>
                      <a:endParaRPr kumimoji="1" lang="ja-JP" altLang="en-US"/>
                    </a:p>
                  </a:txBody>
                  <a:tcPr/>
                </a:tc>
                <a:extLst>
                  <a:ext uri="{0D108BD9-81ED-4DB2-BD59-A6C34878D82A}">
                    <a16:rowId xmlns:a16="http://schemas.microsoft.com/office/drawing/2014/main" val="1450691756"/>
                  </a:ext>
                </a:extLst>
              </a:tr>
              <a:tr h="396000">
                <a:tc vMerge="1">
                  <a:txBody>
                    <a:bodyPr/>
                    <a:lstStyle/>
                    <a:p>
                      <a:endParaRPr kumimoji="1" lang="ja-JP" altLang="en-US"/>
                    </a:p>
                  </a:txBody>
                  <a:tcPr/>
                </a:tc>
                <a:tc gridSpan="6">
                  <a:txBody>
                    <a:bodyPr/>
                    <a:lstStyle/>
                    <a:p>
                      <a:pPr>
                        <a:lnSpc>
                          <a:spcPct val="120000"/>
                        </a:lnSpc>
                      </a:pPr>
                      <a:endParaRPr lang="ja-JP" sz="1400" kern="100" dirty="0">
                        <a:effectLst/>
                        <a:latin typeface="+mn-ea"/>
                        <a:ea typeface="+mn-ea"/>
                        <a:cs typeface="Times New Roman" panose="02020603050405020304" pitchFamily="18" charset="0"/>
                      </a:endParaRPr>
                    </a:p>
                  </a:txBody>
                  <a:tcPr marL="72000" marR="72000" marT="72000" marB="72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r>
                        <a:rPr lang="ja-JP" sz="1200" kern="0" dirty="0">
                          <a:effectLst/>
                          <a:latin typeface="+mn-ea"/>
                          <a:ea typeface="+mn-ea"/>
                        </a:rPr>
                        <a:t>関東甲信地方</a:t>
                      </a:r>
                      <a:r>
                        <a:rPr lang="en-US" sz="1200" kern="0" dirty="0">
                          <a:effectLst/>
                          <a:latin typeface="+mn-ea"/>
                          <a:ea typeface="+mn-ea"/>
                        </a:rPr>
                        <a:t>1</a:t>
                      </a:r>
                      <a:r>
                        <a:rPr lang="ja-JP" sz="1200" kern="0" dirty="0">
                          <a:effectLst/>
                          <a:latin typeface="+mn-ea"/>
                          <a:ea typeface="+mn-ea"/>
                        </a:rPr>
                        <a:t>か月予報（</a:t>
                      </a:r>
                      <a:r>
                        <a:rPr lang="en-US" sz="1200" kern="0" dirty="0">
                          <a:effectLst/>
                          <a:latin typeface="+mn-ea"/>
                          <a:ea typeface="+mn-ea"/>
                        </a:rPr>
                        <a:t>5/7</a:t>
                      </a:r>
                      <a:r>
                        <a:rPr lang="ja-JP" sz="1200" kern="0" dirty="0">
                          <a:effectLst/>
                          <a:latin typeface="+mn-ea"/>
                          <a:ea typeface="+mn-ea"/>
                        </a:rPr>
                        <a:t>）</a:t>
                      </a:r>
                      <a:endParaRPr kumimoji="1" lang="ja-JP" altLang="en-US" dirty="0"/>
                    </a:p>
                  </a:txBody>
                  <a:tcPr marL="72000" marR="72000" marT="72000" marB="72000" anchor="ctr"/>
                </a:tc>
                <a:tc hMerge="1">
                  <a:txBody>
                    <a:bodyPr/>
                    <a:lstStyle/>
                    <a:p>
                      <a:endParaRPr kumimoji="1" lang="ja-JP" altLang="en-US"/>
                    </a:p>
                  </a:txBody>
                  <a:tcPr/>
                </a:tc>
                <a:extLst>
                  <a:ext uri="{0D108BD9-81ED-4DB2-BD59-A6C34878D82A}">
                    <a16:rowId xmlns:a16="http://schemas.microsoft.com/office/drawing/2014/main" val="3234967372"/>
                  </a:ext>
                </a:extLst>
              </a:tr>
              <a:tr h="540000">
                <a:tc vMerge="1">
                  <a:txBody>
                    <a:bodyPr/>
                    <a:lstStyle/>
                    <a:p>
                      <a:endParaRPr kumimoji="1" lang="ja-JP" altLang="en-US"/>
                    </a:p>
                  </a:txBody>
                  <a:tcPr/>
                </a:tc>
                <a:tc gridSpan="8">
                  <a:txBody>
                    <a:bodyPr/>
                    <a:lstStyle/>
                    <a:p>
                      <a:pPr>
                        <a:lnSpc>
                          <a:spcPct val="120000"/>
                        </a:lnSpc>
                      </a:pPr>
                      <a:r>
                        <a:rPr lang="ja-JP" sz="1200" kern="0" dirty="0">
                          <a:effectLst/>
                          <a:latin typeface="+mn-ea"/>
                          <a:ea typeface="+mn-ea"/>
                        </a:rPr>
                        <a:t>・週間天気予報（毎日）</a:t>
                      </a:r>
                      <a:endParaRPr lang="ja-JP" sz="1400" kern="100" dirty="0">
                        <a:effectLst/>
                        <a:latin typeface="+mn-ea"/>
                        <a:ea typeface="+mn-ea"/>
                      </a:endParaRPr>
                    </a:p>
                    <a:p>
                      <a:pPr>
                        <a:lnSpc>
                          <a:spcPct val="120000"/>
                        </a:lnSpc>
                      </a:pPr>
                      <a:r>
                        <a:rPr lang="ja-JP" sz="1200" kern="0" dirty="0">
                          <a:effectLst/>
                          <a:latin typeface="+mn-ea"/>
                          <a:ea typeface="+mn-ea"/>
                        </a:rPr>
                        <a:t>・確率予測資料</a:t>
                      </a:r>
                      <a:r>
                        <a:rPr lang="ja-JP" altLang="en-US" sz="1200" kern="0" dirty="0">
                          <a:effectLst/>
                          <a:latin typeface="+mn-ea"/>
                          <a:ea typeface="+mn-ea"/>
                        </a:rPr>
                        <a:t>（</a:t>
                      </a:r>
                      <a:r>
                        <a:rPr lang="ja-JP" sz="1200" kern="0" dirty="0">
                          <a:effectLst/>
                          <a:latin typeface="+mn-ea"/>
                          <a:ea typeface="+mn-ea"/>
                        </a:rPr>
                        <a:t>毎週月･木曜日</a:t>
                      </a:r>
                      <a:r>
                        <a:rPr lang="ja-JP" altLang="en-US" sz="1200" kern="0" dirty="0">
                          <a:effectLst/>
                          <a:latin typeface="+mn-ea"/>
                          <a:ea typeface="+mn-ea"/>
                        </a:rPr>
                        <a:t>）</a:t>
                      </a:r>
                      <a:r>
                        <a:rPr lang="ja-JP" sz="1200" kern="0" dirty="0">
                          <a:effectLst/>
                          <a:latin typeface="+mn-ea"/>
                          <a:ea typeface="+mn-ea"/>
                        </a:rPr>
                        <a:t>、１か月予報（毎週木曜日）</a:t>
                      </a:r>
                      <a:endParaRPr lang="ja-JP" sz="1400" kern="100" dirty="0">
                        <a:effectLst/>
                        <a:latin typeface="+mn-ea"/>
                        <a:ea typeface="+mn-ea"/>
                        <a:cs typeface="Times New Roman" panose="02020603050405020304" pitchFamily="18" charset="0"/>
                      </a:endParaRPr>
                    </a:p>
                  </a:txBody>
                  <a:tcPr marL="72000" marR="72000" marT="72000" marB="72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746237990"/>
                  </a:ext>
                </a:extLst>
              </a:tr>
              <a:tr h="396000">
                <a:tc rowSpan="3">
                  <a:txBody>
                    <a:bodyPr/>
                    <a:lstStyle/>
                    <a:p>
                      <a:pPr algn="ctr">
                        <a:lnSpc>
                          <a:spcPct val="120000"/>
                        </a:lnSpc>
                      </a:pPr>
                      <a:r>
                        <a:rPr lang="ja-JP" altLang="en-US" sz="1200" kern="0" dirty="0">
                          <a:effectLst/>
                          <a:latin typeface="+mn-ea"/>
                          <a:ea typeface="+mn-ea"/>
                        </a:rPr>
                        <a:t>（</a:t>
                      </a:r>
                      <a:r>
                        <a:rPr lang="ja-JP" sz="1200" kern="0" dirty="0">
                          <a:effectLst/>
                          <a:latin typeface="+mn-ea"/>
                          <a:ea typeface="+mn-ea"/>
                        </a:rPr>
                        <a:t>山梨県</a:t>
                      </a:r>
                      <a:r>
                        <a:rPr lang="ja-JP" altLang="en-US" sz="1200" kern="0" dirty="0">
                          <a:effectLst/>
                          <a:latin typeface="+mn-ea"/>
                          <a:ea typeface="+mn-ea"/>
                        </a:rPr>
                        <a:t>）</a:t>
                      </a:r>
                      <a:r>
                        <a:rPr lang="en-US" sz="1200" kern="0" dirty="0">
                          <a:effectLst/>
                          <a:latin typeface="+mn-ea"/>
                          <a:ea typeface="+mn-ea"/>
                        </a:rPr>
                        <a:t/>
                      </a:r>
                      <a:br>
                        <a:rPr lang="en-US" sz="1200" kern="0" dirty="0">
                          <a:effectLst/>
                          <a:latin typeface="+mn-ea"/>
                          <a:ea typeface="+mn-ea"/>
                        </a:rPr>
                      </a:br>
                      <a:r>
                        <a:rPr lang="ja-JP" sz="1200" kern="0" dirty="0">
                          <a:effectLst/>
                          <a:latin typeface="+mn-ea"/>
                          <a:ea typeface="+mn-ea"/>
                        </a:rPr>
                        <a:t>農業技術情報</a:t>
                      </a:r>
                      <a:endParaRPr lang="ja-JP" sz="1400" kern="100" dirty="0">
                        <a:effectLst/>
                        <a:latin typeface="+mn-ea"/>
                        <a:ea typeface="+mn-ea"/>
                        <a:cs typeface="Times New Roman" panose="02020603050405020304" pitchFamily="18" charset="0"/>
                      </a:endParaRPr>
                    </a:p>
                  </a:txBody>
                  <a:tcPr marL="26330" marR="26330" marT="12934" marB="12934" vert="eaVert" anchor="ctr"/>
                </a:tc>
                <a:tc gridSpan="3">
                  <a:txBody>
                    <a:bodyPr/>
                    <a:lstStyle/>
                    <a:p>
                      <a:pPr>
                        <a:lnSpc>
                          <a:spcPct val="120000"/>
                        </a:lnSpc>
                      </a:pPr>
                      <a:endParaRPr lang="ja-JP" sz="1400" kern="100" dirty="0">
                        <a:effectLst/>
                        <a:latin typeface="+mn-ea"/>
                        <a:ea typeface="+mn-ea"/>
                        <a:cs typeface="Times New Roman" panose="02020603050405020304" pitchFamily="18" charset="0"/>
                      </a:endParaRPr>
                    </a:p>
                  </a:txBody>
                  <a:tcPr marL="72000" marR="72000" marT="72000" marB="72000" anchor="ctr"/>
                </a:tc>
                <a:tc hMerge="1">
                  <a:txBody>
                    <a:bodyPr/>
                    <a:lstStyle/>
                    <a:p>
                      <a:endParaRPr kumimoji="1" lang="ja-JP" altLang="en-US"/>
                    </a:p>
                  </a:txBody>
                  <a:tcPr/>
                </a:tc>
                <a:tc hMerge="1">
                  <a:txBody>
                    <a:bodyPr/>
                    <a:lstStyle/>
                    <a:p>
                      <a:endParaRPr kumimoji="1" lang="ja-JP" altLang="en-US"/>
                    </a:p>
                  </a:txBody>
                  <a:tcPr/>
                </a:tc>
                <a:tc gridSpan="5">
                  <a:txBody>
                    <a:bodyPr/>
                    <a:lstStyle/>
                    <a:p>
                      <a:r>
                        <a:rPr lang="ja-JP" sz="1200" kern="0" dirty="0">
                          <a:effectLst/>
                          <a:latin typeface="+mn-ea"/>
                          <a:ea typeface="+mn-ea"/>
                        </a:rPr>
                        <a:t>少雨・高温に対する農作物の管理（技術対策資料）（</a:t>
                      </a:r>
                      <a:r>
                        <a:rPr lang="en-US" sz="1200" kern="0" dirty="0">
                          <a:effectLst/>
                          <a:latin typeface="+mn-ea"/>
                          <a:ea typeface="+mn-ea"/>
                        </a:rPr>
                        <a:t>4/28</a:t>
                      </a:r>
                      <a:r>
                        <a:rPr lang="ja-JP" sz="1200" kern="0" dirty="0">
                          <a:effectLst/>
                          <a:latin typeface="+mn-ea"/>
                          <a:ea typeface="+mn-ea"/>
                        </a:rPr>
                        <a:t>）</a:t>
                      </a:r>
                      <a:endParaRPr kumimoji="1" lang="ja-JP" altLang="en-US" dirty="0"/>
                    </a:p>
                  </a:txBody>
                  <a:tcPr marL="72000" marR="72000" marT="72000" marB="72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lang="ja-JP" sz="1400" kern="100" dirty="0">
                        <a:effectLst/>
                        <a:latin typeface="Times New Roman" panose="02020603050405020304" pitchFamily="18" charset="0"/>
                        <a:cs typeface="Times New Roman" panose="02020603050405020304" pitchFamily="18" charset="0"/>
                      </a:endParaRPr>
                    </a:p>
                  </a:txBody>
                  <a:tcPr marL="26330" marR="26330" marT="12934" marB="12934" anchor="ctr"/>
                </a:tc>
                <a:extLst>
                  <a:ext uri="{0D108BD9-81ED-4DB2-BD59-A6C34878D82A}">
                    <a16:rowId xmlns:a16="http://schemas.microsoft.com/office/drawing/2014/main" val="3070453935"/>
                  </a:ext>
                </a:extLst>
              </a:tr>
              <a:tr h="396000">
                <a:tc vMerge="1">
                  <a:txBody>
                    <a:bodyPr/>
                    <a:lstStyle/>
                    <a:p>
                      <a:endParaRPr kumimoji="1" lang="ja-JP" altLang="en-US"/>
                    </a:p>
                  </a:txBody>
                  <a:tcPr/>
                </a:tc>
                <a:tc gridSpan="7">
                  <a:txBody>
                    <a:bodyPr/>
                    <a:lstStyle/>
                    <a:p>
                      <a:pPr>
                        <a:lnSpc>
                          <a:spcPct val="120000"/>
                        </a:lnSpc>
                      </a:pPr>
                      <a:endParaRPr lang="ja-JP" sz="1400" kern="100" dirty="0">
                        <a:effectLst/>
                        <a:latin typeface="+mn-ea"/>
                        <a:ea typeface="+mn-ea"/>
                        <a:cs typeface="Times New Roman" panose="02020603050405020304" pitchFamily="18" charset="0"/>
                      </a:endParaRPr>
                    </a:p>
                  </a:txBody>
                  <a:tcPr marL="72000" marR="72000" marT="72000" marB="72000" anchor="ctr"/>
                </a:tc>
                <a:tc hMerge="1">
                  <a:txBody>
                    <a:bodyPr/>
                    <a:lstStyle/>
                    <a:p>
                      <a:endParaRPr lang="ja-JP" sz="1400" kern="100" dirty="0">
                        <a:effectLst/>
                        <a:latin typeface="Times New Roman" panose="02020603050405020304" pitchFamily="18" charset="0"/>
                        <a:cs typeface="Times New Roman" panose="02020603050405020304" pitchFamily="18" charset="0"/>
                      </a:endParaRPr>
                    </a:p>
                  </a:txBody>
                  <a:tcPr marL="26330" marR="26330" marT="12934" marB="12934" anchor="ctr"/>
                </a:tc>
                <a:tc hMerge="1">
                  <a:txBody>
                    <a:bodyPr/>
                    <a:lstStyle/>
                    <a:p>
                      <a:endParaRPr lang="ja-JP" sz="1400" kern="100" dirty="0">
                        <a:effectLst/>
                        <a:latin typeface="Times New Roman" panose="02020603050405020304" pitchFamily="18" charset="0"/>
                        <a:cs typeface="Times New Roman" panose="02020603050405020304" pitchFamily="18" charset="0"/>
                      </a:endParaRPr>
                    </a:p>
                  </a:txBody>
                  <a:tcPr marL="26330" marR="26330" marT="12934" marB="12934" anchor="ctr"/>
                </a:tc>
                <a:tc hMerge="1">
                  <a:txBody>
                    <a:bodyPr/>
                    <a:lstStyle/>
                    <a:p>
                      <a:endParaRPr lang="ja-JP" sz="1400" kern="100" dirty="0">
                        <a:effectLst/>
                        <a:latin typeface="Times New Roman" panose="02020603050405020304" pitchFamily="18" charset="0"/>
                        <a:cs typeface="Times New Roman" panose="02020603050405020304" pitchFamily="18" charset="0"/>
                      </a:endParaRPr>
                    </a:p>
                  </a:txBody>
                  <a:tcPr marL="26330" marR="26330" marT="12934" marB="12934" anchor="ctr"/>
                </a:tc>
                <a:tc hMerge="1">
                  <a:txBody>
                    <a:bodyPr/>
                    <a:lstStyle/>
                    <a:p>
                      <a:endParaRPr lang="ja-JP" sz="1400" kern="100" dirty="0">
                        <a:effectLst/>
                        <a:latin typeface="Times New Roman" panose="02020603050405020304" pitchFamily="18" charset="0"/>
                        <a:cs typeface="Times New Roman" panose="02020603050405020304" pitchFamily="18" charset="0"/>
                      </a:endParaRPr>
                    </a:p>
                  </a:txBody>
                  <a:tcPr marL="26330" marR="26330" marT="12934" marB="12934" anchor="ctr"/>
                </a:tc>
                <a:tc hMerge="1">
                  <a:txBody>
                    <a:bodyPr/>
                    <a:lstStyle/>
                    <a:p>
                      <a:endParaRPr lang="ja-JP" sz="1400" kern="100" dirty="0">
                        <a:effectLst/>
                        <a:latin typeface="Times New Roman" panose="02020603050405020304" pitchFamily="18" charset="0"/>
                        <a:cs typeface="Times New Roman" panose="02020603050405020304" pitchFamily="18" charset="0"/>
                      </a:endParaRPr>
                    </a:p>
                  </a:txBody>
                  <a:tcPr marL="26330" marR="26330" marT="12934" marB="12934" anchor="ctr"/>
                </a:tc>
                <a:tc hMerge="1">
                  <a:txBody>
                    <a:bodyPr/>
                    <a:lstStyle/>
                    <a:p>
                      <a:endParaRPr kumimoji="1" lang="ja-JP" altLang="en-US"/>
                    </a:p>
                  </a:txBody>
                  <a:tcPr/>
                </a:tc>
                <a:tc>
                  <a:txBody>
                    <a:bodyPr/>
                    <a:lstStyle/>
                    <a:p>
                      <a:r>
                        <a:rPr lang="ja-JP" sz="1200" kern="0" dirty="0">
                          <a:effectLst/>
                          <a:latin typeface="+mn-ea"/>
                          <a:ea typeface="+mn-ea"/>
                        </a:rPr>
                        <a:t>少雨・高温に対する農作物の管理（技術対策資料</a:t>
                      </a:r>
                      <a:r>
                        <a:rPr lang="ja-JP" altLang="en-US" sz="1200" kern="0" dirty="0">
                          <a:effectLst/>
                          <a:latin typeface="+mn-ea"/>
                          <a:ea typeface="+mn-ea"/>
                        </a:rPr>
                        <a:t>）</a:t>
                      </a:r>
                      <a:r>
                        <a:rPr lang="ja-JP" sz="1200" kern="0" dirty="0">
                          <a:effectLst/>
                          <a:latin typeface="+mn-ea"/>
                          <a:ea typeface="+mn-ea"/>
                        </a:rPr>
                        <a:t>（</a:t>
                      </a:r>
                      <a:r>
                        <a:rPr lang="en-US" sz="1200" kern="0" dirty="0">
                          <a:effectLst/>
                          <a:latin typeface="+mn-ea"/>
                          <a:ea typeface="+mn-ea"/>
                        </a:rPr>
                        <a:t>5/8</a:t>
                      </a:r>
                      <a:r>
                        <a:rPr lang="ja-JP" sz="1200" kern="0" dirty="0">
                          <a:effectLst/>
                          <a:latin typeface="+mn-ea"/>
                          <a:ea typeface="+mn-ea"/>
                        </a:rPr>
                        <a:t>）</a:t>
                      </a:r>
                      <a:endParaRPr kumimoji="1" lang="ja-JP" altLang="en-US" dirty="0"/>
                    </a:p>
                  </a:txBody>
                  <a:tcPr marL="72000" marR="72000" marT="72000" marB="72000" anchor="ctr"/>
                </a:tc>
                <a:extLst>
                  <a:ext uri="{0D108BD9-81ED-4DB2-BD59-A6C34878D82A}">
                    <a16:rowId xmlns:a16="http://schemas.microsoft.com/office/drawing/2014/main" val="3052325133"/>
                  </a:ext>
                </a:extLst>
              </a:tr>
              <a:tr h="396000">
                <a:tc vMerge="1">
                  <a:txBody>
                    <a:bodyPr/>
                    <a:lstStyle/>
                    <a:p>
                      <a:endParaRPr kumimoji="1" lang="ja-JP" altLang="en-US"/>
                    </a:p>
                  </a:txBody>
                  <a:tcPr/>
                </a:tc>
                <a:tc gridSpan="8">
                  <a:txBody>
                    <a:bodyPr/>
                    <a:lstStyle/>
                    <a:p>
                      <a:pPr>
                        <a:lnSpc>
                          <a:spcPct val="120000"/>
                        </a:lnSpc>
                      </a:pPr>
                      <a:r>
                        <a:rPr lang="ja-JP" sz="1200" kern="0" dirty="0">
                          <a:effectLst/>
                          <a:latin typeface="+mn-ea"/>
                          <a:ea typeface="+mn-ea"/>
                        </a:rPr>
                        <a:t>※農作物の生育状況や圃場等の農業に関する情報収集の結果もふまえて作成</a:t>
                      </a:r>
                      <a:endParaRPr lang="ja-JP" sz="1400" kern="100" dirty="0">
                        <a:effectLst/>
                        <a:latin typeface="+mn-ea"/>
                        <a:ea typeface="+mn-ea"/>
                        <a:cs typeface="Times New Roman" panose="02020603050405020304" pitchFamily="18" charset="0"/>
                      </a:endParaRPr>
                    </a:p>
                  </a:txBody>
                  <a:tcPr marL="72000" marR="72000" marT="72000" marB="72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835943565"/>
                  </a:ext>
                </a:extLst>
              </a:tr>
              <a:tr h="540000">
                <a:tc rowSpan="2">
                  <a:txBody>
                    <a:bodyPr/>
                    <a:lstStyle/>
                    <a:p>
                      <a:pPr algn="ctr">
                        <a:lnSpc>
                          <a:spcPct val="120000"/>
                        </a:lnSpc>
                      </a:pPr>
                      <a:r>
                        <a:rPr lang="ja-JP" sz="1200" kern="0">
                          <a:effectLst/>
                          <a:latin typeface="+mn-ea"/>
                          <a:ea typeface="+mn-ea"/>
                        </a:rPr>
                        <a:t>農業者への</a:t>
                      </a:r>
                      <a:r>
                        <a:rPr lang="en-US" sz="1200" kern="0">
                          <a:effectLst/>
                          <a:latin typeface="+mn-ea"/>
                          <a:ea typeface="+mn-ea"/>
                        </a:rPr>
                        <a:t/>
                      </a:r>
                      <a:br>
                        <a:rPr lang="en-US" sz="1200" kern="0">
                          <a:effectLst/>
                          <a:latin typeface="+mn-ea"/>
                          <a:ea typeface="+mn-ea"/>
                        </a:rPr>
                      </a:br>
                      <a:r>
                        <a:rPr lang="ja-JP" sz="1200" kern="0">
                          <a:effectLst/>
                          <a:latin typeface="+mn-ea"/>
                          <a:ea typeface="+mn-ea"/>
                        </a:rPr>
                        <a:t>技術支援</a:t>
                      </a:r>
                      <a:endParaRPr lang="ja-JP" sz="1400" kern="100">
                        <a:effectLst/>
                        <a:latin typeface="+mn-ea"/>
                        <a:ea typeface="+mn-ea"/>
                        <a:cs typeface="Times New Roman" panose="02020603050405020304" pitchFamily="18" charset="0"/>
                      </a:endParaRPr>
                    </a:p>
                  </a:txBody>
                  <a:tcPr marL="26330" marR="26330" marT="12934" marB="12934" vert="eaVert" anchor="ctr"/>
                </a:tc>
                <a:tc rowSpan="2" gridSpan="3">
                  <a:txBody>
                    <a:bodyPr/>
                    <a:lstStyle/>
                    <a:p>
                      <a:pPr>
                        <a:lnSpc>
                          <a:spcPct val="120000"/>
                        </a:lnSpc>
                      </a:pPr>
                      <a:endParaRPr lang="ja-JP" sz="1400" kern="100">
                        <a:effectLst/>
                        <a:latin typeface="+mn-ea"/>
                        <a:ea typeface="+mn-ea"/>
                        <a:cs typeface="Times New Roman" panose="02020603050405020304" pitchFamily="18" charset="0"/>
                      </a:endParaRPr>
                    </a:p>
                  </a:txBody>
                  <a:tcPr marL="72000" marR="72000" marT="72000" marB="72000" anchor="ctr"/>
                </a:tc>
                <a:tc rowSpan="2" hMerge="1">
                  <a:txBody>
                    <a:bodyPr/>
                    <a:lstStyle/>
                    <a:p>
                      <a:endParaRPr kumimoji="1" lang="ja-JP" altLang="en-US"/>
                    </a:p>
                  </a:txBody>
                  <a:tcPr/>
                </a:tc>
                <a:tc rowSpan="2" hMerge="1">
                  <a:txBody>
                    <a:bodyPr/>
                    <a:lstStyle/>
                    <a:p>
                      <a:endParaRPr kumimoji="1" lang="ja-JP" altLang="en-US"/>
                    </a:p>
                  </a:txBody>
                  <a:tcPr/>
                </a:tc>
                <a:tc gridSpan="5">
                  <a:txBody>
                    <a:bodyPr/>
                    <a:lstStyle/>
                    <a:p>
                      <a:r>
                        <a:rPr lang="ja-JP" sz="1200" kern="0" dirty="0">
                          <a:effectLst/>
                          <a:latin typeface="+mn-ea"/>
                          <a:ea typeface="+mn-ea"/>
                        </a:rPr>
                        <a:t>・普及センターが技術対策資料をＪＡ等の関係機関に周知</a:t>
                      </a:r>
                      <a:r>
                        <a:rPr lang="en-US" sz="1200" kern="0" dirty="0">
                          <a:effectLst/>
                          <a:latin typeface="+mn-ea"/>
                          <a:ea typeface="+mn-ea"/>
                        </a:rPr>
                        <a:t/>
                      </a:r>
                      <a:br>
                        <a:rPr lang="en-US" sz="1200" kern="0" dirty="0">
                          <a:effectLst/>
                          <a:latin typeface="+mn-ea"/>
                          <a:ea typeface="+mn-ea"/>
                        </a:rPr>
                      </a:br>
                      <a:r>
                        <a:rPr lang="ja-JP" sz="1200" kern="0" dirty="0">
                          <a:effectLst/>
                          <a:latin typeface="+mn-ea"/>
                          <a:ea typeface="+mn-ea"/>
                        </a:rPr>
                        <a:t>・普及センターがＪＡ等と連携して、地域の作物別の技術指導を実施</a:t>
                      </a:r>
                      <a:endParaRPr kumimoji="1" lang="ja-JP" altLang="en-US" dirty="0"/>
                    </a:p>
                  </a:txBody>
                  <a:tcPr marL="72000" marR="72000" marT="72000" marB="72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lang="ja-JP" sz="1400" kern="100">
                        <a:effectLst/>
                        <a:latin typeface="Times New Roman" panose="02020603050405020304" pitchFamily="18" charset="0"/>
                        <a:cs typeface="Times New Roman" panose="02020603050405020304" pitchFamily="18" charset="0"/>
                      </a:endParaRPr>
                    </a:p>
                  </a:txBody>
                  <a:tcPr marL="26330" marR="26330" marT="12934" marB="12934" anchor="ctr"/>
                </a:tc>
                <a:extLst>
                  <a:ext uri="{0D108BD9-81ED-4DB2-BD59-A6C34878D82A}">
                    <a16:rowId xmlns:a16="http://schemas.microsoft.com/office/drawing/2014/main" val="1576370673"/>
                  </a:ext>
                </a:extLst>
              </a:tr>
              <a:tr h="540000">
                <a:tc vMerge="1">
                  <a:txBody>
                    <a:bodyPr/>
                    <a:lstStyle/>
                    <a:p>
                      <a:endParaRPr kumimoji="1" lang="ja-JP" altLang="en-US"/>
                    </a:p>
                  </a:txBody>
                  <a:tcPr/>
                </a:tc>
                <a:tc gridSpan="3"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5">
                  <a:txBody>
                    <a:bodyPr/>
                    <a:lstStyle/>
                    <a:p>
                      <a:r>
                        <a:rPr lang="ja-JP" sz="1200" kern="0" dirty="0">
                          <a:effectLst/>
                          <a:latin typeface="+mn-ea"/>
                          <a:ea typeface="+mn-ea"/>
                        </a:rPr>
                        <a:t>農作物に障害等が見られる場合には、技術対策資料に基づいて、普及センターやＪＡが技術支援を実施　</a:t>
                      </a:r>
                      <a:endParaRPr kumimoji="1" lang="ja-JP" altLang="en-US" dirty="0"/>
                    </a:p>
                  </a:txBody>
                  <a:tcPr marL="72000" marR="72000" marT="72000" marB="7200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265353023"/>
                  </a:ext>
                </a:extLst>
              </a:tr>
            </a:tbl>
          </a:graphicData>
        </a:graphic>
      </p:graphicFrame>
      <p:sp>
        <p:nvSpPr>
          <p:cNvPr id="6" name="テキスト ボックス 5">
            <a:extLst>
              <a:ext uri="{FF2B5EF4-FFF2-40B4-BE49-F238E27FC236}">
                <a16:creationId xmlns:a16="http://schemas.microsoft.com/office/drawing/2014/main" id="{6E03ADC1-8F78-1753-4849-86614C17B9B0}"/>
              </a:ext>
            </a:extLst>
          </p:cNvPr>
          <p:cNvSpPr txBox="1"/>
          <p:nvPr/>
        </p:nvSpPr>
        <p:spPr>
          <a:xfrm>
            <a:off x="373155" y="1371292"/>
            <a:ext cx="8397690" cy="369332"/>
          </a:xfrm>
          <a:prstGeom prst="rect">
            <a:avLst/>
          </a:prstGeom>
          <a:noFill/>
        </p:spPr>
        <p:txBody>
          <a:bodyPr wrap="square">
            <a:spAutoFit/>
          </a:bodyPr>
          <a:lstStyle/>
          <a:p>
            <a:pPr algn="ctr"/>
            <a:r>
              <a:rPr lang="ja-JP" altLang="en-US" b="1" dirty="0"/>
              <a:t>気象台等が発表した気象情報と、県及び農業関係機関が実施した技術対策</a:t>
            </a:r>
          </a:p>
        </p:txBody>
      </p:sp>
      <p:sp>
        <p:nvSpPr>
          <p:cNvPr id="7" name="スライド番号プレースホルダー 6">
            <a:extLst>
              <a:ext uri="{FF2B5EF4-FFF2-40B4-BE49-F238E27FC236}">
                <a16:creationId xmlns:a16="http://schemas.microsoft.com/office/drawing/2014/main" id="{9B1B6885-E29A-C377-07FB-7A6D457D00B9}"/>
              </a:ext>
            </a:extLst>
          </p:cNvPr>
          <p:cNvSpPr>
            <a:spLocks noGrp="1"/>
          </p:cNvSpPr>
          <p:nvPr>
            <p:ph type="sldNum" sz="quarter" idx="12"/>
          </p:nvPr>
        </p:nvSpPr>
        <p:spPr/>
        <p:txBody>
          <a:bodyPr/>
          <a:lstStyle/>
          <a:p>
            <a:fld id="{5F9F9204-6EDA-41A6-81B7-5E8491083ADF}" type="slidenum">
              <a:rPr kumimoji="1" lang="ja-JP" altLang="en-US" smtClean="0"/>
              <a:t>45</a:t>
            </a:fld>
            <a:endParaRPr kumimoji="1" lang="ja-JP" altLang="en-US" dirty="0"/>
          </a:p>
        </p:txBody>
      </p:sp>
    </p:spTree>
    <p:extLst>
      <p:ext uri="{BB962C8B-B14F-4D97-AF65-F5344CB8AC3E}">
        <p14:creationId xmlns:p14="http://schemas.microsoft.com/office/powerpoint/2010/main" val="1408344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4">
            <a:extLst>
              <a:ext uri="{FF2B5EF4-FFF2-40B4-BE49-F238E27FC236}">
                <a16:creationId xmlns:a16="http://schemas.microsoft.com/office/drawing/2014/main" id="{2BF7646F-DA85-39F8-9945-55690548CE32}"/>
              </a:ext>
            </a:extLst>
          </p:cNvPr>
          <p:cNvGraphicFramePr>
            <a:graphicFrameLocks noGrp="1"/>
          </p:cNvGraphicFramePr>
          <p:nvPr>
            <p:extLst>
              <p:ext uri="{D42A27DB-BD31-4B8C-83A1-F6EECF244321}">
                <p14:modId xmlns:p14="http://schemas.microsoft.com/office/powerpoint/2010/main" val="4100581463"/>
              </p:ext>
            </p:extLst>
          </p:nvPr>
        </p:nvGraphicFramePr>
        <p:xfrm>
          <a:off x="927810" y="2526624"/>
          <a:ext cx="7627744" cy="1823040"/>
        </p:xfrm>
        <a:graphic>
          <a:graphicData uri="http://schemas.openxmlformats.org/drawingml/2006/table">
            <a:tbl>
              <a:tblPr firstRow="1" bandRow="1">
                <a:tableStyleId>{5C22544A-7EE6-4342-B048-85BDC9FD1C3A}</a:tableStyleId>
              </a:tblPr>
              <a:tblGrid>
                <a:gridCol w="1144808">
                  <a:extLst>
                    <a:ext uri="{9D8B030D-6E8A-4147-A177-3AD203B41FA5}">
                      <a16:colId xmlns:a16="http://schemas.microsoft.com/office/drawing/2014/main" val="593793763"/>
                    </a:ext>
                  </a:extLst>
                </a:gridCol>
                <a:gridCol w="6482936">
                  <a:extLst>
                    <a:ext uri="{9D8B030D-6E8A-4147-A177-3AD203B41FA5}">
                      <a16:colId xmlns:a16="http://schemas.microsoft.com/office/drawing/2014/main" val="3080342454"/>
                    </a:ext>
                  </a:extLst>
                </a:gridCol>
              </a:tblGrid>
              <a:tr h="1332000">
                <a:tc>
                  <a:txBody>
                    <a:bodyPr/>
                    <a:lstStyle/>
                    <a:p>
                      <a:pPr algn="ctr"/>
                      <a:r>
                        <a:rPr kumimoji="1" lang="en-US" altLang="ja-JP" sz="4000" dirty="0">
                          <a:solidFill>
                            <a:schemeClr val="tx2"/>
                          </a:solidFill>
                        </a:rPr>
                        <a:t>3</a:t>
                      </a:r>
                      <a:endParaRPr kumimoji="1" lang="ja-JP" altLang="en-US" sz="4000" dirty="0">
                        <a:solidFill>
                          <a:schemeClr val="tx2"/>
                        </a:solidFill>
                      </a:endParaRPr>
                    </a:p>
                  </a:txBody>
                  <a:tcPr marL="360000" marR="180000" marT="180000" marB="180000" anchor="ctr">
                    <a:lnL w="12700" cmpd="sng">
                      <a:noFill/>
                    </a:lnL>
                    <a:lnR w="38100" cap="flat" cmpd="sng" algn="ctr">
                      <a:solidFill>
                        <a:schemeClr val="tx2"/>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nSpc>
                          <a:spcPct val="120000"/>
                        </a:lnSpc>
                      </a:pPr>
                      <a:endParaRPr kumimoji="1" lang="en-US" altLang="ja-JP" sz="3200" dirty="0">
                        <a:solidFill>
                          <a:schemeClr val="tx2"/>
                        </a:solidFill>
                      </a:endParaRPr>
                    </a:p>
                    <a:p>
                      <a:pPr marL="342900" indent="-342900">
                        <a:lnSpc>
                          <a:spcPct val="120000"/>
                        </a:lnSpc>
                        <a:buFont typeface="Arial" panose="020B0604020202020204" pitchFamily="34" charset="0"/>
                        <a:buChar char="•"/>
                      </a:pPr>
                      <a:r>
                        <a:rPr kumimoji="1" lang="ja-JP" altLang="en-US" sz="2400" b="0" dirty="0">
                          <a:solidFill>
                            <a:schemeClr val="tx1"/>
                          </a:solidFill>
                        </a:rPr>
                        <a:t>気象予測データの利活用事例紹介</a:t>
                      </a:r>
                      <a:endParaRPr kumimoji="1" lang="en-US" altLang="ja-JP" sz="2400" b="0" dirty="0">
                        <a:solidFill>
                          <a:schemeClr val="tx1"/>
                        </a:solidFill>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1" lang="ja-JP" altLang="en-US" sz="2400" b="0" dirty="0">
                          <a:solidFill>
                            <a:schemeClr val="tx1"/>
                          </a:solidFill>
                        </a:rPr>
                        <a:t>気象データの気象庁</a:t>
                      </a:r>
                      <a:r>
                        <a:rPr kumimoji="1" lang="en-US" altLang="ja-JP" sz="2400" b="0" dirty="0">
                          <a:solidFill>
                            <a:schemeClr val="tx1"/>
                          </a:solidFill>
                        </a:rPr>
                        <a:t>HP</a:t>
                      </a:r>
                      <a:r>
                        <a:rPr kumimoji="1" lang="ja-JP" altLang="en-US" sz="2400" b="0" dirty="0">
                          <a:solidFill>
                            <a:schemeClr val="tx1"/>
                          </a:solidFill>
                        </a:rPr>
                        <a:t>からの入手方法</a:t>
                      </a:r>
                    </a:p>
                  </a:txBody>
                  <a:tcPr marL="360000" marR="180000" marT="180000" marB="180000" anchor="ctr">
                    <a:lnL w="38100" cap="flat" cmpd="sng" algn="ctr">
                      <a:solidFill>
                        <a:schemeClr val="tx2"/>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27911846"/>
                  </a:ext>
                </a:extLst>
              </a:tr>
            </a:tbl>
          </a:graphicData>
        </a:graphic>
      </p:graphicFrame>
      <p:sp>
        <p:nvSpPr>
          <p:cNvPr id="2" name="タイトル 1">
            <a:extLst>
              <a:ext uri="{FF2B5EF4-FFF2-40B4-BE49-F238E27FC236}">
                <a16:creationId xmlns:a16="http://schemas.microsoft.com/office/drawing/2014/main" id="{9AD48869-2B84-3195-4A9A-CFA7ABAD96D3}"/>
              </a:ext>
            </a:extLst>
          </p:cNvPr>
          <p:cNvSpPr>
            <a:spLocks noGrp="1"/>
          </p:cNvSpPr>
          <p:nvPr>
            <p:ph type="title"/>
          </p:nvPr>
        </p:nvSpPr>
        <p:spPr>
          <a:xfrm>
            <a:off x="2414875" y="2723392"/>
            <a:ext cx="3865345" cy="415924"/>
          </a:xfrm>
        </p:spPr>
        <p:txBody>
          <a:bodyPr>
            <a:noAutofit/>
          </a:bodyPr>
          <a:lstStyle/>
          <a:p>
            <a:r>
              <a:rPr lang="ja-JP" altLang="en-US" sz="3200" dirty="0">
                <a:solidFill>
                  <a:schemeClr val="tx2"/>
                </a:solidFill>
              </a:rPr>
              <a:t>気象情報の利活用</a:t>
            </a:r>
            <a:endParaRPr lang="ja-JP" altLang="en-US" sz="3200" dirty="0"/>
          </a:p>
        </p:txBody>
      </p:sp>
    </p:spTree>
    <p:extLst>
      <p:ext uri="{BB962C8B-B14F-4D97-AF65-F5344CB8AC3E}">
        <p14:creationId xmlns:p14="http://schemas.microsoft.com/office/powerpoint/2010/main" val="1034174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5845BF-DED3-BAD0-08FA-56162EA153A8}"/>
              </a:ext>
            </a:extLst>
          </p:cNvPr>
          <p:cNvSpPr>
            <a:spLocks noGrp="1"/>
          </p:cNvSpPr>
          <p:nvPr>
            <p:ph type="title"/>
          </p:nvPr>
        </p:nvSpPr>
        <p:spPr/>
        <p:txBody>
          <a:bodyPr/>
          <a:lstStyle/>
          <a:p>
            <a:r>
              <a:rPr kumimoji="1" lang="ja-JP" altLang="en-US" dirty="0"/>
              <a:t>気象データを活用してみませんか？</a:t>
            </a:r>
          </a:p>
        </p:txBody>
      </p:sp>
      <p:sp>
        <p:nvSpPr>
          <p:cNvPr id="3" name="コンテンツ プレースホルダー 2">
            <a:extLst>
              <a:ext uri="{FF2B5EF4-FFF2-40B4-BE49-F238E27FC236}">
                <a16:creationId xmlns:a16="http://schemas.microsoft.com/office/drawing/2014/main" id="{E03B1FB3-5965-4164-C2B2-DBE496A81E2E}"/>
              </a:ext>
            </a:extLst>
          </p:cNvPr>
          <p:cNvSpPr>
            <a:spLocks noGrp="1"/>
          </p:cNvSpPr>
          <p:nvPr>
            <p:ph idx="1"/>
          </p:nvPr>
        </p:nvSpPr>
        <p:spPr/>
        <p:txBody>
          <a:bodyPr/>
          <a:lstStyle/>
          <a:p>
            <a:r>
              <a:rPr lang="ja-JP" altLang="en-US" dirty="0"/>
              <a:t>気象データ</a:t>
            </a:r>
            <a:r>
              <a:rPr kumimoji="1" lang="ja-JP" altLang="en-US" dirty="0"/>
              <a:t>をつかって気候の影響を軽減・利用してみませんか？</a:t>
            </a:r>
            <a:endParaRPr kumimoji="1" lang="en-US" altLang="ja-JP" dirty="0"/>
          </a:p>
          <a:p>
            <a:endParaRPr lang="en-US" altLang="ja-JP" dirty="0"/>
          </a:p>
          <a:p>
            <a:endParaRPr kumimoji="1" lang="ja-JP" altLang="en-US" dirty="0"/>
          </a:p>
        </p:txBody>
      </p:sp>
      <p:sp>
        <p:nvSpPr>
          <p:cNvPr id="6" name="テキスト ボックス 5">
            <a:extLst>
              <a:ext uri="{FF2B5EF4-FFF2-40B4-BE49-F238E27FC236}">
                <a16:creationId xmlns:a16="http://schemas.microsoft.com/office/drawing/2014/main" id="{8D7D99A0-C1FC-1F37-DF36-EF9D1A1397F6}"/>
              </a:ext>
            </a:extLst>
          </p:cNvPr>
          <p:cNvSpPr txBox="1"/>
          <p:nvPr/>
        </p:nvSpPr>
        <p:spPr>
          <a:xfrm>
            <a:off x="614149" y="1272226"/>
            <a:ext cx="7942997" cy="5064463"/>
          </a:xfrm>
          <a:prstGeom prst="rect">
            <a:avLst/>
          </a:prstGeom>
          <a:noFill/>
        </p:spPr>
        <p:txBody>
          <a:bodyPr wrap="square" rtlCol="0">
            <a:spAutoFit/>
          </a:bodyPr>
          <a:lstStyle/>
          <a:p>
            <a:pPr>
              <a:lnSpc>
                <a:spcPct val="120000"/>
              </a:lnSpc>
            </a:pPr>
            <a:r>
              <a:rPr lang="ja-JP" altLang="en-US" dirty="0">
                <a:latin typeface="+mn-ea"/>
              </a:rPr>
              <a:t>昨今の極端な高温などの気候は農業に影響を及ぼしています。</a:t>
            </a:r>
            <a:endParaRPr lang="en-US" altLang="ja-JP" dirty="0">
              <a:latin typeface="+mn-ea"/>
            </a:endParaRPr>
          </a:p>
          <a:p>
            <a:pPr marL="342900" indent="-342900">
              <a:lnSpc>
                <a:spcPct val="120000"/>
              </a:lnSpc>
              <a:buFont typeface="+mj-lt"/>
              <a:buAutoNum type="arabicPeriod"/>
            </a:pPr>
            <a:r>
              <a:rPr lang="ja-JP" altLang="en-US" dirty="0">
                <a:latin typeface="+mn-ea"/>
              </a:rPr>
              <a:t>気候リスクを</a:t>
            </a:r>
            <a:r>
              <a:rPr lang="ja-JP" altLang="en-US" b="1" dirty="0">
                <a:solidFill>
                  <a:schemeClr val="accent2"/>
                </a:solidFill>
                <a:latin typeface="+mn-ea"/>
              </a:rPr>
              <a:t>認識</a:t>
            </a:r>
            <a:r>
              <a:rPr lang="ja-JP" altLang="en-US" dirty="0">
                <a:latin typeface="+mn-ea"/>
              </a:rPr>
              <a:t>し、</a:t>
            </a:r>
            <a:endParaRPr lang="en-US" altLang="ja-JP" dirty="0">
              <a:latin typeface="+mn-ea"/>
            </a:endParaRPr>
          </a:p>
          <a:p>
            <a:pPr marL="342900" indent="-342900">
              <a:lnSpc>
                <a:spcPct val="120000"/>
              </a:lnSpc>
              <a:buFont typeface="+mj-lt"/>
              <a:buAutoNum type="arabicPeriod"/>
            </a:pPr>
            <a:r>
              <a:rPr lang="ja-JP" altLang="en-US" dirty="0">
                <a:latin typeface="+mn-ea"/>
              </a:rPr>
              <a:t>気候の影響を過去の気象データなどを用いて定量的に</a:t>
            </a:r>
            <a:r>
              <a:rPr lang="ja-JP" altLang="en-US" b="1" dirty="0">
                <a:solidFill>
                  <a:schemeClr val="accent2"/>
                </a:solidFill>
                <a:latin typeface="+mn-ea"/>
              </a:rPr>
              <a:t>評価</a:t>
            </a:r>
            <a:r>
              <a:rPr lang="ja-JP" altLang="en-US" dirty="0">
                <a:latin typeface="+mn-ea"/>
              </a:rPr>
              <a:t>し、</a:t>
            </a:r>
            <a:endParaRPr lang="en-US" altLang="ja-JP" dirty="0">
              <a:latin typeface="+mn-ea"/>
            </a:endParaRPr>
          </a:p>
          <a:p>
            <a:pPr marL="342900" indent="-342900">
              <a:lnSpc>
                <a:spcPct val="120000"/>
              </a:lnSpc>
              <a:buFont typeface="+mj-lt"/>
              <a:buAutoNum type="arabicPeriod"/>
            </a:pPr>
            <a:r>
              <a:rPr lang="en-US" altLang="ja-JP" dirty="0">
                <a:latin typeface="+mn-ea"/>
              </a:rPr>
              <a:t>2</a:t>
            </a:r>
            <a:r>
              <a:rPr lang="ja-JP" altLang="en-US" dirty="0">
                <a:latin typeface="+mn-ea"/>
              </a:rPr>
              <a:t>週間気温予報データなどの気象情報を用いて適切に</a:t>
            </a:r>
            <a:r>
              <a:rPr lang="ja-JP" altLang="en-US" b="1" dirty="0">
                <a:solidFill>
                  <a:schemeClr val="accent2"/>
                </a:solidFill>
                <a:latin typeface="+mn-ea"/>
              </a:rPr>
              <a:t>対応</a:t>
            </a:r>
            <a:r>
              <a:rPr lang="ja-JP" altLang="en-US" dirty="0">
                <a:latin typeface="+mn-ea"/>
              </a:rPr>
              <a:t>することで、気候による悪い影響を軽減し、良い影響を利用すること（気候リスク管理）ができます。</a:t>
            </a:r>
            <a:endParaRPr lang="en-US" altLang="ja-JP" dirty="0">
              <a:latin typeface="+mn-ea"/>
            </a:endParaRPr>
          </a:p>
          <a:p>
            <a:pPr marL="342900" indent="-342900">
              <a:lnSpc>
                <a:spcPct val="120000"/>
              </a:lnSpc>
              <a:buFont typeface="+mj-lt"/>
              <a:buAutoNum type="arabicPeriod"/>
            </a:pPr>
            <a:endParaRPr lang="en-US" altLang="ja-JP" dirty="0">
              <a:latin typeface="+mn-ea"/>
            </a:endParaRPr>
          </a:p>
          <a:p>
            <a:pPr marL="342900" indent="-342900">
              <a:lnSpc>
                <a:spcPct val="120000"/>
              </a:lnSpc>
              <a:buFont typeface="+mj-lt"/>
              <a:buAutoNum type="arabicPeriod"/>
            </a:pPr>
            <a:endParaRPr lang="en-US" altLang="ja-JP" dirty="0">
              <a:latin typeface="+mn-ea"/>
            </a:endParaRPr>
          </a:p>
          <a:p>
            <a:pPr marL="342900" indent="-342900">
              <a:lnSpc>
                <a:spcPct val="120000"/>
              </a:lnSpc>
              <a:buFont typeface="+mj-lt"/>
              <a:buAutoNum type="arabicPeriod"/>
            </a:pPr>
            <a:endParaRPr lang="en-US" altLang="ja-JP" dirty="0">
              <a:latin typeface="+mn-ea"/>
            </a:endParaRPr>
          </a:p>
          <a:p>
            <a:pPr marL="342900" indent="-342900">
              <a:lnSpc>
                <a:spcPct val="120000"/>
              </a:lnSpc>
              <a:buFont typeface="+mj-lt"/>
              <a:buAutoNum type="arabicPeriod"/>
            </a:pPr>
            <a:endParaRPr lang="en-US" altLang="ja-JP" dirty="0">
              <a:latin typeface="+mn-ea"/>
            </a:endParaRPr>
          </a:p>
          <a:p>
            <a:pPr marL="342900" indent="-342900">
              <a:lnSpc>
                <a:spcPct val="120000"/>
              </a:lnSpc>
              <a:buFont typeface="+mj-lt"/>
              <a:buAutoNum type="arabicPeriod"/>
            </a:pPr>
            <a:endParaRPr lang="en-US" altLang="ja-JP" dirty="0">
              <a:latin typeface="+mn-ea"/>
            </a:endParaRPr>
          </a:p>
          <a:p>
            <a:pPr>
              <a:lnSpc>
                <a:spcPct val="120000"/>
              </a:lnSpc>
            </a:pPr>
            <a:endParaRPr lang="en-US" altLang="ja-JP" dirty="0">
              <a:latin typeface="+mn-ea"/>
            </a:endParaRPr>
          </a:p>
          <a:p>
            <a:pPr>
              <a:lnSpc>
                <a:spcPct val="120000"/>
              </a:lnSpc>
            </a:pPr>
            <a:r>
              <a:rPr lang="ja-JP" altLang="en-US" dirty="0">
                <a:latin typeface="+mn-ea"/>
              </a:rPr>
              <a:t>気象データの活用に取り組む際に参考にしていただけるよう、農業分野における気温予測データの活用事例や気温データの取得方法を紹介します。</a:t>
            </a:r>
            <a:endParaRPr lang="en-US" altLang="ja-JP" dirty="0">
              <a:latin typeface="+mn-ea"/>
            </a:endParaRPr>
          </a:p>
          <a:p>
            <a:pPr>
              <a:lnSpc>
                <a:spcPct val="120000"/>
              </a:lnSpc>
            </a:pPr>
            <a:endParaRPr lang="en-US" altLang="ja-JP" dirty="0">
              <a:latin typeface="+mn-ea"/>
            </a:endParaRPr>
          </a:p>
        </p:txBody>
      </p:sp>
      <p:pic>
        <p:nvPicPr>
          <p:cNvPr id="8" name="図 7">
            <a:extLst>
              <a:ext uri="{FF2B5EF4-FFF2-40B4-BE49-F238E27FC236}">
                <a16:creationId xmlns:a16="http://schemas.microsoft.com/office/drawing/2014/main" id="{6E449154-5496-BAC2-9973-C58B047D910F}"/>
              </a:ext>
            </a:extLst>
          </p:cNvPr>
          <p:cNvPicPr>
            <a:picLocks noChangeAspect="1"/>
          </p:cNvPicPr>
          <p:nvPr/>
        </p:nvPicPr>
        <p:blipFill>
          <a:blip r:embed="rId3"/>
          <a:stretch>
            <a:fillRect/>
          </a:stretch>
        </p:blipFill>
        <p:spPr>
          <a:xfrm>
            <a:off x="1737191" y="3429000"/>
            <a:ext cx="5669618" cy="1688910"/>
          </a:xfrm>
          <a:prstGeom prst="rect">
            <a:avLst/>
          </a:prstGeom>
        </p:spPr>
      </p:pic>
      <p:sp>
        <p:nvSpPr>
          <p:cNvPr id="4" name="スライド番号プレースホルダー 3">
            <a:extLst>
              <a:ext uri="{FF2B5EF4-FFF2-40B4-BE49-F238E27FC236}">
                <a16:creationId xmlns:a16="http://schemas.microsoft.com/office/drawing/2014/main" id="{0A42BBD0-952D-65AB-AE8E-018F51EF89C3}"/>
              </a:ext>
            </a:extLst>
          </p:cNvPr>
          <p:cNvSpPr>
            <a:spLocks noGrp="1"/>
          </p:cNvSpPr>
          <p:nvPr>
            <p:ph type="sldNum" sz="quarter" idx="12"/>
          </p:nvPr>
        </p:nvSpPr>
        <p:spPr/>
        <p:txBody>
          <a:bodyPr/>
          <a:lstStyle/>
          <a:p>
            <a:fld id="{5F9F9204-6EDA-41A6-81B7-5E8491083ADF}" type="slidenum">
              <a:rPr kumimoji="1" lang="ja-JP" altLang="en-US" smtClean="0"/>
              <a:t>47</a:t>
            </a:fld>
            <a:endParaRPr kumimoji="1" lang="ja-JP" altLang="en-US" dirty="0"/>
          </a:p>
        </p:txBody>
      </p:sp>
    </p:spTree>
    <p:extLst>
      <p:ext uri="{BB962C8B-B14F-4D97-AF65-F5344CB8AC3E}">
        <p14:creationId xmlns:p14="http://schemas.microsoft.com/office/powerpoint/2010/main" val="2277314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B60B2B7D-5E84-5EED-7AB6-1B444024834A}"/>
              </a:ext>
            </a:extLst>
          </p:cNvPr>
          <p:cNvSpPr/>
          <p:nvPr/>
        </p:nvSpPr>
        <p:spPr>
          <a:xfrm>
            <a:off x="1074341" y="1615784"/>
            <a:ext cx="2942519" cy="3384000"/>
          </a:xfrm>
          <a:prstGeom prst="roundRect">
            <a:avLst>
              <a:gd name="adj" fmla="val 6039"/>
            </a:avLst>
          </a:prstGeom>
          <a:noFill/>
          <a:ln w="158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8">
            <a:extLst>
              <a:ext uri="{FF2B5EF4-FFF2-40B4-BE49-F238E27FC236}">
                <a16:creationId xmlns:a16="http://schemas.microsoft.com/office/drawing/2014/main" id="{D0ABC9D6-8CDC-AA39-1305-842C9EBE61AD}"/>
              </a:ext>
            </a:extLst>
          </p:cNvPr>
          <p:cNvSpPr/>
          <p:nvPr/>
        </p:nvSpPr>
        <p:spPr>
          <a:xfrm>
            <a:off x="4910346" y="1577464"/>
            <a:ext cx="3157729" cy="3384000"/>
          </a:xfrm>
          <a:prstGeom prst="roundRect">
            <a:avLst>
              <a:gd name="adj" fmla="val 6039"/>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93D9027-B367-CE31-9F86-A148A741D20A}"/>
              </a:ext>
            </a:extLst>
          </p:cNvPr>
          <p:cNvSpPr>
            <a:spLocks noGrp="1"/>
          </p:cNvSpPr>
          <p:nvPr>
            <p:ph type="title"/>
          </p:nvPr>
        </p:nvSpPr>
        <p:spPr/>
        <p:txBody>
          <a:bodyPr/>
          <a:lstStyle/>
          <a:p>
            <a:r>
              <a:rPr lang="ja-JP" altLang="en-US" dirty="0"/>
              <a:t>気象</a:t>
            </a:r>
            <a:r>
              <a:rPr kumimoji="1" lang="ja-JP" altLang="en-US" dirty="0"/>
              <a:t>データの活用イメージ：影響の評価と対応</a:t>
            </a:r>
          </a:p>
        </p:txBody>
      </p:sp>
      <p:sp>
        <p:nvSpPr>
          <p:cNvPr id="4" name="スライド番号プレースホルダー 3">
            <a:extLst>
              <a:ext uri="{FF2B5EF4-FFF2-40B4-BE49-F238E27FC236}">
                <a16:creationId xmlns:a16="http://schemas.microsoft.com/office/drawing/2014/main" id="{FD6E391D-7B35-42DF-5646-08DFFC98D907}"/>
              </a:ext>
            </a:extLst>
          </p:cNvPr>
          <p:cNvSpPr>
            <a:spLocks noGrp="1"/>
          </p:cNvSpPr>
          <p:nvPr>
            <p:ph type="sldNum" sz="quarter" idx="12"/>
          </p:nvPr>
        </p:nvSpPr>
        <p:spPr/>
        <p:txBody>
          <a:bodyPr/>
          <a:lstStyle/>
          <a:p>
            <a:fld id="{5F9F9204-6EDA-41A6-81B7-5E8491083ADF}" type="slidenum">
              <a:rPr kumimoji="1" lang="ja-JP" altLang="en-US" smtClean="0"/>
              <a:t>48</a:t>
            </a:fld>
            <a:endParaRPr kumimoji="1" lang="ja-JP" altLang="en-US" dirty="0"/>
          </a:p>
        </p:txBody>
      </p:sp>
      <p:sp>
        <p:nvSpPr>
          <p:cNvPr id="15" name="矢印: 五方向 14">
            <a:extLst>
              <a:ext uri="{FF2B5EF4-FFF2-40B4-BE49-F238E27FC236}">
                <a16:creationId xmlns:a16="http://schemas.microsoft.com/office/drawing/2014/main" id="{916CC011-0B04-AF3B-EC58-6DB56E5BD93F}"/>
              </a:ext>
            </a:extLst>
          </p:cNvPr>
          <p:cNvSpPr/>
          <p:nvPr/>
        </p:nvSpPr>
        <p:spPr>
          <a:xfrm>
            <a:off x="346680" y="814759"/>
            <a:ext cx="2078886" cy="396000"/>
          </a:xfrm>
          <a:prstGeom prst="homePlate">
            <a:avLst>
              <a:gd name="adj" fmla="val 39752"/>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ja-JP" altLang="en-US" sz="1600" dirty="0"/>
              <a:t>気候リスクの評価</a:t>
            </a:r>
            <a:endParaRPr kumimoji="1" lang="ja-JP" altLang="en-US" sz="1600" dirty="0"/>
          </a:p>
        </p:txBody>
      </p:sp>
      <p:sp>
        <p:nvSpPr>
          <p:cNvPr id="16" name="矢印: 五方向 15">
            <a:extLst>
              <a:ext uri="{FF2B5EF4-FFF2-40B4-BE49-F238E27FC236}">
                <a16:creationId xmlns:a16="http://schemas.microsoft.com/office/drawing/2014/main" id="{5798EB86-C2E4-7967-A0E2-064A1C209ADC}"/>
              </a:ext>
            </a:extLst>
          </p:cNvPr>
          <p:cNvSpPr/>
          <p:nvPr/>
        </p:nvSpPr>
        <p:spPr>
          <a:xfrm>
            <a:off x="346680" y="5324563"/>
            <a:ext cx="2176997" cy="396001"/>
          </a:xfrm>
          <a:prstGeom prst="homePlate">
            <a:avLst>
              <a:gd name="adj" fmla="val 39752"/>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1600" dirty="0"/>
              <a:t>気候リスクへの対応</a:t>
            </a:r>
          </a:p>
        </p:txBody>
      </p:sp>
      <p:sp>
        <p:nvSpPr>
          <p:cNvPr id="19" name="テキスト ボックス 18">
            <a:extLst>
              <a:ext uri="{FF2B5EF4-FFF2-40B4-BE49-F238E27FC236}">
                <a16:creationId xmlns:a16="http://schemas.microsoft.com/office/drawing/2014/main" id="{0F43ACC5-D047-AE73-BB5D-76D99F17AF8D}"/>
              </a:ext>
            </a:extLst>
          </p:cNvPr>
          <p:cNvSpPr txBox="1"/>
          <p:nvPr/>
        </p:nvSpPr>
        <p:spPr>
          <a:xfrm>
            <a:off x="488502" y="5873292"/>
            <a:ext cx="8166996" cy="683264"/>
          </a:xfrm>
          <a:prstGeom prst="rect">
            <a:avLst/>
          </a:prstGeom>
          <a:noFill/>
        </p:spPr>
        <p:txBody>
          <a:bodyPr wrap="square" rtlCol="0">
            <a:spAutoFit/>
          </a:bodyPr>
          <a:lstStyle/>
          <a:p>
            <a:pPr>
              <a:lnSpc>
                <a:spcPct val="120000"/>
              </a:lnSpc>
            </a:pPr>
            <a:r>
              <a:rPr lang="ja-JP" altLang="en-US" sz="1600" dirty="0">
                <a:latin typeface="+mn-ea"/>
              </a:rPr>
              <a:t>（例）データによる分析で明らかになった高温が、１か月予報や</a:t>
            </a:r>
            <a:r>
              <a:rPr lang="en-US" altLang="ja-JP" sz="1600" dirty="0">
                <a:latin typeface="+mn-ea"/>
              </a:rPr>
              <a:t>2</a:t>
            </a:r>
            <a:r>
              <a:rPr lang="ja-JP" altLang="en-US" sz="1600" dirty="0">
                <a:latin typeface="+mn-ea"/>
              </a:rPr>
              <a:t>週間気温予報で予想される場合は、水管理等の事前準備を行う</a:t>
            </a:r>
            <a:endParaRPr kumimoji="1" lang="ja-JP" altLang="en-US" sz="1600" dirty="0">
              <a:latin typeface="+mn-ea"/>
            </a:endParaRPr>
          </a:p>
        </p:txBody>
      </p:sp>
      <p:sp>
        <p:nvSpPr>
          <p:cNvPr id="8" name="テキスト ボックス 7">
            <a:extLst>
              <a:ext uri="{FF2B5EF4-FFF2-40B4-BE49-F238E27FC236}">
                <a16:creationId xmlns:a16="http://schemas.microsoft.com/office/drawing/2014/main" id="{B34C7841-A17F-60F2-3E34-B21E4A701984}"/>
              </a:ext>
            </a:extLst>
          </p:cNvPr>
          <p:cNvSpPr txBox="1"/>
          <p:nvPr/>
        </p:nvSpPr>
        <p:spPr>
          <a:xfrm>
            <a:off x="1266827" y="3243345"/>
            <a:ext cx="2339422" cy="369332"/>
          </a:xfrm>
          <a:prstGeom prst="rect">
            <a:avLst/>
          </a:prstGeom>
          <a:noFill/>
        </p:spPr>
        <p:txBody>
          <a:bodyPr wrap="square" rtlCol="0">
            <a:spAutoFit/>
          </a:bodyPr>
          <a:lstStyle/>
          <a:p>
            <a:pPr algn="ctr"/>
            <a:r>
              <a:rPr kumimoji="1" lang="ja-JP" altLang="en-US" b="1" dirty="0"/>
              <a:t>経験と勘</a:t>
            </a:r>
          </a:p>
        </p:txBody>
      </p:sp>
      <p:sp>
        <p:nvSpPr>
          <p:cNvPr id="10" name="テキスト ボックス 9">
            <a:extLst>
              <a:ext uri="{FF2B5EF4-FFF2-40B4-BE49-F238E27FC236}">
                <a16:creationId xmlns:a16="http://schemas.microsoft.com/office/drawing/2014/main" id="{0864758E-AD9D-A5BB-D353-61356BD89EC4}"/>
              </a:ext>
            </a:extLst>
          </p:cNvPr>
          <p:cNvSpPr txBox="1"/>
          <p:nvPr/>
        </p:nvSpPr>
        <p:spPr>
          <a:xfrm>
            <a:off x="5393720" y="3242566"/>
            <a:ext cx="2339422" cy="369332"/>
          </a:xfrm>
          <a:prstGeom prst="rect">
            <a:avLst/>
          </a:prstGeom>
          <a:noFill/>
        </p:spPr>
        <p:txBody>
          <a:bodyPr wrap="square" rtlCol="0">
            <a:spAutoFit/>
          </a:bodyPr>
          <a:lstStyle/>
          <a:p>
            <a:pPr algn="ctr"/>
            <a:r>
              <a:rPr lang="ja-JP" altLang="en-US" b="1" dirty="0">
                <a:solidFill>
                  <a:schemeClr val="tx2"/>
                </a:solidFill>
              </a:rPr>
              <a:t>データによる分析</a:t>
            </a:r>
            <a:endParaRPr kumimoji="1" lang="ja-JP" altLang="en-US" b="1" dirty="0">
              <a:solidFill>
                <a:schemeClr val="tx2"/>
              </a:solidFill>
            </a:endParaRPr>
          </a:p>
        </p:txBody>
      </p:sp>
      <p:sp>
        <p:nvSpPr>
          <p:cNvPr id="11" name="テキスト ボックス 10">
            <a:extLst>
              <a:ext uri="{FF2B5EF4-FFF2-40B4-BE49-F238E27FC236}">
                <a16:creationId xmlns:a16="http://schemas.microsoft.com/office/drawing/2014/main" id="{DB329656-F758-4FE0-00D5-D49ACEEDEF80}"/>
              </a:ext>
            </a:extLst>
          </p:cNvPr>
          <p:cNvSpPr txBox="1"/>
          <p:nvPr/>
        </p:nvSpPr>
        <p:spPr>
          <a:xfrm>
            <a:off x="1333049" y="3849160"/>
            <a:ext cx="2503449" cy="857158"/>
          </a:xfrm>
          <a:prstGeom prst="rect">
            <a:avLst/>
          </a:prstGeom>
          <a:noFill/>
        </p:spPr>
        <p:txBody>
          <a:bodyPr wrap="square" rtlCol="0">
            <a:spAutoFit/>
          </a:bodyPr>
          <a:lstStyle/>
          <a:p>
            <a:pPr marL="285750" indent="-285750">
              <a:lnSpc>
                <a:spcPct val="120000"/>
              </a:lnSpc>
              <a:buFont typeface="Wingdings" panose="05000000000000000000" pitchFamily="2" charset="2"/>
              <a:buChar char="l"/>
            </a:pPr>
            <a:r>
              <a:rPr kumimoji="1" lang="ja-JP" altLang="en-US" sz="1400" dirty="0"/>
              <a:t>暑い日が</a:t>
            </a:r>
            <a:endParaRPr kumimoji="1" lang="en-US" altLang="ja-JP" sz="1400" dirty="0"/>
          </a:p>
          <a:p>
            <a:pPr marL="285750" indent="-285750">
              <a:lnSpc>
                <a:spcPct val="120000"/>
              </a:lnSpc>
              <a:buFont typeface="Wingdings" panose="05000000000000000000" pitchFamily="2" charset="2"/>
              <a:buChar char="l"/>
            </a:pPr>
            <a:r>
              <a:rPr lang="ja-JP" altLang="en-US" sz="1400" dirty="0"/>
              <a:t>しばらく続くと</a:t>
            </a:r>
            <a:endParaRPr lang="en-US" altLang="ja-JP" sz="1400" dirty="0"/>
          </a:p>
          <a:p>
            <a:pPr marL="285750" indent="-285750">
              <a:lnSpc>
                <a:spcPct val="120000"/>
              </a:lnSpc>
              <a:buFont typeface="Wingdings" panose="05000000000000000000" pitchFamily="2" charset="2"/>
              <a:buChar char="l"/>
            </a:pPr>
            <a:r>
              <a:rPr lang="ja-JP" altLang="en-US" sz="1400" dirty="0"/>
              <a:t>イネに悪い影響がある</a:t>
            </a:r>
            <a:endParaRPr kumimoji="1" lang="ja-JP" altLang="en-US" sz="1400" dirty="0"/>
          </a:p>
        </p:txBody>
      </p:sp>
      <p:sp>
        <p:nvSpPr>
          <p:cNvPr id="12" name="テキスト ボックス 11">
            <a:extLst>
              <a:ext uri="{FF2B5EF4-FFF2-40B4-BE49-F238E27FC236}">
                <a16:creationId xmlns:a16="http://schemas.microsoft.com/office/drawing/2014/main" id="{4AF341E2-621F-5C3F-E7B1-F22BBA25031B}"/>
              </a:ext>
            </a:extLst>
          </p:cNvPr>
          <p:cNvSpPr txBox="1"/>
          <p:nvPr/>
        </p:nvSpPr>
        <p:spPr>
          <a:xfrm>
            <a:off x="5054349" y="3779788"/>
            <a:ext cx="2869722" cy="1115690"/>
          </a:xfrm>
          <a:prstGeom prst="rect">
            <a:avLst/>
          </a:prstGeom>
          <a:noFill/>
        </p:spPr>
        <p:txBody>
          <a:bodyPr wrap="square" rtlCol="0">
            <a:spAutoFit/>
          </a:bodyPr>
          <a:lstStyle/>
          <a:p>
            <a:pPr marL="285750" indent="-285750">
              <a:lnSpc>
                <a:spcPct val="120000"/>
              </a:lnSpc>
              <a:buFont typeface="Wingdings" panose="05000000000000000000" pitchFamily="2" charset="2"/>
              <a:buChar char="l"/>
            </a:pPr>
            <a:r>
              <a:rPr kumimoji="1" lang="ja-JP" altLang="en-US" sz="1400" dirty="0"/>
              <a:t>日平均気温が</a:t>
            </a:r>
            <a:r>
              <a:rPr kumimoji="1" lang="en-US" altLang="ja-JP" sz="1400" dirty="0"/>
              <a:t>27</a:t>
            </a:r>
            <a:r>
              <a:rPr kumimoji="1" lang="ja-JP" altLang="en-US" sz="1400" dirty="0"/>
              <a:t>℃以上の日が</a:t>
            </a:r>
            <a:endParaRPr kumimoji="1" lang="en-US" altLang="ja-JP" sz="1400" dirty="0"/>
          </a:p>
          <a:p>
            <a:pPr marL="285750" indent="-285750">
              <a:lnSpc>
                <a:spcPct val="120000"/>
              </a:lnSpc>
              <a:buFont typeface="Wingdings" panose="05000000000000000000" pitchFamily="2" charset="2"/>
              <a:buChar char="l"/>
            </a:pPr>
            <a:r>
              <a:rPr lang="en-US" altLang="ja-JP" sz="1400" dirty="0"/>
              <a:t>10</a:t>
            </a:r>
            <a:r>
              <a:rPr lang="ja-JP" altLang="en-US" sz="1400" dirty="0"/>
              <a:t>日ほど続くと</a:t>
            </a:r>
            <a:endParaRPr lang="en-US" altLang="ja-JP" sz="1400" dirty="0"/>
          </a:p>
          <a:p>
            <a:pPr marL="285750" indent="-285750">
              <a:lnSpc>
                <a:spcPct val="120000"/>
              </a:lnSpc>
              <a:buFont typeface="Wingdings" panose="05000000000000000000" pitchFamily="2" charset="2"/>
              <a:buChar char="l"/>
            </a:pPr>
            <a:r>
              <a:rPr lang="ja-JP" altLang="en-US" sz="1400" dirty="0"/>
              <a:t>イネに高温障害が起こる可能性が高まる</a:t>
            </a:r>
            <a:endParaRPr kumimoji="1" lang="ja-JP" altLang="en-US" sz="1400" dirty="0"/>
          </a:p>
        </p:txBody>
      </p:sp>
      <p:sp>
        <p:nvSpPr>
          <p:cNvPr id="13" name="二等辺三角形 12">
            <a:extLst>
              <a:ext uri="{FF2B5EF4-FFF2-40B4-BE49-F238E27FC236}">
                <a16:creationId xmlns:a16="http://schemas.microsoft.com/office/drawing/2014/main" id="{9D204E82-CCED-27B0-EDAC-4ED3A8869CAA}"/>
              </a:ext>
            </a:extLst>
          </p:cNvPr>
          <p:cNvSpPr/>
          <p:nvPr/>
        </p:nvSpPr>
        <p:spPr>
          <a:xfrm rot="5400000">
            <a:off x="4165619" y="3040154"/>
            <a:ext cx="728508" cy="491103"/>
          </a:xfrm>
          <a:prstGeom prst="triangle">
            <a:avLst>
              <a:gd name="adj" fmla="val 50000"/>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0" name="グラフィックス 19" descr="棒グラフ (上昇)">
            <a:extLst>
              <a:ext uri="{FF2B5EF4-FFF2-40B4-BE49-F238E27FC236}">
                <a16:creationId xmlns:a16="http://schemas.microsoft.com/office/drawing/2014/main" id="{24774168-ABC6-436C-E615-A281FA4943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807922" y="1879800"/>
            <a:ext cx="1310326" cy="1310326"/>
          </a:xfrm>
          <a:prstGeom prst="rect">
            <a:avLst/>
          </a:prstGeom>
        </p:spPr>
      </p:pic>
      <p:pic>
        <p:nvPicPr>
          <p:cNvPr id="24" name="グラフィックス 23" descr="歯車付きの頭">
            <a:extLst>
              <a:ext uri="{FF2B5EF4-FFF2-40B4-BE49-F238E27FC236}">
                <a16:creationId xmlns:a16="http://schemas.microsoft.com/office/drawing/2014/main" id="{E64CC2EF-8D7A-E313-6465-B997865D1A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848019" y="1894287"/>
            <a:ext cx="1297082" cy="1297082"/>
          </a:xfrm>
          <a:prstGeom prst="rect">
            <a:avLst/>
          </a:prstGeom>
        </p:spPr>
      </p:pic>
      <p:sp>
        <p:nvSpPr>
          <p:cNvPr id="43" name="吹き出し: 角を丸めた四角形 42">
            <a:extLst>
              <a:ext uri="{FF2B5EF4-FFF2-40B4-BE49-F238E27FC236}">
                <a16:creationId xmlns:a16="http://schemas.microsoft.com/office/drawing/2014/main" id="{0A0FDE4A-7BE7-08D2-74D8-89EE90F92A91}"/>
              </a:ext>
            </a:extLst>
          </p:cNvPr>
          <p:cNvSpPr/>
          <p:nvPr/>
        </p:nvSpPr>
        <p:spPr>
          <a:xfrm>
            <a:off x="7027576" y="1470635"/>
            <a:ext cx="1769744" cy="1268323"/>
          </a:xfrm>
          <a:prstGeom prst="wedgeRoundRectCallout">
            <a:avLst>
              <a:gd name="adj1" fmla="val -59923"/>
              <a:gd name="adj2" fmla="val 43299"/>
              <a:gd name="adj3" fmla="val 16667"/>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グラフィックス 16" descr="太陽">
            <a:extLst>
              <a:ext uri="{FF2B5EF4-FFF2-40B4-BE49-F238E27FC236}">
                <a16:creationId xmlns:a16="http://schemas.microsoft.com/office/drawing/2014/main" id="{9EE9D5AE-9FE4-9AA3-CCE7-DBEE956A34A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926209" y="1566508"/>
            <a:ext cx="725596" cy="725596"/>
          </a:xfrm>
          <a:prstGeom prst="rect">
            <a:avLst/>
          </a:prstGeom>
        </p:spPr>
      </p:pic>
      <p:grpSp>
        <p:nvGrpSpPr>
          <p:cNvPr id="30" name="グラフィックス 25" descr="温度計">
            <a:extLst>
              <a:ext uri="{FF2B5EF4-FFF2-40B4-BE49-F238E27FC236}">
                <a16:creationId xmlns:a16="http://schemas.microsoft.com/office/drawing/2014/main" id="{F343CAD0-0448-F3B0-862D-0461668FFA80}"/>
              </a:ext>
            </a:extLst>
          </p:cNvPr>
          <p:cNvGrpSpPr>
            <a:grpSpLocks noChangeAspect="1"/>
          </p:cNvGrpSpPr>
          <p:nvPr/>
        </p:nvGrpSpPr>
        <p:grpSpPr>
          <a:xfrm>
            <a:off x="7701978" y="1843391"/>
            <a:ext cx="219069" cy="484854"/>
            <a:chOff x="4242380" y="4284385"/>
            <a:chExt cx="313383" cy="693595"/>
          </a:xfrm>
          <a:solidFill>
            <a:srgbClr val="000000"/>
          </a:solidFill>
        </p:grpSpPr>
        <p:sp>
          <p:nvSpPr>
            <p:cNvPr id="31" name="フリーフォーム: 図形 30">
              <a:extLst>
                <a:ext uri="{FF2B5EF4-FFF2-40B4-BE49-F238E27FC236}">
                  <a16:creationId xmlns:a16="http://schemas.microsoft.com/office/drawing/2014/main" id="{6DA17B91-5A00-8CAF-C45F-269CBFC273B7}"/>
                </a:ext>
              </a:extLst>
            </p:cNvPr>
            <p:cNvSpPr/>
            <p:nvPr/>
          </p:nvSpPr>
          <p:spPr>
            <a:xfrm>
              <a:off x="4242380" y="4284385"/>
              <a:ext cx="313383" cy="693595"/>
            </a:xfrm>
            <a:custGeom>
              <a:avLst/>
              <a:gdLst>
                <a:gd name="connsiteX0" fmla="*/ 156692 w 313383"/>
                <a:gd name="connsiteY0" fmla="*/ 646626 h 693595"/>
                <a:gd name="connsiteX1" fmla="*/ 50226 w 313383"/>
                <a:gd name="connsiteY1" fmla="*/ 561296 h 693595"/>
                <a:gd name="connsiteX2" fmla="*/ 109721 w 313383"/>
                <a:gd name="connsiteY2" fmla="*/ 438390 h 693595"/>
                <a:gd name="connsiteX3" fmla="*/ 109721 w 313383"/>
                <a:gd name="connsiteY3" fmla="*/ 93941 h 693595"/>
                <a:gd name="connsiteX4" fmla="*/ 156692 w 313383"/>
                <a:gd name="connsiteY4" fmla="*/ 46970 h 693595"/>
                <a:gd name="connsiteX5" fmla="*/ 203662 w 313383"/>
                <a:gd name="connsiteY5" fmla="*/ 93941 h 693595"/>
                <a:gd name="connsiteX6" fmla="*/ 203662 w 313383"/>
                <a:gd name="connsiteY6" fmla="*/ 438390 h 693595"/>
                <a:gd name="connsiteX7" fmla="*/ 263158 w 313383"/>
                <a:gd name="connsiteY7" fmla="*/ 561296 h 693595"/>
                <a:gd name="connsiteX8" fmla="*/ 156692 w 313383"/>
                <a:gd name="connsiteY8" fmla="*/ 646626 h 693595"/>
                <a:gd name="connsiteX9" fmla="*/ 156692 w 313383"/>
                <a:gd name="connsiteY9" fmla="*/ 646626 h 693595"/>
                <a:gd name="connsiteX10" fmla="*/ 250633 w 313383"/>
                <a:gd name="connsiteY10" fmla="*/ 411774 h 693595"/>
                <a:gd name="connsiteX11" fmla="*/ 250633 w 313383"/>
                <a:gd name="connsiteY11" fmla="*/ 93941 h 693595"/>
                <a:gd name="connsiteX12" fmla="*/ 156692 w 313383"/>
                <a:gd name="connsiteY12" fmla="*/ 0 h 693595"/>
                <a:gd name="connsiteX13" fmla="*/ 62751 w 313383"/>
                <a:gd name="connsiteY13" fmla="*/ 93941 h 693595"/>
                <a:gd name="connsiteX14" fmla="*/ 62751 w 313383"/>
                <a:gd name="connsiteY14" fmla="*/ 411774 h 693595"/>
                <a:gd name="connsiteX15" fmla="*/ 7952 w 313383"/>
                <a:gd name="connsiteY15" fmla="*/ 586347 h 693595"/>
                <a:gd name="connsiteX16" fmla="*/ 156692 w 313383"/>
                <a:gd name="connsiteY16" fmla="*/ 693596 h 693595"/>
                <a:gd name="connsiteX17" fmla="*/ 305431 w 313383"/>
                <a:gd name="connsiteY17" fmla="*/ 586347 h 693595"/>
                <a:gd name="connsiteX18" fmla="*/ 250633 w 313383"/>
                <a:gd name="connsiteY18" fmla="*/ 411774 h 69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3383" h="693595">
                  <a:moveTo>
                    <a:pt x="156692" y="646626"/>
                  </a:moveTo>
                  <a:cubicBezTo>
                    <a:pt x="105807" y="646626"/>
                    <a:pt x="61185" y="610615"/>
                    <a:pt x="50226" y="561296"/>
                  </a:cubicBezTo>
                  <a:cubicBezTo>
                    <a:pt x="38483" y="511194"/>
                    <a:pt x="63534" y="460310"/>
                    <a:pt x="109721" y="438390"/>
                  </a:cubicBezTo>
                  <a:lnTo>
                    <a:pt x="109721" y="93941"/>
                  </a:lnTo>
                  <a:cubicBezTo>
                    <a:pt x="109721" y="68107"/>
                    <a:pt x="130858" y="46970"/>
                    <a:pt x="156692" y="46970"/>
                  </a:cubicBezTo>
                  <a:cubicBezTo>
                    <a:pt x="182526" y="46970"/>
                    <a:pt x="203662" y="68107"/>
                    <a:pt x="203662" y="93941"/>
                  </a:cubicBezTo>
                  <a:lnTo>
                    <a:pt x="203662" y="438390"/>
                  </a:lnTo>
                  <a:cubicBezTo>
                    <a:pt x="249850" y="460310"/>
                    <a:pt x="274118" y="511194"/>
                    <a:pt x="263158" y="561296"/>
                  </a:cubicBezTo>
                  <a:cubicBezTo>
                    <a:pt x="251415" y="610615"/>
                    <a:pt x="207576" y="645843"/>
                    <a:pt x="156692" y="646626"/>
                  </a:cubicBezTo>
                  <a:lnTo>
                    <a:pt x="156692" y="646626"/>
                  </a:lnTo>
                  <a:close/>
                  <a:moveTo>
                    <a:pt x="250633" y="411774"/>
                  </a:moveTo>
                  <a:lnTo>
                    <a:pt x="250633" y="93941"/>
                  </a:lnTo>
                  <a:cubicBezTo>
                    <a:pt x="250633" y="42273"/>
                    <a:pt x="208359" y="0"/>
                    <a:pt x="156692" y="0"/>
                  </a:cubicBezTo>
                  <a:cubicBezTo>
                    <a:pt x="105024" y="0"/>
                    <a:pt x="62751" y="41490"/>
                    <a:pt x="62751" y="93941"/>
                  </a:cubicBezTo>
                  <a:lnTo>
                    <a:pt x="62751" y="411774"/>
                  </a:lnTo>
                  <a:cubicBezTo>
                    <a:pt x="8735" y="452481"/>
                    <a:pt x="-13184" y="522937"/>
                    <a:pt x="7952" y="586347"/>
                  </a:cubicBezTo>
                  <a:cubicBezTo>
                    <a:pt x="29089" y="650540"/>
                    <a:pt x="89368" y="693596"/>
                    <a:pt x="156692" y="693596"/>
                  </a:cubicBezTo>
                  <a:cubicBezTo>
                    <a:pt x="224016" y="693596"/>
                    <a:pt x="284295" y="650540"/>
                    <a:pt x="305431" y="586347"/>
                  </a:cubicBezTo>
                  <a:cubicBezTo>
                    <a:pt x="326568" y="522937"/>
                    <a:pt x="304649" y="452481"/>
                    <a:pt x="250633" y="411774"/>
                  </a:cubicBezTo>
                  <a:close/>
                </a:path>
              </a:pathLst>
            </a:custGeom>
            <a:solidFill>
              <a:srgbClr val="000000"/>
            </a:solidFill>
            <a:ln w="7739"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0E255103-701A-01A0-10C4-22DCC2CD17CF}"/>
                </a:ext>
              </a:extLst>
            </p:cNvPr>
            <p:cNvSpPr/>
            <p:nvPr/>
          </p:nvSpPr>
          <p:spPr>
            <a:xfrm>
              <a:off x="4321047" y="4555247"/>
              <a:ext cx="156049" cy="344449"/>
            </a:xfrm>
            <a:custGeom>
              <a:avLst/>
              <a:gdLst>
                <a:gd name="connsiteX0" fmla="*/ 93682 w 156049"/>
                <a:gd name="connsiteY0" fmla="*/ 189447 h 344449"/>
                <a:gd name="connsiteX1" fmla="*/ 93682 w 156049"/>
                <a:gd name="connsiteY1" fmla="*/ 0 h 344449"/>
                <a:gd name="connsiteX2" fmla="*/ 62368 w 156049"/>
                <a:gd name="connsiteY2" fmla="*/ 0 h 344449"/>
                <a:gd name="connsiteX3" fmla="*/ 62368 w 156049"/>
                <a:gd name="connsiteY3" fmla="*/ 189447 h 344449"/>
                <a:gd name="connsiteX4" fmla="*/ 524 w 156049"/>
                <a:gd name="connsiteY4" fmla="*/ 273994 h 344449"/>
                <a:gd name="connsiteX5" fmla="*/ 78025 w 156049"/>
                <a:gd name="connsiteY5" fmla="*/ 344449 h 344449"/>
                <a:gd name="connsiteX6" fmla="*/ 155526 w 156049"/>
                <a:gd name="connsiteY6" fmla="*/ 273994 h 344449"/>
                <a:gd name="connsiteX7" fmla="*/ 93682 w 156049"/>
                <a:gd name="connsiteY7" fmla="*/ 189447 h 34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049" h="344449">
                  <a:moveTo>
                    <a:pt x="93682" y="189447"/>
                  </a:moveTo>
                  <a:lnTo>
                    <a:pt x="93682" y="0"/>
                  </a:lnTo>
                  <a:lnTo>
                    <a:pt x="62368" y="0"/>
                  </a:lnTo>
                  <a:lnTo>
                    <a:pt x="62368" y="189447"/>
                  </a:lnTo>
                  <a:cubicBezTo>
                    <a:pt x="23226" y="197276"/>
                    <a:pt x="-4173" y="234069"/>
                    <a:pt x="524" y="273994"/>
                  </a:cubicBezTo>
                  <a:cubicBezTo>
                    <a:pt x="4438" y="313919"/>
                    <a:pt x="38100" y="344449"/>
                    <a:pt x="78025" y="344449"/>
                  </a:cubicBezTo>
                  <a:cubicBezTo>
                    <a:pt x="117950" y="344449"/>
                    <a:pt x="151612" y="313919"/>
                    <a:pt x="155526" y="273994"/>
                  </a:cubicBezTo>
                  <a:cubicBezTo>
                    <a:pt x="160223" y="234069"/>
                    <a:pt x="132824" y="197276"/>
                    <a:pt x="93682" y="189447"/>
                  </a:cubicBezTo>
                  <a:close/>
                </a:path>
              </a:pathLst>
            </a:custGeom>
            <a:solidFill>
              <a:schemeClr val="accent2"/>
            </a:solidFill>
            <a:ln w="7739" cap="flat">
              <a:noFill/>
              <a:prstDash val="solid"/>
              <a:miter/>
            </a:ln>
          </p:spPr>
          <p:txBody>
            <a:bodyPr rtlCol="0" anchor="ctr"/>
            <a:lstStyle/>
            <a:p>
              <a:endParaRPr lang="ja-JP" altLang="en-US" dirty="0"/>
            </a:p>
          </p:txBody>
        </p:sp>
      </p:grpSp>
      <p:sp>
        <p:nvSpPr>
          <p:cNvPr id="34" name="テキスト ボックス 33">
            <a:extLst>
              <a:ext uri="{FF2B5EF4-FFF2-40B4-BE49-F238E27FC236}">
                <a16:creationId xmlns:a16="http://schemas.microsoft.com/office/drawing/2014/main" id="{0A3783CF-1734-9924-71D7-549F140D91C0}"/>
              </a:ext>
            </a:extLst>
          </p:cNvPr>
          <p:cNvSpPr txBox="1"/>
          <p:nvPr/>
        </p:nvSpPr>
        <p:spPr>
          <a:xfrm>
            <a:off x="7027576" y="2391434"/>
            <a:ext cx="1865599" cy="261610"/>
          </a:xfrm>
          <a:prstGeom prst="rect">
            <a:avLst/>
          </a:prstGeom>
          <a:noFill/>
        </p:spPr>
        <p:txBody>
          <a:bodyPr wrap="square" rtlCol="0">
            <a:spAutoFit/>
          </a:bodyPr>
          <a:lstStyle/>
          <a:p>
            <a:pPr algn="ctr"/>
            <a:r>
              <a:rPr kumimoji="1" lang="ja-JP" altLang="en-US" sz="1100" dirty="0"/>
              <a:t>農業データ</a:t>
            </a:r>
            <a:r>
              <a:rPr lang="ja-JP" altLang="en-US" sz="1100" dirty="0"/>
              <a:t>・</a:t>
            </a:r>
            <a:r>
              <a:rPr kumimoji="1" lang="ja-JP" altLang="en-US" sz="1100" dirty="0"/>
              <a:t>気象データ</a:t>
            </a:r>
          </a:p>
        </p:txBody>
      </p:sp>
      <p:pic>
        <p:nvPicPr>
          <p:cNvPr id="42" name="グラフィックス 41" descr="葉">
            <a:extLst>
              <a:ext uri="{FF2B5EF4-FFF2-40B4-BE49-F238E27FC236}">
                <a16:creationId xmlns:a16="http://schemas.microsoft.com/office/drawing/2014/main" id="{1BC8FB11-11A9-C44A-44FC-0643C6F4201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7062136" y="1836654"/>
            <a:ext cx="639842" cy="639842"/>
          </a:xfrm>
          <a:prstGeom prst="rect">
            <a:avLst/>
          </a:prstGeom>
        </p:spPr>
      </p:pic>
      <p:sp>
        <p:nvSpPr>
          <p:cNvPr id="5" name="テキスト ボックス 4">
            <a:extLst>
              <a:ext uri="{FF2B5EF4-FFF2-40B4-BE49-F238E27FC236}">
                <a16:creationId xmlns:a16="http://schemas.microsoft.com/office/drawing/2014/main" id="{64CF75C3-9FEF-426E-989B-7CC25142918B}"/>
              </a:ext>
            </a:extLst>
          </p:cNvPr>
          <p:cNvSpPr txBox="1"/>
          <p:nvPr/>
        </p:nvSpPr>
        <p:spPr>
          <a:xfrm>
            <a:off x="2425566" y="843895"/>
            <a:ext cx="6504672" cy="338554"/>
          </a:xfrm>
          <a:prstGeom prst="rect">
            <a:avLst/>
          </a:prstGeom>
          <a:noFill/>
        </p:spPr>
        <p:txBody>
          <a:bodyPr wrap="square">
            <a:spAutoFit/>
          </a:bodyPr>
          <a:lstStyle/>
          <a:p>
            <a:r>
              <a:rPr kumimoji="1" lang="ja-JP" altLang="en-US" sz="1600" dirty="0"/>
              <a:t>どのような気候のときにどのような影響があるかを見積もる</a:t>
            </a:r>
          </a:p>
        </p:txBody>
      </p:sp>
      <p:sp>
        <p:nvSpPr>
          <p:cNvPr id="14" name="テキスト ボックス 13">
            <a:extLst>
              <a:ext uri="{FF2B5EF4-FFF2-40B4-BE49-F238E27FC236}">
                <a16:creationId xmlns:a16="http://schemas.microsoft.com/office/drawing/2014/main" id="{7A6D7334-B5ED-0C97-B9F9-0C4E878CFF86}"/>
              </a:ext>
            </a:extLst>
          </p:cNvPr>
          <p:cNvSpPr txBox="1"/>
          <p:nvPr/>
        </p:nvSpPr>
        <p:spPr>
          <a:xfrm>
            <a:off x="2564635" y="5375381"/>
            <a:ext cx="6351739" cy="338554"/>
          </a:xfrm>
          <a:prstGeom prst="rect">
            <a:avLst/>
          </a:prstGeom>
          <a:noFill/>
        </p:spPr>
        <p:txBody>
          <a:bodyPr wrap="square">
            <a:spAutoFit/>
          </a:bodyPr>
          <a:lstStyle/>
          <a:p>
            <a:r>
              <a:rPr lang="ja-JP" altLang="en-US" sz="1600" dirty="0"/>
              <a:t>将来の気候の見通しをたてて気候リスクの軽減を目指す</a:t>
            </a:r>
          </a:p>
        </p:txBody>
      </p:sp>
    </p:spTree>
    <p:extLst>
      <p:ext uri="{BB962C8B-B14F-4D97-AF65-F5344CB8AC3E}">
        <p14:creationId xmlns:p14="http://schemas.microsoft.com/office/powerpoint/2010/main" val="1369090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65158F3-CCA2-47D1-EF51-1135FEB4B71F}"/>
              </a:ext>
            </a:extLst>
          </p:cNvPr>
          <p:cNvPicPr>
            <a:picLocks noChangeAspect="1"/>
          </p:cNvPicPr>
          <p:nvPr/>
        </p:nvPicPr>
        <p:blipFill>
          <a:blip r:embed="rId3"/>
          <a:stretch>
            <a:fillRect/>
          </a:stretch>
        </p:blipFill>
        <p:spPr>
          <a:xfrm>
            <a:off x="986890" y="1520446"/>
            <a:ext cx="7213759" cy="5286851"/>
          </a:xfrm>
          <a:prstGeom prst="rect">
            <a:avLst/>
          </a:prstGeom>
        </p:spPr>
      </p:pic>
      <p:sp>
        <p:nvSpPr>
          <p:cNvPr id="15" name="コンテンツ プレースホルダー 14">
            <a:extLst>
              <a:ext uri="{FF2B5EF4-FFF2-40B4-BE49-F238E27FC236}">
                <a16:creationId xmlns:a16="http://schemas.microsoft.com/office/drawing/2014/main" id="{88407325-E6C9-A9E8-B6BB-D67EE758D96B}"/>
              </a:ext>
            </a:extLst>
          </p:cNvPr>
          <p:cNvSpPr>
            <a:spLocks noGrp="1"/>
          </p:cNvSpPr>
          <p:nvPr>
            <p:ph idx="1"/>
          </p:nvPr>
        </p:nvSpPr>
        <p:spPr/>
        <p:txBody>
          <a:bodyPr vert="horz" lIns="91440" tIns="45720" rIns="91440" bIns="45720" rtlCol="0" anchor="t">
            <a:normAutofit/>
          </a:bodyPr>
          <a:lstStyle/>
          <a:p>
            <a:r>
              <a:rPr lang="ja-JP" altLang="en-US" dirty="0">
                <a:latin typeface="+mn-ea"/>
                <a:cs typeface="メイリオ" panose="020B0604030504040204" pitchFamily="50" charset="-128"/>
              </a:rPr>
              <a:t>日本の気温は、</a:t>
            </a:r>
            <a:r>
              <a:rPr lang="en-US" altLang="ja-JP" dirty="0">
                <a:latin typeface="+mn-ea"/>
                <a:cs typeface="メイリオ" panose="020B0604030504040204" pitchFamily="50" charset="-128"/>
              </a:rPr>
              <a:t>100</a:t>
            </a:r>
            <a:r>
              <a:rPr lang="ja-JP" altLang="en-US" dirty="0">
                <a:latin typeface="+mn-ea"/>
                <a:cs typeface="メイリオ" panose="020B0604030504040204" pitchFamily="50" charset="-128"/>
              </a:rPr>
              <a:t>年あたり</a:t>
            </a:r>
            <a:r>
              <a:rPr lang="en-US" altLang="ja-JP" dirty="0">
                <a:latin typeface="+mn-ea"/>
                <a:cs typeface="メイリオ" panose="020B0604030504040204" pitchFamily="50" charset="-128"/>
              </a:rPr>
              <a:t>1.35℃</a:t>
            </a:r>
            <a:r>
              <a:rPr lang="ja-JP" altLang="en-US" dirty="0">
                <a:latin typeface="+mn-ea"/>
                <a:cs typeface="メイリオ" panose="020B0604030504040204" pitchFamily="50" charset="-128"/>
              </a:rPr>
              <a:t>の割合で上昇</a:t>
            </a:r>
            <a:endParaRPr lang="ja-JP" altLang="en-US" dirty="0"/>
          </a:p>
        </p:txBody>
      </p:sp>
      <p:sp>
        <p:nvSpPr>
          <p:cNvPr id="4" name="タイトル 3">
            <a:extLst>
              <a:ext uri="{FF2B5EF4-FFF2-40B4-BE49-F238E27FC236}">
                <a16:creationId xmlns:a16="http://schemas.microsoft.com/office/drawing/2014/main" id="{02B9A09E-7303-E232-0F61-BBD22BB872EB}"/>
              </a:ext>
            </a:extLst>
          </p:cNvPr>
          <p:cNvSpPr>
            <a:spLocks noGrp="1"/>
          </p:cNvSpPr>
          <p:nvPr>
            <p:ph type="title"/>
          </p:nvPr>
        </p:nvSpPr>
        <p:spPr/>
        <p:txBody>
          <a:bodyPr/>
          <a:lstStyle/>
          <a:p>
            <a:r>
              <a:rPr lang="ja-JP" altLang="en-US" dirty="0"/>
              <a:t>日本の気温は上昇傾向</a:t>
            </a:r>
          </a:p>
        </p:txBody>
      </p:sp>
      <p:sp>
        <p:nvSpPr>
          <p:cNvPr id="8" name="テキスト ボックス 13">
            <a:extLst>
              <a:ext uri="{FF2B5EF4-FFF2-40B4-BE49-F238E27FC236}">
                <a16:creationId xmlns:a16="http://schemas.microsoft.com/office/drawing/2014/main" id="{B7E789FB-19D8-2D42-C2E5-FB8350652147}"/>
              </a:ext>
            </a:extLst>
          </p:cNvPr>
          <p:cNvSpPr txBox="1"/>
          <p:nvPr/>
        </p:nvSpPr>
        <p:spPr>
          <a:xfrm>
            <a:off x="1633626" y="2088334"/>
            <a:ext cx="2698175" cy="60016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青い線：</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年移動平均</a:t>
            </a:r>
          </a:p>
          <a:p>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赤い直線：長期変化傾向</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b="1" dirty="0">
                <a:latin typeface="メイリオ" panose="020B0604030504040204" pitchFamily="50" charset="-128"/>
                <a:ea typeface="メイリオ" panose="020B0604030504040204" pitchFamily="50" charset="-128"/>
                <a:cs typeface="メイリオ" panose="020B0604030504040204" pitchFamily="50" charset="-128"/>
              </a:rPr>
              <a:t>基準値：</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1991</a:t>
            </a:r>
            <a:r>
              <a:rPr lang="ja-JP" altLang="ja-JP" sz="11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2020</a:t>
            </a:r>
            <a:r>
              <a:rPr lang="ja-JP" altLang="ja-JP" sz="1100" b="1" dirty="0">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100" b="1"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ja-JP" sz="1100" b="1" dirty="0">
                <a:latin typeface="メイリオ" panose="020B0604030504040204" pitchFamily="50" charset="-128"/>
                <a:ea typeface="メイリオ" panose="020B0604030504040204" pitchFamily="50" charset="-128"/>
                <a:cs typeface="メイリオ" panose="020B0604030504040204" pitchFamily="50" charset="-128"/>
              </a:rPr>
              <a:t>年平均値</a:t>
            </a:r>
            <a:endParaRPr lang="ja-JP" altLang="en-US"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9D9AE19D-A21B-690E-2906-2B88C030C517}"/>
              </a:ext>
            </a:extLst>
          </p:cNvPr>
          <p:cNvSpPr txBox="1"/>
          <p:nvPr/>
        </p:nvSpPr>
        <p:spPr>
          <a:xfrm>
            <a:off x="2283983" y="1267553"/>
            <a:ext cx="4408816" cy="369332"/>
          </a:xfrm>
          <a:prstGeom prst="rect">
            <a:avLst/>
          </a:prstGeom>
          <a:solidFill>
            <a:schemeClr val="bg1"/>
          </a:solidFill>
        </p:spPr>
        <p:txBody>
          <a:bodyPr wrap="square" lIns="91440" tIns="45720" rIns="91440" bIns="45720" rtlCol="0" anchor="t">
            <a:spAutoFit/>
          </a:bodyPr>
          <a:lstStyle/>
          <a:p>
            <a:pPr algn="ctr"/>
            <a:r>
              <a:rPr kumimoji="1" lang="ja-JP" altLang="en-US" b="1"/>
              <a:t>日本の年平均気温偏差</a:t>
            </a:r>
            <a:r>
              <a:rPr lang="ja-JP" altLang="en-US" b="1"/>
              <a:t>（1898年～）</a:t>
            </a:r>
            <a:endParaRPr lang="ja-JP" altLang="en-US" b="1">
              <a:cs typeface="Segoe UI"/>
            </a:endParaRPr>
          </a:p>
        </p:txBody>
      </p:sp>
      <p:sp>
        <p:nvSpPr>
          <p:cNvPr id="14" name="テキスト ボックス 13">
            <a:extLst>
              <a:ext uri="{FF2B5EF4-FFF2-40B4-BE49-F238E27FC236}">
                <a16:creationId xmlns:a16="http://schemas.microsoft.com/office/drawing/2014/main" id="{FA94FBB6-D54C-809F-D661-5F2D54A082EB}"/>
              </a:ext>
            </a:extLst>
          </p:cNvPr>
          <p:cNvSpPr txBox="1"/>
          <p:nvPr/>
        </p:nvSpPr>
        <p:spPr>
          <a:xfrm rot="16200000">
            <a:off x="-1100242" y="3638693"/>
            <a:ext cx="4084935" cy="338554"/>
          </a:xfrm>
          <a:prstGeom prst="rect">
            <a:avLst/>
          </a:prstGeom>
          <a:solidFill>
            <a:schemeClr val="bg1"/>
          </a:solidFill>
        </p:spPr>
        <p:txBody>
          <a:bodyPr wrap="square" rtlCol="0">
            <a:spAutoFit/>
          </a:bodyPr>
          <a:lstStyle/>
          <a:p>
            <a:pPr algn="ctr"/>
            <a:r>
              <a:rPr lang="en-US" altLang="ja-JP" sz="1600" dirty="0"/>
              <a:t>1991-2020</a:t>
            </a:r>
            <a:r>
              <a:rPr lang="ja-JP" altLang="en-US" sz="1600" dirty="0"/>
              <a:t>年平均</a:t>
            </a:r>
            <a:r>
              <a:rPr kumimoji="1" lang="ja-JP" altLang="en-US" sz="1600" dirty="0"/>
              <a:t>からの差（</a:t>
            </a:r>
            <a:r>
              <a:rPr lang="ja-JP" altLang="en-US" sz="1600" dirty="0"/>
              <a:t>℃</a:t>
            </a:r>
            <a:r>
              <a:rPr kumimoji="1" lang="ja-JP" altLang="en-US" sz="1600" dirty="0"/>
              <a:t>）</a:t>
            </a:r>
          </a:p>
        </p:txBody>
      </p:sp>
      <p:sp>
        <p:nvSpPr>
          <p:cNvPr id="3" name="スライド番号プレースホルダー 2">
            <a:extLst>
              <a:ext uri="{FF2B5EF4-FFF2-40B4-BE49-F238E27FC236}">
                <a16:creationId xmlns:a16="http://schemas.microsoft.com/office/drawing/2014/main" id="{1240B2C4-ADB5-0084-A3D8-DEA20026EC76}"/>
              </a:ext>
            </a:extLst>
          </p:cNvPr>
          <p:cNvSpPr>
            <a:spLocks noGrp="1"/>
          </p:cNvSpPr>
          <p:nvPr>
            <p:ph type="sldNum" sz="quarter" idx="12"/>
          </p:nvPr>
        </p:nvSpPr>
        <p:spPr/>
        <p:txBody>
          <a:bodyPr/>
          <a:lstStyle/>
          <a:p>
            <a:fld id="{5F9F9204-6EDA-41A6-81B7-5E8491083ADF}" type="slidenum">
              <a:rPr kumimoji="1" lang="ja-JP" altLang="en-US" smtClean="0"/>
              <a:t>4</a:t>
            </a:fld>
            <a:endParaRPr kumimoji="1" lang="ja-JP" altLang="en-US" dirty="0"/>
          </a:p>
        </p:txBody>
      </p:sp>
    </p:spTree>
    <p:extLst>
      <p:ext uri="{BB962C8B-B14F-4D97-AF65-F5344CB8AC3E}">
        <p14:creationId xmlns:p14="http://schemas.microsoft.com/office/powerpoint/2010/main" val="38136419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直線コネクタ 37">
            <a:extLst>
              <a:ext uri="{FF2B5EF4-FFF2-40B4-BE49-F238E27FC236}">
                <a16:creationId xmlns:a16="http://schemas.microsoft.com/office/drawing/2014/main" id="{5E5E0E39-A41A-5C3D-7223-9E29FEFF7844}"/>
              </a:ext>
            </a:extLst>
          </p:cNvPr>
          <p:cNvCxnSpPr>
            <a:cxnSpLocks/>
          </p:cNvCxnSpPr>
          <p:nvPr/>
        </p:nvCxnSpPr>
        <p:spPr>
          <a:xfrm>
            <a:off x="7050785" y="4497156"/>
            <a:ext cx="0" cy="1669605"/>
          </a:xfrm>
          <a:prstGeom prst="line">
            <a:avLst/>
          </a:prstGeom>
          <a:ln w="19050">
            <a:solidFill>
              <a:schemeClr val="bg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DA13BE21-99D6-F2DF-2D34-6A7BB3EDB70C}"/>
              </a:ext>
            </a:extLst>
          </p:cNvPr>
          <p:cNvSpPr>
            <a:spLocks noGrp="1"/>
          </p:cNvSpPr>
          <p:nvPr>
            <p:ph type="title"/>
          </p:nvPr>
        </p:nvSpPr>
        <p:spPr/>
        <p:txBody>
          <a:bodyPr/>
          <a:lstStyle/>
          <a:p>
            <a:r>
              <a:rPr kumimoji="1" lang="ja-JP" altLang="en-US" dirty="0"/>
              <a:t>気象データの活用イメージ：高度利用</a:t>
            </a:r>
          </a:p>
        </p:txBody>
      </p:sp>
      <p:sp>
        <p:nvSpPr>
          <p:cNvPr id="48" name="コンテンツ プレースホルダー 47">
            <a:extLst>
              <a:ext uri="{FF2B5EF4-FFF2-40B4-BE49-F238E27FC236}">
                <a16:creationId xmlns:a16="http://schemas.microsoft.com/office/drawing/2014/main" id="{6C3FED60-D46C-888C-0675-DF7BDBC886C2}"/>
              </a:ext>
            </a:extLst>
          </p:cNvPr>
          <p:cNvSpPr>
            <a:spLocks noGrp="1"/>
          </p:cNvSpPr>
          <p:nvPr>
            <p:ph idx="1"/>
          </p:nvPr>
        </p:nvSpPr>
        <p:spPr/>
        <p:txBody>
          <a:bodyPr/>
          <a:lstStyle/>
          <a:p>
            <a:r>
              <a:rPr lang="ja-JP" altLang="en-US" dirty="0"/>
              <a:t>生育の進度がどの程度平年から隔たりそうか、客観的に評価</a:t>
            </a:r>
          </a:p>
        </p:txBody>
      </p:sp>
      <p:sp>
        <p:nvSpPr>
          <p:cNvPr id="6" name="矢印: 右 5">
            <a:extLst>
              <a:ext uri="{FF2B5EF4-FFF2-40B4-BE49-F238E27FC236}">
                <a16:creationId xmlns:a16="http://schemas.microsoft.com/office/drawing/2014/main" id="{6083EB44-AA9B-E33B-7E6B-82A16DCE3C0E}"/>
              </a:ext>
            </a:extLst>
          </p:cNvPr>
          <p:cNvSpPr/>
          <p:nvPr/>
        </p:nvSpPr>
        <p:spPr>
          <a:xfrm>
            <a:off x="2418019" y="2137443"/>
            <a:ext cx="4824000" cy="137917"/>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7" name="直線コネクタ 6">
            <a:extLst>
              <a:ext uri="{FF2B5EF4-FFF2-40B4-BE49-F238E27FC236}">
                <a16:creationId xmlns:a16="http://schemas.microsoft.com/office/drawing/2014/main" id="{9B62B2B8-F754-7932-4E23-9B28B5524E49}"/>
              </a:ext>
            </a:extLst>
          </p:cNvPr>
          <p:cNvCxnSpPr>
            <a:cxnSpLocks/>
          </p:cNvCxnSpPr>
          <p:nvPr/>
        </p:nvCxnSpPr>
        <p:spPr>
          <a:xfrm flipH="1" flipV="1">
            <a:off x="770894" y="2678860"/>
            <a:ext cx="7560000" cy="0"/>
          </a:xfrm>
          <a:prstGeom prst="line">
            <a:avLst/>
          </a:prstGeom>
          <a:ln w="19050">
            <a:solidFill>
              <a:schemeClr val="bg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FAC73C0-5765-6276-B64C-DC01B647722F}"/>
              </a:ext>
            </a:extLst>
          </p:cNvPr>
          <p:cNvSpPr txBox="1"/>
          <p:nvPr/>
        </p:nvSpPr>
        <p:spPr>
          <a:xfrm>
            <a:off x="563628" y="2022540"/>
            <a:ext cx="1358821" cy="523220"/>
          </a:xfrm>
          <a:prstGeom prst="rect">
            <a:avLst/>
          </a:prstGeom>
          <a:noFill/>
        </p:spPr>
        <p:txBody>
          <a:bodyPr wrap="square" rtlCol="0">
            <a:spAutoFit/>
          </a:bodyPr>
          <a:lstStyle/>
          <a:p>
            <a:pPr algn="ctr"/>
            <a:r>
              <a:rPr lang="ja-JP" altLang="en-US" sz="1600" b="1" dirty="0">
                <a:solidFill>
                  <a:schemeClr val="accent2"/>
                </a:solidFill>
              </a:rPr>
              <a:t>予測値</a:t>
            </a:r>
            <a:endParaRPr lang="en-US" altLang="ja-JP" sz="1600" b="1" dirty="0">
              <a:solidFill>
                <a:schemeClr val="accent2"/>
              </a:solidFill>
            </a:endParaRPr>
          </a:p>
          <a:p>
            <a:pPr algn="ctr"/>
            <a:r>
              <a:rPr lang="ja-JP" altLang="en-US" sz="1200" dirty="0"/>
              <a:t>を用いた手法</a:t>
            </a:r>
          </a:p>
        </p:txBody>
      </p:sp>
      <p:sp>
        <p:nvSpPr>
          <p:cNvPr id="10" name="矢印: 右 9">
            <a:extLst>
              <a:ext uri="{FF2B5EF4-FFF2-40B4-BE49-F238E27FC236}">
                <a16:creationId xmlns:a16="http://schemas.microsoft.com/office/drawing/2014/main" id="{EAA2D93A-C12D-7665-D51B-6152669A231E}"/>
              </a:ext>
            </a:extLst>
          </p:cNvPr>
          <p:cNvSpPr/>
          <p:nvPr/>
        </p:nvSpPr>
        <p:spPr>
          <a:xfrm>
            <a:off x="2450594" y="3065227"/>
            <a:ext cx="5364000" cy="137917"/>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四角形: 角を丸くする 10">
            <a:extLst>
              <a:ext uri="{FF2B5EF4-FFF2-40B4-BE49-F238E27FC236}">
                <a16:creationId xmlns:a16="http://schemas.microsoft.com/office/drawing/2014/main" id="{3392162A-F3EE-DA01-1326-B57C94D81519}"/>
              </a:ext>
            </a:extLst>
          </p:cNvPr>
          <p:cNvSpPr/>
          <p:nvPr/>
        </p:nvSpPr>
        <p:spPr>
          <a:xfrm>
            <a:off x="3860525" y="1859995"/>
            <a:ext cx="396000" cy="1620000"/>
          </a:xfrm>
          <a:prstGeom prst="roundRect">
            <a:avLst>
              <a:gd name="adj" fmla="val 50000"/>
            </a:avLst>
          </a:prstGeom>
          <a:solidFill>
            <a:schemeClr val="bg1"/>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a:solidFill>
                  <a:schemeClr val="tx1"/>
                </a:solidFill>
              </a:rPr>
              <a:t>予     測     日</a:t>
            </a:r>
          </a:p>
        </p:txBody>
      </p:sp>
      <p:sp>
        <p:nvSpPr>
          <p:cNvPr id="12" name="四角形: 角を丸くする 11">
            <a:extLst>
              <a:ext uri="{FF2B5EF4-FFF2-40B4-BE49-F238E27FC236}">
                <a16:creationId xmlns:a16="http://schemas.microsoft.com/office/drawing/2014/main" id="{07FEBB3A-6903-576C-EE7A-73867270ECC3}"/>
              </a:ext>
            </a:extLst>
          </p:cNvPr>
          <p:cNvSpPr/>
          <p:nvPr/>
        </p:nvSpPr>
        <p:spPr>
          <a:xfrm>
            <a:off x="2644083" y="2019339"/>
            <a:ext cx="1063888" cy="360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dirty="0"/>
              <a:t>実測値</a:t>
            </a:r>
          </a:p>
        </p:txBody>
      </p:sp>
      <p:sp>
        <p:nvSpPr>
          <p:cNvPr id="13" name="四角形: 角を丸くする 12">
            <a:extLst>
              <a:ext uri="{FF2B5EF4-FFF2-40B4-BE49-F238E27FC236}">
                <a16:creationId xmlns:a16="http://schemas.microsoft.com/office/drawing/2014/main" id="{E8517684-C667-018A-D6DB-88DE4B9B5E71}"/>
              </a:ext>
            </a:extLst>
          </p:cNvPr>
          <p:cNvSpPr/>
          <p:nvPr/>
        </p:nvSpPr>
        <p:spPr>
          <a:xfrm>
            <a:off x="2649981" y="2944349"/>
            <a:ext cx="1063888" cy="3600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dirty="0"/>
              <a:t>実測値</a:t>
            </a:r>
          </a:p>
        </p:txBody>
      </p:sp>
      <p:sp>
        <p:nvSpPr>
          <p:cNvPr id="14" name="四角形: 角を丸くする 13">
            <a:extLst>
              <a:ext uri="{FF2B5EF4-FFF2-40B4-BE49-F238E27FC236}">
                <a16:creationId xmlns:a16="http://schemas.microsoft.com/office/drawing/2014/main" id="{6CA28D42-D735-4E84-177B-3AF81DCFFD19}"/>
              </a:ext>
            </a:extLst>
          </p:cNvPr>
          <p:cNvSpPr/>
          <p:nvPr/>
        </p:nvSpPr>
        <p:spPr>
          <a:xfrm>
            <a:off x="4390232" y="2011004"/>
            <a:ext cx="1484724" cy="360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dirty="0"/>
              <a:t>気温予測値</a:t>
            </a:r>
          </a:p>
        </p:txBody>
      </p:sp>
      <p:sp>
        <p:nvSpPr>
          <p:cNvPr id="15" name="四角形: 角を丸くする 14">
            <a:extLst>
              <a:ext uri="{FF2B5EF4-FFF2-40B4-BE49-F238E27FC236}">
                <a16:creationId xmlns:a16="http://schemas.microsoft.com/office/drawing/2014/main" id="{2AA3F8F5-8A0C-085B-18C3-285AF34DBC87}"/>
              </a:ext>
            </a:extLst>
          </p:cNvPr>
          <p:cNvSpPr/>
          <p:nvPr/>
        </p:nvSpPr>
        <p:spPr>
          <a:xfrm>
            <a:off x="5959634" y="1998909"/>
            <a:ext cx="1080000"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dirty="0"/>
              <a:t>平年値</a:t>
            </a:r>
          </a:p>
        </p:txBody>
      </p:sp>
      <p:sp>
        <p:nvSpPr>
          <p:cNvPr id="16" name="四角形: 角を丸くする 15">
            <a:extLst>
              <a:ext uri="{FF2B5EF4-FFF2-40B4-BE49-F238E27FC236}">
                <a16:creationId xmlns:a16="http://schemas.microsoft.com/office/drawing/2014/main" id="{1A85E2F3-1CD2-2AFD-8053-18E472D5E8E7}"/>
              </a:ext>
            </a:extLst>
          </p:cNvPr>
          <p:cNvSpPr/>
          <p:nvPr/>
        </p:nvSpPr>
        <p:spPr>
          <a:xfrm>
            <a:off x="4689771" y="2933730"/>
            <a:ext cx="2302871"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dirty="0"/>
              <a:t>平　年　値</a:t>
            </a:r>
          </a:p>
        </p:txBody>
      </p:sp>
      <p:sp>
        <p:nvSpPr>
          <p:cNvPr id="17" name="四角形: 角を丸くする 16">
            <a:extLst>
              <a:ext uri="{FF2B5EF4-FFF2-40B4-BE49-F238E27FC236}">
                <a16:creationId xmlns:a16="http://schemas.microsoft.com/office/drawing/2014/main" id="{183A9E17-A9C5-0786-A031-2B46642E91CF}"/>
              </a:ext>
            </a:extLst>
          </p:cNvPr>
          <p:cNvSpPr/>
          <p:nvPr/>
        </p:nvSpPr>
        <p:spPr>
          <a:xfrm>
            <a:off x="2093485" y="1855340"/>
            <a:ext cx="409664" cy="1620000"/>
          </a:xfrm>
          <a:prstGeom prst="roundRect">
            <a:avLst>
              <a:gd name="adj" fmla="val 50000"/>
            </a:avLst>
          </a:prstGeom>
          <a:solidFill>
            <a:schemeClr val="bg1"/>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a:solidFill>
                  <a:schemeClr val="tx1"/>
                </a:solidFill>
              </a:rPr>
              <a:t>起　算　日</a:t>
            </a:r>
          </a:p>
        </p:txBody>
      </p:sp>
      <p:sp>
        <p:nvSpPr>
          <p:cNvPr id="18" name="四角形: 角を丸くする 17">
            <a:extLst>
              <a:ext uri="{FF2B5EF4-FFF2-40B4-BE49-F238E27FC236}">
                <a16:creationId xmlns:a16="http://schemas.microsoft.com/office/drawing/2014/main" id="{0F158C3E-DB5A-668D-BE48-B9D886F7E702}"/>
              </a:ext>
            </a:extLst>
          </p:cNvPr>
          <p:cNvSpPr/>
          <p:nvPr/>
        </p:nvSpPr>
        <p:spPr>
          <a:xfrm>
            <a:off x="7836175" y="2772568"/>
            <a:ext cx="396000" cy="720000"/>
          </a:xfrm>
          <a:prstGeom prst="roundRect">
            <a:avLst>
              <a:gd name="adj" fmla="val 50000"/>
            </a:avLst>
          </a:prstGeom>
          <a:solidFill>
            <a:schemeClr val="bg1"/>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a:solidFill>
                  <a:schemeClr val="tx1"/>
                </a:solidFill>
              </a:rPr>
              <a:t>適 期</a:t>
            </a:r>
          </a:p>
        </p:txBody>
      </p:sp>
      <p:sp>
        <p:nvSpPr>
          <p:cNvPr id="19" name="四角形: 角を丸くする 18">
            <a:extLst>
              <a:ext uri="{FF2B5EF4-FFF2-40B4-BE49-F238E27FC236}">
                <a16:creationId xmlns:a16="http://schemas.microsoft.com/office/drawing/2014/main" id="{468DE985-DA8F-F164-40AB-39EC45FCD33D}"/>
              </a:ext>
            </a:extLst>
          </p:cNvPr>
          <p:cNvSpPr/>
          <p:nvPr/>
        </p:nvSpPr>
        <p:spPr>
          <a:xfrm>
            <a:off x="7266199" y="1835165"/>
            <a:ext cx="396000" cy="720000"/>
          </a:xfrm>
          <a:prstGeom prst="roundRect">
            <a:avLst>
              <a:gd name="adj" fmla="val 50000"/>
            </a:avLst>
          </a:prstGeom>
          <a:solidFill>
            <a:schemeClr val="bg1"/>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a:solidFill>
                  <a:schemeClr val="tx1"/>
                </a:solidFill>
              </a:rPr>
              <a:t>適 期</a:t>
            </a:r>
          </a:p>
        </p:txBody>
      </p:sp>
      <p:sp>
        <p:nvSpPr>
          <p:cNvPr id="20" name="四角形: 角を丸くする 19">
            <a:extLst>
              <a:ext uri="{FF2B5EF4-FFF2-40B4-BE49-F238E27FC236}">
                <a16:creationId xmlns:a16="http://schemas.microsoft.com/office/drawing/2014/main" id="{80D2C718-42EE-7981-0075-EF64CDC648EB}"/>
              </a:ext>
            </a:extLst>
          </p:cNvPr>
          <p:cNvSpPr/>
          <p:nvPr/>
        </p:nvSpPr>
        <p:spPr>
          <a:xfrm>
            <a:off x="7774541" y="1957584"/>
            <a:ext cx="579829" cy="4791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t>適期改善</a:t>
            </a:r>
          </a:p>
        </p:txBody>
      </p:sp>
      <p:sp>
        <p:nvSpPr>
          <p:cNvPr id="21" name="二等辺三角形 20">
            <a:extLst>
              <a:ext uri="{FF2B5EF4-FFF2-40B4-BE49-F238E27FC236}">
                <a16:creationId xmlns:a16="http://schemas.microsoft.com/office/drawing/2014/main" id="{EB94BCFF-7874-6EFF-2170-FB66C4E44A5C}"/>
              </a:ext>
            </a:extLst>
          </p:cNvPr>
          <p:cNvSpPr/>
          <p:nvPr/>
        </p:nvSpPr>
        <p:spPr>
          <a:xfrm rot="13069857">
            <a:off x="7819959" y="2341971"/>
            <a:ext cx="128361" cy="2857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矢印: 左 21">
            <a:extLst>
              <a:ext uri="{FF2B5EF4-FFF2-40B4-BE49-F238E27FC236}">
                <a16:creationId xmlns:a16="http://schemas.microsoft.com/office/drawing/2014/main" id="{09ECDEC8-B763-7795-17FB-6CFC7E79E10D}"/>
              </a:ext>
            </a:extLst>
          </p:cNvPr>
          <p:cNvSpPr/>
          <p:nvPr/>
        </p:nvSpPr>
        <p:spPr>
          <a:xfrm>
            <a:off x="7436668" y="2602112"/>
            <a:ext cx="554148" cy="147356"/>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cxnSp>
        <p:nvCxnSpPr>
          <p:cNvPr id="43" name="コネクタ: カギ線 42">
            <a:extLst>
              <a:ext uri="{FF2B5EF4-FFF2-40B4-BE49-F238E27FC236}">
                <a16:creationId xmlns:a16="http://schemas.microsoft.com/office/drawing/2014/main" id="{A8D6F86D-C0BD-94F0-87A2-A0A67D5533D2}"/>
              </a:ext>
            </a:extLst>
          </p:cNvPr>
          <p:cNvCxnSpPr/>
          <p:nvPr/>
        </p:nvCxnSpPr>
        <p:spPr>
          <a:xfrm>
            <a:off x="3577192" y="4289306"/>
            <a:ext cx="4824000" cy="1836000"/>
          </a:xfrm>
          <a:prstGeom prst="bentConnector3">
            <a:avLst>
              <a:gd name="adj1" fmla="val 327"/>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1397E2C1-5861-E651-EDD5-A645251E8D47}"/>
              </a:ext>
            </a:extLst>
          </p:cNvPr>
          <p:cNvCxnSpPr>
            <a:cxnSpLocks/>
          </p:cNvCxnSpPr>
          <p:nvPr/>
        </p:nvCxnSpPr>
        <p:spPr>
          <a:xfrm flipV="1">
            <a:off x="4656502" y="4924387"/>
            <a:ext cx="1575961" cy="81514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id="{01CC25CB-797A-FC1C-696F-39D59BFB975E}"/>
              </a:ext>
            </a:extLst>
          </p:cNvPr>
          <p:cNvCxnSpPr>
            <a:cxnSpLocks/>
          </p:cNvCxnSpPr>
          <p:nvPr/>
        </p:nvCxnSpPr>
        <p:spPr>
          <a:xfrm flipV="1">
            <a:off x="6251381" y="4510275"/>
            <a:ext cx="773766" cy="42267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id="{32A5B59A-4A80-7285-B5CB-BD7BC7C354A3}"/>
              </a:ext>
            </a:extLst>
          </p:cNvPr>
          <p:cNvCxnSpPr>
            <a:cxnSpLocks/>
          </p:cNvCxnSpPr>
          <p:nvPr/>
        </p:nvCxnSpPr>
        <p:spPr>
          <a:xfrm flipV="1">
            <a:off x="4664998" y="4500332"/>
            <a:ext cx="3219789" cy="124173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3ADC1598-4016-C82A-4495-07AEE277AE4E}"/>
              </a:ext>
            </a:extLst>
          </p:cNvPr>
          <p:cNvCxnSpPr>
            <a:cxnSpLocks/>
          </p:cNvCxnSpPr>
          <p:nvPr/>
        </p:nvCxnSpPr>
        <p:spPr>
          <a:xfrm flipV="1">
            <a:off x="3596242" y="4458749"/>
            <a:ext cx="4543419" cy="21655"/>
          </a:xfrm>
          <a:prstGeom prst="line">
            <a:avLst/>
          </a:prstGeom>
          <a:ln w="19050">
            <a:solidFill>
              <a:schemeClr val="bg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8" name="テキスト ボックス 87">
            <a:extLst>
              <a:ext uri="{FF2B5EF4-FFF2-40B4-BE49-F238E27FC236}">
                <a16:creationId xmlns:a16="http://schemas.microsoft.com/office/drawing/2014/main" id="{42BD212B-E636-ED18-4BE9-2BF65E5558E0}"/>
              </a:ext>
            </a:extLst>
          </p:cNvPr>
          <p:cNvSpPr txBox="1"/>
          <p:nvPr/>
        </p:nvSpPr>
        <p:spPr>
          <a:xfrm>
            <a:off x="3151048" y="4695642"/>
            <a:ext cx="400110" cy="1116747"/>
          </a:xfrm>
          <a:prstGeom prst="rect">
            <a:avLst/>
          </a:prstGeom>
          <a:noFill/>
        </p:spPr>
        <p:txBody>
          <a:bodyPr vert="eaVert" wrap="square" rtlCol="0">
            <a:spAutoFit/>
          </a:bodyPr>
          <a:lstStyle/>
          <a:p>
            <a:pPr algn="ctr"/>
            <a:r>
              <a:rPr kumimoji="1" lang="ja-JP" altLang="en-US" sz="1400" dirty="0"/>
              <a:t>積算気温</a:t>
            </a:r>
          </a:p>
        </p:txBody>
      </p:sp>
      <p:sp>
        <p:nvSpPr>
          <p:cNvPr id="89" name="テキスト ボックス 88">
            <a:extLst>
              <a:ext uri="{FF2B5EF4-FFF2-40B4-BE49-F238E27FC236}">
                <a16:creationId xmlns:a16="http://schemas.microsoft.com/office/drawing/2014/main" id="{CC993E41-1EA8-9D71-8FD9-057F59870C52}"/>
              </a:ext>
            </a:extLst>
          </p:cNvPr>
          <p:cNvSpPr txBox="1"/>
          <p:nvPr/>
        </p:nvSpPr>
        <p:spPr>
          <a:xfrm>
            <a:off x="3106285" y="6196156"/>
            <a:ext cx="999685" cy="276999"/>
          </a:xfrm>
          <a:prstGeom prst="rect">
            <a:avLst/>
          </a:prstGeom>
          <a:noFill/>
        </p:spPr>
        <p:txBody>
          <a:bodyPr wrap="square" rtlCol="0">
            <a:spAutoFit/>
          </a:bodyPr>
          <a:lstStyle/>
          <a:p>
            <a:pPr algn="ctr"/>
            <a:r>
              <a:rPr kumimoji="1" lang="ja-JP" altLang="en-US" sz="1200" b="1" dirty="0"/>
              <a:t>起算日</a:t>
            </a:r>
          </a:p>
        </p:txBody>
      </p:sp>
      <p:cxnSp>
        <p:nvCxnSpPr>
          <p:cNvPr id="91" name="直線コネクタ 90">
            <a:extLst>
              <a:ext uri="{FF2B5EF4-FFF2-40B4-BE49-F238E27FC236}">
                <a16:creationId xmlns:a16="http://schemas.microsoft.com/office/drawing/2014/main" id="{5FC2F65E-AEBF-B470-6E7F-372411698824}"/>
              </a:ext>
            </a:extLst>
          </p:cNvPr>
          <p:cNvCxnSpPr>
            <a:cxnSpLocks/>
          </p:cNvCxnSpPr>
          <p:nvPr/>
        </p:nvCxnSpPr>
        <p:spPr>
          <a:xfrm>
            <a:off x="4678201" y="4469576"/>
            <a:ext cx="0" cy="1669605"/>
          </a:xfrm>
          <a:prstGeom prst="line">
            <a:avLst/>
          </a:prstGeom>
          <a:ln w="19050">
            <a:solidFill>
              <a:schemeClr val="bg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95" name="四角形: 角を丸くする 94">
            <a:extLst>
              <a:ext uri="{FF2B5EF4-FFF2-40B4-BE49-F238E27FC236}">
                <a16:creationId xmlns:a16="http://schemas.microsoft.com/office/drawing/2014/main" id="{69BBE275-3C08-D96C-8171-4D7998289FCC}"/>
              </a:ext>
            </a:extLst>
          </p:cNvPr>
          <p:cNvSpPr/>
          <p:nvPr/>
        </p:nvSpPr>
        <p:spPr>
          <a:xfrm>
            <a:off x="7082957" y="3989747"/>
            <a:ext cx="1089386" cy="33834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適期改善</a:t>
            </a:r>
          </a:p>
        </p:txBody>
      </p:sp>
      <p:sp>
        <p:nvSpPr>
          <p:cNvPr id="97" name="二等辺三角形 96">
            <a:extLst>
              <a:ext uri="{FF2B5EF4-FFF2-40B4-BE49-F238E27FC236}">
                <a16:creationId xmlns:a16="http://schemas.microsoft.com/office/drawing/2014/main" id="{1DB9C383-CD80-5F68-5BAC-1BDFBF6C4E65}"/>
              </a:ext>
            </a:extLst>
          </p:cNvPr>
          <p:cNvSpPr/>
          <p:nvPr/>
        </p:nvSpPr>
        <p:spPr>
          <a:xfrm rot="13069857">
            <a:off x="7459790" y="4195789"/>
            <a:ext cx="89664" cy="2857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8" name="テキスト ボックス 97">
            <a:extLst>
              <a:ext uri="{FF2B5EF4-FFF2-40B4-BE49-F238E27FC236}">
                <a16:creationId xmlns:a16="http://schemas.microsoft.com/office/drawing/2014/main" id="{862B757F-935B-36A1-E8A4-193F704D1C14}"/>
              </a:ext>
            </a:extLst>
          </p:cNvPr>
          <p:cNvSpPr txBox="1"/>
          <p:nvPr/>
        </p:nvSpPr>
        <p:spPr>
          <a:xfrm>
            <a:off x="7447323" y="6173847"/>
            <a:ext cx="1089386" cy="430887"/>
          </a:xfrm>
          <a:prstGeom prst="rect">
            <a:avLst/>
          </a:prstGeom>
          <a:noFill/>
        </p:spPr>
        <p:txBody>
          <a:bodyPr wrap="square" rtlCol="0">
            <a:spAutoFit/>
          </a:bodyPr>
          <a:lstStyle/>
          <a:p>
            <a:pPr algn="ctr"/>
            <a:r>
              <a:rPr kumimoji="1" lang="ja-JP" altLang="en-US" sz="1050" b="1" dirty="0">
                <a:solidFill>
                  <a:schemeClr val="tx2"/>
                </a:solidFill>
              </a:rPr>
              <a:t>平年値による適期予測</a:t>
            </a:r>
          </a:p>
        </p:txBody>
      </p:sp>
      <p:sp>
        <p:nvSpPr>
          <p:cNvPr id="99" name="テキスト ボックス 98">
            <a:extLst>
              <a:ext uri="{FF2B5EF4-FFF2-40B4-BE49-F238E27FC236}">
                <a16:creationId xmlns:a16="http://schemas.microsoft.com/office/drawing/2014/main" id="{ABC68166-7EBB-97E1-1451-7F9BD443973A}"/>
              </a:ext>
            </a:extLst>
          </p:cNvPr>
          <p:cNvSpPr txBox="1"/>
          <p:nvPr/>
        </p:nvSpPr>
        <p:spPr>
          <a:xfrm>
            <a:off x="6514836" y="6155177"/>
            <a:ext cx="1089386" cy="415498"/>
          </a:xfrm>
          <a:prstGeom prst="rect">
            <a:avLst/>
          </a:prstGeom>
          <a:noFill/>
        </p:spPr>
        <p:txBody>
          <a:bodyPr wrap="square" rtlCol="0">
            <a:spAutoFit/>
          </a:bodyPr>
          <a:lstStyle/>
          <a:p>
            <a:pPr algn="ctr"/>
            <a:r>
              <a:rPr kumimoji="1" lang="ja-JP" altLang="en-US" sz="1050" b="1" dirty="0">
                <a:solidFill>
                  <a:schemeClr val="accent2"/>
                </a:solidFill>
              </a:rPr>
              <a:t>気温予測値による適期予測</a:t>
            </a:r>
          </a:p>
        </p:txBody>
      </p:sp>
      <p:sp>
        <p:nvSpPr>
          <p:cNvPr id="100" name="吹き出し: 線 99">
            <a:extLst>
              <a:ext uri="{FF2B5EF4-FFF2-40B4-BE49-F238E27FC236}">
                <a16:creationId xmlns:a16="http://schemas.microsoft.com/office/drawing/2014/main" id="{DC3C2898-33FA-E13E-133B-1B2409DFC84A}"/>
              </a:ext>
            </a:extLst>
          </p:cNvPr>
          <p:cNvSpPr/>
          <p:nvPr/>
        </p:nvSpPr>
        <p:spPr>
          <a:xfrm>
            <a:off x="3895006" y="5065465"/>
            <a:ext cx="921936" cy="495001"/>
          </a:xfrm>
          <a:prstGeom prst="borderCallout1">
            <a:avLst>
              <a:gd name="adj1" fmla="val 99584"/>
              <a:gd name="adj2" fmla="val 51605"/>
              <a:gd name="adj3" fmla="val 150079"/>
              <a:gd name="adj4" fmla="val 631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pPr algn="ctr"/>
            <a:r>
              <a:rPr lang="ja-JP" altLang="en-US" sz="1600" b="1" dirty="0">
                <a:solidFill>
                  <a:schemeClr val="tx1"/>
                </a:solidFill>
              </a:rPr>
              <a:t>実測値</a:t>
            </a:r>
            <a:endParaRPr lang="en-US" altLang="ja-JP" sz="1600" b="1" dirty="0">
              <a:solidFill>
                <a:schemeClr val="tx1"/>
              </a:solidFill>
            </a:endParaRPr>
          </a:p>
          <a:p>
            <a:pPr algn="ctr"/>
            <a:r>
              <a:rPr lang="ja-JP" altLang="en-US" sz="1200" dirty="0">
                <a:solidFill>
                  <a:schemeClr val="tx1"/>
                </a:solidFill>
              </a:rPr>
              <a:t>で積算</a:t>
            </a:r>
            <a:endParaRPr kumimoji="1" lang="ja-JP" altLang="en-US" sz="1600" dirty="0">
              <a:solidFill>
                <a:schemeClr val="tx1"/>
              </a:solidFill>
            </a:endParaRPr>
          </a:p>
        </p:txBody>
      </p:sp>
      <p:sp>
        <p:nvSpPr>
          <p:cNvPr id="62" name="円弧 61">
            <a:extLst>
              <a:ext uri="{FF2B5EF4-FFF2-40B4-BE49-F238E27FC236}">
                <a16:creationId xmlns:a16="http://schemas.microsoft.com/office/drawing/2014/main" id="{A1DBEB35-A332-0B81-A635-71630B559AAD}"/>
              </a:ext>
            </a:extLst>
          </p:cNvPr>
          <p:cNvSpPr/>
          <p:nvPr/>
        </p:nvSpPr>
        <p:spPr>
          <a:xfrm rot="9332566">
            <a:off x="1560822" y="3651673"/>
            <a:ext cx="5092079" cy="2230519"/>
          </a:xfrm>
          <a:prstGeom prst="arc">
            <a:avLst>
              <a:gd name="adj1" fmla="val 11794547"/>
              <a:gd name="adj2" fmla="val 1889989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34" name="直線コネクタ 33">
            <a:extLst>
              <a:ext uri="{FF2B5EF4-FFF2-40B4-BE49-F238E27FC236}">
                <a16:creationId xmlns:a16="http://schemas.microsoft.com/office/drawing/2014/main" id="{FFADA299-A43F-FFB7-B4E9-2C817894C204}"/>
              </a:ext>
            </a:extLst>
          </p:cNvPr>
          <p:cNvCxnSpPr>
            <a:cxnSpLocks/>
          </p:cNvCxnSpPr>
          <p:nvPr/>
        </p:nvCxnSpPr>
        <p:spPr>
          <a:xfrm>
            <a:off x="6321543" y="4469576"/>
            <a:ext cx="0" cy="1669605"/>
          </a:xfrm>
          <a:prstGeom prst="line">
            <a:avLst/>
          </a:prstGeom>
          <a:ln w="19050">
            <a:solidFill>
              <a:schemeClr val="bg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6" name="吹き出し: 線 35">
            <a:extLst>
              <a:ext uri="{FF2B5EF4-FFF2-40B4-BE49-F238E27FC236}">
                <a16:creationId xmlns:a16="http://schemas.microsoft.com/office/drawing/2014/main" id="{19DAE638-2423-DFF9-2F93-23B30B5724A6}"/>
              </a:ext>
            </a:extLst>
          </p:cNvPr>
          <p:cNvSpPr/>
          <p:nvPr/>
        </p:nvSpPr>
        <p:spPr>
          <a:xfrm>
            <a:off x="5314850" y="5505391"/>
            <a:ext cx="980578" cy="495001"/>
          </a:xfrm>
          <a:prstGeom prst="borderCallout1">
            <a:avLst>
              <a:gd name="adj1" fmla="val 1448"/>
              <a:gd name="adj2" fmla="val 48691"/>
              <a:gd name="adj3" fmla="val -71209"/>
              <a:gd name="adj4" fmla="val 51513"/>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pPr algn="ctr"/>
            <a:r>
              <a:rPr lang="ja-JP" altLang="en-US" sz="1600" b="1" dirty="0">
                <a:solidFill>
                  <a:schemeClr val="accent2"/>
                </a:solidFill>
              </a:rPr>
              <a:t>予測値</a:t>
            </a:r>
            <a:endParaRPr lang="en-US" altLang="ja-JP" sz="1600" b="1" dirty="0">
              <a:solidFill>
                <a:schemeClr val="accent2"/>
              </a:solidFill>
            </a:endParaRPr>
          </a:p>
          <a:p>
            <a:pPr algn="ctr"/>
            <a:r>
              <a:rPr lang="ja-JP" altLang="en-US" sz="1200" dirty="0">
                <a:solidFill>
                  <a:schemeClr val="tx1"/>
                </a:solidFill>
              </a:rPr>
              <a:t>で積算</a:t>
            </a:r>
            <a:endParaRPr kumimoji="1" lang="ja-JP" altLang="en-US" sz="1600" dirty="0">
              <a:solidFill>
                <a:schemeClr val="tx1"/>
              </a:solidFill>
            </a:endParaRPr>
          </a:p>
        </p:txBody>
      </p:sp>
      <p:sp>
        <p:nvSpPr>
          <p:cNvPr id="37" name="吹き出し: 線 36">
            <a:extLst>
              <a:ext uri="{FF2B5EF4-FFF2-40B4-BE49-F238E27FC236}">
                <a16:creationId xmlns:a16="http://schemas.microsoft.com/office/drawing/2014/main" id="{421F7B9B-B2BA-A83F-B165-BE3FBA910A51}"/>
              </a:ext>
            </a:extLst>
          </p:cNvPr>
          <p:cNvSpPr/>
          <p:nvPr/>
        </p:nvSpPr>
        <p:spPr>
          <a:xfrm>
            <a:off x="6626064" y="5293551"/>
            <a:ext cx="980578" cy="495001"/>
          </a:xfrm>
          <a:prstGeom prst="borderCallout1">
            <a:avLst>
              <a:gd name="adj1" fmla="val 1448"/>
              <a:gd name="adj2" fmla="val 48691"/>
              <a:gd name="adj3" fmla="val -88527"/>
              <a:gd name="adj4" fmla="val 29172"/>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ctr"/>
          <a:lstStyle/>
          <a:p>
            <a:pPr algn="ctr"/>
            <a:r>
              <a:rPr lang="ja-JP" altLang="en-US" sz="1600" b="1" dirty="0">
                <a:solidFill>
                  <a:schemeClr val="tx2"/>
                </a:solidFill>
              </a:rPr>
              <a:t>平年値</a:t>
            </a:r>
            <a:endParaRPr lang="en-US" altLang="ja-JP" sz="1600" b="1" dirty="0">
              <a:solidFill>
                <a:schemeClr val="tx2"/>
              </a:solidFill>
            </a:endParaRPr>
          </a:p>
          <a:p>
            <a:pPr algn="ctr"/>
            <a:r>
              <a:rPr lang="ja-JP" altLang="en-US" sz="1200" dirty="0">
                <a:solidFill>
                  <a:schemeClr val="tx1"/>
                </a:solidFill>
              </a:rPr>
              <a:t>で積算</a:t>
            </a:r>
            <a:endParaRPr kumimoji="1" lang="ja-JP" altLang="en-US" sz="1600" dirty="0">
              <a:solidFill>
                <a:schemeClr val="tx1"/>
              </a:solidFill>
            </a:endParaRPr>
          </a:p>
        </p:txBody>
      </p:sp>
      <p:cxnSp>
        <p:nvCxnSpPr>
          <p:cNvPr id="39" name="直線コネクタ 38">
            <a:extLst>
              <a:ext uri="{FF2B5EF4-FFF2-40B4-BE49-F238E27FC236}">
                <a16:creationId xmlns:a16="http://schemas.microsoft.com/office/drawing/2014/main" id="{AA1BCDB4-B150-3992-276A-1426F7DABF98}"/>
              </a:ext>
            </a:extLst>
          </p:cNvPr>
          <p:cNvCxnSpPr>
            <a:cxnSpLocks/>
          </p:cNvCxnSpPr>
          <p:nvPr/>
        </p:nvCxnSpPr>
        <p:spPr>
          <a:xfrm>
            <a:off x="7884787" y="4458749"/>
            <a:ext cx="0" cy="1669605"/>
          </a:xfrm>
          <a:prstGeom prst="line">
            <a:avLst/>
          </a:prstGeom>
          <a:ln w="19050">
            <a:solidFill>
              <a:schemeClr val="bg1">
                <a:lumMod val="65000"/>
              </a:schemeClr>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0" name="矢印: 左 39">
            <a:extLst>
              <a:ext uri="{FF2B5EF4-FFF2-40B4-BE49-F238E27FC236}">
                <a16:creationId xmlns:a16="http://schemas.microsoft.com/office/drawing/2014/main" id="{DF7A9A5C-CEF1-5CA5-BB71-485371AE1183}"/>
              </a:ext>
            </a:extLst>
          </p:cNvPr>
          <p:cNvSpPr/>
          <p:nvPr/>
        </p:nvSpPr>
        <p:spPr>
          <a:xfrm>
            <a:off x="7093999" y="4414689"/>
            <a:ext cx="651821" cy="128569"/>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2" name="テキスト ボックス 41">
            <a:extLst>
              <a:ext uri="{FF2B5EF4-FFF2-40B4-BE49-F238E27FC236}">
                <a16:creationId xmlns:a16="http://schemas.microsoft.com/office/drawing/2014/main" id="{4EF59A18-B516-BABF-1CAC-CFBD9B1246AC}"/>
              </a:ext>
            </a:extLst>
          </p:cNvPr>
          <p:cNvSpPr txBox="1"/>
          <p:nvPr/>
        </p:nvSpPr>
        <p:spPr>
          <a:xfrm>
            <a:off x="2649333" y="4238689"/>
            <a:ext cx="1089386" cy="415498"/>
          </a:xfrm>
          <a:prstGeom prst="rect">
            <a:avLst/>
          </a:prstGeom>
          <a:noFill/>
        </p:spPr>
        <p:txBody>
          <a:bodyPr wrap="square" rtlCol="0">
            <a:spAutoFit/>
          </a:bodyPr>
          <a:lstStyle/>
          <a:p>
            <a:pPr algn="ctr"/>
            <a:r>
              <a:rPr kumimoji="1" lang="ja-JP" altLang="en-US" sz="1050" b="1" dirty="0"/>
              <a:t>適期の</a:t>
            </a:r>
            <a:endParaRPr kumimoji="1" lang="en-US" altLang="ja-JP" sz="1050" b="1" dirty="0"/>
          </a:p>
          <a:p>
            <a:pPr algn="ctr"/>
            <a:r>
              <a:rPr kumimoji="1" lang="ja-JP" altLang="en-US" sz="1050" b="1" dirty="0"/>
              <a:t>目安気温</a:t>
            </a:r>
          </a:p>
        </p:txBody>
      </p:sp>
      <p:sp>
        <p:nvSpPr>
          <p:cNvPr id="44" name="テキスト ボックス 43">
            <a:extLst>
              <a:ext uri="{FF2B5EF4-FFF2-40B4-BE49-F238E27FC236}">
                <a16:creationId xmlns:a16="http://schemas.microsoft.com/office/drawing/2014/main" id="{7FB69D58-B0AF-5D42-5783-1909BE329B0A}"/>
              </a:ext>
            </a:extLst>
          </p:cNvPr>
          <p:cNvSpPr txBox="1"/>
          <p:nvPr/>
        </p:nvSpPr>
        <p:spPr>
          <a:xfrm>
            <a:off x="4178358" y="6196157"/>
            <a:ext cx="999685" cy="276999"/>
          </a:xfrm>
          <a:prstGeom prst="rect">
            <a:avLst/>
          </a:prstGeom>
          <a:noFill/>
        </p:spPr>
        <p:txBody>
          <a:bodyPr wrap="square" rtlCol="0">
            <a:spAutoFit/>
          </a:bodyPr>
          <a:lstStyle/>
          <a:p>
            <a:pPr algn="ctr"/>
            <a:r>
              <a:rPr lang="ja-JP" altLang="en-US" sz="1200" b="1" dirty="0"/>
              <a:t>予測</a:t>
            </a:r>
            <a:r>
              <a:rPr kumimoji="1" lang="ja-JP" altLang="en-US" sz="1200" b="1" dirty="0"/>
              <a:t>日</a:t>
            </a:r>
          </a:p>
        </p:txBody>
      </p:sp>
      <p:sp>
        <p:nvSpPr>
          <p:cNvPr id="5" name="矢印: 五方向 4">
            <a:extLst>
              <a:ext uri="{FF2B5EF4-FFF2-40B4-BE49-F238E27FC236}">
                <a16:creationId xmlns:a16="http://schemas.microsoft.com/office/drawing/2014/main" id="{10F8F6CE-27A1-EEE7-A2BC-D4B257C61A78}"/>
              </a:ext>
            </a:extLst>
          </p:cNvPr>
          <p:cNvSpPr/>
          <p:nvPr/>
        </p:nvSpPr>
        <p:spPr>
          <a:xfrm>
            <a:off x="368796" y="1289437"/>
            <a:ext cx="2139157" cy="360000"/>
          </a:xfrm>
          <a:prstGeom prst="homePlate">
            <a:avLst>
              <a:gd name="adj" fmla="val 39752"/>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lIns="144000" tIns="72000" rtlCol="0" anchor="ctr"/>
          <a:lstStyle/>
          <a:p>
            <a:r>
              <a:rPr kumimoji="1" lang="ja-JP" altLang="en-US" sz="1400" dirty="0"/>
              <a:t>生育予測モデルに活用</a:t>
            </a:r>
          </a:p>
        </p:txBody>
      </p:sp>
      <p:sp>
        <p:nvSpPr>
          <p:cNvPr id="49" name="矢印: 五方向 48">
            <a:extLst>
              <a:ext uri="{FF2B5EF4-FFF2-40B4-BE49-F238E27FC236}">
                <a16:creationId xmlns:a16="http://schemas.microsoft.com/office/drawing/2014/main" id="{F4A5E8F8-7D7A-19D1-861A-7455DF9ED9A6}"/>
              </a:ext>
            </a:extLst>
          </p:cNvPr>
          <p:cNvSpPr/>
          <p:nvPr/>
        </p:nvSpPr>
        <p:spPr>
          <a:xfrm>
            <a:off x="387548" y="3897445"/>
            <a:ext cx="2006694" cy="360000"/>
          </a:xfrm>
          <a:prstGeom prst="homePlate">
            <a:avLst>
              <a:gd name="adj" fmla="val 39752"/>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lIns="144000" tIns="72000" rtlCol="0" anchor="ctr"/>
          <a:lstStyle/>
          <a:p>
            <a:r>
              <a:rPr lang="ja-JP" altLang="en-US" sz="1400" dirty="0"/>
              <a:t>有効積算温度に</a:t>
            </a:r>
            <a:r>
              <a:rPr kumimoji="1" lang="ja-JP" altLang="en-US" sz="1400" dirty="0"/>
              <a:t>活用</a:t>
            </a:r>
          </a:p>
        </p:txBody>
      </p:sp>
      <p:sp>
        <p:nvSpPr>
          <p:cNvPr id="50" name="テキスト ボックス 49">
            <a:extLst>
              <a:ext uri="{FF2B5EF4-FFF2-40B4-BE49-F238E27FC236}">
                <a16:creationId xmlns:a16="http://schemas.microsoft.com/office/drawing/2014/main" id="{A6F98EE0-D38F-55D5-C471-6E1C1FBA3ACA}"/>
              </a:ext>
            </a:extLst>
          </p:cNvPr>
          <p:cNvSpPr txBox="1"/>
          <p:nvPr/>
        </p:nvSpPr>
        <p:spPr>
          <a:xfrm>
            <a:off x="612868" y="2901138"/>
            <a:ext cx="1358821" cy="523220"/>
          </a:xfrm>
          <a:prstGeom prst="rect">
            <a:avLst/>
          </a:prstGeom>
          <a:noFill/>
        </p:spPr>
        <p:txBody>
          <a:bodyPr wrap="square" rtlCol="0">
            <a:spAutoFit/>
          </a:bodyPr>
          <a:lstStyle/>
          <a:p>
            <a:pPr algn="ctr"/>
            <a:r>
              <a:rPr lang="ja-JP" altLang="en-US" sz="1600" b="1" dirty="0">
                <a:solidFill>
                  <a:schemeClr val="tx2"/>
                </a:solidFill>
              </a:rPr>
              <a:t>平年値</a:t>
            </a:r>
            <a:endParaRPr lang="en-US" altLang="ja-JP" sz="1600" b="1" dirty="0">
              <a:solidFill>
                <a:schemeClr val="tx2"/>
              </a:solidFill>
            </a:endParaRPr>
          </a:p>
          <a:p>
            <a:pPr algn="ctr"/>
            <a:r>
              <a:rPr lang="ja-JP" altLang="en-US" sz="1200" dirty="0"/>
              <a:t>を用いた手法</a:t>
            </a:r>
          </a:p>
        </p:txBody>
      </p:sp>
      <p:sp>
        <p:nvSpPr>
          <p:cNvPr id="51" name="テキスト ボックス 50">
            <a:extLst>
              <a:ext uri="{FF2B5EF4-FFF2-40B4-BE49-F238E27FC236}">
                <a16:creationId xmlns:a16="http://schemas.microsoft.com/office/drawing/2014/main" id="{D21E668A-1E1E-115A-E16F-8B69B84B27DF}"/>
              </a:ext>
            </a:extLst>
          </p:cNvPr>
          <p:cNvSpPr txBox="1"/>
          <p:nvPr/>
        </p:nvSpPr>
        <p:spPr>
          <a:xfrm>
            <a:off x="2593501" y="1298846"/>
            <a:ext cx="5536029" cy="338554"/>
          </a:xfrm>
          <a:prstGeom prst="rect">
            <a:avLst/>
          </a:prstGeom>
          <a:noFill/>
        </p:spPr>
        <p:txBody>
          <a:bodyPr wrap="square" rtlCol="0">
            <a:spAutoFit/>
          </a:bodyPr>
          <a:lstStyle/>
          <a:p>
            <a:r>
              <a:rPr lang="ja-JP" altLang="en-US" sz="1600" dirty="0"/>
              <a:t>気温入力データに予測値を利用する</a:t>
            </a:r>
            <a:endParaRPr kumimoji="1" lang="ja-JP" altLang="en-US" sz="1600" dirty="0"/>
          </a:p>
        </p:txBody>
      </p:sp>
      <p:pic>
        <p:nvPicPr>
          <p:cNvPr id="55" name="Picture 2" descr="C:\Users\JMA503E\Desktop\はれるんポーズ1.png">
            <a:extLst>
              <a:ext uri="{FF2B5EF4-FFF2-40B4-BE49-F238E27FC236}">
                <a16:creationId xmlns:a16="http://schemas.microsoft.com/office/drawing/2014/main" id="{E7CAA17F-DC7C-CEDE-2362-A1DBD1CAF4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3606" y="5380422"/>
            <a:ext cx="753825" cy="813086"/>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直線コネクタ 56">
            <a:extLst>
              <a:ext uri="{FF2B5EF4-FFF2-40B4-BE49-F238E27FC236}">
                <a16:creationId xmlns:a16="http://schemas.microsoft.com/office/drawing/2014/main" id="{BFB139E2-8BA9-176B-62E8-0A9579D4D383}"/>
              </a:ext>
            </a:extLst>
          </p:cNvPr>
          <p:cNvCxnSpPr>
            <a:cxnSpLocks/>
          </p:cNvCxnSpPr>
          <p:nvPr/>
        </p:nvCxnSpPr>
        <p:spPr>
          <a:xfrm>
            <a:off x="6551700" y="4762167"/>
            <a:ext cx="534249" cy="526619"/>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9" name="吹き出し: 角を丸めた四角形 58">
            <a:extLst>
              <a:ext uri="{FF2B5EF4-FFF2-40B4-BE49-F238E27FC236}">
                <a16:creationId xmlns:a16="http://schemas.microsoft.com/office/drawing/2014/main" id="{571402BA-0A8B-2A88-F994-6D04F65C9F2B}"/>
              </a:ext>
            </a:extLst>
          </p:cNvPr>
          <p:cNvSpPr/>
          <p:nvPr/>
        </p:nvSpPr>
        <p:spPr>
          <a:xfrm>
            <a:off x="419771" y="4579518"/>
            <a:ext cx="2276707" cy="699699"/>
          </a:xfrm>
          <a:prstGeom prst="wedgeRoundRectCallout">
            <a:avLst>
              <a:gd name="adj1" fmla="val 36769"/>
              <a:gd name="adj2" fmla="val 6633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平年値を利用している場合はすぐにでも改善できるかも</a:t>
            </a:r>
            <a:endParaRPr kumimoji="1" lang="ja-JP" altLang="en-US" sz="1200" dirty="0">
              <a:solidFill>
                <a:schemeClr val="tx1"/>
              </a:solidFill>
            </a:endParaRPr>
          </a:p>
        </p:txBody>
      </p:sp>
      <p:sp>
        <p:nvSpPr>
          <p:cNvPr id="3" name="スライド番号プレースホルダー 2">
            <a:extLst>
              <a:ext uri="{FF2B5EF4-FFF2-40B4-BE49-F238E27FC236}">
                <a16:creationId xmlns:a16="http://schemas.microsoft.com/office/drawing/2014/main" id="{D8941168-1651-E003-0DD2-390E66459B58}"/>
              </a:ext>
            </a:extLst>
          </p:cNvPr>
          <p:cNvSpPr>
            <a:spLocks noGrp="1"/>
          </p:cNvSpPr>
          <p:nvPr>
            <p:ph type="sldNum" sz="quarter" idx="12"/>
          </p:nvPr>
        </p:nvSpPr>
        <p:spPr/>
        <p:txBody>
          <a:bodyPr/>
          <a:lstStyle/>
          <a:p>
            <a:fld id="{5F9F9204-6EDA-41A6-81B7-5E8491083ADF}" type="slidenum">
              <a:rPr kumimoji="1" lang="ja-JP" altLang="en-US" smtClean="0"/>
              <a:t>49</a:t>
            </a:fld>
            <a:endParaRPr kumimoji="1" lang="ja-JP" altLang="en-US" dirty="0"/>
          </a:p>
        </p:txBody>
      </p:sp>
    </p:spTree>
    <p:extLst>
      <p:ext uri="{BB962C8B-B14F-4D97-AF65-F5344CB8AC3E}">
        <p14:creationId xmlns:p14="http://schemas.microsoft.com/office/powerpoint/2010/main" val="3839855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E4A7A67-9200-7B1F-A009-8906D5DE9030}"/>
              </a:ext>
            </a:extLst>
          </p:cNvPr>
          <p:cNvSpPr>
            <a:spLocks noGrp="1"/>
          </p:cNvSpPr>
          <p:nvPr>
            <p:ph type="title"/>
          </p:nvPr>
        </p:nvSpPr>
        <p:spPr/>
        <p:txBody>
          <a:bodyPr/>
          <a:lstStyle/>
          <a:p>
            <a:r>
              <a:rPr kumimoji="1" lang="ja-JP" altLang="en-US" dirty="0"/>
              <a:t>農業における気温予測データ活用事例</a:t>
            </a:r>
          </a:p>
        </p:txBody>
      </p:sp>
      <p:sp>
        <p:nvSpPr>
          <p:cNvPr id="3" name="コンテンツ プレースホルダー 2">
            <a:extLst>
              <a:ext uri="{FF2B5EF4-FFF2-40B4-BE49-F238E27FC236}">
                <a16:creationId xmlns:a16="http://schemas.microsoft.com/office/drawing/2014/main" id="{0A662CEC-7AE2-50CF-FB16-6DD982D95D19}"/>
              </a:ext>
            </a:extLst>
          </p:cNvPr>
          <p:cNvSpPr>
            <a:spLocks noGrp="1"/>
          </p:cNvSpPr>
          <p:nvPr>
            <p:ph idx="1"/>
          </p:nvPr>
        </p:nvSpPr>
        <p:spPr/>
        <p:txBody>
          <a:bodyPr/>
          <a:lstStyle/>
          <a:p>
            <a:r>
              <a:rPr kumimoji="1" lang="ja-JP" altLang="en-US" dirty="0"/>
              <a:t>極端な天候の監視や作物の生育予測等で気温予測データの活用が拡大</a:t>
            </a:r>
          </a:p>
        </p:txBody>
      </p:sp>
      <p:graphicFrame>
        <p:nvGraphicFramePr>
          <p:cNvPr id="4" name="表 3">
            <a:extLst>
              <a:ext uri="{FF2B5EF4-FFF2-40B4-BE49-F238E27FC236}">
                <a16:creationId xmlns:a16="http://schemas.microsoft.com/office/drawing/2014/main" id="{38E280B5-8141-5D3A-5E8E-2D9CF368273B}"/>
              </a:ext>
            </a:extLst>
          </p:cNvPr>
          <p:cNvGraphicFramePr>
            <a:graphicFrameLocks noGrp="1"/>
          </p:cNvGraphicFramePr>
          <p:nvPr/>
        </p:nvGraphicFramePr>
        <p:xfrm>
          <a:off x="358779" y="2199466"/>
          <a:ext cx="8426451" cy="3957320"/>
        </p:xfrm>
        <a:graphic>
          <a:graphicData uri="http://schemas.openxmlformats.org/drawingml/2006/table">
            <a:tbl>
              <a:tblPr firstRow="1" bandRow="1">
                <a:tableStyleId>{2A488322-F2BA-4B5B-9748-0D474271808F}</a:tableStyleId>
              </a:tblPr>
              <a:tblGrid>
                <a:gridCol w="1048199">
                  <a:extLst>
                    <a:ext uri="{9D8B030D-6E8A-4147-A177-3AD203B41FA5}">
                      <a16:colId xmlns:a16="http://schemas.microsoft.com/office/drawing/2014/main" val="2178305790"/>
                    </a:ext>
                  </a:extLst>
                </a:gridCol>
                <a:gridCol w="1927992">
                  <a:extLst>
                    <a:ext uri="{9D8B030D-6E8A-4147-A177-3AD203B41FA5}">
                      <a16:colId xmlns:a16="http://schemas.microsoft.com/office/drawing/2014/main" val="3190096138"/>
                    </a:ext>
                  </a:extLst>
                </a:gridCol>
                <a:gridCol w="5450260">
                  <a:extLst>
                    <a:ext uri="{9D8B030D-6E8A-4147-A177-3AD203B41FA5}">
                      <a16:colId xmlns:a16="http://schemas.microsoft.com/office/drawing/2014/main" val="1929855657"/>
                    </a:ext>
                  </a:extLst>
                </a:gridCol>
              </a:tblGrid>
              <a:tr h="370840">
                <a:tc>
                  <a:txBody>
                    <a:bodyPr/>
                    <a:lstStyle/>
                    <a:p>
                      <a:pPr algn="ctr"/>
                      <a:r>
                        <a:rPr kumimoji="1" lang="ja-JP" altLang="en-US" sz="1400" b="1" dirty="0">
                          <a:solidFill>
                            <a:schemeClr val="bg1"/>
                          </a:solidFill>
                        </a:rPr>
                        <a:t>対象</a:t>
                      </a:r>
                    </a:p>
                  </a:txBody>
                  <a:tcPr marL="68580" marR="68580" marT="34290" marB="34290" anchor="ctr">
                    <a:lnL>
                      <a:noFill/>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400" b="1" dirty="0">
                          <a:solidFill>
                            <a:schemeClr val="bg1"/>
                          </a:solidFill>
                        </a:rPr>
                        <a:t>活用方法</a:t>
                      </a:r>
                    </a:p>
                  </a:txBody>
                  <a:tcPr marL="68580" marR="68580" marT="34290" marB="34290" anchor="ctr">
                    <a:lnL>
                      <a:noFill/>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400" b="1" dirty="0">
                          <a:solidFill>
                            <a:schemeClr val="bg1"/>
                          </a:solidFill>
                        </a:rPr>
                        <a:t>具体的な情報例</a:t>
                      </a:r>
                    </a:p>
                  </a:txBody>
                  <a:tcPr marL="68580" marR="68580" marT="34290" marB="34290" anchor="ctr">
                    <a:lnL>
                      <a:noFill/>
                    </a:lnL>
                    <a:lnR>
                      <a:noFill/>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21787547"/>
                  </a:ext>
                </a:extLst>
              </a:tr>
              <a:tr h="370840">
                <a:tc>
                  <a:txBody>
                    <a:bodyPr/>
                    <a:lstStyle/>
                    <a:p>
                      <a:pPr algn="ctr"/>
                      <a:r>
                        <a:rPr kumimoji="1" lang="ja-JP" altLang="en-US" sz="1400" dirty="0"/>
                        <a:t>水稲</a:t>
                      </a:r>
                    </a:p>
                  </a:txBody>
                  <a:tcPr marL="68580" marR="68580" marT="34290" marB="34290" anchor="ctr">
                    <a:lnT w="12700" cap="flat" cmpd="sng" algn="ctr">
                      <a:noFill/>
                      <a:prstDash val="solid"/>
                      <a:round/>
                      <a:headEnd type="none" w="med" len="med"/>
                      <a:tailEnd type="none" w="med" len="med"/>
                    </a:lnT>
                  </a:tcPr>
                </a:tc>
                <a:tc>
                  <a:txBody>
                    <a:bodyPr/>
                    <a:lstStyle/>
                    <a:p>
                      <a:pPr algn="ctr"/>
                      <a:r>
                        <a:rPr kumimoji="1" lang="ja-JP" altLang="en-US" sz="1400" dirty="0"/>
                        <a:t>冷害・高温障害対策</a:t>
                      </a:r>
                    </a:p>
                  </a:txBody>
                  <a:tcPr marL="68580" marR="68580" marT="34290" marB="34290" anchor="ctr">
                    <a:lnT w="12700" cap="flat" cmpd="sng" algn="ctr">
                      <a:noFill/>
                      <a:prstDash val="solid"/>
                      <a:round/>
                      <a:headEnd type="none" w="med" len="med"/>
                      <a:tailEnd type="none" w="med" len="med"/>
                    </a:lnT>
                  </a:tcPr>
                </a:tc>
                <a:tc>
                  <a:txBody>
                    <a:bodyPr/>
                    <a:lstStyle/>
                    <a:p>
                      <a:pPr algn="l"/>
                      <a:r>
                        <a:rPr kumimoji="1" lang="ja-JP" altLang="en-US" sz="1400" b="0" dirty="0">
                          <a:solidFill>
                            <a:schemeClr val="tx1"/>
                          </a:solidFill>
                        </a:rPr>
                        <a:t>農研機構 東北農研センター　栽培管理のためのメッシュ情報 </a:t>
                      </a:r>
                    </a:p>
                  </a:txBody>
                  <a:tcPr marL="68580" marR="68580" marT="34290" marB="34290" anchor="ctr">
                    <a:lnT w="12700" cap="flat" cmpd="sng" algn="ctr">
                      <a:noFill/>
                      <a:prstDash val="solid"/>
                      <a:round/>
                      <a:headEnd type="none" w="med" len="med"/>
                      <a:tailEnd type="none" w="med" len="med"/>
                    </a:lnT>
                  </a:tcPr>
                </a:tc>
                <a:extLst>
                  <a:ext uri="{0D108BD9-81ED-4DB2-BD59-A6C34878D82A}">
                    <a16:rowId xmlns:a16="http://schemas.microsoft.com/office/drawing/2014/main" val="2853315654"/>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t>野菜</a:t>
                      </a:r>
                    </a:p>
                  </a:txBody>
                  <a:tcPr marL="68580" marR="68580" marT="34290" marB="34290" anchor="ctr"/>
                </a:tc>
                <a:tc>
                  <a:txBody>
                    <a:bodyPr/>
                    <a:lstStyle/>
                    <a:p>
                      <a:pPr algn="ctr"/>
                      <a:r>
                        <a:rPr kumimoji="1" lang="ja-JP" altLang="en-US" sz="1400" dirty="0"/>
                        <a:t>冷害・高温障害対策</a:t>
                      </a:r>
                    </a:p>
                  </a:txBody>
                  <a:tcPr marL="68580" marR="68580" marT="34290" marB="34290" anchor="ctr"/>
                </a:tc>
                <a:tc>
                  <a:txBody>
                    <a:bodyPr/>
                    <a:lstStyle/>
                    <a:p>
                      <a:pPr algn="l"/>
                      <a:r>
                        <a:rPr kumimoji="1" lang="ja-JP" altLang="en-US" sz="1400" b="0" dirty="0">
                          <a:solidFill>
                            <a:schemeClr val="tx1"/>
                          </a:solidFill>
                        </a:rPr>
                        <a:t>徳島県　ニンジンの栽培開孔判断資料</a:t>
                      </a:r>
                    </a:p>
                  </a:txBody>
                  <a:tcPr marL="68580" marR="68580" marT="34290" marB="34290" anchor="ctr"/>
                </a:tc>
                <a:extLst>
                  <a:ext uri="{0D108BD9-81ED-4DB2-BD59-A6C34878D82A}">
                    <a16:rowId xmlns:a16="http://schemas.microsoft.com/office/drawing/2014/main" val="3227437173"/>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t>水稲</a:t>
                      </a:r>
                    </a:p>
                  </a:txBody>
                  <a:tcPr marL="68580" marR="68580" marT="34290" marB="34290" anchor="ctr"/>
                </a:tc>
                <a:tc>
                  <a:txBody>
                    <a:bodyPr/>
                    <a:lstStyle/>
                    <a:p>
                      <a:pPr algn="ctr"/>
                      <a:r>
                        <a:rPr kumimoji="1" lang="zh-TW" altLang="en-US" sz="1400" dirty="0"/>
                        <a:t>収穫適期予測</a:t>
                      </a:r>
                      <a:endParaRPr kumimoji="1" lang="ja-JP" altLang="en-US" sz="1400" dirty="0">
                        <a:latin typeface="游ゴシック" panose="020B0400000000000000" pitchFamily="50" charset="-128"/>
                        <a:ea typeface="游ゴシック" panose="020B0400000000000000" pitchFamily="50" charset="-128"/>
                      </a:endParaRPr>
                    </a:p>
                  </a:txBody>
                  <a:tcPr marL="68580" marR="68580" marT="34290" marB="34290" anchor="ctr"/>
                </a:tc>
                <a:tc>
                  <a:txBody>
                    <a:bodyPr/>
                    <a:lstStyle/>
                    <a:p>
                      <a:pPr algn="l"/>
                      <a:r>
                        <a:rPr kumimoji="1" lang="ja-JP" altLang="en-US" sz="1400" b="0" dirty="0">
                          <a:solidFill>
                            <a:schemeClr val="tx1"/>
                          </a:solidFill>
                        </a:rPr>
                        <a:t>山形県　おきたま米づくり情報</a:t>
                      </a:r>
                    </a:p>
                  </a:txBody>
                  <a:tcPr marL="68580" marR="68580" marT="34290" marB="34290" anchor="ctr"/>
                </a:tc>
                <a:extLst>
                  <a:ext uri="{0D108BD9-81ED-4DB2-BD59-A6C34878D82A}">
                    <a16:rowId xmlns:a16="http://schemas.microsoft.com/office/drawing/2014/main" val="2696042666"/>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t>水稲</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TW" altLang="en-US" sz="1400" dirty="0"/>
                        <a:t>収穫適期予測</a:t>
                      </a:r>
                      <a:endParaRPr kumimoji="1" lang="ja-JP" altLang="en-US" sz="1400" dirty="0">
                        <a:latin typeface="游ゴシック" panose="020B0400000000000000" pitchFamily="50" charset="-128"/>
                        <a:ea typeface="游ゴシック" panose="020B0400000000000000" pitchFamily="50" charset="-128"/>
                      </a:endParaRPr>
                    </a:p>
                  </a:txBody>
                  <a:tcPr marL="68580" marR="68580" marT="34290" marB="34290" anchor="ctr"/>
                </a:tc>
                <a:tc>
                  <a:txBody>
                    <a:bodyPr/>
                    <a:lstStyle/>
                    <a:p>
                      <a:pPr algn="l"/>
                      <a:r>
                        <a:rPr kumimoji="1" lang="ja-JP" altLang="en-US" sz="1400" b="0" dirty="0">
                          <a:solidFill>
                            <a:schemeClr val="tx1"/>
                          </a:solidFill>
                        </a:rPr>
                        <a:t>香川県 「おいでまい」通信</a:t>
                      </a:r>
                    </a:p>
                  </a:txBody>
                  <a:tcPr marL="68580" marR="68580" marT="34290" marB="34290" anchor="ctr"/>
                </a:tc>
                <a:extLst>
                  <a:ext uri="{0D108BD9-81ED-4DB2-BD59-A6C34878D82A}">
                    <a16:rowId xmlns:a16="http://schemas.microsoft.com/office/drawing/2014/main" val="823095389"/>
                  </a:ext>
                </a:extLst>
              </a:tr>
              <a:tr h="3708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400" dirty="0"/>
                        <a:t>水稲</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TW" altLang="en-US" sz="1400" dirty="0"/>
                        <a:t>収穫適期予測</a:t>
                      </a:r>
                      <a:endParaRPr kumimoji="1" lang="ja-JP" altLang="en-US" sz="1400" dirty="0">
                        <a:latin typeface="游ゴシック" panose="020B0400000000000000" pitchFamily="50" charset="-128"/>
                        <a:ea typeface="游ゴシック" panose="020B0400000000000000" pitchFamily="50" charset="-128"/>
                      </a:endParaRPr>
                    </a:p>
                  </a:txBody>
                  <a:tcPr marL="68580" marR="68580" marT="34290" marB="34290" anchor="ctr"/>
                </a:tc>
                <a:tc>
                  <a:txBody>
                    <a:bodyPr/>
                    <a:lstStyle/>
                    <a:p>
                      <a:pPr algn="l"/>
                      <a:r>
                        <a:rPr kumimoji="1" lang="zh-TW" altLang="en-US" sz="1400" b="0" dirty="0">
                          <a:solidFill>
                            <a:schemeClr val="tx1"/>
                          </a:solidFill>
                        </a:rPr>
                        <a:t>新潟県</a:t>
                      </a:r>
                      <a:r>
                        <a:rPr kumimoji="1" lang="ja-JP" altLang="en-US" sz="1400" b="0" dirty="0">
                          <a:solidFill>
                            <a:schemeClr val="tx1"/>
                          </a:solidFill>
                        </a:rPr>
                        <a:t>　</a:t>
                      </a:r>
                      <a:r>
                        <a:rPr kumimoji="1" lang="zh-TW" altLang="en-US" sz="1400" b="0" dirty="0">
                          <a:solidFill>
                            <a:schemeClr val="tx1"/>
                          </a:solidFill>
                        </a:rPr>
                        <a:t>稲作</a:t>
                      </a:r>
                      <a:r>
                        <a:rPr kumimoji="1" lang="ja-JP" altLang="en-US" sz="1400" b="0" dirty="0">
                          <a:solidFill>
                            <a:schemeClr val="tx1"/>
                          </a:solidFill>
                        </a:rPr>
                        <a:t>技術</a:t>
                      </a:r>
                      <a:r>
                        <a:rPr kumimoji="1" lang="zh-TW" altLang="en-US" sz="1400" b="0" dirty="0">
                          <a:solidFill>
                            <a:schemeClr val="tx1"/>
                          </a:solidFill>
                        </a:rPr>
                        <a:t>情報</a:t>
                      </a:r>
                      <a:endParaRPr kumimoji="1" lang="ja-JP" altLang="en-US" sz="1400" b="0" dirty="0">
                        <a:solidFill>
                          <a:schemeClr val="tx1"/>
                        </a:solidFill>
                        <a:latin typeface="游ゴシック" panose="020B0400000000000000" pitchFamily="50" charset="-128"/>
                        <a:ea typeface="游ゴシック" panose="020B0400000000000000" pitchFamily="50" charset="-128"/>
                      </a:endParaRPr>
                    </a:p>
                  </a:txBody>
                  <a:tcPr marL="68580" marR="68580" marT="34290" marB="34290" anchor="ctr"/>
                </a:tc>
                <a:extLst>
                  <a:ext uri="{0D108BD9-81ED-4DB2-BD59-A6C34878D82A}">
                    <a16:rowId xmlns:a16="http://schemas.microsoft.com/office/drawing/2014/main" val="3707103124"/>
                  </a:ext>
                </a:extLst>
              </a:tr>
              <a:tr h="370840">
                <a:tc>
                  <a:txBody>
                    <a:bodyPr/>
                    <a:lstStyle/>
                    <a:p>
                      <a:pPr algn="ctr"/>
                      <a:r>
                        <a:rPr kumimoji="1" lang="ja-JP" altLang="en-US" sz="1400" dirty="0"/>
                        <a:t>小麦</a:t>
                      </a:r>
                    </a:p>
                  </a:txBody>
                  <a:tcPr marL="68580" marR="68580" marT="34290" marB="34290" anchor="ctr"/>
                </a:tc>
                <a:tc>
                  <a:txBody>
                    <a:bodyPr/>
                    <a:lstStyle/>
                    <a:p>
                      <a:pPr algn="ctr"/>
                      <a:r>
                        <a:rPr kumimoji="1" lang="ja-JP" altLang="en-US" sz="1400" dirty="0"/>
                        <a:t>開花日予測</a:t>
                      </a:r>
                    </a:p>
                  </a:txBody>
                  <a:tcPr marL="68580" marR="68580" marT="34290" marB="34290" anchor="ctr"/>
                </a:tc>
                <a:tc>
                  <a:txBody>
                    <a:bodyPr/>
                    <a:lstStyle/>
                    <a:p>
                      <a:pPr algn="l"/>
                      <a:r>
                        <a:rPr kumimoji="1" lang="ja-JP" altLang="en-US" sz="1400" b="0" dirty="0">
                          <a:solidFill>
                            <a:schemeClr val="tx1"/>
                          </a:solidFill>
                        </a:rPr>
                        <a:t>農研機構 西日本農研センター　</a:t>
                      </a:r>
                      <a:endParaRPr kumimoji="1" lang="en-US" altLang="ja-JP" sz="1400" b="0" dirty="0">
                        <a:solidFill>
                          <a:schemeClr val="tx1"/>
                        </a:solidFill>
                      </a:endParaRPr>
                    </a:p>
                    <a:p>
                      <a:pPr algn="l"/>
                      <a:r>
                        <a:rPr kumimoji="1" lang="ja-JP" altLang="en-US" sz="1400" b="0" dirty="0">
                          <a:solidFill>
                            <a:schemeClr val="tx1"/>
                          </a:solidFill>
                        </a:rPr>
                        <a:t>リアルタイムアメダスを用いた麦の発育ステージ予測</a:t>
                      </a:r>
                    </a:p>
                  </a:txBody>
                  <a:tcPr marL="68580" marR="68580" marT="34290" marB="34290" anchor="ctr"/>
                </a:tc>
                <a:extLst>
                  <a:ext uri="{0D108BD9-81ED-4DB2-BD59-A6C34878D82A}">
                    <a16:rowId xmlns:a16="http://schemas.microsoft.com/office/drawing/2014/main" val="2849211461"/>
                  </a:ext>
                </a:extLst>
              </a:tr>
              <a:tr h="370840">
                <a:tc>
                  <a:txBody>
                    <a:bodyPr/>
                    <a:lstStyle/>
                    <a:p>
                      <a:pPr algn="ctr"/>
                      <a:r>
                        <a:rPr kumimoji="1" lang="ja-JP" altLang="en-US" sz="1400" dirty="0"/>
                        <a:t>果樹</a:t>
                      </a:r>
                    </a:p>
                  </a:txBody>
                  <a:tcPr marL="68580" marR="68580" marT="34290" marB="34290" anchor="ctr"/>
                </a:tc>
                <a:tc>
                  <a:txBody>
                    <a:bodyPr/>
                    <a:lstStyle/>
                    <a:p>
                      <a:pPr algn="ctr"/>
                      <a:r>
                        <a:rPr kumimoji="1" lang="ja-JP" altLang="en-US" sz="1400" dirty="0"/>
                        <a:t>開花日予測</a:t>
                      </a:r>
                    </a:p>
                  </a:txBody>
                  <a:tcPr marL="68580" marR="68580" marT="34290" marB="34290" anchor="ctr"/>
                </a:tc>
                <a:tc>
                  <a:txBody>
                    <a:bodyPr/>
                    <a:lstStyle/>
                    <a:p>
                      <a:pPr algn="l"/>
                      <a:r>
                        <a:rPr kumimoji="1" lang="ja-JP" altLang="en-US" sz="1400" b="0" dirty="0">
                          <a:solidFill>
                            <a:schemeClr val="tx1"/>
                          </a:solidFill>
                        </a:rPr>
                        <a:t>山梨県　モモの開花予想と開花日</a:t>
                      </a:r>
                    </a:p>
                  </a:txBody>
                  <a:tcPr marL="68580" marR="68580" marT="34290" marB="34290" anchor="ctr"/>
                </a:tc>
                <a:extLst>
                  <a:ext uri="{0D108BD9-81ED-4DB2-BD59-A6C34878D82A}">
                    <a16:rowId xmlns:a16="http://schemas.microsoft.com/office/drawing/2014/main" val="1050402697"/>
                  </a:ext>
                </a:extLst>
              </a:tr>
              <a:tr h="370840">
                <a:tc>
                  <a:txBody>
                    <a:bodyPr/>
                    <a:lstStyle/>
                    <a:p>
                      <a:pPr algn="ctr"/>
                      <a:r>
                        <a:rPr kumimoji="1" lang="ja-JP" altLang="en-US" sz="1400" dirty="0"/>
                        <a:t>病害虫</a:t>
                      </a:r>
                    </a:p>
                  </a:txBody>
                  <a:tcPr marL="68580" marR="68580" marT="34290" marB="34290" anchor="ctr"/>
                </a:tc>
                <a:tc>
                  <a:txBody>
                    <a:bodyPr/>
                    <a:lstStyle/>
                    <a:p>
                      <a:pPr algn="ctr"/>
                      <a:r>
                        <a:rPr kumimoji="1" lang="ja-JP" altLang="en-US" sz="1400" dirty="0"/>
                        <a:t>発生予察</a:t>
                      </a:r>
                    </a:p>
                  </a:txBody>
                  <a:tcPr marL="68580" marR="68580" marT="34290" marB="34290" anchor="ctr"/>
                </a:tc>
                <a:tc>
                  <a:txBody>
                    <a:bodyPr/>
                    <a:lstStyle/>
                    <a:p>
                      <a:pPr algn="l"/>
                      <a:r>
                        <a:rPr kumimoji="1" lang="ja-JP" altLang="en-US" sz="1400" b="0" dirty="0">
                          <a:solidFill>
                            <a:schemeClr val="tx1"/>
                          </a:solidFill>
                        </a:rPr>
                        <a:t>沖縄県　技術情報カンシャコバネナガカメムシ（ガイダー）の防除適期について</a:t>
                      </a:r>
                    </a:p>
                  </a:txBody>
                  <a:tcPr marL="68580" marR="68580" marT="34290" marB="34290" anchor="ctr"/>
                </a:tc>
                <a:extLst>
                  <a:ext uri="{0D108BD9-81ED-4DB2-BD59-A6C34878D82A}">
                    <a16:rowId xmlns:a16="http://schemas.microsoft.com/office/drawing/2014/main" val="266353723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tx1"/>
                          </a:solidFill>
                        </a:rPr>
                        <a:t>その他</a:t>
                      </a:r>
                      <a:endParaRPr kumimoji="1" lang="en-US" altLang="ja-JP" sz="1400" b="0" dirty="0">
                        <a:solidFill>
                          <a:schemeClr val="tx1"/>
                        </a:solidFill>
                      </a:endParaRPr>
                    </a:p>
                  </a:txBody>
                  <a:tcPr marL="68580" marR="68580" marT="34290" marB="34290" anchor="ctr">
                    <a:lnB w="12700" cap="flat" cmpd="sng" algn="ctr">
                      <a:noFill/>
                      <a:prstDash val="solid"/>
                      <a:round/>
                      <a:headEnd type="none" w="med" len="med"/>
                      <a:tailEnd type="none" w="med" len="med"/>
                    </a:lnB>
                  </a:tcPr>
                </a:tc>
                <a:tc>
                  <a:txBody>
                    <a:bodyPr/>
                    <a:lstStyle/>
                    <a:p>
                      <a:pPr algn="ctr"/>
                      <a:r>
                        <a:rPr kumimoji="1" lang="ja-JP" altLang="en-US" sz="1400" dirty="0"/>
                        <a:t>メッシュ情報</a:t>
                      </a:r>
                    </a:p>
                  </a:txBody>
                  <a:tcPr marL="68580" marR="68580" marT="34290" marB="34290" anchor="ctr">
                    <a:lnB w="12700" cap="flat" cmpd="sng" algn="ctr">
                      <a:noFill/>
                      <a:prstDash val="solid"/>
                      <a:round/>
                      <a:headEnd type="none" w="med" len="med"/>
                      <a:tailEnd type="none" w="med" len="med"/>
                    </a:lnB>
                  </a:tcPr>
                </a:tc>
                <a:tc>
                  <a:txBody>
                    <a:bodyPr/>
                    <a:lstStyle/>
                    <a:p>
                      <a:pPr algn="l"/>
                      <a:r>
                        <a:rPr kumimoji="1" lang="ja-JP" altLang="en-US" sz="1400" b="0" dirty="0">
                          <a:solidFill>
                            <a:schemeClr val="tx1"/>
                          </a:solidFill>
                        </a:rPr>
                        <a:t>農研機構　メッシュ農業気象データシステム</a:t>
                      </a:r>
                    </a:p>
                  </a:txBody>
                  <a:tcPr marL="68580" marR="68580" marT="34290" marB="34290" anchor="ctr">
                    <a:lnB w="12700" cap="flat" cmpd="sng" algn="ctr">
                      <a:noFill/>
                      <a:prstDash val="solid"/>
                      <a:round/>
                      <a:headEnd type="none" w="med" len="med"/>
                      <a:tailEnd type="none" w="med" len="med"/>
                    </a:lnB>
                  </a:tcPr>
                </a:tc>
                <a:extLst>
                  <a:ext uri="{0D108BD9-81ED-4DB2-BD59-A6C34878D82A}">
                    <a16:rowId xmlns:a16="http://schemas.microsoft.com/office/drawing/2014/main" val="381754552"/>
                  </a:ext>
                </a:extLst>
              </a:tr>
            </a:tbl>
          </a:graphicData>
        </a:graphic>
      </p:graphicFrame>
      <p:sp>
        <p:nvSpPr>
          <p:cNvPr id="6" name="スライド番号プレースホルダー 5">
            <a:extLst>
              <a:ext uri="{FF2B5EF4-FFF2-40B4-BE49-F238E27FC236}">
                <a16:creationId xmlns:a16="http://schemas.microsoft.com/office/drawing/2014/main" id="{197F65D9-99DE-6D06-1471-0D9ACADBB7E9}"/>
              </a:ext>
            </a:extLst>
          </p:cNvPr>
          <p:cNvSpPr>
            <a:spLocks noGrp="1"/>
          </p:cNvSpPr>
          <p:nvPr>
            <p:ph type="sldNum" sz="quarter" idx="12"/>
          </p:nvPr>
        </p:nvSpPr>
        <p:spPr/>
        <p:txBody>
          <a:bodyPr/>
          <a:lstStyle/>
          <a:p>
            <a:fld id="{5F9F9204-6EDA-41A6-81B7-5E8491083ADF}" type="slidenum">
              <a:rPr kumimoji="1" lang="ja-JP" altLang="en-US" smtClean="0"/>
              <a:t>50</a:t>
            </a:fld>
            <a:endParaRPr kumimoji="1" lang="ja-JP" altLang="en-US" dirty="0"/>
          </a:p>
        </p:txBody>
      </p:sp>
    </p:spTree>
    <p:extLst>
      <p:ext uri="{BB962C8B-B14F-4D97-AF65-F5344CB8AC3E}">
        <p14:creationId xmlns:p14="http://schemas.microsoft.com/office/powerpoint/2010/main" val="3557561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四角形: 角を丸くする 27">
            <a:extLst>
              <a:ext uri="{FF2B5EF4-FFF2-40B4-BE49-F238E27FC236}">
                <a16:creationId xmlns:a16="http://schemas.microsoft.com/office/drawing/2014/main" id="{89C86194-029B-E72E-D05F-61750643ADAD}"/>
              </a:ext>
            </a:extLst>
          </p:cNvPr>
          <p:cNvSpPr/>
          <p:nvPr/>
        </p:nvSpPr>
        <p:spPr>
          <a:xfrm>
            <a:off x="751645" y="1194262"/>
            <a:ext cx="2985434" cy="926854"/>
          </a:xfrm>
          <a:prstGeom prst="roundRect">
            <a:avLst>
              <a:gd name="adj" fmla="val 8046"/>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a:lnSpc>
                <a:spcPct val="120000"/>
              </a:lnSpc>
              <a:defRPr/>
            </a:pPr>
            <a:r>
              <a:rPr lang="ja-JP" altLang="en-US" sz="1600" b="1" dirty="0">
                <a:solidFill>
                  <a:prstClr val="black"/>
                </a:solidFill>
                <a:latin typeface="+mn-ea"/>
                <a:cs typeface="メイリオ" panose="020B0604030504040204" pitchFamily="50" charset="-128"/>
              </a:rPr>
              <a:t>東北の水稲</a:t>
            </a:r>
            <a:endParaRPr lang="en-US" altLang="ja-JP" sz="1600" b="1" dirty="0">
              <a:solidFill>
                <a:prstClr val="black"/>
              </a:solidFill>
              <a:latin typeface="+mn-ea"/>
              <a:cs typeface="メイリオ" panose="020B0604030504040204" pitchFamily="50" charset="-128"/>
            </a:endParaRPr>
          </a:p>
          <a:p>
            <a:pPr marL="285750" indent="-285750">
              <a:lnSpc>
                <a:spcPct val="120000"/>
              </a:lnSpc>
              <a:buFont typeface="Arial" panose="020B0604020202020204" pitchFamily="34" charset="0"/>
              <a:buChar char="•"/>
              <a:defRPr/>
            </a:pPr>
            <a:r>
              <a:rPr lang="ja-JP" altLang="en-US" sz="1400" dirty="0">
                <a:solidFill>
                  <a:prstClr val="black"/>
                </a:solidFill>
                <a:latin typeface="+mn-ea"/>
                <a:cs typeface="メイリオ" panose="020B0604030504040204" pitchFamily="50" charset="-128"/>
              </a:rPr>
              <a:t>やませによる冷害</a:t>
            </a:r>
            <a:endParaRPr lang="en-US" altLang="ja-JP" sz="1400" dirty="0">
              <a:solidFill>
                <a:prstClr val="black"/>
              </a:solidFill>
              <a:latin typeface="+mn-ea"/>
              <a:cs typeface="メイリオ" panose="020B0604030504040204" pitchFamily="50" charset="-128"/>
            </a:endParaRPr>
          </a:p>
          <a:p>
            <a:pPr marL="285750" indent="-285750">
              <a:lnSpc>
                <a:spcPct val="120000"/>
              </a:lnSpc>
              <a:buFont typeface="Arial" panose="020B0604020202020204" pitchFamily="34" charset="0"/>
              <a:buChar char="•"/>
              <a:defRPr/>
            </a:pPr>
            <a:r>
              <a:rPr lang="ja-JP" altLang="en-US" sz="1400" dirty="0">
                <a:solidFill>
                  <a:prstClr val="black"/>
                </a:solidFill>
                <a:latin typeface="+mn-ea"/>
                <a:cs typeface="メイリオ" panose="020B0604030504040204" pitchFamily="50" charset="-128"/>
              </a:rPr>
              <a:t>顕著な高温による品質低下</a:t>
            </a:r>
            <a:endParaRPr lang="en-US" altLang="ja-JP" sz="1400" dirty="0">
              <a:solidFill>
                <a:prstClr val="black"/>
              </a:solidFill>
              <a:latin typeface="+mn-ea"/>
              <a:cs typeface="メイリオ" panose="020B0604030504040204" pitchFamily="50" charset="-128"/>
            </a:endParaRPr>
          </a:p>
        </p:txBody>
      </p:sp>
      <p:sp>
        <p:nvSpPr>
          <p:cNvPr id="2" name="タイトル 1">
            <a:extLst>
              <a:ext uri="{FF2B5EF4-FFF2-40B4-BE49-F238E27FC236}">
                <a16:creationId xmlns:a16="http://schemas.microsoft.com/office/drawing/2014/main" id="{5F17D8B7-8D88-6B1E-D74F-11E7FCB67663}"/>
              </a:ext>
            </a:extLst>
          </p:cNvPr>
          <p:cNvSpPr>
            <a:spLocks noGrp="1"/>
          </p:cNvSpPr>
          <p:nvPr>
            <p:ph type="title"/>
          </p:nvPr>
        </p:nvSpPr>
        <p:spPr/>
        <p:txBody>
          <a:bodyPr/>
          <a:lstStyle/>
          <a:p>
            <a:r>
              <a:rPr kumimoji="1" lang="ja-JP" altLang="en-US" dirty="0"/>
              <a:t>活用事例｜栽培管理のためのメッシュ情報</a:t>
            </a:r>
          </a:p>
        </p:txBody>
      </p:sp>
      <p:sp>
        <p:nvSpPr>
          <p:cNvPr id="10" name="二等辺三角形 9">
            <a:extLst>
              <a:ext uri="{FF2B5EF4-FFF2-40B4-BE49-F238E27FC236}">
                <a16:creationId xmlns:a16="http://schemas.microsoft.com/office/drawing/2014/main" id="{23AC7FEC-78D3-8706-DAC7-7E7E86F2425E}"/>
              </a:ext>
            </a:extLst>
          </p:cNvPr>
          <p:cNvSpPr/>
          <p:nvPr/>
        </p:nvSpPr>
        <p:spPr>
          <a:xfrm rot="10800000">
            <a:off x="2021450" y="2172937"/>
            <a:ext cx="353593" cy="198255"/>
          </a:xfrm>
          <a:prstGeom prst="triangle">
            <a:avLst>
              <a:gd name="adj" fmla="val 50000"/>
            </a:avLst>
          </a:prstGeom>
          <a:solidFill>
            <a:schemeClr val="bg1">
              <a:lumMod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8" name="図 17">
            <a:extLst>
              <a:ext uri="{FF2B5EF4-FFF2-40B4-BE49-F238E27FC236}">
                <a16:creationId xmlns:a16="http://schemas.microsoft.com/office/drawing/2014/main" id="{795E4EAB-79DA-8E6B-661E-4A742577E2F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73357" y="1365128"/>
            <a:ext cx="4319957" cy="2436348"/>
          </a:xfrm>
          <a:prstGeom prst="rect">
            <a:avLst/>
          </a:prstGeom>
        </p:spPr>
      </p:pic>
      <p:sp>
        <p:nvSpPr>
          <p:cNvPr id="19" name="テキスト ボックス 18">
            <a:extLst>
              <a:ext uri="{FF2B5EF4-FFF2-40B4-BE49-F238E27FC236}">
                <a16:creationId xmlns:a16="http://schemas.microsoft.com/office/drawing/2014/main" id="{60A6E6EB-D4DC-8A14-AA91-FD9D58CF822E}"/>
              </a:ext>
            </a:extLst>
          </p:cNvPr>
          <p:cNvSpPr txBox="1"/>
          <p:nvPr/>
        </p:nvSpPr>
        <p:spPr>
          <a:xfrm>
            <a:off x="4180579" y="1468173"/>
            <a:ext cx="1116000" cy="577081"/>
          </a:xfrm>
          <a:prstGeom prst="rect">
            <a:avLst/>
          </a:prstGeom>
          <a:solidFill>
            <a:schemeClr val="bg1">
              <a:alpha val="75000"/>
            </a:schemeClr>
          </a:solidFill>
        </p:spPr>
        <p:txBody>
          <a:bodyPr wrap="square" rtlCol="0">
            <a:spAutoFit/>
          </a:bodyPr>
          <a:lstStyle/>
          <a:p>
            <a:pPr algn="ctr"/>
            <a:r>
              <a:rPr lang="ja-JP" altLang="en-US" sz="1050" dirty="0"/>
              <a:t>東北農研</a:t>
            </a:r>
            <a:endParaRPr lang="en-US" altLang="ja-JP" sz="1050" dirty="0"/>
          </a:p>
          <a:p>
            <a:pPr algn="ctr"/>
            <a:r>
              <a:rPr lang="en-US" altLang="ja-JP" sz="1050" dirty="0"/>
              <a:t>1km</a:t>
            </a:r>
            <a:r>
              <a:rPr lang="ja-JP" altLang="en-US" sz="1050" dirty="0"/>
              <a:t>メッシュ</a:t>
            </a:r>
            <a:endParaRPr lang="en-US" altLang="ja-JP" sz="1050" dirty="0"/>
          </a:p>
          <a:p>
            <a:pPr algn="ctr"/>
            <a:r>
              <a:rPr lang="ja-JP" altLang="en-US" sz="1050" dirty="0"/>
              <a:t>気温平年値</a:t>
            </a:r>
          </a:p>
        </p:txBody>
      </p:sp>
      <p:sp>
        <p:nvSpPr>
          <p:cNvPr id="20" name="テキスト ボックス 19">
            <a:extLst>
              <a:ext uri="{FF2B5EF4-FFF2-40B4-BE49-F238E27FC236}">
                <a16:creationId xmlns:a16="http://schemas.microsoft.com/office/drawing/2014/main" id="{88B1509C-F38A-52DE-8B3C-E31ED2FC167B}"/>
              </a:ext>
            </a:extLst>
          </p:cNvPr>
          <p:cNvSpPr txBox="1"/>
          <p:nvPr/>
        </p:nvSpPr>
        <p:spPr>
          <a:xfrm>
            <a:off x="2085292" y="3846618"/>
            <a:ext cx="1116000" cy="415498"/>
          </a:xfrm>
          <a:prstGeom prst="rect">
            <a:avLst/>
          </a:prstGeom>
          <a:solidFill>
            <a:schemeClr val="bg1">
              <a:alpha val="75000"/>
            </a:schemeClr>
          </a:solidFill>
        </p:spPr>
        <p:txBody>
          <a:bodyPr wrap="square" rtlCol="0">
            <a:spAutoFit/>
          </a:bodyPr>
          <a:lstStyle/>
          <a:p>
            <a:pPr algn="ctr"/>
            <a:r>
              <a:rPr lang="ja-JP" altLang="en-US" sz="1050" dirty="0"/>
              <a:t>気象庁２週間予測資料</a:t>
            </a:r>
          </a:p>
        </p:txBody>
      </p:sp>
      <p:sp>
        <p:nvSpPr>
          <p:cNvPr id="22" name="テキスト ボックス 21">
            <a:extLst>
              <a:ext uri="{FF2B5EF4-FFF2-40B4-BE49-F238E27FC236}">
                <a16:creationId xmlns:a16="http://schemas.microsoft.com/office/drawing/2014/main" id="{32421920-08F6-06DC-4D1E-5D2F53B584A7}"/>
              </a:ext>
            </a:extLst>
          </p:cNvPr>
          <p:cNvSpPr txBox="1"/>
          <p:nvPr/>
        </p:nvSpPr>
        <p:spPr>
          <a:xfrm>
            <a:off x="5656244" y="1468173"/>
            <a:ext cx="1116000" cy="415498"/>
          </a:xfrm>
          <a:prstGeom prst="rect">
            <a:avLst/>
          </a:prstGeom>
          <a:solidFill>
            <a:schemeClr val="bg1">
              <a:alpha val="75000"/>
            </a:schemeClr>
          </a:solidFill>
        </p:spPr>
        <p:txBody>
          <a:bodyPr wrap="square" rtlCol="0">
            <a:spAutoFit/>
          </a:bodyPr>
          <a:lstStyle/>
          <a:p>
            <a:pPr algn="ctr"/>
            <a:r>
              <a:rPr lang="ja-JP" altLang="en-US" sz="1050" dirty="0"/>
              <a:t>２週目までの</a:t>
            </a:r>
            <a:endParaRPr lang="en-US" altLang="ja-JP" sz="1050" dirty="0"/>
          </a:p>
          <a:p>
            <a:pPr algn="ctr"/>
            <a:r>
              <a:rPr lang="ja-JP" altLang="en-US" sz="1050" dirty="0" smtClean="0"/>
              <a:t>気温</a:t>
            </a:r>
            <a:r>
              <a:rPr lang="ja-JP" altLang="en-US" sz="1050" dirty="0"/>
              <a:t>予測値</a:t>
            </a:r>
          </a:p>
        </p:txBody>
      </p:sp>
      <p:sp>
        <p:nvSpPr>
          <p:cNvPr id="26" name="正方形/長方形 25">
            <a:extLst>
              <a:ext uri="{FF2B5EF4-FFF2-40B4-BE49-F238E27FC236}">
                <a16:creationId xmlns:a16="http://schemas.microsoft.com/office/drawing/2014/main" id="{1054B2DB-E022-AAE4-C279-7FCE0AF0DEBB}"/>
              </a:ext>
            </a:extLst>
          </p:cNvPr>
          <p:cNvSpPr/>
          <p:nvPr/>
        </p:nvSpPr>
        <p:spPr>
          <a:xfrm>
            <a:off x="3962506" y="811555"/>
            <a:ext cx="4536000" cy="324000"/>
          </a:xfrm>
          <a:prstGeom prst="rect">
            <a:avLst/>
          </a:prstGeom>
          <a:solidFill>
            <a:schemeClr val="tx2"/>
          </a:solidFill>
          <a:ln w="12700">
            <a:solidFill>
              <a:schemeClr val="tx2"/>
            </a:solidFill>
          </a:ln>
        </p:spPr>
        <p:txBody>
          <a:bodyPr wrap="square" lIns="144000" tIns="72000" rIns="144000" bIns="36000" anchor="t">
            <a:spAutoFit/>
          </a:bodyPr>
          <a:lstStyle/>
          <a:p>
            <a:pPr algn="ctr">
              <a:defRPr/>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気象庁と東北農業研究センターとの共同研究</a:t>
            </a:r>
            <a:endParaRPr lang="en-US" altLang="ja-JP" sz="1600" dirty="0">
              <a:solidFill>
                <a:schemeClr val="bg1"/>
              </a:solidFill>
              <a:latin typeface="+mn-ea"/>
              <a:cs typeface="メイリオ" pitchFamily="50" charset="-128"/>
            </a:endParaRPr>
          </a:p>
        </p:txBody>
      </p:sp>
      <p:sp>
        <p:nvSpPr>
          <p:cNvPr id="3" name="正方形/長方形 2">
            <a:extLst>
              <a:ext uri="{FF2B5EF4-FFF2-40B4-BE49-F238E27FC236}">
                <a16:creationId xmlns:a16="http://schemas.microsoft.com/office/drawing/2014/main" id="{7101995C-60F1-DE08-AE41-71D3E0AE1D5A}"/>
              </a:ext>
            </a:extLst>
          </p:cNvPr>
          <p:cNvSpPr/>
          <p:nvPr/>
        </p:nvSpPr>
        <p:spPr>
          <a:xfrm>
            <a:off x="3962809" y="1139158"/>
            <a:ext cx="4536000" cy="392304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5" name="正方形/長方形 44">
            <a:extLst>
              <a:ext uri="{FF2B5EF4-FFF2-40B4-BE49-F238E27FC236}">
                <a16:creationId xmlns:a16="http://schemas.microsoft.com/office/drawing/2014/main" id="{31ED25A0-3645-27E5-89EF-1960A7A5AAF8}"/>
              </a:ext>
            </a:extLst>
          </p:cNvPr>
          <p:cNvSpPr/>
          <p:nvPr/>
        </p:nvSpPr>
        <p:spPr>
          <a:xfrm>
            <a:off x="584380" y="5297626"/>
            <a:ext cx="7920000" cy="324000"/>
          </a:xfrm>
          <a:prstGeom prst="rect">
            <a:avLst/>
          </a:prstGeom>
          <a:solidFill>
            <a:schemeClr val="tx2"/>
          </a:solidFill>
          <a:ln w="12700">
            <a:solidFill>
              <a:schemeClr val="tx2"/>
            </a:solidFill>
          </a:ln>
        </p:spPr>
        <p:txBody>
          <a:bodyPr wrap="square" lIns="144000" tIns="72000" rIns="144000" bIns="36000" anchor="t">
            <a:spAutoFit/>
          </a:bodyPr>
          <a:lstStyle/>
          <a:p>
            <a:pPr algn="ctr">
              <a:defRPr/>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dirty="0" err="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GoogleMap</a:t>
            </a: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による気象予測データを利用した農作物警戒情報」での試験提供</a:t>
            </a:r>
            <a:endParaRPr lang="en-US" altLang="ja-JP" sz="1600" dirty="0">
              <a:solidFill>
                <a:schemeClr val="bg1"/>
              </a:solidFill>
              <a:latin typeface="+mn-ea"/>
              <a:cs typeface="メイリオ" pitchFamily="50" charset="-128"/>
            </a:endParaRPr>
          </a:p>
        </p:txBody>
      </p:sp>
      <p:sp>
        <p:nvSpPr>
          <p:cNvPr id="46" name="正方形/長方形 45">
            <a:extLst>
              <a:ext uri="{FF2B5EF4-FFF2-40B4-BE49-F238E27FC236}">
                <a16:creationId xmlns:a16="http://schemas.microsoft.com/office/drawing/2014/main" id="{14565775-BE4D-9442-D9B1-CF7F775E6069}"/>
              </a:ext>
            </a:extLst>
          </p:cNvPr>
          <p:cNvSpPr/>
          <p:nvPr/>
        </p:nvSpPr>
        <p:spPr>
          <a:xfrm>
            <a:off x="584380" y="5630833"/>
            <a:ext cx="7920000" cy="102476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東北農研と岩手県立大学の運営サイトで公開していた</a:t>
            </a:r>
            <a:r>
              <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週目のメッシュ気象予測情報で、２週目の予測情報を試験的に提供</a:t>
            </a:r>
            <a:endParaRPr lang="en-US" altLang="ja-JP"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50000"/>
              </a:lnSpc>
            </a:pPr>
            <a:r>
              <a:rPr lang="ja-JP" altLang="en-US" sz="1600" dirty="0">
                <a:solidFill>
                  <a:schemeClr val="accent2"/>
                </a:solidFill>
                <a:latin typeface="+mn-ea"/>
              </a:rPr>
              <a:t>　　低温・高温リスクの高まりを早い段階から把握できることを検証</a:t>
            </a:r>
          </a:p>
        </p:txBody>
      </p:sp>
      <p:sp>
        <p:nvSpPr>
          <p:cNvPr id="24" name="四角形: 角を丸くする 23">
            <a:extLst>
              <a:ext uri="{FF2B5EF4-FFF2-40B4-BE49-F238E27FC236}">
                <a16:creationId xmlns:a16="http://schemas.microsoft.com/office/drawing/2014/main" id="{16EE1D75-AD16-1139-BD58-ED7756E4CCF4}"/>
              </a:ext>
            </a:extLst>
          </p:cNvPr>
          <p:cNvSpPr/>
          <p:nvPr/>
        </p:nvSpPr>
        <p:spPr>
          <a:xfrm>
            <a:off x="4120698" y="3917931"/>
            <a:ext cx="4219616" cy="1036736"/>
          </a:xfrm>
          <a:prstGeom prst="roundRect">
            <a:avLst>
              <a:gd name="adj" fmla="val 8046"/>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a:lnSpc>
                <a:spcPct val="120000"/>
              </a:lnSpc>
            </a:pPr>
            <a:r>
              <a:rPr lang="en-US" altLang="ja-JP" sz="1600" dirty="0">
                <a:solidFill>
                  <a:schemeClr val="tx1"/>
                </a:solidFill>
                <a:latin typeface="+mn-ea"/>
              </a:rPr>
              <a:t>2</a:t>
            </a:r>
            <a:r>
              <a:rPr lang="ja-JP" altLang="en-US" sz="1600" dirty="0">
                <a:solidFill>
                  <a:schemeClr val="tx1"/>
                </a:solidFill>
                <a:latin typeface="+mn-ea"/>
              </a:rPr>
              <a:t>週間先を対象とした、</a:t>
            </a:r>
            <a:r>
              <a:rPr lang="en-US" altLang="ja-JP" sz="1600" dirty="0">
                <a:solidFill>
                  <a:schemeClr val="tx1"/>
                </a:solidFill>
                <a:latin typeface="+mn-ea"/>
              </a:rPr>
              <a:t>1km</a:t>
            </a:r>
            <a:r>
              <a:rPr lang="ja-JP" altLang="en-US" sz="1600" dirty="0">
                <a:solidFill>
                  <a:schemeClr val="tx1"/>
                </a:solidFill>
                <a:latin typeface="+mn-ea"/>
              </a:rPr>
              <a:t>メッシュの気温予測値を作成し、水稲が警戒気温となることを事前に把握し、対策に役立てる。</a:t>
            </a:r>
            <a:endParaRPr lang="en-US" altLang="ja-JP" sz="1600" dirty="0">
              <a:solidFill>
                <a:schemeClr val="tx1"/>
              </a:solidFill>
              <a:latin typeface="+mn-ea"/>
            </a:endParaRPr>
          </a:p>
        </p:txBody>
      </p:sp>
      <p:sp>
        <p:nvSpPr>
          <p:cNvPr id="27" name="二等辺三角形 26">
            <a:extLst>
              <a:ext uri="{FF2B5EF4-FFF2-40B4-BE49-F238E27FC236}">
                <a16:creationId xmlns:a16="http://schemas.microsoft.com/office/drawing/2014/main" id="{78308B44-697B-5AAE-B380-86D389D47BB6}"/>
              </a:ext>
            </a:extLst>
          </p:cNvPr>
          <p:cNvSpPr/>
          <p:nvPr/>
        </p:nvSpPr>
        <p:spPr>
          <a:xfrm rot="5400000">
            <a:off x="884099" y="6322481"/>
            <a:ext cx="179472" cy="140211"/>
          </a:xfrm>
          <a:prstGeom prst="triangle">
            <a:avLst>
              <a:gd name="adj" fmla="val 50000"/>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6" name="図 5">
            <a:extLst>
              <a:ext uri="{FF2B5EF4-FFF2-40B4-BE49-F238E27FC236}">
                <a16:creationId xmlns:a16="http://schemas.microsoft.com/office/drawing/2014/main" id="{2EFD05E4-EDAA-F1B5-3389-F5E94FE1C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83" y="3179815"/>
            <a:ext cx="2153529" cy="1723757"/>
          </a:xfrm>
          <a:prstGeom prst="rect">
            <a:avLst/>
          </a:prstGeom>
        </p:spPr>
      </p:pic>
      <p:sp>
        <p:nvSpPr>
          <p:cNvPr id="25" name="正方形/長方形 24">
            <a:extLst>
              <a:ext uri="{FF2B5EF4-FFF2-40B4-BE49-F238E27FC236}">
                <a16:creationId xmlns:a16="http://schemas.microsoft.com/office/drawing/2014/main" id="{BF3D11CE-FB7E-D656-6C54-A712C860511F}"/>
              </a:ext>
            </a:extLst>
          </p:cNvPr>
          <p:cNvSpPr/>
          <p:nvPr/>
        </p:nvSpPr>
        <p:spPr>
          <a:xfrm>
            <a:off x="584380" y="803447"/>
            <a:ext cx="3240000" cy="324000"/>
          </a:xfrm>
          <a:prstGeom prst="rect">
            <a:avLst/>
          </a:prstGeom>
          <a:solidFill>
            <a:schemeClr val="tx2"/>
          </a:solidFill>
          <a:ln w="12700">
            <a:solidFill>
              <a:schemeClr val="tx2"/>
            </a:solidFill>
          </a:ln>
        </p:spPr>
        <p:txBody>
          <a:bodyPr wrap="square" lIns="144000" tIns="72000" rIns="144000" bIns="36000" anchor="t">
            <a:spAutoFit/>
          </a:bodyPr>
          <a:lstStyle/>
          <a:p>
            <a:pPr algn="ctr">
              <a:defRPr/>
            </a:pPr>
            <a:r>
              <a:rPr lang="ja-JP" altLang="en-US" sz="1600" dirty="0">
                <a:solidFill>
                  <a:schemeClr val="bg1"/>
                </a:solidFill>
                <a:latin typeface="+mn-ea"/>
                <a:cs typeface="メイリオ" pitchFamily="50" charset="-128"/>
              </a:rPr>
              <a:t>背景と目的</a:t>
            </a:r>
            <a:endParaRPr lang="en-US" altLang="ja-JP" sz="1600" dirty="0">
              <a:solidFill>
                <a:schemeClr val="bg1"/>
              </a:solidFill>
              <a:latin typeface="+mn-ea"/>
              <a:cs typeface="メイリオ" pitchFamily="50" charset="-128"/>
            </a:endParaRPr>
          </a:p>
        </p:txBody>
      </p:sp>
      <p:sp>
        <p:nvSpPr>
          <p:cNvPr id="29" name="四角形: 角を丸くする 28">
            <a:extLst>
              <a:ext uri="{FF2B5EF4-FFF2-40B4-BE49-F238E27FC236}">
                <a16:creationId xmlns:a16="http://schemas.microsoft.com/office/drawing/2014/main" id="{4A8599F2-07D7-C238-CE2A-5291572C8D3E}"/>
              </a:ext>
            </a:extLst>
          </p:cNvPr>
          <p:cNvSpPr/>
          <p:nvPr/>
        </p:nvSpPr>
        <p:spPr>
          <a:xfrm>
            <a:off x="761857" y="2451388"/>
            <a:ext cx="2937500" cy="2503283"/>
          </a:xfrm>
          <a:prstGeom prst="roundRect">
            <a:avLst>
              <a:gd name="adj" fmla="val 8046"/>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t"/>
          <a:lstStyle/>
          <a:p>
            <a:pPr>
              <a:lnSpc>
                <a:spcPct val="120000"/>
              </a:lnSpc>
              <a:defRPr/>
            </a:pPr>
            <a:r>
              <a:rPr lang="ja-JP" altLang="en-US" sz="1600" b="1" dirty="0">
                <a:solidFill>
                  <a:prstClr val="black"/>
                </a:solidFill>
                <a:latin typeface="+mn-ea"/>
                <a:cs typeface="メイリオ" pitchFamily="50" charset="-128"/>
              </a:rPr>
              <a:t>深水管理、かけ流し灌漑</a:t>
            </a:r>
            <a:endParaRPr lang="en-US" altLang="ja-JP" sz="1600" b="1" dirty="0">
              <a:solidFill>
                <a:prstClr val="black"/>
              </a:solidFill>
              <a:latin typeface="+mn-ea"/>
              <a:cs typeface="メイリオ" pitchFamily="50" charset="-128"/>
            </a:endParaRPr>
          </a:p>
          <a:p>
            <a:pPr marL="285750" indent="-285750">
              <a:lnSpc>
                <a:spcPct val="120000"/>
              </a:lnSpc>
              <a:buFont typeface="Arial" panose="020B0604020202020204" pitchFamily="34" charset="0"/>
              <a:buChar char="•"/>
              <a:defRPr/>
            </a:pPr>
            <a:r>
              <a:rPr lang="ja-JP" altLang="en-US" sz="1400" dirty="0">
                <a:solidFill>
                  <a:schemeClr val="tx1"/>
                </a:solidFill>
                <a:latin typeface="+mn-ea"/>
                <a:cs typeface="メイリオ" pitchFamily="50" charset="-128"/>
              </a:rPr>
              <a:t>一定期間の準備が必要</a:t>
            </a:r>
            <a:endParaRPr lang="en-US" altLang="ja-JP" sz="1400" dirty="0">
              <a:solidFill>
                <a:schemeClr val="tx1"/>
              </a:solidFill>
              <a:latin typeface="+mn-ea"/>
              <a:cs typeface="メイリオ" pitchFamily="50" charset="-128"/>
            </a:endParaRPr>
          </a:p>
        </p:txBody>
      </p:sp>
      <p:sp>
        <p:nvSpPr>
          <p:cNvPr id="30" name="正方形/長方形 29">
            <a:extLst>
              <a:ext uri="{FF2B5EF4-FFF2-40B4-BE49-F238E27FC236}">
                <a16:creationId xmlns:a16="http://schemas.microsoft.com/office/drawing/2014/main" id="{D9E8A024-C451-674E-7FAC-8FF46BE1DE81}"/>
              </a:ext>
            </a:extLst>
          </p:cNvPr>
          <p:cNvSpPr/>
          <p:nvPr/>
        </p:nvSpPr>
        <p:spPr>
          <a:xfrm>
            <a:off x="584381" y="1130256"/>
            <a:ext cx="3240000" cy="392304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テキスト ボックス 30">
            <a:extLst>
              <a:ext uri="{FF2B5EF4-FFF2-40B4-BE49-F238E27FC236}">
                <a16:creationId xmlns:a16="http://schemas.microsoft.com/office/drawing/2014/main" id="{AAD5669D-F371-3849-C518-27D842D7CD55}"/>
              </a:ext>
            </a:extLst>
          </p:cNvPr>
          <p:cNvSpPr txBox="1"/>
          <p:nvPr/>
        </p:nvSpPr>
        <p:spPr>
          <a:xfrm>
            <a:off x="7224314" y="1468173"/>
            <a:ext cx="1116000" cy="577081"/>
          </a:xfrm>
          <a:prstGeom prst="rect">
            <a:avLst/>
          </a:prstGeom>
          <a:solidFill>
            <a:schemeClr val="bg1">
              <a:alpha val="75000"/>
            </a:schemeClr>
          </a:solidFill>
        </p:spPr>
        <p:txBody>
          <a:bodyPr wrap="square" rtlCol="0">
            <a:spAutoFit/>
          </a:bodyPr>
          <a:lstStyle/>
          <a:p>
            <a:pPr algn="ctr"/>
            <a:r>
              <a:rPr lang="ja-JP" altLang="en-US" sz="1050" dirty="0"/>
              <a:t>２週目までの</a:t>
            </a:r>
            <a:endParaRPr lang="en-US" altLang="ja-JP" sz="1050" dirty="0"/>
          </a:p>
          <a:p>
            <a:pPr algn="ctr"/>
            <a:r>
              <a:rPr lang="en-US" altLang="ja-JP" sz="1050" dirty="0"/>
              <a:t>1km</a:t>
            </a:r>
            <a:r>
              <a:rPr lang="ja-JP" altLang="en-US" sz="1050" dirty="0"/>
              <a:t>メッシュ</a:t>
            </a:r>
            <a:endParaRPr lang="en-US" altLang="ja-JP" sz="1050" dirty="0"/>
          </a:p>
          <a:p>
            <a:pPr algn="ctr"/>
            <a:r>
              <a:rPr lang="ja-JP" altLang="en-US" sz="1050" dirty="0"/>
              <a:t>気温予測値</a:t>
            </a:r>
          </a:p>
        </p:txBody>
      </p:sp>
      <p:sp>
        <p:nvSpPr>
          <p:cNvPr id="5" name="スライド番号プレースホルダー 4">
            <a:extLst>
              <a:ext uri="{FF2B5EF4-FFF2-40B4-BE49-F238E27FC236}">
                <a16:creationId xmlns:a16="http://schemas.microsoft.com/office/drawing/2014/main" id="{EF7FF656-7884-CFA6-D7E7-4CEB3224AADB}"/>
              </a:ext>
            </a:extLst>
          </p:cNvPr>
          <p:cNvSpPr>
            <a:spLocks noGrp="1"/>
          </p:cNvSpPr>
          <p:nvPr>
            <p:ph type="sldNum" sz="quarter" idx="12"/>
          </p:nvPr>
        </p:nvSpPr>
        <p:spPr/>
        <p:txBody>
          <a:bodyPr/>
          <a:lstStyle/>
          <a:p>
            <a:fld id="{5F9F9204-6EDA-41A6-81B7-5E8491083ADF}" type="slidenum">
              <a:rPr kumimoji="1" lang="ja-JP" altLang="en-US" smtClean="0"/>
              <a:t>51</a:t>
            </a:fld>
            <a:endParaRPr kumimoji="1" lang="ja-JP" altLang="en-US" dirty="0"/>
          </a:p>
        </p:txBody>
      </p:sp>
    </p:spTree>
    <p:extLst>
      <p:ext uri="{BB962C8B-B14F-4D97-AF65-F5344CB8AC3E}">
        <p14:creationId xmlns:p14="http://schemas.microsoft.com/office/powerpoint/2010/main" val="15193460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二等辺三角形 50">
            <a:extLst>
              <a:ext uri="{FF2B5EF4-FFF2-40B4-BE49-F238E27FC236}">
                <a16:creationId xmlns:a16="http://schemas.microsoft.com/office/drawing/2014/main" id="{0F195E83-FDA5-B78D-3821-CBC9132708F3}"/>
              </a:ext>
            </a:extLst>
          </p:cNvPr>
          <p:cNvSpPr/>
          <p:nvPr/>
        </p:nvSpPr>
        <p:spPr>
          <a:xfrm rot="10800000">
            <a:off x="5018728" y="4016912"/>
            <a:ext cx="180024" cy="285712"/>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矢印: 右 4">
            <a:extLst>
              <a:ext uri="{FF2B5EF4-FFF2-40B4-BE49-F238E27FC236}">
                <a16:creationId xmlns:a16="http://schemas.microsoft.com/office/drawing/2014/main" id="{0C640A63-D0CF-2147-DF15-450EB468EA8F}"/>
              </a:ext>
            </a:extLst>
          </p:cNvPr>
          <p:cNvSpPr/>
          <p:nvPr/>
        </p:nvSpPr>
        <p:spPr>
          <a:xfrm>
            <a:off x="2389698" y="4447301"/>
            <a:ext cx="4824000" cy="137917"/>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 name="タイトル 1">
            <a:extLst>
              <a:ext uri="{FF2B5EF4-FFF2-40B4-BE49-F238E27FC236}">
                <a16:creationId xmlns:a16="http://schemas.microsoft.com/office/drawing/2014/main" id="{0A5F7A36-77DA-9D23-8FF7-6E43CC0B2729}"/>
              </a:ext>
            </a:extLst>
          </p:cNvPr>
          <p:cNvSpPr>
            <a:spLocks noGrp="1"/>
          </p:cNvSpPr>
          <p:nvPr>
            <p:ph type="title"/>
          </p:nvPr>
        </p:nvSpPr>
        <p:spPr/>
        <p:txBody>
          <a:bodyPr/>
          <a:lstStyle/>
          <a:p>
            <a:r>
              <a:rPr kumimoji="1" lang="ja-JP" altLang="en-US" dirty="0"/>
              <a:t>活用事例｜水稲刈り取り適期の予測</a:t>
            </a:r>
            <a:r>
              <a:rPr lang="ja-JP" altLang="en-US" dirty="0"/>
              <a:t>（山形農総研）</a:t>
            </a:r>
            <a:endParaRPr kumimoji="1" lang="ja-JP" altLang="en-US" dirty="0"/>
          </a:p>
        </p:txBody>
      </p:sp>
      <p:cxnSp>
        <p:nvCxnSpPr>
          <p:cNvPr id="6" name="直線コネクタ 5">
            <a:extLst>
              <a:ext uri="{FF2B5EF4-FFF2-40B4-BE49-F238E27FC236}">
                <a16:creationId xmlns:a16="http://schemas.microsoft.com/office/drawing/2014/main" id="{8C64D1C4-FBDA-33D7-521B-BB6E31D4DA74}"/>
              </a:ext>
            </a:extLst>
          </p:cNvPr>
          <p:cNvCxnSpPr>
            <a:cxnSpLocks/>
          </p:cNvCxnSpPr>
          <p:nvPr/>
        </p:nvCxnSpPr>
        <p:spPr>
          <a:xfrm flipH="1" flipV="1">
            <a:off x="742573" y="5074443"/>
            <a:ext cx="7704000" cy="0"/>
          </a:xfrm>
          <a:prstGeom prst="line">
            <a:avLst/>
          </a:prstGeom>
          <a:ln w="19050">
            <a:solidFill>
              <a:schemeClr val="bg2">
                <a:lumMod val="90000"/>
              </a:schemeClr>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18D2C584-8210-EAE1-9669-4A353016A833}"/>
              </a:ext>
            </a:extLst>
          </p:cNvPr>
          <p:cNvSpPr txBox="1"/>
          <p:nvPr/>
        </p:nvSpPr>
        <p:spPr>
          <a:xfrm>
            <a:off x="583668" y="4353166"/>
            <a:ext cx="1358821" cy="338554"/>
          </a:xfrm>
          <a:prstGeom prst="rect">
            <a:avLst/>
          </a:prstGeom>
          <a:noFill/>
        </p:spPr>
        <p:txBody>
          <a:bodyPr wrap="square" rtlCol="0">
            <a:spAutoFit/>
          </a:bodyPr>
          <a:lstStyle/>
          <a:p>
            <a:pPr algn="ctr"/>
            <a:r>
              <a:rPr lang="ja-JP" altLang="en-US" sz="1600" b="1" dirty="0"/>
              <a:t>新たな手法</a:t>
            </a:r>
          </a:p>
        </p:txBody>
      </p:sp>
      <p:sp>
        <p:nvSpPr>
          <p:cNvPr id="11" name="テキスト ボックス 10">
            <a:extLst>
              <a:ext uri="{FF2B5EF4-FFF2-40B4-BE49-F238E27FC236}">
                <a16:creationId xmlns:a16="http://schemas.microsoft.com/office/drawing/2014/main" id="{97DEA611-2D1A-01EC-04CC-8F4D1DDF31DB}"/>
              </a:ext>
            </a:extLst>
          </p:cNvPr>
          <p:cNvSpPr txBox="1"/>
          <p:nvPr/>
        </p:nvSpPr>
        <p:spPr>
          <a:xfrm>
            <a:off x="573782" y="5416236"/>
            <a:ext cx="1358821" cy="338554"/>
          </a:xfrm>
          <a:prstGeom prst="rect">
            <a:avLst/>
          </a:prstGeom>
          <a:noFill/>
        </p:spPr>
        <p:txBody>
          <a:bodyPr wrap="square" rtlCol="0">
            <a:spAutoFit/>
          </a:bodyPr>
          <a:lstStyle/>
          <a:p>
            <a:pPr algn="ctr"/>
            <a:r>
              <a:rPr lang="ja-JP" altLang="en-US" sz="1600" b="1" dirty="0"/>
              <a:t>従来の手法</a:t>
            </a:r>
          </a:p>
        </p:txBody>
      </p:sp>
      <p:sp>
        <p:nvSpPr>
          <p:cNvPr id="19" name="矢印: 右 18">
            <a:extLst>
              <a:ext uri="{FF2B5EF4-FFF2-40B4-BE49-F238E27FC236}">
                <a16:creationId xmlns:a16="http://schemas.microsoft.com/office/drawing/2014/main" id="{73F6F8B3-73CD-8480-AF8F-AEFB30FE1258}"/>
              </a:ext>
            </a:extLst>
          </p:cNvPr>
          <p:cNvSpPr/>
          <p:nvPr/>
        </p:nvSpPr>
        <p:spPr>
          <a:xfrm>
            <a:off x="2422273" y="5537010"/>
            <a:ext cx="5364000" cy="137917"/>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四角形: 角を丸くする 25">
            <a:extLst>
              <a:ext uri="{FF2B5EF4-FFF2-40B4-BE49-F238E27FC236}">
                <a16:creationId xmlns:a16="http://schemas.microsoft.com/office/drawing/2014/main" id="{A9AD96EF-1F8C-180E-AB64-35B6A1064FFC}"/>
              </a:ext>
            </a:extLst>
          </p:cNvPr>
          <p:cNvSpPr/>
          <p:nvPr/>
        </p:nvSpPr>
        <p:spPr>
          <a:xfrm>
            <a:off x="3832204" y="4074603"/>
            <a:ext cx="396000" cy="1944000"/>
          </a:xfrm>
          <a:prstGeom prst="roundRect">
            <a:avLst>
              <a:gd name="adj" fmla="val 50000"/>
            </a:avLst>
          </a:prstGeom>
          <a:solidFill>
            <a:schemeClr val="bg1"/>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a:solidFill>
                  <a:schemeClr val="tx1"/>
                </a:solidFill>
              </a:rPr>
              <a:t>予     測     日</a:t>
            </a:r>
          </a:p>
        </p:txBody>
      </p:sp>
      <p:sp>
        <p:nvSpPr>
          <p:cNvPr id="7" name="四角形: 角を丸くする 6">
            <a:extLst>
              <a:ext uri="{FF2B5EF4-FFF2-40B4-BE49-F238E27FC236}">
                <a16:creationId xmlns:a16="http://schemas.microsoft.com/office/drawing/2014/main" id="{F5FEEB51-0B41-00A5-C10E-A2A06C8E97FA}"/>
              </a:ext>
            </a:extLst>
          </p:cNvPr>
          <p:cNvSpPr/>
          <p:nvPr/>
        </p:nvSpPr>
        <p:spPr>
          <a:xfrm>
            <a:off x="2615762" y="4329197"/>
            <a:ext cx="1063888"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dirty="0"/>
              <a:t>実測値</a:t>
            </a:r>
          </a:p>
        </p:txBody>
      </p:sp>
      <p:sp>
        <p:nvSpPr>
          <p:cNvPr id="21" name="四角形: 角を丸くする 20">
            <a:extLst>
              <a:ext uri="{FF2B5EF4-FFF2-40B4-BE49-F238E27FC236}">
                <a16:creationId xmlns:a16="http://schemas.microsoft.com/office/drawing/2014/main" id="{F2A02DC4-C1FF-7D03-789F-47B4C45C7D3D}"/>
              </a:ext>
            </a:extLst>
          </p:cNvPr>
          <p:cNvSpPr/>
          <p:nvPr/>
        </p:nvSpPr>
        <p:spPr>
          <a:xfrm>
            <a:off x="2621660" y="5416132"/>
            <a:ext cx="1063888"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dirty="0"/>
              <a:t>実測値</a:t>
            </a:r>
          </a:p>
        </p:txBody>
      </p:sp>
      <p:sp>
        <p:nvSpPr>
          <p:cNvPr id="23" name="四角形: 角を丸くする 22">
            <a:extLst>
              <a:ext uri="{FF2B5EF4-FFF2-40B4-BE49-F238E27FC236}">
                <a16:creationId xmlns:a16="http://schemas.microsoft.com/office/drawing/2014/main" id="{5E175B2A-923A-0C04-4749-56A14834DF01}"/>
              </a:ext>
            </a:extLst>
          </p:cNvPr>
          <p:cNvSpPr/>
          <p:nvPr/>
        </p:nvSpPr>
        <p:spPr>
          <a:xfrm>
            <a:off x="4361911" y="4320862"/>
            <a:ext cx="1484724" cy="360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dirty="0"/>
              <a:t>気温予測データ</a:t>
            </a:r>
          </a:p>
        </p:txBody>
      </p:sp>
      <p:sp>
        <p:nvSpPr>
          <p:cNvPr id="27" name="四角形: 角を丸くする 26">
            <a:extLst>
              <a:ext uri="{FF2B5EF4-FFF2-40B4-BE49-F238E27FC236}">
                <a16:creationId xmlns:a16="http://schemas.microsoft.com/office/drawing/2014/main" id="{61FA2E32-4C5A-E98E-52DD-4EB9DE0C7682}"/>
              </a:ext>
            </a:extLst>
          </p:cNvPr>
          <p:cNvSpPr/>
          <p:nvPr/>
        </p:nvSpPr>
        <p:spPr>
          <a:xfrm>
            <a:off x="5931313" y="4308767"/>
            <a:ext cx="1080000"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dirty="0"/>
              <a:t>平年値</a:t>
            </a:r>
          </a:p>
        </p:txBody>
      </p:sp>
      <p:sp>
        <p:nvSpPr>
          <p:cNvPr id="28" name="四角形: 角を丸くする 27">
            <a:extLst>
              <a:ext uri="{FF2B5EF4-FFF2-40B4-BE49-F238E27FC236}">
                <a16:creationId xmlns:a16="http://schemas.microsoft.com/office/drawing/2014/main" id="{28A78B5B-7F82-FCE9-6CB5-859C4B6D9DDB}"/>
              </a:ext>
            </a:extLst>
          </p:cNvPr>
          <p:cNvSpPr/>
          <p:nvPr/>
        </p:nvSpPr>
        <p:spPr>
          <a:xfrm>
            <a:off x="4661450" y="5405513"/>
            <a:ext cx="2302871"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r>
              <a:rPr lang="ja-JP" altLang="en-US" sz="1400" dirty="0"/>
              <a:t>平　年　値</a:t>
            </a:r>
          </a:p>
        </p:txBody>
      </p:sp>
      <p:sp>
        <p:nvSpPr>
          <p:cNvPr id="25" name="四角形: 角を丸くする 24">
            <a:extLst>
              <a:ext uri="{FF2B5EF4-FFF2-40B4-BE49-F238E27FC236}">
                <a16:creationId xmlns:a16="http://schemas.microsoft.com/office/drawing/2014/main" id="{F27571BC-66DC-BA98-911D-632E4CE3E112}"/>
              </a:ext>
            </a:extLst>
          </p:cNvPr>
          <p:cNvSpPr/>
          <p:nvPr/>
        </p:nvSpPr>
        <p:spPr>
          <a:xfrm>
            <a:off x="2044419" y="4059809"/>
            <a:ext cx="409664" cy="1944000"/>
          </a:xfrm>
          <a:prstGeom prst="roundRect">
            <a:avLst>
              <a:gd name="adj" fmla="val 50000"/>
            </a:avLst>
          </a:prstGeom>
          <a:solidFill>
            <a:schemeClr val="bg1"/>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a:solidFill>
                  <a:schemeClr val="tx1"/>
                </a:solidFill>
              </a:rPr>
              <a:t>起　算　日</a:t>
            </a:r>
          </a:p>
        </p:txBody>
      </p:sp>
      <p:sp>
        <p:nvSpPr>
          <p:cNvPr id="40" name="四角形: 角を丸くする 39">
            <a:extLst>
              <a:ext uri="{FF2B5EF4-FFF2-40B4-BE49-F238E27FC236}">
                <a16:creationId xmlns:a16="http://schemas.microsoft.com/office/drawing/2014/main" id="{9595FD6E-236A-0573-5DBB-C713141600BD}"/>
              </a:ext>
            </a:extLst>
          </p:cNvPr>
          <p:cNvSpPr/>
          <p:nvPr/>
        </p:nvSpPr>
        <p:spPr>
          <a:xfrm>
            <a:off x="7807854" y="5168151"/>
            <a:ext cx="396000" cy="855962"/>
          </a:xfrm>
          <a:prstGeom prst="roundRect">
            <a:avLst>
              <a:gd name="adj" fmla="val 50000"/>
            </a:avLst>
          </a:prstGeom>
          <a:solidFill>
            <a:schemeClr val="bg1"/>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a:solidFill>
                  <a:schemeClr val="tx1"/>
                </a:solidFill>
              </a:rPr>
              <a:t>適 期</a:t>
            </a:r>
          </a:p>
        </p:txBody>
      </p:sp>
      <p:sp>
        <p:nvSpPr>
          <p:cNvPr id="39" name="四角形: 角を丸くする 38">
            <a:extLst>
              <a:ext uri="{FF2B5EF4-FFF2-40B4-BE49-F238E27FC236}">
                <a16:creationId xmlns:a16="http://schemas.microsoft.com/office/drawing/2014/main" id="{42C1B1CC-2BC9-BA2D-00D6-6185A4B28AC6}"/>
              </a:ext>
            </a:extLst>
          </p:cNvPr>
          <p:cNvSpPr/>
          <p:nvPr/>
        </p:nvSpPr>
        <p:spPr>
          <a:xfrm>
            <a:off x="7237878" y="4078348"/>
            <a:ext cx="396000" cy="855962"/>
          </a:xfrm>
          <a:prstGeom prst="roundRect">
            <a:avLst>
              <a:gd name="adj" fmla="val 50000"/>
            </a:avLst>
          </a:prstGeom>
          <a:solidFill>
            <a:schemeClr val="bg1"/>
          </a:solidFill>
          <a:ln w="190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dirty="0">
                <a:solidFill>
                  <a:schemeClr val="tx1"/>
                </a:solidFill>
              </a:rPr>
              <a:t>適 期</a:t>
            </a:r>
          </a:p>
        </p:txBody>
      </p:sp>
      <p:sp>
        <p:nvSpPr>
          <p:cNvPr id="50" name="四角形: 角を丸くする 49">
            <a:extLst>
              <a:ext uri="{FF2B5EF4-FFF2-40B4-BE49-F238E27FC236}">
                <a16:creationId xmlns:a16="http://schemas.microsoft.com/office/drawing/2014/main" id="{FC789F63-2395-97FF-DDEB-D50F0573C557}"/>
              </a:ext>
            </a:extLst>
          </p:cNvPr>
          <p:cNvSpPr/>
          <p:nvPr/>
        </p:nvSpPr>
        <p:spPr>
          <a:xfrm>
            <a:off x="4336619" y="3702483"/>
            <a:ext cx="1484724" cy="47042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t>予測値がある期間は平年値を置き換える</a:t>
            </a:r>
          </a:p>
        </p:txBody>
      </p:sp>
      <p:sp>
        <p:nvSpPr>
          <p:cNvPr id="52" name="四角形: 角を丸くする 51">
            <a:extLst>
              <a:ext uri="{FF2B5EF4-FFF2-40B4-BE49-F238E27FC236}">
                <a16:creationId xmlns:a16="http://schemas.microsoft.com/office/drawing/2014/main" id="{8A8321B7-00B0-D6DC-12AD-890E126A4AC5}"/>
              </a:ext>
            </a:extLst>
          </p:cNvPr>
          <p:cNvSpPr/>
          <p:nvPr/>
        </p:nvSpPr>
        <p:spPr>
          <a:xfrm>
            <a:off x="7746220" y="4353167"/>
            <a:ext cx="579829" cy="4791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t>適期改善</a:t>
            </a:r>
          </a:p>
        </p:txBody>
      </p:sp>
      <p:sp>
        <p:nvSpPr>
          <p:cNvPr id="53" name="二等辺三角形 52">
            <a:extLst>
              <a:ext uri="{FF2B5EF4-FFF2-40B4-BE49-F238E27FC236}">
                <a16:creationId xmlns:a16="http://schemas.microsoft.com/office/drawing/2014/main" id="{8EEFB414-47B3-1ECD-9E4E-7E48E83B5F1D}"/>
              </a:ext>
            </a:extLst>
          </p:cNvPr>
          <p:cNvSpPr/>
          <p:nvPr/>
        </p:nvSpPr>
        <p:spPr>
          <a:xfrm rot="13069857">
            <a:off x="7791638" y="4737554"/>
            <a:ext cx="128361" cy="2857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5" name="テキスト ボックス 54">
            <a:extLst>
              <a:ext uri="{FF2B5EF4-FFF2-40B4-BE49-F238E27FC236}">
                <a16:creationId xmlns:a16="http://schemas.microsoft.com/office/drawing/2014/main" id="{5F8499A9-6228-F276-73BA-E24FB7308B43}"/>
              </a:ext>
            </a:extLst>
          </p:cNvPr>
          <p:cNvSpPr txBox="1"/>
          <p:nvPr/>
        </p:nvSpPr>
        <p:spPr>
          <a:xfrm>
            <a:off x="766906" y="6066878"/>
            <a:ext cx="7818294" cy="523220"/>
          </a:xfrm>
          <a:prstGeom prst="rect">
            <a:avLst/>
          </a:prstGeom>
          <a:noFill/>
        </p:spPr>
        <p:txBody>
          <a:bodyPr wrap="square">
            <a:spAutoFit/>
          </a:bodyPr>
          <a:lstStyle/>
          <a:p>
            <a:r>
              <a:rPr lang="ja-JP" altLang="en-US" sz="1400" dirty="0"/>
              <a:t>従来の平年値のみを利用する手法よりも、気温予測データを用いる新たな手法の方が、実用上有効であることを確認</a:t>
            </a:r>
            <a:endParaRPr lang="en-US" altLang="ja-JP" sz="1400" dirty="0"/>
          </a:p>
        </p:txBody>
      </p:sp>
      <p:sp>
        <p:nvSpPr>
          <p:cNvPr id="56" name="矢印: 左 55">
            <a:extLst>
              <a:ext uri="{FF2B5EF4-FFF2-40B4-BE49-F238E27FC236}">
                <a16:creationId xmlns:a16="http://schemas.microsoft.com/office/drawing/2014/main" id="{735CAF88-0D2F-FF2E-E6CA-F896F8EBAB98}"/>
              </a:ext>
            </a:extLst>
          </p:cNvPr>
          <p:cNvSpPr/>
          <p:nvPr/>
        </p:nvSpPr>
        <p:spPr>
          <a:xfrm>
            <a:off x="7408347" y="4997695"/>
            <a:ext cx="554148" cy="147356"/>
          </a:xfrm>
          <a:prstGeom prst="lef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aphicFrame>
        <p:nvGraphicFramePr>
          <p:cNvPr id="57" name="表 4">
            <a:extLst>
              <a:ext uri="{FF2B5EF4-FFF2-40B4-BE49-F238E27FC236}">
                <a16:creationId xmlns:a16="http://schemas.microsoft.com/office/drawing/2014/main" id="{596B951F-9BFD-6C0D-6F86-A81A26C468D8}"/>
              </a:ext>
            </a:extLst>
          </p:cNvPr>
          <p:cNvGraphicFramePr>
            <a:graphicFrameLocks noGrp="1"/>
          </p:cNvGraphicFramePr>
          <p:nvPr>
            <p:ph idx="1"/>
            <p:extLst>
              <p:ext uri="{D42A27DB-BD31-4B8C-83A1-F6EECF244321}">
                <p14:modId xmlns:p14="http://schemas.microsoft.com/office/powerpoint/2010/main" val="3324382571"/>
              </p:ext>
            </p:extLst>
          </p:nvPr>
        </p:nvGraphicFramePr>
        <p:xfrm>
          <a:off x="794099" y="1663115"/>
          <a:ext cx="3319968" cy="1049036"/>
        </p:xfrm>
        <a:graphic>
          <a:graphicData uri="http://schemas.openxmlformats.org/drawingml/2006/table">
            <a:tbl>
              <a:tblPr firstRow="1" bandRow="1">
                <a:tableStyleId>{C083E6E3-FA7D-4D7B-A595-EF9225AFEA82}</a:tableStyleId>
              </a:tblPr>
              <a:tblGrid>
                <a:gridCol w="1511207">
                  <a:extLst>
                    <a:ext uri="{9D8B030D-6E8A-4147-A177-3AD203B41FA5}">
                      <a16:colId xmlns:a16="http://schemas.microsoft.com/office/drawing/2014/main" val="1411954036"/>
                    </a:ext>
                  </a:extLst>
                </a:gridCol>
                <a:gridCol w="1808761">
                  <a:extLst>
                    <a:ext uri="{9D8B030D-6E8A-4147-A177-3AD203B41FA5}">
                      <a16:colId xmlns:a16="http://schemas.microsoft.com/office/drawing/2014/main" val="244208368"/>
                    </a:ext>
                  </a:extLst>
                </a:gridCol>
              </a:tblGrid>
              <a:tr h="342022">
                <a:tc>
                  <a:txBody>
                    <a:bodyPr/>
                    <a:lstStyle/>
                    <a:p>
                      <a:pPr algn="ctr"/>
                      <a:r>
                        <a:rPr kumimoji="1" lang="ja-JP" altLang="en-US" sz="1200" dirty="0"/>
                        <a:t>品種</a:t>
                      </a:r>
                    </a:p>
                  </a:txBody>
                  <a:tcPr anchor="ctr"/>
                </a:tc>
                <a:tc>
                  <a:txBody>
                    <a:bodyPr/>
                    <a:lstStyle/>
                    <a:p>
                      <a:pPr algn="ctr"/>
                      <a:r>
                        <a:rPr kumimoji="1" lang="ja-JP" altLang="en-US" sz="1200" dirty="0"/>
                        <a:t>刈取り適期</a:t>
                      </a:r>
                      <a:endParaRPr kumimoji="1" lang="en-US" altLang="ja-JP" sz="1200" dirty="0"/>
                    </a:p>
                    <a:p>
                      <a:pPr algn="ctr"/>
                      <a:r>
                        <a:rPr kumimoji="1" lang="ja-JP" altLang="en-US" sz="1200" dirty="0"/>
                        <a:t>（出穂後の積算温度）</a:t>
                      </a:r>
                    </a:p>
                  </a:txBody>
                  <a:tcPr anchor="ctr"/>
                </a:tc>
                <a:extLst>
                  <a:ext uri="{0D108BD9-81ED-4DB2-BD59-A6C34878D82A}">
                    <a16:rowId xmlns:a16="http://schemas.microsoft.com/office/drawing/2014/main" val="1061679268"/>
                  </a:ext>
                </a:extLst>
              </a:tr>
              <a:tr h="295918">
                <a:tc>
                  <a:txBody>
                    <a:bodyPr/>
                    <a:lstStyle/>
                    <a:p>
                      <a:pPr algn="ctr"/>
                      <a:r>
                        <a:rPr kumimoji="1" lang="ja-JP" altLang="en-US" sz="1200" dirty="0"/>
                        <a:t>はえぬき</a:t>
                      </a:r>
                    </a:p>
                  </a:txBody>
                  <a:tcPr anchor="ctr">
                    <a:noFill/>
                  </a:tcPr>
                </a:tc>
                <a:tc>
                  <a:txBody>
                    <a:bodyPr/>
                    <a:lstStyle/>
                    <a:p>
                      <a:pPr algn="ctr"/>
                      <a:r>
                        <a:rPr kumimoji="1" lang="en-US" altLang="ja-JP" sz="1200" dirty="0"/>
                        <a:t>950</a:t>
                      </a:r>
                      <a:r>
                        <a:rPr kumimoji="1" lang="ja-JP" altLang="en-US" sz="1200" dirty="0"/>
                        <a:t>～</a:t>
                      </a:r>
                      <a:r>
                        <a:rPr kumimoji="1" lang="en-US" altLang="ja-JP" sz="1200" dirty="0"/>
                        <a:t>1200</a:t>
                      </a:r>
                      <a:r>
                        <a:rPr kumimoji="1" lang="ja-JP" altLang="en-US" sz="1200" dirty="0"/>
                        <a:t>℃</a:t>
                      </a:r>
                    </a:p>
                  </a:txBody>
                  <a:tcPr anchor="ctr">
                    <a:noFill/>
                  </a:tcPr>
                </a:tc>
                <a:extLst>
                  <a:ext uri="{0D108BD9-81ED-4DB2-BD59-A6C34878D82A}">
                    <a16:rowId xmlns:a16="http://schemas.microsoft.com/office/drawing/2014/main" val="1753541659"/>
                  </a:ext>
                </a:extLst>
              </a:tr>
              <a:tr h="295918">
                <a:tc>
                  <a:txBody>
                    <a:bodyPr/>
                    <a:lstStyle/>
                    <a:p>
                      <a:pPr algn="ctr"/>
                      <a:r>
                        <a:rPr kumimoji="1" lang="ja-JP" altLang="en-US" sz="1200" dirty="0"/>
                        <a:t>ササニシキ</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t>950</a:t>
                      </a:r>
                      <a:r>
                        <a:rPr kumimoji="1" lang="ja-JP" altLang="en-US" sz="1200" dirty="0"/>
                        <a:t>～</a:t>
                      </a:r>
                      <a:r>
                        <a:rPr kumimoji="1" lang="en-US" altLang="ja-JP" sz="1200" dirty="0"/>
                        <a:t>1150</a:t>
                      </a:r>
                      <a:r>
                        <a:rPr kumimoji="1" lang="ja-JP" altLang="en-US" sz="1200" dirty="0"/>
                        <a:t>℃</a:t>
                      </a:r>
                    </a:p>
                  </a:txBody>
                  <a:tcPr anchor="ctr"/>
                </a:tc>
                <a:extLst>
                  <a:ext uri="{0D108BD9-81ED-4DB2-BD59-A6C34878D82A}">
                    <a16:rowId xmlns:a16="http://schemas.microsoft.com/office/drawing/2014/main" val="1714895605"/>
                  </a:ext>
                </a:extLst>
              </a:tr>
            </a:tbl>
          </a:graphicData>
        </a:graphic>
      </p:graphicFrame>
      <p:sp>
        <p:nvSpPr>
          <p:cNvPr id="63" name="二等辺三角形 62">
            <a:extLst>
              <a:ext uri="{FF2B5EF4-FFF2-40B4-BE49-F238E27FC236}">
                <a16:creationId xmlns:a16="http://schemas.microsoft.com/office/drawing/2014/main" id="{C9AD273C-24C3-56E2-3A40-F5619E3B91EC}"/>
              </a:ext>
            </a:extLst>
          </p:cNvPr>
          <p:cNvSpPr/>
          <p:nvPr/>
        </p:nvSpPr>
        <p:spPr>
          <a:xfrm rot="5400000">
            <a:off x="4119293" y="2044838"/>
            <a:ext cx="432000" cy="324000"/>
          </a:xfrm>
          <a:prstGeom prst="triangle">
            <a:avLst>
              <a:gd name="adj" fmla="val 50000"/>
            </a:avLst>
          </a:prstGeom>
          <a:solidFill>
            <a:schemeClr val="bg1">
              <a:lumMod val="6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4" name="四角形: 角を丸くする 63">
            <a:extLst>
              <a:ext uri="{FF2B5EF4-FFF2-40B4-BE49-F238E27FC236}">
                <a16:creationId xmlns:a16="http://schemas.microsoft.com/office/drawing/2014/main" id="{B653D571-2420-8483-E9B9-C72A141A9685}"/>
              </a:ext>
            </a:extLst>
          </p:cNvPr>
          <p:cNvSpPr/>
          <p:nvPr/>
        </p:nvSpPr>
        <p:spPr>
          <a:xfrm>
            <a:off x="4701138" y="1720037"/>
            <a:ext cx="3884062" cy="993069"/>
          </a:xfrm>
          <a:prstGeom prst="roundRect">
            <a:avLst>
              <a:gd name="adj" fmla="val 8046"/>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tIns="108000" bIns="108000" rtlCol="0" anchor="t"/>
          <a:lstStyle/>
          <a:p>
            <a:pPr marL="177800" indent="-177800">
              <a:lnSpc>
                <a:spcPct val="120000"/>
              </a:lnSpc>
              <a:buFont typeface="Arial" panose="020B0604020202020204" pitchFamily="34" charset="0"/>
              <a:buChar char="•"/>
            </a:pPr>
            <a:r>
              <a:rPr lang="ja-JP" altLang="en-US" sz="1400" dirty="0">
                <a:solidFill>
                  <a:schemeClr val="tx1"/>
                </a:solidFill>
              </a:rPr>
              <a:t>刈り遅れによる品質低下（茶米等）の防止</a:t>
            </a:r>
          </a:p>
          <a:p>
            <a:pPr marL="177800" indent="-177800">
              <a:lnSpc>
                <a:spcPct val="120000"/>
              </a:lnSpc>
              <a:buFont typeface="Arial" panose="020B0604020202020204" pitchFamily="34" charset="0"/>
              <a:buChar char="•"/>
            </a:pPr>
            <a:r>
              <a:rPr lang="ja-JP" altLang="en-US" sz="1400" dirty="0">
                <a:solidFill>
                  <a:schemeClr val="tx1"/>
                </a:solidFill>
              </a:rPr>
              <a:t>乾燥調整施設の稼働準備、人員の確保</a:t>
            </a:r>
          </a:p>
          <a:p>
            <a:pPr marL="177800" indent="-177800">
              <a:lnSpc>
                <a:spcPct val="120000"/>
              </a:lnSpc>
              <a:buFont typeface="Arial" panose="020B0604020202020204" pitchFamily="34" charset="0"/>
              <a:buChar char="•"/>
            </a:pPr>
            <a:r>
              <a:rPr lang="ja-JP" altLang="en-US" sz="1400" dirty="0">
                <a:solidFill>
                  <a:schemeClr val="tx1"/>
                </a:solidFill>
              </a:rPr>
              <a:t>落水時期の調整</a:t>
            </a:r>
            <a:endParaRPr lang="en-US" altLang="ja-JP" sz="1600" dirty="0">
              <a:solidFill>
                <a:schemeClr val="tx1"/>
              </a:solidFill>
            </a:endParaRPr>
          </a:p>
          <a:p>
            <a:pPr algn="ctr">
              <a:lnSpc>
                <a:spcPct val="120000"/>
              </a:lnSpc>
            </a:pPr>
            <a:endParaRPr lang="en-US" altLang="ja-JP" sz="1600" dirty="0">
              <a:solidFill>
                <a:schemeClr val="tx1"/>
              </a:solidFill>
            </a:endParaRPr>
          </a:p>
          <a:p>
            <a:pPr algn="ctr">
              <a:lnSpc>
                <a:spcPct val="120000"/>
              </a:lnSpc>
            </a:pPr>
            <a:endParaRPr lang="ja-JP" altLang="en-US" dirty="0">
              <a:solidFill>
                <a:schemeClr val="tx1"/>
              </a:solidFill>
            </a:endParaRPr>
          </a:p>
        </p:txBody>
      </p:sp>
      <p:sp>
        <p:nvSpPr>
          <p:cNvPr id="67" name="四角形: 角を丸くする 66">
            <a:extLst>
              <a:ext uri="{FF2B5EF4-FFF2-40B4-BE49-F238E27FC236}">
                <a16:creationId xmlns:a16="http://schemas.microsoft.com/office/drawing/2014/main" id="{035C56CB-2CD5-D240-69B2-00B098E06C4C}"/>
              </a:ext>
            </a:extLst>
          </p:cNvPr>
          <p:cNvSpPr/>
          <p:nvPr/>
        </p:nvSpPr>
        <p:spPr>
          <a:xfrm>
            <a:off x="5926532" y="3688083"/>
            <a:ext cx="1080000" cy="47042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dirty="0"/>
              <a:t>以降は平年値</a:t>
            </a:r>
          </a:p>
        </p:txBody>
      </p:sp>
      <p:sp>
        <p:nvSpPr>
          <p:cNvPr id="68" name="二等辺三角形 67">
            <a:extLst>
              <a:ext uri="{FF2B5EF4-FFF2-40B4-BE49-F238E27FC236}">
                <a16:creationId xmlns:a16="http://schemas.microsoft.com/office/drawing/2014/main" id="{E12DA672-E89E-A7AE-E829-58040CB49639}"/>
              </a:ext>
            </a:extLst>
          </p:cNvPr>
          <p:cNvSpPr/>
          <p:nvPr/>
        </p:nvSpPr>
        <p:spPr>
          <a:xfrm rot="10800000">
            <a:off x="6344416" y="4015035"/>
            <a:ext cx="163118" cy="285712"/>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a:extLst>
              <a:ext uri="{FF2B5EF4-FFF2-40B4-BE49-F238E27FC236}">
                <a16:creationId xmlns:a16="http://schemas.microsoft.com/office/drawing/2014/main" id="{972976F9-C020-5C5A-B3EF-EC584C858EAC}"/>
              </a:ext>
            </a:extLst>
          </p:cNvPr>
          <p:cNvSpPr txBox="1"/>
          <p:nvPr/>
        </p:nvSpPr>
        <p:spPr>
          <a:xfrm>
            <a:off x="619382" y="1257385"/>
            <a:ext cx="4188696" cy="307777"/>
          </a:xfrm>
          <a:prstGeom prst="rect">
            <a:avLst/>
          </a:prstGeom>
          <a:noFill/>
        </p:spPr>
        <p:txBody>
          <a:bodyPr wrap="square">
            <a:spAutoFit/>
          </a:bodyPr>
          <a:lstStyle/>
          <a:p>
            <a:r>
              <a:rPr lang="ja-JP" altLang="en-US" sz="1400" dirty="0"/>
              <a:t>起算日から日平均気温を積算して刈取適期を推定</a:t>
            </a:r>
            <a:endParaRPr lang="en-US" altLang="ja-JP" sz="1400" dirty="0"/>
          </a:p>
        </p:txBody>
      </p:sp>
      <p:sp>
        <p:nvSpPr>
          <p:cNvPr id="33" name="正方形/長方形 32">
            <a:extLst>
              <a:ext uri="{FF2B5EF4-FFF2-40B4-BE49-F238E27FC236}">
                <a16:creationId xmlns:a16="http://schemas.microsoft.com/office/drawing/2014/main" id="{BA411445-9863-B15F-6E47-4BEFDDEC4BB6}"/>
              </a:ext>
            </a:extLst>
          </p:cNvPr>
          <p:cNvSpPr/>
          <p:nvPr/>
        </p:nvSpPr>
        <p:spPr>
          <a:xfrm>
            <a:off x="553732" y="775027"/>
            <a:ext cx="8135317" cy="360000"/>
          </a:xfrm>
          <a:prstGeom prst="rect">
            <a:avLst/>
          </a:prstGeom>
          <a:solidFill>
            <a:schemeClr val="tx2"/>
          </a:solidFill>
          <a:ln>
            <a:solidFill>
              <a:schemeClr val="tx2"/>
            </a:solidFill>
          </a:ln>
        </p:spPr>
        <p:txBody>
          <a:bodyPr wrap="square" lIns="144000" tIns="72000" rIns="144000" bIns="36000" anchor="t">
            <a:spAutoFit/>
          </a:bodyPr>
          <a:lstStyle/>
          <a:p>
            <a:pPr algn="ctr">
              <a:defRPr/>
            </a:pPr>
            <a:r>
              <a:rPr lang="ja-JP" altLang="en-US" sz="1600" dirty="0">
                <a:solidFill>
                  <a:schemeClr val="bg1"/>
                </a:solidFill>
              </a:rPr>
              <a:t>水稲刈り取り適期の予測</a:t>
            </a:r>
            <a:r>
              <a:rPr lang="ja-JP" altLang="en-US" sz="1600" dirty="0">
                <a:solidFill>
                  <a:schemeClr val="bg1"/>
                </a:solidFill>
                <a:latin typeface="+mn-ea"/>
              </a:rPr>
              <a:t>と目的</a:t>
            </a:r>
            <a:endParaRPr lang="en-US" altLang="ja-JP" sz="1600" dirty="0">
              <a:solidFill>
                <a:schemeClr val="bg1"/>
              </a:solidFill>
              <a:latin typeface="+mn-ea"/>
            </a:endParaRPr>
          </a:p>
        </p:txBody>
      </p:sp>
      <p:sp>
        <p:nvSpPr>
          <p:cNvPr id="34" name="正方形/長方形 33">
            <a:extLst>
              <a:ext uri="{FF2B5EF4-FFF2-40B4-BE49-F238E27FC236}">
                <a16:creationId xmlns:a16="http://schemas.microsoft.com/office/drawing/2014/main" id="{31A5244E-B00C-41AD-798A-4AF4A2299FD6}"/>
              </a:ext>
            </a:extLst>
          </p:cNvPr>
          <p:cNvSpPr/>
          <p:nvPr/>
        </p:nvSpPr>
        <p:spPr>
          <a:xfrm>
            <a:off x="553431" y="775027"/>
            <a:ext cx="8135317" cy="229079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正方形/長方形 34">
            <a:extLst>
              <a:ext uri="{FF2B5EF4-FFF2-40B4-BE49-F238E27FC236}">
                <a16:creationId xmlns:a16="http://schemas.microsoft.com/office/drawing/2014/main" id="{A3C09119-4E6F-F7BF-EEBC-767A84D192B9}"/>
              </a:ext>
            </a:extLst>
          </p:cNvPr>
          <p:cNvSpPr/>
          <p:nvPr/>
        </p:nvSpPr>
        <p:spPr>
          <a:xfrm>
            <a:off x="553732" y="3169713"/>
            <a:ext cx="8135317" cy="360000"/>
          </a:xfrm>
          <a:prstGeom prst="rect">
            <a:avLst/>
          </a:prstGeom>
          <a:solidFill>
            <a:schemeClr val="tx2"/>
          </a:solidFill>
          <a:ln>
            <a:solidFill>
              <a:schemeClr val="accent6"/>
            </a:solidFill>
          </a:ln>
        </p:spPr>
        <p:txBody>
          <a:bodyPr wrap="square" lIns="144000" tIns="72000" rIns="144000" bIns="36000" anchor="t">
            <a:spAutoFit/>
          </a:bodyPr>
          <a:lstStyle/>
          <a:p>
            <a:pPr algn="ctr">
              <a:defRPr/>
            </a:pPr>
            <a:r>
              <a:rPr lang="ja-JP" altLang="en-US" sz="1600" dirty="0">
                <a:solidFill>
                  <a:schemeClr val="bg1"/>
                </a:solidFill>
              </a:rPr>
              <a:t>山形県農業総合研究センターによる予測手法の改善</a:t>
            </a:r>
          </a:p>
        </p:txBody>
      </p:sp>
      <p:sp>
        <p:nvSpPr>
          <p:cNvPr id="36" name="正方形/長方形 35">
            <a:extLst>
              <a:ext uri="{FF2B5EF4-FFF2-40B4-BE49-F238E27FC236}">
                <a16:creationId xmlns:a16="http://schemas.microsoft.com/office/drawing/2014/main" id="{CD73D2F4-58D9-EBF4-F928-2471B6E309E9}"/>
              </a:ext>
            </a:extLst>
          </p:cNvPr>
          <p:cNvSpPr/>
          <p:nvPr/>
        </p:nvSpPr>
        <p:spPr>
          <a:xfrm>
            <a:off x="553431" y="3169808"/>
            <a:ext cx="8135317" cy="349928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テキスト ボックス 36">
            <a:extLst>
              <a:ext uri="{FF2B5EF4-FFF2-40B4-BE49-F238E27FC236}">
                <a16:creationId xmlns:a16="http://schemas.microsoft.com/office/drawing/2014/main" id="{B5770184-AA89-90A8-FFD3-A6A5898EF5B4}"/>
              </a:ext>
            </a:extLst>
          </p:cNvPr>
          <p:cNvSpPr txBox="1"/>
          <p:nvPr/>
        </p:nvSpPr>
        <p:spPr>
          <a:xfrm>
            <a:off x="766906" y="2752430"/>
            <a:ext cx="3319968" cy="261610"/>
          </a:xfrm>
          <a:prstGeom prst="rect">
            <a:avLst/>
          </a:prstGeom>
          <a:noFill/>
        </p:spPr>
        <p:txBody>
          <a:bodyPr wrap="square">
            <a:spAutoFit/>
          </a:bodyPr>
          <a:lstStyle/>
          <a:p>
            <a:pPr algn="ctr"/>
            <a:r>
              <a:rPr lang="ja-JP" altLang="en-US" sz="1100" dirty="0"/>
              <a:t>表</a:t>
            </a:r>
            <a:r>
              <a:rPr lang="en-US" altLang="ja-JP" sz="1100" dirty="0"/>
              <a:t>1</a:t>
            </a:r>
            <a:r>
              <a:rPr lang="ja-JP" altLang="en-US" sz="1100" dirty="0"/>
              <a:t>　刈り取り適期に対応した出穂後の積算気温 </a:t>
            </a:r>
          </a:p>
        </p:txBody>
      </p:sp>
      <p:sp>
        <p:nvSpPr>
          <p:cNvPr id="4" name="スライド番号プレースホルダー 3">
            <a:extLst>
              <a:ext uri="{FF2B5EF4-FFF2-40B4-BE49-F238E27FC236}">
                <a16:creationId xmlns:a16="http://schemas.microsoft.com/office/drawing/2014/main" id="{C1B54D48-1AAA-0A3A-3354-C4499E2DE68F}"/>
              </a:ext>
            </a:extLst>
          </p:cNvPr>
          <p:cNvSpPr>
            <a:spLocks noGrp="1"/>
          </p:cNvSpPr>
          <p:nvPr>
            <p:ph type="sldNum" sz="quarter" idx="12"/>
          </p:nvPr>
        </p:nvSpPr>
        <p:spPr/>
        <p:txBody>
          <a:bodyPr/>
          <a:lstStyle/>
          <a:p>
            <a:fld id="{5F9F9204-6EDA-41A6-81B7-5E8491083ADF}" type="slidenum">
              <a:rPr kumimoji="1" lang="ja-JP" altLang="en-US" smtClean="0"/>
              <a:t>52</a:t>
            </a:fld>
            <a:endParaRPr kumimoji="1" lang="ja-JP" altLang="en-US" dirty="0"/>
          </a:p>
        </p:txBody>
      </p:sp>
    </p:spTree>
    <p:extLst>
      <p:ext uri="{BB962C8B-B14F-4D97-AF65-F5344CB8AC3E}">
        <p14:creationId xmlns:p14="http://schemas.microsoft.com/office/powerpoint/2010/main" val="39784119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E8125520-B5FA-C56F-1FFC-DDE5557AA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90" y="1703220"/>
            <a:ext cx="2064988" cy="2925762"/>
          </a:xfrm>
          <a:prstGeom prst="rect">
            <a:avLst/>
          </a:prstGeom>
          <a:ln>
            <a:solidFill>
              <a:schemeClr val="bg1">
                <a:lumMod val="75000"/>
              </a:schemeClr>
            </a:solidFill>
          </a:ln>
        </p:spPr>
      </p:pic>
      <p:sp>
        <p:nvSpPr>
          <p:cNvPr id="2" name="タイトル 1">
            <a:extLst>
              <a:ext uri="{FF2B5EF4-FFF2-40B4-BE49-F238E27FC236}">
                <a16:creationId xmlns:a16="http://schemas.microsoft.com/office/drawing/2014/main" id="{66F084D5-2F18-14DD-F838-E36214B81E9E}"/>
              </a:ext>
            </a:extLst>
          </p:cNvPr>
          <p:cNvSpPr>
            <a:spLocks noGrp="1"/>
          </p:cNvSpPr>
          <p:nvPr>
            <p:ph type="title"/>
          </p:nvPr>
        </p:nvSpPr>
        <p:spPr/>
        <p:txBody>
          <a:bodyPr/>
          <a:lstStyle/>
          <a:p>
            <a:r>
              <a:rPr kumimoji="1" lang="ja-JP" altLang="en-US" dirty="0"/>
              <a:t>活用事例｜おきたま米づくり情報（山形県）</a:t>
            </a:r>
          </a:p>
        </p:txBody>
      </p:sp>
      <p:sp>
        <p:nvSpPr>
          <p:cNvPr id="3" name="コンテンツ プレースホルダー 2">
            <a:extLst>
              <a:ext uri="{FF2B5EF4-FFF2-40B4-BE49-F238E27FC236}">
                <a16:creationId xmlns:a16="http://schemas.microsoft.com/office/drawing/2014/main" id="{E5FB39D4-C184-A5CA-B727-627501B280E1}"/>
              </a:ext>
            </a:extLst>
          </p:cNvPr>
          <p:cNvSpPr>
            <a:spLocks noGrp="1"/>
          </p:cNvSpPr>
          <p:nvPr>
            <p:ph idx="1"/>
          </p:nvPr>
        </p:nvSpPr>
        <p:spPr/>
        <p:txBody>
          <a:bodyPr>
            <a:normAutofit/>
          </a:bodyPr>
          <a:lstStyle/>
          <a:p>
            <a:pPr marL="0" indent="0">
              <a:buNone/>
            </a:pPr>
            <a:r>
              <a:rPr kumimoji="1" lang="ja-JP" altLang="en-US" sz="2000" b="1" dirty="0"/>
              <a:t>刈り取り適期</a:t>
            </a:r>
            <a:r>
              <a:rPr kumimoji="1" lang="zh-TW" altLang="en-US" sz="2000" b="1" dirty="0"/>
              <a:t>予測</a:t>
            </a:r>
            <a:r>
              <a:rPr kumimoji="1" lang="ja-JP" altLang="en-US" sz="2000" b="1" dirty="0"/>
              <a:t>手法の改善を農業気象情報へ活用</a:t>
            </a:r>
          </a:p>
        </p:txBody>
      </p:sp>
      <p:sp>
        <p:nvSpPr>
          <p:cNvPr id="10" name="テキスト ボックス 9">
            <a:extLst>
              <a:ext uri="{FF2B5EF4-FFF2-40B4-BE49-F238E27FC236}">
                <a16:creationId xmlns:a16="http://schemas.microsoft.com/office/drawing/2014/main" id="{0A2B84D2-12B9-BCF0-ABEF-C95E6AC7B8F1}"/>
              </a:ext>
            </a:extLst>
          </p:cNvPr>
          <p:cNvSpPr txBox="1"/>
          <p:nvPr/>
        </p:nvSpPr>
        <p:spPr>
          <a:xfrm>
            <a:off x="1339604" y="5931759"/>
            <a:ext cx="3130550" cy="276999"/>
          </a:xfrm>
          <a:prstGeom prst="rect">
            <a:avLst/>
          </a:prstGeom>
          <a:noFill/>
        </p:spPr>
        <p:txBody>
          <a:bodyPr wrap="square">
            <a:spAutoFit/>
          </a:bodyPr>
          <a:lstStyle/>
          <a:p>
            <a:r>
              <a:rPr lang="ja-JP" altLang="en-US" sz="1200" dirty="0"/>
              <a:t>山形県置賜総合支庁西置賜農業技術普及課</a:t>
            </a:r>
          </a:p>
        </p:txBody>
      </p:sp>
      <p:pic>
        <p:nvPicPr>
          <p:cNvPr id="18" name="図 17">
            <a:extLst>
              <a:ext uri="{FF2B5EF4-FFF2-40B4-BE49-F238E27FC236}">
                <a16:creationId xmlns:a16="http://schemas.microsoft.com/office/drawing/2014/main" id="{E0D1DE8E-3D3F-A053-78DC-745678B1C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46" y="1273738"/>
            <a:ext cx="1984316" cy="2811462"/>
          </a:xfrm>
          <a:prstGeom prst="rect">
            <a:avLst/>
          </a:prstGeom>
          <a:ln>
            <a:solidFill>
              <a:schemeClr val="bg1">
                <a:lumMod val="75000"/>
              </a:schemeClr>
            </a:solidFill>
          </a:ln>
        </p:spPr>
      </p:pic>
      <p:pic>
        <p:nvPicPr>
          <p:cNvPr id="13" name="図 12">
            <a:extLst>
              <a:ext uri="{FF2B5EF4-FFF2-40B4-BE49-F238E27FC236}">
                <a16:creationId xmlns:a16="http://schemas.microsoft.com/office/drawing/2014/main" id="{E54B2A52-FEF5-918B-CD80-3930B1925AD1}"/>
              </a:ext>
            </a:extLst>
          </p:cNvPr>
          <p:cNvPicPr>
            <a:picLocks noChangeAspect="1"/>
          </p:cNvPicPr>
          <p:nvPr/>
        </p:nvPicPr>
        <p:blipFill>
          <a:blip r:embed="rId5"/>
          <a:stretch>
            <a:fillRect/>
          </a:stretch>
        </p:blipFill>
        <p:spPr>
          <a:xfrm>
            <a:off x="1909407" y="1549924"/>
            <a:ext cx="6519385" cy="755318"/>
          </a:xfrm>
          <a:prstGeom prst="rect">
            <a:avLst/>
          </a:prstGeom>
        </p:spPr>
      </p:pic>
      <p:cxnSp>
        <p:nvCxnSpPr>
          <p:cNvPr id="5" name="直線コネクタ 4">
            <a:extLst>
              <a:ext uri="{FF2B5EF4-FFF2-40B4-BE49-F238E27FC236}">
                <a16:creationId xmlns:a16="http://schemas.microsoft.com/office/drawing/2014/main" id="{32A4B6BA-59A6-09CF-98A8-883EC6E1C62D}"/>
              </a:ext>
            </a:extLst>
          </p:cNvPr>
          <p:cNvCxnSpPr/>
          <p:nvPr/>
        </p:nvCxnSpPr>
        <p:spPr>
          <a:xfrm>
            <a:off x="1602084" y="5579830"/>
            <a:ext cx="593091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DA087E8E-8E4D-92CA-083C-BCA23EE5DD31}"/>
              </a:ext>
            </a:extLst>
          </p:cNvPr>
          <p:cNvCxnSpPr/>
          <p:nvPr/>
        </p:nvCxnSpPr>
        <p:spPr>
          <a:xfrm>
            <a:off x="1589384" y="5757630"/>
            <a:ext cx="3240000"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四角形: 角を丸くする 3">
            <a:extLst>
              <a:ext uri="{FF2B5EF4-FFF2-40B4-BE49-F238E27FC236}">
                <a16:creationId xmlns:a16="http://schemas.microsoft.com/office/drawing/2014/main" id="{0FFAC063-7BC2-1F61-3542-74A6841B3E58}"/>
              </a:ext>
            </a:extLst>
          </p:cNvPr>
          <p:cNvSpPr/>
          <p:nvPr/>
        </p:nvSpPr>
        <p:spPr>
          <a:xfrm>
            <a:off x="1188187" y="2379429"/>
            <a:ext cx="7078759" cy="3541181"/>
          </a:xfrm>
          <a:prstGeom prst="roundRect">
            <a:avLst>
              <a:gd name="adj" fmla="val 5149"/>
            </a:avLst>
          </a:prstGeom>
          <a:solidFill>
            <a:schemeClr val="bg1"/>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E79F49B4-6B62-A383-062B-2D14F0A016C9}"/>
              </a:ext>
            </a:extLst>
          </p:cNvPr>
          <p:cNvPicPr>
            <a:picLocks noChangeAspect="1"/>
          </p:cNvPicPr>
          <p:nvPr/>
        </p:nvPicPr>
        <p:blipFill>
          <a:blip r:embed="rId6"/>
          <a:stretch>
            <a:fillRect/>
          </a:stretch>
        </p:blipFill>
        <p:spPr>
          <a:xfrm>
            <a:off x="1339604" y="2529078"/>
            <a:ext cx="6670801" cy="3246079"/>
          </a:xfrm>
          <a:prstGeom prst="rect">
            <a:avLst/>
          </a:prstGeom>
        </p:spPr>
      </p:pic>
      <p:cxnSp>
        <p:nvCxnSpPr>
          <p:cNvPr id="7" name="直線コネクタ 6">
            <a:extLst>
              <a:ext uri="{FF2B5EF4-FFF2-40B4-BE49-F238E27FC236}">
                <a16:creationId xmlns:a16="http://schemas.microsoft.com/office/drawing/2014/main" id="{7E93AD5C-E076-1ABE-2037-7ED20DFCE87B}"/>
              </a:ext>
            </a:extLst>
          </p:cNvPr>
          <p:cNvCxnSpPr/>
          <p:nvPr/>
        </p:nvCxnSpPr>
        <p:spPr>
          <a:xfrm>
            <a:off x="1602084" y="5579830"/>
            <a:ext cx="5930912" cy="0"/>
          </a:xfrm>
          <a:prstGeom prst="line">
            <a:avLst/>
          </a:prstGeom>
          <a:ln w="1905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B945C372-675E-12EB-A2EB-F7F496A82D73}"/>
              </a:ext>
            </a:extLst>
          </p:cNvPr>
          <p:cNvCxnSpPr/>
          <p:nvPr/>
        </p:nvCxnSpPr>
        <p:spPr>
          <a:xfrm>
            <a:off x="1573493" y="5775516"/>
            <a:ext cx="3240000" cy="0"/>
          </a:xfrm>
          <a:prstGeom prst="line">
            <a:avLst/>
          </a:prstGeom>
          <a:ln w="19050">
            <a:solidFill>
              <a:schemeClr val="accent2"/>
            </a:solidFill>
            <a:tailEnd type="non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CB7D681A-8DFB-BAD7-94BD-C08DE2F00593}"/>
              </a:ext>
            </a:extLst>
          </p:cNvPr>
          <p:cNvSpPr txBox="1"/>
          <p:nvPr/>
        </p:nvSpPr>
        <p:spPr>
          <a:xfrm>
            <a:off x="0" y="6220642"/>
            <a:ext cx="9144000" cy="395869"/>
          </a:xfrm>
          <a:prstGeom prst="rect">
            <a:avLst/>
          </a:prstGeom>
          <a:solidFill>
            <a:schemeClr val="accent2"/>
          </a:solidFill>
        </p:spPr>
        <p:txBody>
          <a:bodyPr wrap="square" tIns="72000">
            <a:spAutoFit/>
          </a:bodyPr>
          <a:lstStyle/>
          <a:p>
            <a:pPr algn="ctr"/>
            <a:r>
              <a:rPr lang="ja-JP" altLang="en-US" dirty="0">
                <a:solidFill>
                  <a:schemeClr val="bg1"/>
                </a:solidFill>
              </a:rPr>
              <a:t>この他の利活用事例は別冊で紹介していますので、あわせてご覧ください。</a:t>
            </a:r>
          </a:p>
        </p:txBody>
      </p:sp>
      <p:sp>
        <p:nvSpPr>
          <p:cNvPr id="12" name="テキスト ボックス 11">
            <a:extLst>
              <a:ext uri="{FF2B5EF4-FFF2-40B4-BE49-F238E27FC236}">
                <a16:creationId xmlns:a16="http://schemas.microsoft.com/office/drawing/2014/main" id="{D272B352-5E91-910D-D599-9FE4B6821D51}"/>
              </a:ext>
            </a:extLst>
          </p:cNvPr>
          <p:cNvSpPr txBox="1"/>
          <p:nvPr/>
        </p:nvSpPr>
        <p:spPr>
          <a:xfrm>
            <a:off x="4567540" y="5949661"/>
            <a:ext cx="4178546"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t>※ </a:t>
            </a:r>
            <a:r>
              <a:rPr lang="ja-JP" altLang="en-US" sz="900" dirty="0"/>
              <a:t>異常天候早期警戒情報は現在「早期天候情報」に名称変更しています。</a:t>
            </a:r>
            <a:endParaRPr lang="en-US" altLang="ja-JP" sz="900" dirty="0"/>
          </a:p>
        </p:txBody>
      </p:sp>
      <p:sp>
        <p:nvSpPr>
          <p:cNvPr id="14" name="スライド番号プレースホルダー 13">
            <a:extLst>
              <a:ext uri="{FF2B5EF4-FFF2-40B4-BE49-F238E27FC236}">
                <a16:creationId xmlns:a16="http://schemas.microsoft.com/office/drawing/2014/main" id="{A217C453-D883-6AEC-5BE3-7A3571807DA5}"/>
              </a:ext>
            </a:extLst>
          </p:cNvPr>
          <p:cNvSpPr>
            <a:spLocks noGrp="1"/>
          </p:cNvSpPr>
          <p:nvPr>
            <p:ph type="sldNum" sz="quarter" idx="12"/>
          </p:nvPr>
        </p:nvSpPr>
        <p:spPr/>
        <p:txBody>
          <a:bodyPr/>
          <a:lstStyle/>
          <a:p>
            <a:fld id="{5F9F9204-6EDA-41A6-81B7-5E8491083ADF}" type="slidenum">
              <a:rPr kumimoji="1" lang="ja-JP" altLang="en-US" smtClean="0"/>
              <a:t>53</a:t>
            </a:fld>
            <a:endParaRPr kumimoji="1" lang="ja-JP" altLang="en-US" dirty="0"/>
          </a:p>
        </p:txBody>
      </p:sp>
    </p:spTree>
    <p:extLst>
      <p:ext uri="{BB962C8B-B14F-4D97-AF65-F5344CB8AC3E}">
        <p14:creationId xmlns:p14="http://schemas.microsoft.com/office/powerpoint/2010/main" val="39650967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9AB642-1513-E521-C761-48FF9B137AA4}"/>
              </a:ext>
            </a:extLst>
          </p:cNvPr>
          <p:cNvSpPr>
            <a:spLocks noGrp="1"/>
          </p:cNvSpPr>
          <p:nvPr>
            <p:ph type="title"/>
          </p:nvPr>
        </p:nvSpPr>
        <p:spPr/>
        <p:txBody>
          <a:bodyPr/>
          <a:lstStyle/>
          <a:p>
            <a:r>
              <a:rPr kumimoji="1" lang="ja-JP" altLang="en-US" dirty="0"/>
              <a:t>気候リスク管理のポータルサイト</a:t>
            </a:r>
          </a:p>
        </p:txBody>
      </p:sp>
      <p:sp>
        <p:nvSpPr>
          <p:cNvPr id="3" name="コンテンツ プレースホルダー 2">
            <a:extLst>
              <a:ext uri="{FF2B5EF4-FFF2-40B4-BE49-F238E27FC236}">
                <a16:creationId xmlns:a16="http://schemas.microsoft.com/office/drawing/2014/main" id="{0976146E-1F27-FD34-8B31-1D571F4891F8}"/>
              </a:ext>
            </a:extLst>
          </p:cNvPr>
          <p:cNvSpPr>
            <a:spLocks noGrp="1"/>
          </p:cNvSpPr>
          <p:nvPr>
            <p:ph idx="1"/>
          </p:nvPr>
        </p:nvSpPr>
        <p:spPr/>
        <p:txBody>
          <a:bodyPr/>
          <a:lstStyle/>
          <a:p>
            <a:r>
              <a:rPr kumimoji="1" lang="ja-JP" altLang="en-US" dirty="0"/>
              <a:t>気象情報を活用して気候の影響を軽減してみませんか？</a:t>
            </a:r>
          </a:p>
        </p:txBody>
      </p:sp>
      <p:sp>
        <p:nvSpPr>
          <p:cNvPr id="4" name="テキスト ボックス 3">
            <a:extLst>
              <a:ext uri="{FF2B5EF4-FFF2-40B4-BE49-F238E27FC236}">
                <a16:creationId xmlns:a16="http://schemas.microsoft.com/office/drawing/2014/main" id="{A8AFD680-0A09-75FA-A234-4F7D88BEADD6}"/>
              </a:ext>
            </a:extLst>
          </p:cNvPr>
          <p:cNvSpPr txBox="1"/>
          <p:nvPr/>
        </p:nvSpPr>
        <p:spPr>
          <a:xfrm>
            <a:off x="250825" y="1158431"/>
            <a:ext cx="7968342" cy="369332"/>
          </a:xfrm>
          <a:prstGeom prst="rect">
            <a:avLst/>
          </a:prstGeom>
          <a:noFill/>
        </p:spPr>
        <p:txBody>
          <a:bodyPr wrap="square" rtlCol="0">
            <a:spAutoFit/>
          </a:bodyPr>
          <a:lstStyle/>
          <a:p>
            <a:r>
              <a:rPr lang="ja-JP" altLang="en-US" dirty="0">
                <a:latin typeface="+mn-ea"/>
              </a:rPr>
              <a:t>気候リスク管理の詳しい解説や必要な情報へのリンクを公開しています。</a:t>
            </a:r>
            <a:endParaRPr lang="ja-JP" altLang="ja-JP" dirty="0">
              <a:latin typeface="+mn-ea"/>
            </a:endParaRPr>
          </a:p>
        </p:txBody>
      </p:sp>
      <p:pic>
        <p:nvPicPr>
          <p:cNvPr id="5" name="図 4">
            <a:extLst>
              <a:ext uri="{FF2B5EF4-FFF2-40B4-BE49-F238E27FC236}">
                <a16:creationId xmlns:a16="http://schemas.microsoft.com/office/drawing/2014/main" id="{1FB39728-6345-C902-A559-67096FA2A9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40676" y="1791719"/>
            <a:ext cx="5024802" cy="4234384"/>
          </a:xfrm>
          <a:prstGeom prst="rect">
            <a:avLst/>
          </a:prstGeom>
          <a:ln>
            <a:solidFill>
              <a:schemeClr val="bg2">
                <a:lumMod val="90000"/>
              </a:schemeClr>
            </a:solidFill>
          </a:ln>
        </p:spPr>
      </p:pic>
      <p:sp>
        <p:nvSpPr>
          <p:cNvPr id="6" name="四角形: 角を丸くする 5">
            <a:extLst>
              <a:ext uri="{FF2B5EF4-FFF2-40B4-BE49-F238E27FC236}">
                <a16:creationId xmlns:a16="http://schemas.microsoft.com/office/drawing/2014/main" id="{3D0F05D5-B5D9-85B3-FAC9-85417F84C414}"/>
              </a:ext>
            </a:extLst>
          </p:cNvPr>
          <p:cNvSpPr/>
          <p:nvPr/>
        </p:nvSpPr>
        <p:spPr>
          <a:xfrm>
            <a:off x="1983183" y="3918857"/>
            <a:ext cx="2375065" cy="98565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矢印: 五方向 6">
            <a:extLst>
              <a:ext uri="{FF2B5EF4-FFF2-40B4-BE49-F238E27FC236}">
                <a16:creationId xmlns:a16="http://schemas.microsoft.com/office/drawing/2014/main" id="{B6647708-B85E-E07C-F5A2-8CFBC4EC93F7}"/>
              </a:ext>
            </a:extLst>
          </p:cNvPr>
          <p:cNvSpPr/>
          <p:nvPr/>
        </p:nvSpPr>
        <p:spPr>
          <a:xfrm>
            <a:off x="629397" y="4625005"/>
            <a:ext cx="1995055" cy="332510"/>
          </a:xfrm>
          <a:prstGeom prst="homePlate">
            <a:avLst>
              <a:gd name="adj" fmla="val 392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過去の気象データを取得</a:t>
            </a:r>
          </a:p>
        </p:txBody>
      </p:sp>
      <p:sp>
        <p:nvSpPr>
          <p:cNvPr id="8" name="四角形: 角を丸くする 7">
            <a:extLst>
              <a:ext uri="{FF2B5EF4-FFF2-40B4-BE49-F238E27FC236}">
                <a16:creationId xmlns:a16="http://schemas.microsoft.com/office/drawing/2014/main" id="{57D8EDC7-BDD9-9F90-4A42-2750AA71F47D}"/>
              </a:ext>
            </a:extLst>
          </p:cNvPr>
          <p:cNvSpPr/>
          <p:nvPr/>
        </p:nvSpPr>
        <p:spPr>
          <a:xfrm>
            <a:off x="1983182" y="5010521"/>
            <a:ext cx="2375065" cy="98565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矢印: 五方向 8">
            <a:extLst>
              <a:ext uri="{FF2B5EF4-FFF2-40B4-BE49-F238E27FC236}">
                <a16:creationId xmlns:a16="http://schemas.microsoft.com/office/drawing/2014/main" id="{7F6CEFC5-85F6-F62A-6BE1-7300717FDA9F}"/>
              </a:ext>
            </a:extLst>
          </p:cNvPr>
          <p:cNvSpPr/>
          <p:nvPr/>
        </p:nvSpPr>
        <p:spPr>
          <a:xfrm>
            <a:off x="629397" y="5704446"/>
            <a:ext cx="2045525" cy="332510"/>
          </a:xfrm>
          <a:prstGeom prst="homePlate">
            <a:avLst>
              <a:gd name="adj" fmla="val 3214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気温予測データを取得</a:t>
            </a:r>
          </a:p>
        </p:txBody>
      </p:sp>
      <p:sp>
        <p:nvSpPr>
          <p:cNvPr id="10" name="四角形: 角を丸くする 9">
            <a:extLst>
              <a:ext uri="{FF2B5EF4-FFF2-40B4-BE49-F238E27FC236}">
                <a16:creationId xmlns:a16="http://schemas.microsoft.com/office/drawing/2014/main" id="{7EED6ED7-0BE2-1605-C448-1F3C2FC571A9}"/>
              </a:ext>
            </a:extLst>
          </p:cNvPr>
          <p:cNvSpPr/>
          <p:nvPr/>
        </p:nvSpPr>
        <p:spPr>
          <a:xfrm>
            <a:off x="4424332" y="3908915"/>
            <a:ext cx="2375065" cy="834539"/>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6"/>
              </a:solidFill>
            </a:endParaRPr>
          </a:p>
        </p:txBody>
      </p:sp>
      <p:sp>
        <p:nvSpPr>
          <p:cNvPr id="11" name="矢印: 五方向 10">
            <a:extLst>
              <a:ext uri="{FF2B5EF4-FFF2-40B4-BE49-F238E27FC236}">
                <a16:creationId xmlns:a16="http://schemas.microsoft.com/office/drawing/2014/main" id="{6D71A357-DE3C-7731-F87B-BABBACE46DB9}"/>
              </a:ext>
            </a:extLst>
          </p:cNvPr>
          <p:cNvSpPr/>
          <p:nvPr/>
        </p:nvSpPr>
        <p:spPr>
          <a:xfrm flipH="1">
            <a:off x="6023401" y="4563710"/>
            <a:ext cx="2274840" cy="332510"/>
          </a:xfrm>
          <a:prstGeom prst="homePlate">
            <a:avLst>
              <a:gd name="adj" fmla="val 3928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気候リスク管理の実例紹介</a:t>
            </a:r>
          </a:p>
        </p:txBody>
      </p:sp>
      <p:sp>
        <p:nvSpPr>
          <p:cNvPr id="12" name="四角形: 角を丸くする 11">
            <a:extLst>
              <a:ext uri="{FF2B5EF4-FFF2-40B4-BE49-F238E27FC236}">
                <a16:creationId xmlns:a16="http://schemas.microsoft.com/office/drawing/2014/main" id="{89BB7933-C019-9CCD-180F-E77D40E132E4}"/>
              </a:ext>
            </a:extLst>
          </p:cNvPr>
          <p:cNvSpPr/>
          <p:nvPr/>
        </p:nvSpPr>
        <p:spPr>
          <a:xfrm>
            <a:off x="4424332" y="5010525"/>
            <a:ext cx="2375065" cy="1026435"/>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6"/>
              </a:solidFill>
            </a:endParaRPr>
          </a:p>
        </p:txBody>
      </p:sp>
      <p:sp>
        <p:nvSpPr>
          <p:cNvPr id="13" name="矢印: 五方向 12">
            <a:extLst>
              <a:ext uri="{FF2B5EF4-FFF2-40B4-BE49-F238E27FC236}">
                <a16:creationId xmlns:a16="http://schemas.microsoft.com/office/drawing/2014/main" id="{F0CBA6DD-58F6-AF27-BBF9-2C55AE1F72A2}"/>
              </a:ext>
            </a:extLst>
          </p:cNvPr>
          <p:cNvSpPr/>
          <p:nvPr/>
        </p:nvSpPr>
        <p:spPr>
          <a:xfrm flipH="1">
            <a:off x="6023401" y="5769978"/>
            <a:ext cx="2274840" cy="332510"/>
          </a:xfrm>
          <a:prstGeom prst="homePlate">
            <a:avLst>
              <a:gd name="adj" fmla="val 3928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気候リスク管理の調査報告</a:t>
            </a:r>
          </a:p>
        </p:txBody>
      </p:sp>
      <p:sp>
        <p:nvSpPr>
          <p:cNvPr id="15" name="テキスト ボックス 14">
            <a:extLst>
              <a:ext uri="{FF2B5EF4-FFF2-40B4-BE49-F238E27FC236}">
                <a16:creationId xmlns:a16="http://schemas.microsoft.com/office/drawing/2014/main" id="{8B8C97AF-D076-118E-FFEB-501BD7035134}"/>
              </a:ext>
            </a:extLst>
          </p:cNvPr>
          <p:cNvSpPr txBox="1"/>
          <p:nvPr/>
        </p:nvSpPr>
        <p:spPr>
          <a:xfrm>
            <a:off x="2135874" y="6246955"/>
            <a:ext cx="4576916" cy="369332"/>
          </a:xfrm>
          <a:prstGeom prst="rect">
            <a:avLst/>
          </a:prstGeom>
          <a:noFill/>
        </p:spPr>
        <p:txBody>
          <a:bodyPr wrap="square">
            <a:spAutoFit/>
          </a:bodyPr>
          <a:lstStyle/>
          <a:p>
            <a:r>
              <a:rPr lang="ja-JP" altLang="en-US" dirty="0"/>
              <a:t>https://www.data.jma.go.jp/risk/index.html</a:t>
            </a:r>
          </a:p>
        </p:txBody>
      </p:sp>
      <p:sp>
        <p:nvSpPr>
          <p:cNvPr id="16" name="スライド番号プレースホルダー 15">
            <a:extLst>
              <a:ext uri="{FF2B5EF4-FFF2-40B4-BE49-F238E27FC236}">
                <a16:creationId xmlns:a16="http://schemas.microsoft.com/office/drawing/2014/main" id="{29DEA7BF-8F6F-3968-821F-08A82682C8A0}"/>
              </a:ext>
            </a:extLst>
          </p:cNvPr>
          <p:cNvSpPr>
            <a:spLocks noGrp="1"/>
          </p:cNvSpPr>
          <p:nvPr>
            <p:ph type="sldNum" sz="quarter" idx="12"/>
          </p:nvPr>
        </p:nvSpPr>
        <p:spPr/>
        <p:txBody>
          <a:bodyPr/>
          <a:lstStyle/>
          <a:p>
            <a:fld id="{5F9F9204-6EDA-41A6-81B7-5E8491083ADF}" type="slidenum">
              <a:rPr kumimoji="1" lang="ja-JP" altLang="en-US" smtClean="0"/>
              <a:t>54</a:t>
            </a:fld>
            <a:endParaRPr kumimoji="1" lang="ja-JP" altLang="en-US" dirty="0"/>
          </a:p>
        </p:txBody>
      </p:sp>
    </p:spTree>
    <p:extLst>
      <p:ext uri="{BB962C8B-B14F-4D97-AF65-F5344CB8AC3E}">
        <p14:creationId xmlns:p14="http://schemas.microsoft.com/office/powerpoint/2010/main" val="28021462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54E139-D6F6-8380-D233-E1AC45D605B1}"/>
              </a:ext>
            </a:extLst>
          </p:cNvPr>
          <p:cNvSpPr>
            <a:spLocks noGrp="1"/>
          </p:cNvSpPr>
          <p:nvPr>
            <p:ph type="title"/>
          </p:nvPr>
        </p:nvSpPr>
        <p:spPr/>
        <p:txBody>
          <a:bodyPr/>
          <a:lstStyle/>
          <a:p>
            <a:r>
              <a:rPr kumimoji="1" lang="ja-JP" altLang="en-US" dirty="0"/>
              <a:t>リンク集</a:t>
            </a:r>
          </a:p>
        </p:txBody>
      </p:sp>
      <p:graphicFrame>
        <p:nvGraphicFramePr>
          <p:cNvPr id="6" name="表 5">
            <a:extLst>
              <a:ext uri="{FF2B5EF4-FFF2-40B4-BE49-F238E27FC236}">
                <a16:creationId xmlns:a16="http://schemas.microsoft.com/office/drawing/2014/main" id="{6F81A54E-9E0E-8578-AFC7-186444C53CE2}"/>
              </a:ext>
            </a:extLst>
          </p:cNvPr>
          <p:cNvGraphicFramePr>
            <a:graphicFrameLocks noGrp="1"/>
          </p:cNvGraphicFramePr>
          <p:nvPr>
            <p:extLst>
              <p:ext uri="{D42A27DB-BD31-4B8C-83A1-F6EECF244321}">
                <p14:modId xmlns:p14="http://schemas.microsoft.com/office/powerpoint/2010/main" val="1645716961"/>
              </p:ext>
            </p:extLst>
          </p:nvPr>
        </p:nvGraphicFramePr>
        <p:xfrm>
          <a:off x="258128" y="781868"/>
          <a:ext cx="8642351" cy="5884298"/>
        </p:xfrm>
        <a:graphic>
          <a:graphicData uri="http://schemas.openxmlformats.org/drawingml/2006/table">
            <a:tbl>
              <a:tblPr firstRow="1" firstCol="1" bandRow="1">
                <a:tableStyleId>{5C22544A-7EE6-4342-B048-85BDC9FD1C3A}</a:tableStyleId>
              </a:tblPr>
              <a:tblGrid>
                <a:gridCol w="1103809">
                  <a:extLst>
                    <a:ext uri="{9D8B030D-6E8A-4147-A177-3AD203B41FA5}">
                      <a16:colId xmlns:a16="http://schemas.microsoft.com/office/drawing/2014/main" val="2526871439"/>
                    </a:ext>
                  </a:extLst>
                </a:gridCol>
                <a:gridCol w="2163117">
                  <a:extLst>
                    <a:ext uri="{9D8B030D-6E8A-4147-A177-3AD203B41FA5}">
                      <a16:colId xmlns:a16="http://schemas.microsoft.com/office/drawing/2014/main" val="2697768514"/>
                    </a:ext>
                  </a:extLst>
                </a:gridCol>
                <a:gridCol w="5375425">
                  <a:extLst>
                    <a:ext uri="{9D8B030D-6E8A-4147-A177-3AD203B41FA5}">
                      <a16:colId xmlns:a16="http://schemas.microsoft.com/office/drawing/2014/main" val="4217078564"/>
                    </a:ext>
                  </a:extLst>
                </a:gridCol>
              </a:tblGrid>
              <a:tr h="314606">
                <a:tc>
                  <a:txBody>
                    <a:bodyPr/>
                    <a:lstStyle/>
                    <a:p>
                      <a:pPr algn="ctr"/>
                      <a:r>
                        <a:rPr lang="ja-JP" sz="1050" kern="100" dirty="0">
                          <a:solidFill>
                            <a:schemeClr val="tx1"/>
                          </a:solidFill>
                          <a:effectLst/>
                        </a:rPr>
                        <a:t>行政機関等</a:t>
                      </a:r>
                      <a:endParaRPr lang="ja-JP" sz="1050" kern="100" dirty="0">
                        <a:solidFill>
                          <a:schemeClr val="tx1"/>
                        </a:solidFill>
                        <a:effectLst/>
                        <a:latin typeface="+mn-ea"/>
                        <a:ea typeface="+mn-ea"/>
                        <a:cs typeface="Times New Roman" panose="02020603050405020304" pitchFamily="18" charset="0"/>
                      </a:endParaRPr>
                    </a:p>
                  </a:txBody>
                  <a:tcPr marL="36000" marR="36000" marT="72000" marB="72000" anchor="ctr">
                    <a:lnB w="19050" cap="flat" cmpd="sng" algn="ctr">
                      <a:solidFill>
                        <a:schemeClr val="tx1"/>
                      </a:solidFill>
                      <a:prstDash val="solid"/>
                      <a:round/>
                      <a:headEnd type="none" w="med" len="med"/>
                      <a:tailEnd type="none" w="med" len="med"/>
                    </a:lnB>
                    <a:noFill/>
                  </a:tcPr>
                </a:tc>
                <a:tc>
                  <a:txBody>
                    <a:bodyPr/>
                    <a:lstStyle/>
                    <a:p>
                      <a:pPr algn="ctr"/>
                      <a:r>
                        <a:rPr lang="ja-JP" sz="1050" kern="100" dirty="0">
                          <a:solidFill>
                            <a:schemeClr val="tx1"/>
                          </a:solidFill>
                          <a:effectLst/>
                        </a:rPr>
                        <a:t>情報</a:t>
                      </a:r>
                      <a:r>
                        <a:rPr lang="ja-JP" altLang="en-US" sz="1050" kern="100" dirty="0">
                          <a:solidFill>
                            <a:schemeClr val="tx1"/>
                          </a:solidFill>
                          <a:effectLst/>
                        </a:rPr>
                        <a:t>の名称</a:t>
                      </a:r>
                      <a:endParaRPr lang="ja-JP" sz="1050" kern="100" dirty="0">
                        <a:solidFill>
                          <a:schemeClr val="tx1"/>
                        </a:solidFill>
                        <a:effectLst/>
                        <a:latin typeface="+mn-ea"/>
                        <a:ea typeface="+mn-ea"/>
                        <a:cs typeface="Times New Roman" panose="02020603050405020304" pitchFamily="18" charset="0"/>
                      </a:endParaRPr>
                    </a:p>
                  </a:txBody>
                  <a:tcPr marL="36000" marR="36000" marT="72000" marB="72000" anchor="ctr">
                    <a:lnB w="19050" cap="flat" cmpd="sng" algn="ctr">
                      <a:solidFill>
                        <a:schemeClr val="tx1"/>
                      </a:solidFill>
                      <a:prstDash val="solid"/>
                      <a:round/>
                      <a:headEnd type="none" w="med" len="med"/>
                      <a:tailEnd type="none" w="med" len="med"/>
                    </a:lnB>
                    <a:noFill/>
                  </a:tcPr>
                </a:tc>
                <a:tc>
                  <a:txBody>
                    <a:bodyPr/>
                    <a:lstStyle/>
                    <a:p>
                      <a:pPr indent="125095" algn="l"/>
                      <a:r>
                        <a:rPr lang="ja-JP" sz="1050" kern="100" dirty="0">
                          <a:solidFill>
                            <a:schemeClr val="tx1"/>
                          </a:solidFill>
                          <a:effectLst/>
                        </a:rPr>
                        <a:t>ホームページアドレス</a:t>
                      </a:r>
                      <a:endParaRPr lang="ja-JP" sz="1050" kern="100" dirty="0">
                        <a:solidFill>
                          <a:schemeClr val="tx1"/>
                        </a:solidFill>
                        <a:effectLst/>
                        <a:latin typeface="+mn-ea"/>
                        <a:ea typeface="+mn-ea"/>
                        <a:cs typeface="Times New Roman" panose="02020603050405020304" pitchFamily="18" charset="0"/>
                      </a:endParaRPr>
                    </a:p>
                  </a:txBody>
                  <a:tcPr marL="36000" marR="36000" marT="72000" marB="72000" anchor="ctr">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1083886"/>
                  </a:ext>
                </a:extLst>
              </a:tr>
              <a:tr h="504000">
                <a:tc rowSpan="3">
                  <a:txBody>
                    <a:bodyPr/>
                    <a:lstStyle/>
                    <a:p>
                      <a:pPr algn="ctr"/>
                      <a:r>
                        <a:rPr lang="ja-JP" sz="1050" kern="100" dirty="0">
                          <a:effectLst/>
                        </a:rPr>
                        <a:t>農林水産省</a:t>
                      </a:r>
                      <a:endParaRPr lang="ja-JP" sz="1050" kern="100" dirty="0">
                        <a:effectLst/>
                        <a:latin typeface="+mn-ea"/>
                        <a:ea typeface="+mn-ea"/>
                        <a:cs typeface="Times New Roman" panose="02020603050405020304" pitchFamily="18" charset="0"/>
                      </a:endParaRPr>
                    </a:p>
                  </a:txBody>
                  <a:tcPr marL="68580" marR="68580" marT="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just">
                        <a:lnSpc>
                          <a:spcPct val="120000"/>
                        </a:lnSpc>
                      </a:pPr>
                      <a:r>
                        <a:rPr lang="ja-JP" sz="1050" kern="100" dirty="0">
                          <a:effectLst/>
                        </a:rPr>
                        <a:t>農業技術の基本指針</a:t>
                      </a:r>
                      <a:endParaRPr lang="ja-JP" sz="1050" kern="100" dirty="0">
                        <a:effectLst/>
                        <a:latin typeface="+mn-ea"/>
                        <a:ea typeface="+mn-ea"/>
                        <a:cs typeface="Times New Roman" panose="02020603050405020304" pitchFamily="18" charset="0"/>
                      </a:endParaRPr>
                    </a:p>
                  </a:txBody>
                  <a:tcPr marL="72000" marR="72000" marT="36000" marB="36000" anchor="ctr">
                    <a:lnT w="19050" cap="flat" cmpd="sng" algn="ctr">
                      <a:solidFill>
                        <a:schemeClr val="tx1"/>
                      </a:solidFill>
                      <a:prstDash val="solid"/>
                      <a:round/>
                      <a:headEnd type="none" w="med" len="med"/>
                      <a:tailEnd type="none" w="med" len="med"/>
                    </a:lnT>
                    <a:solidFill>
                      <a:schemeClr val="accent2">
                        <a:lumMod val="20000"/>
                        <a:lumOff val="80000"/>
                        <a:alpha val="20000"/>
                      </a:schemeClr>
                    </a:solidFill>
                  </a:tcPr>
                </a:tc>
                <a:tc>
                  <a:txBody>
                    <a:bodyPr/>
                    <a:lstStyle/>
                    <a:p>
                      <a:pPr algn="just">
                        <a:lnSpc>
                          <a:spcPct val="120000"/>
                        </a:lnSpc>
                      </a:pPr>
                      <a:r>
                        <a:rPr lang="en-US" sz="1050" u="sng" kern="100" dirty="0">
                          <a:effectLst/>
                          <a:hlinkClick r:id="rId3"/>
                        </a:rPr>
                        <a:t>https://www.maff.go.jp/j/kanbo/kihyo03/gityo/</a:t>
                      </a:r>
                      <a:endParaRPr lang="ja-JP" sz="1050" kern="100" dirty="0">
                        <a:effectLst/>
                      </a:endParaRPr>
                    </a:p>
                    <a:p>
                      <a:pPr algn="just">
                        <a:lnSpc>
                          <a:spcPct val="120000"/>
                        </a:lnSpc>
                      </a:pPr>
                      <a:r>
                        <a:rPr lang="ja-JP" sz="1050" kern="100" dirty="0">
                          <a:effectLst/>
                        </a:rPr>
                        <a:t>※上記アドレストップページに掲載</a:t>
                      </a:r>
                      <a:endParaRPr lang="ja-JP" sz="1050" kern="100" dirty="0">
                        <a:effectLst/>
                        <a:latin typeface="+mn-ea"/>
                        <a:ea typeface="+mn-ea"/>
                        <a:cs typeface="Times New Roman" panose="02020603050405020304" pitchFamily="18" charset="0"/>
                      </a:endParaRPr>
                    </a:p>
                  </a:txBody>
                  <a:tcPr marL="36000" marR="36000" marT="36000" marB="36000" anchor="ctr">
                    <a:lnT w="19050" cap="flat" cmpd="sng" algn="ctr">
                      <a:solidFill>
                        <a:schemeClr val="tx1"/>
                      </a:solidFill>
                      <a:prstDash val="solid"/>
                      <a:round/>
                      <a:headEnd type="none" w="med" len="med"/>
                      <a:tailEnd type="none" w="med" len="med"/>
                    </a:lnT>
                    <a:solidFill>
                      <a:schemeClr val="accent2">
                        <a:lumMod val="20000"/>
                        <a:lumOff val="80000"/>
                        <a:alpha val="20000"/>
                      </a:schemeClr>
                    </a:solidFill>
                  </a:tcPr>
                </a:tc>
                <a:extLst>
                  <a:ext uri="{0D108BD9-81ED-4DB2-BD59-A6C34878D82A}">
                    <a16:rowId xmlns:a16="http://schemas.microsoft.com/office/drawing/2014/main" val="3362282658"/>
                  </a:ext>
                </a:extLst>
              </a:tr>
              <a:tr h="422286">
                <a:tc vMerge="1">
                  <a:txBody>
                    <a:bodyPr/>
                    <a:lstStyle/>
                    <a:p>
                      <a:endParaRPr kumimoji="1" lang="ja-JP" altLang="en-US"/>
                    </a:p>
                  </a:txBody>
                  <a:tcPr/>
                </a:tc>
                <a:tc>
                  <a:txBody>
                    <a:bodyPr/>
                    <a:lstStyle/>
                    <a:p>
                      <a:pPr algn="just">
                        <a:lnSpc>
                          <a:spcPct val="120000"/>
                        </a:lnSpc>
                      </a:pPr>
                      <a:r>
                        <a:rPr lang="ja-JP" sz="1050" kern="100" dirty="0">
                          <a:effectLst/>
                        </a:rPr>
                        <a:t>被害防止に向けた技術指導</a:t>
                      </a:r>
                      <a:endParaRPr lang="ja-JP" sz="1050" kern="100" dirty="0">
                        <a:effectLst/>
                        <a:latin typeface="+mn-ea"/>
                        <a:ea typeface="+mn-ea"/>
                        <a:cs typeface="Times New Roman" panose="02020603050405020304" pitchFamily="18" charset="0"/>
                      </a:endParaRPr>
                    </a:p>
                  </a:txBody>
                  <a:tcPr marL="72000" marR="72000" marT="36000" marB="36000" anchor="ctr">
                    <a:lnB w="12700" cap="flat" cmpd="sng" algn="ctr">
                      <a:solidFill>
                        <a:schemeClr val="bg1"/>
                      </a:solidFill>
                      <a:prstDash val="solid"/>
                      <a:round/>
                      <a:headEnd type="none" w="med" len="med"/>
                      <a:tailEnd type="none" w="med" len="med"/>
                    </a:lnB>
                    <a:solidFill>
                      <a:schemeClr val="accent2">
                        <a:lumMod val="20000"/>
                        <a:lumOff val="80000"/>
                        <a:alpha val="20000"/>
                      </a:schemeClr>
                    </a:solidFill>
                  </a:tcPr>
                </a:tc>
                <a:tc>
                  <a:txBody>
                    <a:bodyPr/>
                    <a:lstStyle/>
                    <a:p>
                      <a:pPr algn="just">
                        <a:lnSpc>
                          <a:spcPct val="120000"/>
                        </a:lnSpc>
                      </a:pPr>
                      <a:r>
                        <a:rPr lang="en-US" sz="1050" u="sng" kern="100" dirty="0">
                          <a:effectLst/>
                          <a:hlinkClick r:id="rId4"/>
                        </a:rPr>
                        <a:t>https://www.maff.go.jp/j/seisan/kankyo/gijyutu_sido.html</a:t>
                      </a:r>
                      <a:endParaRPr lang="ja-JP" sz="1050" kern="100" dirty="0">
                        <a:effectLst/>
                        <a:latin typeface="+mn-ea"/>
                        <a:ea typeface="+mn-ea"/>
                        <a:cs typeface="Times New Roman" panose="02020603050405020304" pitchFamily="18" charset="0"/>
                      </a:endParaRPr>
                    </a:p>
                  </a:txBody>
                  <a:tcPr marL="36000" marR="36000" marT="36000" marB="36000" anchor="ctr">
                    <a:lnB w="12700" cap="flat" cmpd="sng" algn="ctr">
                      <a:solidFill>
                        <a:schemeClr val="bg1"/>
                      </a:solidFill>
                      <a:prstDash val="solid"/>
                      <a:round/>
                      <a:headEnd type="none" w="med" len="med"/>
                      <a:tailEnd type="none" w="med" len="med"/>
                    </a:lnB>
                    <a:solidFill>
                      <a:schemeClr val="accent2">
                        <a:lumMod val="20000"/>
                        <a:lumOff val="80000"/>
                        <a:alpha val="20000"/>
                      </a:schemeClr>
                    </a:solidFill>
                  </a:tcPr>
                </a:tc>
                <a:extLst>
                  <a:ext uri="{0D108BD9-81ED-4DB2-BD59-A6C34878D82A}">
                    <a16:rowId xmlns:a16="http://schemas.microsoft.com/office/drawing/2014/main" val="1815937775"/>
                  </a:ext>
                </a:extLst>
              </a:tr>
              <a:tr h="288000">
                <a:tc vMerge="1">
                  <a:txBody>
                    <a:bodyPr/>
                    <a:lstStyle/>
                    <a:p>
                      <a:pPr algn="ctr"/>
                      <a:endParaRPr lang="ja-JP" sz="1050" kern="100" dirty="0">
                        <a:effectLst/>
                        <a:latin typeface="+mn-ea"/>
                        <a:ea typeface="+mn-ea"/>
                        <a:cs typeface="Times New Roman" panose="02020603050405020304" pitchFamily="18" charset="0"/>
                      </a:endParaRPr>
                    </a:p>
                  </a:txBody>
                  <a:tcPr marL="68580" marR="68580" marT="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ja-JP" altLang="en-US" sz="1050" kern="100" dirty="0">
                          <a:effectLst/>
                        </a:rPr>
                        <a:t>熱中症対策のページ</a:t>
                      </a:r>
                      <a:endParaRPr lang="ja-JP" altLang="ja-JP" sz="1050" kern="100" dirty="0">
                        <a:effectLst/>
                        <a:latin typeface="+mn-ea"/>
                        <a:ea typeface="+mn-ea"/>
                        <a:cs typeface="Times New Roman" panose="02020603050405020304" pitchFamily="18" charset="0"/>
                      </a:endParaRPr>
                    </a:p>
                  </a:txBody>
                  <a:tcPr marL="72000" marR="72000" marT="36000" marB="36000" anchor="ct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alpha val="20000"/>
                      </a:schemeClr>
                    </a:solidFill>
                  </a:tcPr>
                </a:tc>
                <a:tc>
                  <a:txBody>
                    <a:bodyPr/>
                    <a:lstStyle/>
                    <a:p>
                      <a:pPr algn="just">
                        <a:lnSpc>
                          <a:spcPct val="120000"/>
                        </a:lnSpc>
                      </a:pPr>
                      <a:r>
                        <a:rPr lang="en-US" altLang="ja-JP" sz="1050" kern="100" dirty="0">
                          <a:effectLst/>
                          <a:hlinkClick r:id="rId5"/>
                        </a:rPr>
                        <a:t>https://www.maff.go.jp/j/seisan/sien/sizai/s_kikaika/anzen/nechu.html</a:t>
                      </a:r>
                      <a:endParaRPr lang="en-US" altLang="ja-JP" sz="1050" kern="100" dirty="0">
                        <a:effectLst/>
                      </a:endParaRPr>
                    </a:p>
                    <a:p>
                      <a:pPr algn="just">
                        <a:lnSpc>
                          <a:spcPct val="120000"/>
                        </a:lnSpc>
                      </a:pPr>
                      <a:r>
                        <a:rPr lang="en-US" altLang="ja-JP" sz="1050" kern="100" dirty="0">
                          <a:effectLst/>
                        </a:rPr>
                        <a:t>※ </a:t>
                      </a:r>
                      <a:r>
                        <a:rPr lang="ja-JP" altLang="en-US" sz="1050" kern="100" dirty="0">
                          <a:effectLst/>
                        </a:rPr>
                        <a:t>「農作業中の熱中症対策について」に従って、対策をおこなってください。</a:t>
                      </a:r>
                      <a:endParaRPr lang="ja-JP" altLang="ja-JP" sz="1050" kern="100" dirty="0">
                        <a:effectLst/>
                        <a:latin typeface="+mn-ea"/>
                        <a:ea typeface="+mn-ea"/>
                        <a:cs typeface="Times New Roman" panose="02020603050405020304" pitchFamily="18" charset="0"/>
                      </a:endParaRPr>
                    </a:p>
                  </a:txBody>
                  <a:tcPr marL="36000" marR="36000" marT="36000" marB="36000" anchor="ct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alpha val="20000"/>
                      </a:schemeClr>
                    </a:solidFill>
                  </a:tcPr>
                </a:tc>
                <a:extLst>
                  <a:ext uri="{0D108BD9-81ED-4DB2-BD59-A6C34878D82A}">
                    <a16:rowId xmlns:a16="http://schemas.microsoft.com/office/drawing/2014/main" val="46066697"/>
                  </a:ext>
                </a:extLst>
              </a:tr>
              <a:tr h="504000">
                <a:tc>
                  <a:txBody>
                    <a:bodyPr/>
                    <a:lstStyle/>
                    <a:p>
                      <a:pPr algn="ctr"/>
                      <a:r>
                        <a:rPr lang="ja-JP" altLang="en-US" sz="1050" kern="100" dirty="0">
                          <a:effectLst/>
                        </a:rPr>
                        <a:t>環境省</a:t>
                      </a:r>
                      <a:endParaRPr lang="ja-JP" sz="1050" kern="100" dirty="0">
                        <a:effectLst/>
                        <a:latin typeface="+mn-ea"/>
                        <a:ea typeface="+mn-ea"/>
                        <a:cs typeface="Times New Roman" panose="02020603050405020304" pitchFamily="18" charset="0"/>
                      </a:endParaRPr>
                    </a:p>
                  </a:txBody>
                  <a:tcPr marL="68580" marR="68580" marT="0"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solidFill>
                  </a:tcPr>
                </a:tc>
                <a:tc>
                  <a:txBody>
                    <a:bodyPr/>
                    <a:lstStyle/>
                    <a:p>
                      <a:pPr algn="just">
                        <a:lnSpc>
                          <a:spcPct val="120000"/>
                        </a:lnSpc>
                      </a:pPr>
                      <a:r>
                        <a:rPr lang="ja-JP" altLang="en-US" sz="1050" kern="100" dirty="0">
                          <a:effectLst/>
                        </a:rPr>
                        <a:t>熱中症予防サイト</a:t>
                      </a:r>
                      <a:endParaRPr lang="ja-JP" sz="1050" kern="100" dirty="0">
                        <a:effectLst/>
                        <a:latin typeface="+mn-ea"/>
                        <a:ea typeface="+mn-ea"/>
                        <a:cs typeface="Times New Roman" panose="02020603050405020304" pitchFamily="18" charset="0"/>
                      </a:endParaRPr>
                    </a:p>
                  </a:txBody>
                  <a:tcPr marL="72000" marR="72000" marT="36000" marB="3600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alpha val="20000"/>
                      </a:schemeClr>
                    </a:solidFill>
                  </a:tcPr>
                </a:tc>
                <a:tc>
                  <a:txBody>
                    <a:bodyPr/>
                    <a:lstStyle/>
                    <a:p>
                      <a:pPr algn="just">
                        <a:lnSpc>
                          <a:spcPct val="120000"/>
                        </a:lnSpc>
                      </a:pPr>
                      <a:r>
                        <a:rPr lang="en-US" altLang="ja-JP" sz="1050" kern="100" dirty="0">
                          <a:effectLst/>
                          <a:hlinkClick r:id="rId6"/>
                        </a:rPr>
                        <a:t>https://www.wbgt.env.go.jp/</a:t>
                      </a:r>
                      <a:endParaRPr lang="en-US" altLang="ja-JP" sz="1050" kern="100" dirty="0">
                        <a:effectLst/>
                      </a:endParaRPr>
                    </a:p>
                    <a:p>
                      <a:pPr algn="just">
                        <a:lnSpc>
                          <a:spcPct val="120000"/>
                        </a:lnSpc>
                      </a:pPr>
                      <a:r>
                        <a:rPr lang="en-US" altLang="ja-JP" sz="1050" kern="100" dirty="0">
                          <a:effectLst/>
                        </a:rPr>
                        <a:t>※ </a:t>
                      </a:r>
                      <a:r>
                        <a:rPr lang="ja-JP" altLang="en-US" sz="1050" kern="100" dirty="0">
                          <a:effectLst/>
                        </a:rPr>
                        <a:t>暑さ指数（</a:t>
                      </a:r>
                      <a:r>
                        <a:rPr lang="en-US" altLang="ja-JP" sz="1050" kern="100" dirty="0">
                          <a:effectLst/>
                        </a:rPr>
                        <a:t>WBGT</a:t>
                      </a:r>
                      <a:r>
                        <a:rPr lang="ja-JP" altLang="en-US" sz="1050" kern="100" dirty="0">
                          <a:effectLst/>
                        </a:rPr>
                        <a:t>）の実況と予測を公開しています。</a:t>
                      </a:r>
                      <a:endParaRPr lang="ja-JP" sz="1050" kern="100" dirty="0">
                        <a:effectLst/>
                        <a:latin typeface="+mn-ea"/>
                        <a:ea typeface="+mn-ea"/>
                        <a:cs typeface="Times New Roman" panose="02020603050405020304" pitchFamily="18" charset="0"/>
                      </a:endParaRPr>
                    </a:p>
                  </a:txBody>
                  <a:tcPr marL="36000" marR="36000" marT="36000" marB="3600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alpha val="20000"/>
                      </a:schemeClr>
                    </a:solidFill>
                  </a:tcPr>
                </a:tc>
                <a:extLst>
                  <a:ext uri="{0D108BD9-81ED-4DB2-BD59-A6C34878D82A}">
                    <a16:rowId xmlns:a16="http://schemas.microsoft.com/office/drawing/2014/main" val="3391655233"/>
                  </a:ext>
                </a:extLst>
              </a:tr>
              <a:tr h="288000">
                <a:tc rowSpan="6">
                  <a:txBody>
                    <a:bodyPr/>
                    <a:lstStyle/>
                    <a:p>
                      <a:pPr algn="ctr"/>
                      <a:r>
                        <a:rPr lang="ja-JP" sz="1050" kern="100" dirty="0">
                          <a:effectLst/>
                        </a:rPr>
                        <a:t>気象庁</a:t>
                      </a:r>
                      <a:endParaRPr lang="ja-JP" sz="1050" kern="100" dirty="0">
                        <a:effectLst/>
                        <a:latin typeface="+mn-ea"/>
                        <a:ea typeface="+mn-ea"/>
                        <a:cs typeface="Times New Roman" panose="02020603050405020304" pitchFamily="18" charset="0"/>
                      </a:endParaRPr>
                    </a:p>
                  </a:txBody>
                  <a:tcPr marL="68580" marR="68580" marT="0" marB="0" anchor="ctr">
                    <a:lnT w="19050" cap="flat" cmpd="sng" algn="ctr">
                      <a:solidFill>
                        <a:schemeClr val="tx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just">
                        <a:lnSpc>
                          <a:spcPct val="120000"/>
                        </a:lnSpc>
                      </a:pPr>
                      <a:r>
                        <a:rPr lang="ja-JP" sz="1050" kern="100" dirty="0">
                          <a:effectLst/>
                        </a:rPr>
                        <a:t>農業気象ポータルサイト</a:t>
                      </a:r>
                      <a:endParaRPr lang="ja-JP" sz="1050" kern="100" dirty="0">
                        <a:effectLst/>
                        <a:latin typeface="+mn-ea"/>
                        <a:ea typeface="+mn-ea"/>
                        <a:cs typeface="Times New Roman" panose="02020603050405020304" pitchFamily="18" charset="0"/>
                      </a:endParaRPr>
                    </a:p>
                  </a:txBody>
                  <a:tcPr marL="72000" marR="72000" marT="36000" marB="36000" anchor="ctr">
                    <a:lnT w="19050" cap="flat" cmpd="sng" algn="ctr">
                      <a:solidFill>
                        <a:schemeClr val="tx1"/>
                      </a:solidFill>
                      <a:prstDash val="solid"/>
                      <a:round/>
                      <a:headEnd type="none" w="med" len="med"/>
                      <a:tailEnd type="none" w="med" len="med"/>
                    </a:lnT>
                    <a:solidFill>
                      <a:schemeClr val="accent1">
                        <a:lumMod val="20000"/>
                        <a:lumOff val="80000"/>
                        <a:alpha val="20000"/>
                      </a:schemeClr>
                    </a:solidFill>
                  </a:tcPr>
                </a:tc>
                <a:tc>
                  <a:txBody>
                    <a:bodyPr/>
                    <a:lstStyle/>
                    <a:p>
                      <a:pPr algn="just">
                        <a:lnSpc>
                          <a:spcPct val="120000"/>
                        </a:lnSpc>
                      </a:pPr>
                      <a:r>
                        <a:rPr lang="en-US" sz="1050" u="sng" kern="100" dirty="0">
                          <a:effectLst/>
                          <a:hlinkClick r:id="rId7"/>
                        </a:rPr>
                        <a:t>https://www.jma.go.jp/jma/kishou/nougyou/nougyou.html</a:t>
                      </a:r>
                      <a:endParaRPr lang="ja-JP" sz="1050" kern="100" dirty="0">
                        <a:effectLst/>
                        <a:latin typeface="+mn-ea"/>
                        <a:ea typeface="+mn-ea"/>
                        <a:cs typeface="Times New Roman" panose="02020603050405020304" pitchFamily="18" charset="0"/>
                      </a:endParaRPr>
                    </a:p>
                  </a:txBody>
                  <a:tcPr marL="36000" marR="36000" marT="36000" marB="36000" anchor="ctr">
                    <a:lnT w="19050" cap="flat" cmpd="sng" algn="ctr">
                      <a:solidFill>
                        <a:schemeClr val="tx1"/>
                      </a:solidFill>
                      <a:prstDash val="solid"/>
                      <a:round/>
                      <a:headEnd type="none" w="med" len="med"/>
                      <a:tailEnd type="none" w="med" len="med"/>
                    </a:lnT>
                    <a:solidFill>
                      <a:schemeClr val="accent1">
                        <a:lumMod val="20000"/>
                        <a:lumOff val="80000"/>
                        <a:alpha val="20000"/>
                      </a:schemeClr>
                    </a:solidFill>
                  </a:tcPr>
                </a:tc>
                <a:extLst>
                  <a:ext uri="{0D108BD9-81ED-4DB2-BD59-A6C34878D82A}">
                    <a16:rowId xmlns:a16="http://schemas.microsoft.com/office/drawing/2014/main" val="2796934872"/>
                  </a:ext>
                </a:extLst>
              </a:tr>
              <a:tr h="504000">
                <a:tc vMerge="1">
                  <a:txBody>
                    <a:bodyPr/>
                    <a:lstStyle/>
                    <a:p>
                      <a:endParaRPr kumimoji="1" lang="ja-JP" altLang="en-US"/>
                    </a:p>
                  </a:txBody>
                  <a:tcPr/>
                </a:tc>
                <a:tc>
                  <a:txBody>
                    <a:bodyPr/>
                    <a:lstStyle/>
                    <a:p>
                      <a:pPr algn="just">
                        <a:lnSpc>
                          <a:spcPct val="120000"/>
                        </a:lnSpc>
                      </a:pPr>
                      <a:r>
                        <a:rPr lang="ja-JP" sz="1050" kern="100" dirty="0">
                          <a:effectLst/>
                        </a:rPr>
                        <a:t>気象情報を活用して気候の影響を軽減してみませんか</a:t>
                      </a:r>
                      <a:endParaRPr lang="ja-JP" sz="1050" kern="100" dirty="0">
                        <a:effectLst/>
                        <a:latin typeface="+mn-ea"/>
                        <a:ea typeface="+mn-ea"/>
                        <a:cs typeface="Times New Roman" panose="02020603050405020304" pitchFamily="18" charset="0"/>
                      </a:endParaRPr>
                    </a:p>
                  </a:txBody>
                  <a:tcPr marL="72000" marR="72000" marT="36000" marB="36000" anchor="ctr">
                    <a:solidFill>
                      <a:schemeClr val="accent1">
                        <a:lumMod val="20000"/>
                        <a:lumOff val="80000"/>
                        <a:alpha val="20000"/>
                      </a:schemeClr>
                    </a:solidFill>
                  </a:tcPr>
                </a:tc>
                <a:tc>
                  <a:txBody>
                    <a:bodyPr/>
                    <a:lstStyle/>
                    <a:p>
                      <a:pPr algn="just">
                        <a:lnSpc>
                          <a:spcPct val="120000"/>
                        </a:lnSpc>
                      </a:pPr>
                      <a:r>
                        <a:rPr lang="en-US" sz="1050" u="sng" kern="100" dirty="0">
                          <a:effectLst/>
                          <a:hlinkClick r:id="rId8"/>
                        </a:rPr>
                        <a:t>https://www.data.jma.go.jp/risk/index.html</a:t>
                      </a:r>
                      <a:endParaRPr lang="ja-JP" sz="1050" kern="100" dirty="0">
                        <a:effectLst/>
                        <a:latin typeface="+mn-ea"/>
                        <a:ea typeface="+mn-ea"/>
                        <a:cs typeface="Times New Roman" panose="02020603050405020304" pitchFamily="18" charset="0"/>
                      </a:endParaRPr>
                    </a:p>
                  </a:txBody>
                  <a:tcPr marL="36000" marR="36000" marT="36000" marB="36000" anchor="ctr">
                    <a:solidFill>
                      <a:schemeClr val="accent1">
                        <a:lumMod val="20000"/>
                        <a:lumOff val="80000"/>
                        <a:alpha val="20000"/>
                      </a:schemeClr>
                    </a:solidFill>
                  </a:tcPr>
                </a:tc>
                <a:extLst>
                  <a:ext uri="{0D108BD9-81ED-4DB2-BD59-A6C34878D82A}">
                    <a16:rowId xmlns:a16="http://schemas.microsoft.com/office/drawing/2014/main" val="4108229173"/>
                  </a:ext>
                </a:extLst>
              </a:tr>
              <a:tr h="288000">
                <a:tc vMerge="1">
                  <a:txBody>
                    <a:bodyPr/>
                    <a:lstStyle/>
                    <a:p>
                      <a:pPr algn="ctr"/>
                      <a:endParaRPr lang="ja-JP" sz="1050" kern="100" dirty="0">
                        <a:effectLst/>
                        <a:latin typeface="+mn-ea"/>
                        <a:ea typeface="+mn-ea"/>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1050" b="0" u="none" strike="noStrike" kern="1200" baseline="0" dirty="0">
                          <a:solidFill>
                            <a:schemeClr val="dk1"/>
                          </a:solidFill>
                        </a:rPr>
                        <a:t>過去の気象データ・ダウンロード</a:t>
                      </a:r>
                      <a:endParaRPr lang="ja-JP" sz="1050" kern="100" dirty="0">
                        <a:effectLst/>
                        <a:latin typeface="+mn-ea"/>
                        <a:ea typeface="+mn-ea"/>
                        <a:cs typeface="Times New Roman" panose="02020603050405020304" pitchFamily="18" charset="0"/>
                      </a:endParaRPr>
                    </a:p>
                  </a:txBody>
                  <a:tcPr marL="72000" marR="72000" marT="36000" marB="36000" anchor="ctr">
                    <a:solidFill>
                      <a:schemeClr val="accent1">
                        <a:lumMod val="20000"/>
                        <a:lumOff val="80000"/>
                        <a:alpha val="20000"/>
                      </a:schemeClr>
                    </a:solidFill>
                  </a:tcPr>
                </a:tc>
                <a:tc>
                  <a:txBody>
                    <a:bodyPr/>
                    <a:lstStyle/>
                    <a:p>
                      <a:pPr algn="just">
                        <a:lnSpc>
                          <a:spcPct val="120000"/>
                        </a:lnSpc>
                      </a:pPr>
                      <a:r>
                        <a:rPr lang="en-US" altLang="ja-JP" sz="1050" kern="100" dirty="0">
                          <a:effectLst/>
                          <a:hlinkClick r:id="rId9"/>
                        </a:rPr>
                        <a:t>https://www.data.jma.go.jp/risk/obsdl/</a:t>
                      </a:r>
                      <a:endParaRPr lang="ja-JP" sz="1050" kern="100" dirty="0">
                        <a:effectLst/>
                        <a:latin typeface="+mn-ea"/>
                        <a:ea typeface="+mn-ea"/>
                        <a:cs typeface="Times New Roman" panose="02020603050405020304" pitchFamily="18" charset="0"/>
                      </a:endParaRPr>
                    </a:p>
                  </a:txBody>
                  <a:tcPr marL="36000" marR="36000" marT="36000" marB="36000" anchor="ctr">
                    <a:solidFill>
                      <a:schemeClr val="accent1">
                        <a:lumMod val="20000"/>
                        <a:lumOff val="80000"/>
                        <a:alpha val="20000"/>
                      </a:schemeClr>
                    </a:solidFill>
                  </a:tcPr>
                </a:tc>
                <a:extLst>
                  <a:ext uri="{0D108BD9-81ED-4DB2-BD59-A6C34878D82A}">
                    <a16:rowId xmlns:a16="http://schemas.microsoft.com/office/drawing/2014/main" val="3980245543"/>
                  </a:ext>
                </a:extLst>
              </a:tr>
              <a:tr h="288000">
                <a:tc vMerge="1">
                  <a:txBody>
                    <a:bodyPr/>
                    <a:lstStyle/>
                    <a:p>
                      <a:pPr algn="ctr"/>
                      <a:endParaRPr lang="ja-JP" sz="1050" kern="100" dirty="0">
                        <a:effectLst/>
                        <a:latin typeface="+mn-ea"/>
                        <a:ea typeface="+mn-ea"/>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zh-TW" altLang="en-US" sz="1050" b="0" u="none" strike="noStrike" kern="1200" baseline="0" dirty="0">
                          <a:solidFill>
                            <a:schemeClr val="dk1"/>
                          </a:solidFill>
                        </a:rPr>
                        <a:t>確率予測資料</a:t>
                      </a:r>
                      <a:endParaRPr kumimoji="1" lang="zh-TW" altLang="en-US" sz="1050" b="0" i="0" u="none" strike="noStrike" kern="1200" baseline="0" dirty="0">
                        <a:solidFill>
                          <a:schemeClr val="dk1"/>
                        </a:solidFill>
                        <a:latin typeface="+mn-lt"/>
                        <a:ea typeface="+mn-ea"/>
                        <a:cs typeface="+mn-cs"/>
                      </a:endParaRPr>
                    </a:p>
                  </a:txBody>
                  <a:tcPr marL="72000" marR="72000" marT="36000" marB="36000" anchor="ctr">
                    <a:solidFill>
                      <a:schemeClr val="accent1">
                        <a:lumMod val="20000"/>
                        <a:lumOff val="80000"/>
                        <a:alpha val="20000"/>
                      </a:schemeClr>
                    </a:solid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en-US" altLang="ja-JP" sz="1050" b="0" u="none" strike="noStrike" kern="1200" baseline="0" dirty="0">
                          <a:solidFill>
                            <a:schemeClr val="dk1"/>
                          </a:solidFill>
                          <a:hlinkClick r:id="rId10"/>
                        </a:rPr>
                        <a:t>https://www.data.jma.go.jp/risk/probability/index.html</a:t>
                      </a:r>
                      <a:endParaRPr lang="ja-JP" sz="1050" kern="100" dirty="0">
                        <a:effectLst/>
                        <a:latin typeface="+mn-ea"/>
                        <a:ea typeface="+mn-ea"/>
                        <a:cs typeface="Times New Roman" panose="02020603050405020304" pitchFamily="18" charset="0"/>
                      </a:endParaRPr>
                    </a:p>
                  </a:txBody>
                  <a:tcPr marL="36000" marR="36000" marT="36000" marB="36000" anchor="ctr">
                    <a:solidFill>
                      <a:schemeClr val="accent1">
                        <a:lumMod val="20000"/>
                        <a:lumOff val="80000"/>
                        <a:alpha val="20000"/>
                      </a:schemeClr>
                    </a:solidFill>
                  </a:tcPr>
                </a:tc>
                <a:extLst>
                  <a:ext uri="{0D108BD9-81ED-4DB2-BD59-A6C34878D82A}">
                    <a16:rowId xmlns:a16="http://schemas.microsoft.com/office/drawing/2014/main" val="412871174"/>
                  </a:ext>
                </a:extLst>
              </a:tr>
              <a:tr h="485667">
                <a:tc vMerge="1">
                  <a:txBody>
                    <a:bodyPr/>
                    <a:lstStyle/>
                    <a:p>
                      <a:pPr algn="ctr"/>
                      <a:endParaRPr lang="ja-JP" sz="1050" kern="100" dirty="0">
                        <a:effectLst/>
                        <a:latin typeface="+mn-ea"/>
                        <a:ea typeface="+mn-ea"/>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1050" b="0" u="none" strike="noStrike" kern="1200" baseline="0" dirty="0">
                          <a:solidFill>
                            <a:schemeClr val="dk1"/>
                          </a:solidFill>
                        </a:rPr>
                        <a:t>日本の気候</a:t>
                      </a:r>
                      <a:endParaRPr kumimoji="1" lang="zh-TW" altLang="en-US" sz="1050" b="0" i="0" u="none" strike="noStrike" kern="1200" baseline="0" dirty="0">
                        <a:solidFill>
                          <a:schemeClr val="dk1"/>
                        </a:solidFill>
                        <a:latin typeface="+mn-lt"/>
                        <a:ea typeface="+mn-ea"/>
                        <a:cs typeface="+mn-cs"/>
                      </a:endParaRPr>
                    </a:p>
                  </a:txBody>
                  <a:tcPr marL="72000" marR="72000" marT="36000" marB="36000" anchor="ctr">
                    <a:lnB w="19050" cap="flat" cmpd="sng" algn="ctr">
                      <a:solidFill>
                        <a:schemeClr val="bg1"/>
                      </a:solidFill>
                      <a:prstDash val="solid"/>
                      <a:round/>
                      <a:headEnd type="none" w="med" len="med"/>
                      <a:tailEnd type="none" w="med" len="med"/>
                    </a:lnB>
                    <a:solidFill>
                      <a:schemeClr val="accent1">
                        <a:lumMod val="20000"/>
                        <a:lumOff val="80000"/>
                        <a:alpha val="20000"/>
                      </a:schemeClr>
                    </a:solid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altLang="ja-JP" sz="1000" kern="100" dirty="0">
                          <a:effectLst/>
                          <a:hlinkClick r:id="rId11"/>
                        </a:rPr>
                        <a:t>https://www.jma.go.jp/jma/kishou/know/kisetsu_riyou/tenkou/Average_Climate_Japan.html</a:t>
                      </a:r>
                      <a:r>
                        <a:rPr lang="en-US" altLang="ja-JP" sz="1050" kern="100" dirty="0">
                          <a:effectLst/>
                        </a:rPr>
                        <a:t> </a:t>
                      </a:r>
                      <a:r>
                        <a:rPr lang="ja-JP" altLang="en-US" sz="1050" kern="100" dirty="0">
                          <a:effectLst/>
                        </a:rPr>
                        <a:t>　</a:t>
                      </a:r>
                      <a:r>
                        <a:rPr lang="en-US" altLang="ja-JP" sz="1050" kern="100" dirty="0">
                          <a:effectLst/>
                        </a:rPr>
                        <a:t>※ </a:t>
                      </a:r>
                      <a:r>
                        <a:rPr lang="ja-JP" altLang="en-US" sz="1050" kern="100" dirty="0">
                          <a:effectLst/>
                        </a:rPr>
                        <a:t>各地方の気候について解説しています</a:t>
                      </a:r>
                      <a:endParaRPr lang="ja-JP" sz="1050" kern="100" dirty="0">
                        <a:effectLst/>
                        <a:latin typeface="+mn-ea"/>
                        <a:ea typeface="+mn-ea"/>
                        <a:cs typeface="Times New Roman" panose="02020603050405020304" pitchFamily="18" charset="0"/>
                      </a:endParaRPr>
                    </a:p>
                  </a:txBody>
                  <a:tcPr marL="36000" marR="36000" marT="36000" marB="36000" anchor="ctr">
                    <a:lnB w="19050" cap="flat" cmpd="sng" algn="ctr">
                      <a:solidFill>
                        <a:schemeClr val="bg1"/>
                      </a:solidFill>
                      <a:prstDash val="solid"/>
                      <a:round/>
                      <a:headEnd type="none" w="med" len="med"/>
                      <a:tailEnd type="none" w="med" len="med"/>
                    </a:lnB>
                    <a:solidFill>
                      <a:schemeClr val="accent1">
                        <a:lumMod val="20000"/>
                        <a:lumOff val="80000"/>
                        <a:alpha val="20000"/>
                      </a:schemeClr>
                    </a:solidFill>
                  </a:tcPr>
                </a:tc>
                <a:extLst>
                  <a:ext uri="{0D108BD9-81ED-4DB2-BD59-A6C34878D82A}">
                    <a16:rowId xmlns:a16="http://schemas.microsoft.com/office/drawing/2014/main" val="20979504"/>
                  </a:ext>
                </a:extLst>
              </a:tr>
              <a:tr h="485667">
                <a:tc vMerge="1">
                  <a:txBody>
                    <a:bodyPr/>
                    <a:lstStyle/>
                    <a:p>
                      <a:pPr algn="ctr"/>
                      <a:endParaRPr lang="ja-JP" sz="1050" kern="100" dirty="0">
                        <a:effectLst/>
                        <a:latin typeface="+mn-ea"/>
                        <a:ea typeface="+mn-ea"/>
                        <a:cs typeface="Times New Roman" panose="02020603050405020304" pitchFamily="18" charset="0"/>
                      </a:endParaRPr>
                    </a:p>
                  </a:txBody>
                  <a:tcPr marL="68580" marR="68580" marT="0" marB="0"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1" lang="ja-JP" altLang="en-US" sz="1050" b="0" i="0" u="none" strike="noStrike" kern="1200" baseline="0" dirty="0">
                          <a:solidFill>
                            <a:schemeClr val="dk1"/>
                          </a:solidFill>
                          <a:latin typeface="+mn-lt"/>
                          <a:ea typeface="+mn-ea"/>
                          <a:cs typeface="+mn-cs"/>
                        </a:rPr>
                        <a:t>気象庁の業務評価</a:t>
                      </a:r>
                      <a:endParaRPr kumimoji="1" lang="zh-TW" altLang="en-US" sz="1050" b="0" i="0" u="none" strike="noStrike" kern="1200" baseline="0" dirty="0">
                        <a:solidFill>
                          <a:schemeClr val="dk1"/>
                        </a:solidFill>
                        <a:latin typeface="+mn-lt"/>
                        <a:ea typeface="+mn-ea"/>
                        <a:cs typeface="+mn-cs"/>
                      </a:endParaRPr>
                    </a:p>
                  </a:txBody>
                  <a:tcPr marL="72000" marR="72000" marT="36000" marB="36000"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alpha val="20000"/>
                      </a:schemeClr>
                    </a:solidFill>
                  </a:tcPr>
                </a:tc>
                <a:tc>
                  <a:txBody>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altLang="ja-JP" sz="1050" kern="100" dirty="0">
                          <a:effectLst/>
                          <a:latin typeface="+mn-ea"/>
                          <a:ea typeface="+mn-ea"/>
                          <a:cs typeface="Times New Roman" panose="02020603050405020304" pitchFamily="18" charset="0"/>
                          <a:hlinkClick r:id="rId12"/>
                        </a:rPr>
                        <a:t>https://www.jma.go.jp/jma/kishou/hyouka/</a:t>
                      </a:r>
                      <a:endParaRPr lang="en-US" altLang="ja-JP" sz="1050" kern="100" dirty="0">
                        <a:effectLst/>
                        <a:latin typeface="+mn-ea"/>
                        <a:ea typeface="+mn-ea"/>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lang="en-US" altLang="ja-JP" sz="1050" kern="100" dirty="0">
                          <a:effectLst/>
                          <a:latin typeface="+mn-ea"/>
                          <a:ea typeface="+mn-ea"/>
                          <a:cs typeface="Times New Roman" panose="02020603050405020304" pitchFamily="18" charset="0"/>
                        </a:rPr>
                        <a:t>※</a:t>
                      </a:r>
                      <a:r>
                        <a:rPr lang="ja-JP" altLang="en-US" sz="1050" kern="100" dirty="0">
                          <a:effectLst/>
                          <a:latin typeface="+mn-ea"/>
                          <a:ea typeface="+mn-ea"/>
                          <a:cs typeface="Times New Roman" panose="02020603050405020304" pitchFamily="18" charset="0"/>
                        </a:rPr>
                        <a:t> 各予報の精度検証結果へのリンクがあります。</a:t>
                      </a:r>
                      <a:endParaRPr lang="ja-JP" sz="1050" kern="100" dirty="0">
                        <a:effectLst/>
                        <a:latin typeface="+mn-ea"/>
                        <a:ea typeface="+mn-ea"/>
                        <a:cs typeface="Times New Roman" panose="02020603050405020304" pitchFamily="18" charset="0"/>
                      </a:endParaRPr>
                    </a:p>
                  </a:txBody>
                  <a:tcPr marL="36000" marR="36000" marT="36000" marB="36000"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20000"/>
                        <a:lumOff val="80000"/>
                        <a:alpha val="20000"/>
                      </a:schemeClr>
                    </a:solidFill>
                  </a:tcPr>
                </a:tc>
                <a:extLst>
                  <a:ext uri="{0D108BD9-81ED-4DB2-BD59-A6C34878D82A}">
                    <a16:rowId xmlns:a16="http://schemas.microsoft.com/office/drawing/2014/main" val="2384202972"/>
                  </a:ext>
                </a:extLst>
              </a:tr>
              <a:tr h="288000">
                <a:tc rowSpan="4">
                  <a:txBody>
                    <a:bodyPr/>
                    <a:lstStyle/>
                    <a:p>
                      <a:pPr algn="ctr"/>
                      <a:r>
                        <a:rPr lang="ja-JP" altLang="en-US" sz="1050" kern="100" dirty="0">
                          <a:effectLst/>
                        </a:rPr>
                        <a:t>主な最新</a:t>
                      </a:r>
                      <a:endParaRPr lang="en-US" altLang="ja-JP" sz="1050" kern="100" dirty="0">
                        <a:effectLst/>
                      </a:endParaRPr>
                    </a:p>
                    <a:p>
                      <a:pPr algn="ctr"/>
                      <a:r>
                        <a:rPr lang="ja-JP" altLang="en-US" sz="1050" kern="100" dirty="0">
                          <a:effectLst/>
                        </a:rPr>
                        <a:t>気象情報</a:t>
                      </a:r>
                      <a:endParaRPr lang="ja-JP" altLang="ja-JP" sz="1050" kern="100" dirty="0">
                        <a:effectLst/>
                        <a:latin typeface="+mn-ea"/>
                        <a:ea typeface="+mn-ea"/>
                        <a:cs typeface="Times New Roman" panose="02020603050405020304" pitchFamily="18" charset="0"/>
                      </a:endParaRPr>
                    </a:p>
                  </a:txBody>
                  <a:tcPr marL="72000" marR="36000" marT="72000" marB="72000" anchor="ctr">
                    <a:lnT w="1905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just">
                        <a:lnSpc>
                          <a:spcPct val="120000"/>
                        </a:lnSpc>
                      </a:pPr>
                      <a:r>
                        <a:rPr lang="ja-JP" sz="1050" kern="100" dirty="0">
                          <a:effectLst/>
                        </a:rPr>
                        <a:t>気象警報・注意報</a:t>
                      </a:r>
                      <a:endParaRPr lang="ja-JP" sz="1050" kern="100" dirty="0">
                        <a:effectLst/>
                        <a:latin typeface="+mn-ea"/>
                        <a:ea typeface="+mn-ea"/>
                        <a:cs typeface="Times New Roman" panose="02020603050405020304" pitchFamily="18" charset="0"/>
                      </a:endParaRPr>
                    </a:p>
                  </a:txBody>
                  <a:tcPr marL="72000" marR="72000" marT="36000" marB="36000" anchor="ctr">
                    <a:lnT w="19050" cap="flat" cmpd="sng" algn="ctr">
                      <a:solidFill>
                        <a:schemeClr val="bg1"/>
                      </a:solidFill>
                      <a:prstDash val="solid"/>
                      <a:round/>
                      <a:headEnd type="none" w="med" len="med"/>
                      <a:tailEnd type="none" w="med" len="med"/>
                    </a:lnT>
                    <a:solidFill>
                      <a:schemeClr val="accent1">
                        <a:lumMod val="20000"/>
                        <a:lumOff val="80000"/>
                        <a:alpha val="20000"/>
                      </a:schemeClr>
                    </a:solidFill>
                  </a:tcPr>
                </a:tc>
                <a:tc>
                  <a:txBody>
                    <a:bodyPr/>
                    <a:lstStyle/>
                    <a:p>
                      <a:pPr algn="just">
                        <a:lnSpc>
                          <a:spcPct val="120000"/>
                        </a:lnSpc>
                      </a:pPr>
                      <a:r>
                        <a:rPr lang="en-US" sz="1050" u="sng" kern="100" dirty="0">
                          <a:effectLst/>
                          <a:hlinkClick r:id="rId13"/>
                        </a:rPr>
                        <a:t>https://www.jma.go.jp/bosai/map.html#contents=warning</a:t>
                      </a:r>
                      <a:endParaRPr lang="ja-JP" sz="1050" kern="100" dirty="0">
                        <a:effectLst/>
                        <a:latin typeface="+mn-ea"/>
                        <a:ea typeface="+mn-ea"/>
                        <a:cs typeface="Times New Roman" panose="02020603050405020304" pitchFamily="18" charset="0"/>
                      </a:endParaRPr>
                    </a:p>
                  </a:txBody>
                  <a:tcPr marL="36000" marR="36000" marT="36000" marB="36000" anchor="ctr">
                    <a:lnT w="19050" cap="flat" cmpd="sng" algn="ctr">
                      <a:solidFill>
                        <a:schemeClr val="bg1"/>
                      </a:solidFill>
                      <a:prstDash val="solid"/>
                      <a:round/>
                      <a:headEnd type="none" w="med" len="med"/>
                      <a:tailEnd type="none" w="med" len="med"/>
                    </a:lnT>
                    <a:solidFill>
                      <a:schemeClr val="accent1">
                        <a:lumMod val="20000"/>
                        <a:lumOff val="80000"/>
                        <a:alpha val="20000"/>
                      </a:schemeClr>
                    </a:solidFill>
                  </a:tcPr>
                </a:tc>
                <a:extLst>
                  <a:ext uri="{0D108BD9-81ED-4DB2-BD59-A6C34878D82A}">
                    <a16:rowId xmlns:a16="http://schemas.microsoft.com/office/drawing/2014/main" val="2615473181"/>
                  </a:ext>
                </a:extLst>
              </a:tr>
              <a:tr h="504000">
                <a:tc vMerge="1">
                  <a:txBody>
                    <a:bodyPr/>
                    <a:lstStyle/>
                    <a:p>
                      <a:endParaRPr kumimoji="1" lang="ja-JP" altLang="en-US"/>
                    </a:p>
                  </a:txBody>
                  <a:tcPr/>
                </a:tc>
                <a:tc>
                  <a:txBody>
                    <a:bodyPr/>
                    <a:lstStyle/>
                    <a:p>
                      <a:pPr algn="just">
                        <a:lnSpc>
                          <a:spcPct val="120000"/>
                        </a:lnSpc>
                      </a:pPr>
                      <a:r>
                        <a:rPr lang="ja-JP" sz="1050" kern="100" dirty="0">
                          <a:effectLst/>
                        </a:rPr>
                        <a:t>気象情報</a:t>
                      </a:r>
                      <a:endParaRPr lang="ja-JP" sz="1050" kern="100" dirty="0">
                        <a:effectLst/>
                        <a:latin typeface="+mn-ea"/>
                        <a:ea typeface="+mn-ea"/>
                        <a:cs typeface="Times New Roman" panose="02020603050405020304" pitchFamily="18" charset="0"/>
                      </a:endParaRPr>
                    </a:p>
                  </a:txBody>
                  <a:tcPr marL="72000" marR="72000" marT="36000" marB="36000" anchor="ctr">
                    <a:solidFill>
                      <a:schemeClr val="accent1">
                        <a:lumMod val="20000"/>
                        <a:lumOff val="80000"/>
                        <a:alpha val="20000"/>
                      </a:schemeClr>
                    </a:solidFill>
                  </a:tcPr>
                </a:tc>
                <a:tc>
                  <a:txBody>
                    <a:bodyPr/>
                    <a:lstStyle/>
                    <a:p>
                      <a:pPr algn="just">
                        <a:lnSpc>
                          <a:spcPct val="120000"/>
                        </a:lnSpc>
                      </a:pPr>
                      <a:r>
                        <a:rPr lang="en-US" sz="1050" u="sng" kern="100" dirty="0">
                          <a:effectLst/>
                          <a:hlinkClick r:id="rId14"/>
                        </a:rPr>
                        <a:t>https://www.jma.go.jp/bosai/map.html#contents=information&amp;element=information</a:t>
                      </a:r>
                      <a:endParaRPr lang="ja-JP" sz="1050" kern="100" dirty="0">
                        <a:effectLst/>
                        <a:latin typeface="+mn-ea"/>
                        <a:ea typeface="+mn-ea"/>
                        <a:cs typeface="Times New Roman" panose="02020603050405020304" pitchFamily="18" charset="0"/>
                      </a:endParaRPr>
                    </a:p>
                  </a:txBody>
                  <a:tcPr marL="36000" marR="36000" marT="36000" marB="36000" anchor="ctr">
                    <a:solidFill>
                      <a:schemeClr val="accent1">
                        <a:lumMod val="20000"/>
                        <a:lumOff val="80000"/>
                        <a:alpha val="20000"/>
                      </a:schemeClr>
                    </a:solidFill>
                  </a:tcPr>
                </a:tc>
                <a:extLst>
                  <a:ext uri="{0D108BD9-81ED-4DB2-BD59-A6C34878D82A}">
                    <a16:rowId xmlns:a16="http://schemas.microsoft.com/office/drawing/2014/main" val="3017650055"/>
                  </a:ext>
                </a:extLst>
              </a:tr>
              <a:tr h="256295">
                <a:tc vMerge="1">
                  <a:txBody>
                    <a:bodyPr/>
                    <a:lstStyle/>
                    <a:p>
                      <a:endParaRPr kumimoji="1" lang="ja-JP" altLang="en-US"/>
                    </a:p>
                  </a:txBody>
                  <a:tcPr/>
                </a:tc>
                <a:tc>
                  <a:txBody>
                    <a:bodyPr/>
                    <a:lstStyle/>
                    <a:p>
                      <a:pPr algn="just">
                        <a:lnSpc>
                          <a:spcPct val="120000"/>
                        </a:lnSpc>
                      </a:pPr>
                      <a:r>
                        <a:rPr lang="ja-JP" sz="1050" kern="100" dirty="0">
                          <a:effectLst/>
                        </a:rPr>
                        <a:t>早期天候情報</a:t>
                      </a:r>
                      <a:endParaRPr lang="ja-JP" sz="1050" kern="100" dirty="0">
                        <a:effectLst/>
                        <a:latin typeface="+mn-ea"/>
                        <a:ea typeface="+mn-ea"/>
                        <a:cs typeface="Times New Roman" panose="02020603050405020304" pitchFamily="18" charset="0"/>
                      </a:endParaRPr>
                    </a:p>
                  </a:txBody>
                  <a:tcPr marL="72000" marR="72000" marT="36000" marB="36000" anchor="ctr">
                    <a:solidFill>
                      <a:schemeClr val="accent1">
                        <a:lumMod val="20000"/>
                        <a:lumOff val="80000"/>
                        <a:alpha val="20000"/>
                      </a:schemeClr>
                    </a:solidFill>
                  </a:tcPr>
                </a:tc>
                <a:tc>
                  <a:txBody>
                    <a:bodyPr/>
                    <a:lstStyle/>
                    <a:p>
                      <a:pPr algn="just">
                        <a:lnSpc>
                          <a:spcPct val="120000"/>
                        </a:lnSpc>
                      </a:pPr>
                      <a:r>
                        <a:rPr lang="en-US" sz="1050" u="sng" kern="100" dirty="0">
                          <a:effectLst/>
                          <a:hlinkClick r:id="rId15"/>
                        </a:rPr>
                        <a:t>https://www.data.jma.go.jp/cpd/souten/</a:t>
                      </a:r>
                      <a:endParaRPr lang="en-US" sz="1050" u="sng" kern="100" dirty="0">
                        <a:effectLst/>
                        <a:latin typeface="+mn-ea"/>
                        <a:ea typeface="+mn-ea"/>
                      </a:endParaRPr>
                    </a:p>
                  </a:txBody>
                  <a:tcPr marL="36000" marR="36000" marT="36000" marB="36000" anchor="ctr">
                    <a:solidFill>
                      <a:schemeClr val="accent1">
                        <a:lumMod val="20000"/>
                        <a:lumOff val="80000"/>
                        <a:alpha val="20000"/>
                      </a:schemeClr>
                    </a:solidFill>
                  </a:tcPr>
                </a:tc>
                <a:extLst>
                  <a:ext uri="{0D108BD9-81ED-4DB2-BD59-A6C34878D82A}">
                    <a16:rowId xmlns:a16="http://schemas.microsoft.com/office/drawing/2014/main" val="2471293579"/>
                  </a:ext>
                </a:extLst>
              </a:tr>
              <a:tr h="288000">
                <a:tc vMerge="1">
                  <a:txBody>
                    <a:bodyPr/>
                    <a:lstStyle/>
                    <a:p>
                      <a:endParaRPr kumimoji="1" lang="ja-JP" altLang="en-US"/>
                    </a:p>
                  </a:txBody>
                  <a:tcPr/>
                </a:tc>
                <a:tc>
                  <a:txBody>
                    <a:bodyPr/>
                    <a:lstStyle/>
                    <a:p>
                      <a:pPr algn="just">
                        <a:lnSpc>
                          <a:spcPct val="120000"/>
                        </a:lnSpc>
                      </a:pPr>
                      <a:r>
                        <a:rPr lang="ja-JP" sz="1050" kern="100" dirty="0">
                          <a:effectLst/>
                        </a:rPr>
                        <a:t>台風情報</a:t>
                      </a:r>
                      <a:endParaRPr lang="ja-JP" sz="1050" kern="100" dirty="0">
                        <a:effectLst/>
                        <a:latin typeface="+mn-ea"/>
                        <a:ea typeface="+mn-ea"/>
                        <a:cs typeface="Times New Roman" panose="02020603050405020304" pitchFamily="18" charset="0"/>
                      </a:endParaRPr>
                    </a:p>
                  </a:txBody>
                  <a:tcPr marL="72000" marR="72000" marT="36000" marB="36000" anchor="ctr">
                    <a:lnB w="19050" cap="flat" cmpd="sng" algn="ctr">
                      <a:solidFill>
                        <a:schemeClr val="tx1"/>
                      </a:solidFill>
                      <a:prstDash val="solid"/>
                      <a:round/>
                      <a:headEnd type="none" w="med" len="med"/>
                      <a:tailEnd type="none" w="med" len="med"/>
                    </a:lnB>
                    <a:solidFill>
                      <a:schemeClr val="accent1">
                        <a:lumMod val="20000"/>
                        <a:lumOff val="80000"/>
                        <a:alpha val="20000"/>
                      </a:schemeClr>
                    </a:solidFill>
                  </a:tcPr>
                </a:tc>
                <a:tc>
                  <a:txBody>
                    <a:bodyPr/>
                    <a:lstStyle/>
                    <a:p>
                      <a:pPr algn="just">
                        <a:lnSpc>
                          <a:spcPct val="120000"/>
                        </a:lnSpc>
                      </a:pPr>
                      <a:r>
                        <a:rPr lang="en-US" sz="1050" u="sng" kern="100" dirty="0">
                          <a:effectLst/>
                          <a:hlinkClick r:id="rId16"/>
                        </a:rPr>
                        <a:t>https://www.jma.go.jp/bosai/map.html#contents=typhoon</a:t>
                      </a:r>
                      <a:endParaRPr lang="ja-JP" sz="1050" kern="100" dirty="0">
                        <a:effectLst/>
                        <a:latin typeface="+mn-ea"/>
                        <a:ea typeface="+mn-ea"/>
                        <a:cs typeface="Times New Roman" panose="02020603050405020304" pitchFamily="18" charset="0"/>
                      </a:endParaRPr>
                    </a:p>
                  </a:txBody>
                  <a:tcPr marL="36000" marR="36000" marT="36000" marB="36000" anchor="ctr">
                    <a:lnB w="19050" cap="flat" cmpd="sng" algn="ctr">
                      <a:solidFill>
                        <a:schemeClr val="tx1"/>
                      </a:solidFill>
                      <a:prstDash val="solid"/>
                      <a:round/>
                      <a:headEnd type="none" w="med" len="med"/>
                      <a:tailEnd type="none" w="med" len="med"/>
                    </a:lnB>
                    <a:solidFill>
                      <a:schemeClr val="accent1">
                        <a:lumMod val="20000"/>
                        <a:lumOff val="80000"/>
                        <a:alpha val="20000"/>
                      </a:schemeClr>
                    </a:solidFill>
                  </a:tcPr>
                </a:tc>
                <a:extLst>
                  <a:ext uri="{0D108BD9-81ED-4DB2-BD59-A6C34878D82A}">
                    <a16:rowId xmlns:a16="http://schemas.microsoft.com/office/drawing/2014/main" val="3940958412"/>
                  </a:ext>
                </a:extLst>
              </a:tr>
            </a:tbl>
          </a:graphicData>
        </a:graphic>
      </p:graphicFrame>
      <p:sp>
        <p:nvSpPr>
          <p:cNvPr id="4" name="スライド番号プレースホルダー 3">
            <a:extLst>
              <a:ext uri="{FF2B5EF4-FFF2-40B4-BE49-F238E27FC236}">
                <a16:creationId xmlns:a16="http://schemas.microsoft.com/office/drawing/2014/main" id="{8496DB07-686B-8B03-DBCB-12829099DEC2}"/>
              </a:ext>
            </a:extLst>
          </p:cNvPr>
          <p:cNvSpPr>
            <a:spLocks noGrp="1"/>
          </p:cNvSpPr>
          <p:nvPr>
            <p:ph type="sldNum" sz="quarter" idx="12"/>
          </p:nvPr>
        </p:nvSpPr>
        <p:spPr/>
        <p:txBody>
          <a:bodyPr/>
          <a:lstStyle/>
          <a:p>
            <a:fld id="{5F9F9204-6EDA-41A6-81B7-5E8491083ADF}" type="slidenum">
              <a:rPr kumimoji="1" lang="ja-JP" altLang="en-US" smtClean="0"/>
              <a:t>55</a:t>
            </a:fld>
            <a:endParaRPr kumimoji="1" lang="ja-JP" altLang="en-US" dirty="0"/>
          </a:p>
        </p:txBody>
      </p:sp>
    </p:spTree>
    <p:extLst>
      <p:ext uri="{BB962C8B-B14F-4D97-AF65-F5344CB8AC3E}">
        <p14:creationId xmlns:p14="http://schemas.microsoft.com/office/powerpoint/2010/main" val="2112040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D00552-27FB-9689-D017-478AFD4AA86B}"/>
              </a:ext>
            </a:extLst>
          </p:cNvPr>
          <p:cNvSpPr>
            <a:spLocks noGrp="1"/>
          </p:cNvSpPr>
          <p:nvPr>
            <p:ph type="title"/>
          </p:nvPr>
        </p:nvSpPr>
        <p:spPr/>
        <p:txBody>
          <a:bodyPr/>
          <a:lstStyle/>
          <a:p>
            <a:r>
              <a:rPr lang="ja-JP" altLang="en-US" dirty="0"/>
              <a:t>リンク集（</a:t>
            </a:r>
            <a:r>
              <a:rPr lang="en-US" altLang="ja-JP" dirty="0"/>
              <a:t>QR</a:t>
            </a:r>
            <a:r>
              <a:rPr lang="ja-JP" altLang="en-US" dirty="0"/>
              <a:t>コード）</a:t>
            </a:r>
            <a:endParaRPr kumimoji="1" lang="ja-JP" altLang="en-US" dirty="0"/>
          </a:p>
        </p:txBody>
      </p:sp>
      <p:graphicFrame>
        <p:nvGraphicFramePr>
          <p:cNvPr id="19" name="表 19">
            <a:extLst>
              <a:ext uri="{FF2B5EF4-FFF2-40B4-BE49-F238E27FC236}">
                <a16:creationId xmlns:a16="http://schemas.microsoft.com/office/drawing/2014/main" id="{0F73823B-3D74-6C7C-9F5C-B3B31D4A35FC}"/>
              </a:ext>
            </a:extLst>
          </p:cNvPr>
          <p:cNvGraphicFramePr>
            <a:graphicFrameLocks noGrp="1"/>
          </p:cNvGraphicFramePr>
          <p:nvPr>
            <p:ph idx="1"/>
            <p:extLst>
              <p:ext uri="{D42A27DB-BD31-4B8C-83A1-F6EECF244321}">
                <p14:modId xmlns:p14="http://schemas.microsoft.com/office/powerpoint/2010/main" val="1190625129"/>
              </p:ext>
            </p:extLst>
          </p:nvPr>
        </p:nvGraphicFramePr>
        <p:xfrm>
          <a:off x="253175" y="765175"/>
          <a:ext cx="8640000" cy="5822099"/>
        </p:xfrm>
        <a:graphic>
          <a:graphicData uri="http://schemas.openxmlformats.org/drawingml/2006/table">
            <a:tbl>
              <a:tblPr firstRow="1" bandRow="1">
                <a:effectLst>
                  <a:outerShdw blurRad="50800" dist="50800" dir="5400000" algn="ctr" rotWithShape="0">
                    <a:schemeClr val="accent6">
                      <a:lumMod val="20000"/>
                      <a:lumOff val="80000"/>
                    </a:schemeClr>
                  </a:outerShdw>
                </a:effectLst>
                <a:tableStyleId>{5940675A-B579-460E-94D1-54222C63F5DA}</a:tableStyleId>
              </a:tblPr>
              <a:tblGrid>
                <a:gridCol w="1728000">
                  <a:extLst>
                    <a:ext uri="{9D8B030D-6E8A-4147-A177-3AD203B41FA5}">
                      <a16:colId xmlns:a16="http://schemas.microsoft.com/office/drawing/2014/main" val="1975037838"/>
                    </a:ext>
                  </a:extLst>
                </a:gridCol>
                <a:gridCol w="1728000">
                  <a:extLst>
                    <a:ext uri="{9D8B030D-6E8A-4147-A177-3AD203B41FA5}">
                      <a16:colId xmlns:a16="http://schemas.microsoft.com/office/drawing/2014/main" val="3068671104"/>
                    </a:ext>
                  </a:extLst>
                </a:gridCol>
                <a:gridCol w="1728000">
                  <a:extLst>
                    <a:ext uri="{9D8B030D-6E8A-4147-A177-3AD203B41FA5}">
                      <a16:colId xmlns:a16="http://schemas.microsoft.com/office/drawing/2014/main" val="4214792033"/>
                    </a:ext>
                  </a:extLst>
                </a:gridCol>
                <a:gridCol w="1728000">
                  <a:extLst>
                    <a:ext uri="{9D8B030D-6E8A-4147-A177-3AD203B41FA5}">
                      <a16:colId xmlns:a16="http://schemas.microsoft.com/office/drawing/2014/main" val="68487176"/>
                    </a:ext>
                  </a:extLst>
                </a:gridCol>
                <a:gridCol w="1728000">
                  <a:extLst>
                    <a:ext uri="{9D8B030D-6E8A-4147-A177-3AD203B41FA5}">
                      <a16:colId xmlns:a16="http://schemas.microsoft.com/office/drawing/2014/main" val="3322280222"/>
                    </a:ext>
                  </a:extLst>
                </a:gridCol>
              </a:tblGrid>
              <a:tr h="288504">
                <a:tc gridSpan="3">
                  <a:txBody>
                    <a:bodyPr/>
                    <a:lstStyle/>
                    <a:p>
                      <a:pPr algn="ctr"/>
                      <a:r>
                        <a:rPr kumimoji="1" lang="ja-JP" altLang="en-US" sz="1200" dirty="0">
                          <a:solidFill>
                            <a:schemeClr val="bg1"/>
                          </a:solidFill>
                        </a:rPr>
                        <a:t>農林水産省</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solidFill>
                  </a:tcPr>
                </a:tc>
                <a:tc hMerge="1">
                  <a:txBody>
                    <a:bodyPr/>
                    <a:lstStyle/>
                    <a:p>
                      <a:endParaRPr kumimoji="1" lang="ja-JP" altLang="en-US" dirty="0"/>
                    </a:p>
                  </a:txBody>
                  <a:tcPr/>
                </a:tc>
                <a:tc hMerge="1">
                  <a:txBody>
                    <a:bodyPr/>
                    <a:lstStyle/>
                    <a:p>
                      <a:pPr algn="ctr"/>
                      <a:endParaRPr kumimoji="1" lang="ja-JP" altLang="en-US" sz="12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bg1"/>
                          </a:solidFill>
                        </a:rPr>
                        <a:t>環境省</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solidFill>
                  </a:tcPr>
                </a:tc>
                <a:tc>
                  <a:txBody>
                    <a:bodyPr/>
                    <a:lstStyle/>
                    <a:p>
                      <a:pPr algn="ctr"/>
                      <a:r>
                        <a:rPr kumimoji="1" lang="ja-JP" altLang="en-US" sz="1200" dirty="0">
                          <a:solidFill>
                            <a:schemeClr val="bg1"/>
                          </a:solidFill>
                        </a:rPr>
                        <a:t>気象庁</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667365687"/>
                  </a:ext>
                </a:extLst>
              </a:tr>
              <a:tr h="1368000">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extLst>
                  <a:ext uri="{0D108BD9-81ED-4DB2-BD59-A6C34878D82A}">
                    <a16:rowId xmlns:a16="http://schemas.microsoft.com/office/drawing/2014/main" val="2673330905"/>
                  </a:ext>
                </a:extLst>
              </a:tr>
              <a:tr h="3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100" kern="100" dirty="0">
                          <a:effectLst/>
                        </a:rPr>
                        <a:t>農業技術の基本指針</a:t>
                      </a:r>
                      <a:endParaRPr lang="ja-JP" altLang="ja-JP" sz="1100" kern="100" dirty="0">
                        <a:effectLst/>
                        <a:latin typeface="+mn-ea"/>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100" kern="100" dirty="0">
                          <a:effectLst/>
                        </a:rPr>
                        <a:t>被害防止に向けた</a:t>
                      </a:r>
                      <a:endParaRPr lang="en-US" altLang="ja-JP" sz="1100" kern="1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100" kern="100" dirty="0">
                          <a:effectLst/>
                        </a:rPr>
                        <a:t>技術指導</a:t>
                      </a:r>
                      <a:endParaRPr lang="ja-JP" altLang="ja-JP" sz="1100" kern="100" dirty="0">
                        <a:effectLst/>
                        <a:latin typeface="+mn-ea"/>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kern="100" dirty="0">
                          <a:effectLst/>
                        </a:rPr>
                        <a:t>熱中症対策のページ</a:t>
                      </a:r>
                      <a:endParaRPr lang="ja-JP" altLang="ja-JP" sz="1100" kern="100" dirty="0">
                        <a:effectLst/>
                        <a:latin typeface="+mn-ea"/>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20000"/>
                        <a:lumOff val="8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kern="100" dirty="0">
                          <a:effectLst/>
                        </a:rPr>
                        <a:t>熱中症予防サイト</a:t>
                      </a:r>
                      <a:endParaRPr lang="ja-JP" altLang="ja-JP" sz="1100" kern="100" dirty="0">
                        <a:effectLst/>
                        <a:latin typeface="+mn-ea"/>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20000"/>
                        <a:lumOff val="8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100" kern="100" dirty="0">
                          <a:effectLst/>
                        </a:rPr>
                        <a:t>農業気象ポータルサイト</a:t>
                      </a:r>
                      <a:endParaRPr lang="ja-JP" altLang="ja-JP" sz="1100" kern="100" dirty="0">
                        <a:effectLst/>
                        <a:latin typeface="+mn-ea"/>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extLst>
                  <a:ext uri="{0D108BD9-81ED-4DB2-BD59-A6C34878D82A}">
                    <a16:rowId xmlns:a16="http://schemas.microsoft.com/office/drawing/2014/main" val="3243625273"/>
                  </a:ext>
                </a:extLst>
              </a:tr>
              <a:tr h="288504">
                <a:tc gridSpan="5">
                  <a:txBody>
                    <a:bodyPr/>
                    <a:lstStyle/>
                    <a:p>
                      <a:pPr algn="ctr"/>
                      <a:r>
                        <a:rPr kumimoji="1" lang="ja-JP" altLang="en-US" sz="1200" dirty="0">
                          <a:solidFill>
                            <a:schemeClr val="bg1"/>
                          </a:solidFill>
                        </a:rPr>
                        <a:t>気象庁</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hMerge="1">
                  <a:txBody>
                    <a:bodyPr/>
                    <a:lstStyle/>
                    <a:p>
                      <a:pPr algn="ctr"/>
                      <a:endParaRPr kumimoji="1" lang="ja-JP" altLang="en-US"/>
                    </a:p>
                  </a:txBody>
                  <a:tcPr/>
                </a:tc>
                <a:tc hMerge="1">
                  <a:txBody>
                    <a:bodyPr/>
                    <a:lstStyle/>
                    <a:p>
                      <a:pPr algn="ctr"/>
                      <a:endParaRPr kumimoji="1" lang="ja-JP" altLang="en-US"/>
                    </a:p>
                  </a:txBody>
                  <a:tcPr/>
                </a:tc>
                <a:tc hMerge="1">
                  <a:txBody>
                    <a:bodyPr/>
                    <a:lstStyle/>
                    <a:p>
                      <a:pPr algn="ctr"/>
                      <a:endParaRPr kumimoji="1" lang="ja-JP" altLang="en-US"/>
                    </a:p>
                  </a:txBody>
                  <a:tcPr/>
                </a:tc>
                <a:tc hMerge="1">
                  <a:txBody>
                    <a:bodyPr/>
                    <a:lstStyle/>
                    <a:p>
                      <a:pPr algn="ctr"/>
                      <a:endParaRPr kumimoji="1" lang="ja-JP" altLang="en-US" dirty="0"/>
                    </a:p>
                  </a:txBody>
                  <a:tcPr/>
                </a:tc>
                <a:extLst>
                  <a:ext uri="{0D108BD9-81ED-4DB2-BD59-A6C34878D82A}">
                    <a16:rowId xmlns:a16="http://schemas.microsoft.com/office/drawing/2014/main" val="514332866"/>
                  </a:ext>
                </a:extLst>
              </a:tr>
              <a:tr h="1368000">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extLst>
                  <a:ext uri="{0D108BD9-81ED-4DB2-BD59-A6C34878D82A}">
                    <a16:rowId xmlns:a16="http://schemas.microsoft.com/office/drawing/2014/main" val="1463292277"/>
                  </a:ext>
                </a:extLst>
              </a:tr>
              <a:tr h="3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000" kern="100" dirty="0">
                          <a:effectLst/>
                        </a:rPr>
                        <a:t>気象情報を活用して気候の影響を軽減してみませんか</a:t>
                      </a:r>
                      <a:endParaRPr kumimoji="1" lang="ja-JP" altLang="en-US" sz="12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u="none" strike="noStrike" kern="1200" baseline="0" dirty="0">
                          <a:solidFill>
                            <a:schemeClr val="dk1"/>
                          </a:solidFill>
                        </a:rPr>
                        <a:t>過去の気象データ・</a:t>
                      </a:r>
                      <a:endParaRPr kumimoji="1" lang="en-US" altLang="ja-JP" sz="1050" b="0" u="none" strike="noStrike" kern="1200" baseline="0" dirty="0">
                        <a:solidFill>
                          <a:schemeClr val="dk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u="none" strike="noStrike" kern="1200" baseline="0" dirty="0">
                          <a:solidFill>
                            <a:schemeClr val="dk1"/>
                          </a:solidFill>
                        </a:rPr>
                        <a:t>ダウンロード</a:t>
                      </a:r>
                      <a:endParaRPr kumimoji="1" lang="ja-JP" altLang="en-US" sz="105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200" b="0" u="none" strike="noStrike" kern="1200" baseline="0" dirty="0">
                          <a:solidFill>
                            <a:schemeClr val="dk1"/>
                          </a:solidFill>
                        </a:rPr>
                        <a:t>確率予測資料</a:t>
                      </a:r>
                      <a:endParaRPr kumimoji="1" lang="ja-JP" altLang="en-US" sz="1200" dirty="0"/>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u="none" strike="noStrike" kern="1200" baseline="0" dirty="0">
                          <a:solidFill>
                            <a:schemeClr val="dk1"/>
                          </a:solidFill>
                        </a:rPr>
                        <a:t>日本の気候</a:t>
                      </a:r>
                      <a:endParaRPr kumimoji="1" lang="zh-TW" altLang="en-US" sz="1200" b="0" i="0" u="none" strike="noStrike" kern="1200" baseline="0" dirty="0">
                        <a:solidFill>
                          <a:schemeClr val="dk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baseline="0" dirty="0">
                          <a:solidFill>
                            <a:schemeClr val="dk1"/>
                          </a:solidFill>
                          <a:latin typeface="+mn-lt"/>
                          <a:ea typeface="+mn-ea"/>
                          <a:cs typeface="+mn-cs"/>
                        </a:rPr>
                        <a:t>気象庁の業務評価</a:t>
                      </a:r>
                      <a:endParaRPr kumimoji="1" lang="en-US" altLang="ja-JP" sz="1000" b="0" i="0" u="none" strike="noStrike" kern="1200" baseline="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baseline="0" dirty="0">
                          <a:solidFill>
                            <a:schemeClr val="dk1"/>
                          </a:solidFill>
                          <a:latin typeface="+mn-lt"/>
                          <a:ea typeface="+mn-ea"/>
                          <a:cs typeface="+mn-cs"/>
                        </a:rPr>
                        <a:t>（各予報の精度検証結果）</a:t>
                      </a:r>
                      <a:endParaRPr kumimoji="1" lang="zh-TW" altLang="en-US" sz="1000" b="0" i="0" u="none" strike="noStrike" kern="1200" baseline="0" dirty="0">
                        <a:solidFill>
                          <a:schemeClr val="dk1"/>
                        </a:solidFill>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extLst>
                  <a:ext uri="{0D108BD9-81ED-4DB2-BD59-A6C34878D82A}">
                    <a16:rowId xmlns:a16="http://schemas.microsoft.com/office/drawing/2014/main" val="1223627110"/>
                  </a:ext>
                </a:extLst>
              </a:tr>
              <a:tr h="1368000">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extLst>
                  <a:ext uri="{0D108BD9-81ED-4DB2-BD59-A6C34878D82A}">
                    <a16:rowId xmlns:a16="http://schemas.microsoft.com/office/drawing/2014/main" val="2581617381"/>
                  </a:ext>
                </a:extLst>
              </a:tr>
              <a:tr h="3028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200" kern="100" dirty="0">
                          <a:effectLst/>
                        </a:rPr>
                        <a:t>気象警報・注意報</a:t>
                      </a:r>
                      <a:endParaRPr lang="ja-JP" altLang="ja-JP" sz="1200" kern="100" dirty="0">
                        <a:effectLst/>
                        <a:latin typeface="+mn-ea"/>
                        <a:ea typeface="+mn-ea"/>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200" kern="100" dirty="0">
                          <a:effectLst/>
                        </a:rPr>
                        <a:t>気象情報</a:t>
                      </a:r>
                      <a:endParaRPr lang="ja-JP" altLang="ja-JP" sz="1200" kern="100" dirty="0">
                        <a:effectLst/>
                        <a:latin typeface="+mn-ea"/>
                        <a:ea typeface="+mn-ea"/>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200" kern="100" dirty="0">
                          <a:effectLst/>
                        </a:rPr>
                        <a:t>早期天候情報</a:t>
                      </a:r>
                      <a:endParaRPr lang="ja-JP" altLang="ja-JP" sz="1200" kern="100" dirty="0">
                        <a:effectLst/>
                        <a:latin typeface="+mn-ea"/>
                        <a:ea typeface="+mn-ea"/>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200" kern="100" dirty="0">
                          <a:effectLst/>
                        </a:rPr>
                        <a:t>台風情報</a:t>
                      </a:r>
                      <a:endParaRPr lang="ja-JP" altLang="ja-JP" sz="1200" kern="100" dirty="0">
                        <a:effectLst/>
                        <a:latin typeface="+mn-ea"/>
                        <a:ea typeface="+mn-ea"/>
                        <a:cs typeface="Times New Roman" panose="02020603050405020304" pitchFamily="18"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tc>
                  <a:txBody>
                    <a:bodyPr/>
                    <a:lstStyle/>
                    <a:p>
                      <a:pPr algn="ctr"/>
                      <a:endParaRPr kumimoji="1" lang="ja-JP"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lumMod val="20000"/>
                        <a:lumOff val="80000"/>
                        <a:alpha val="20000"/>
                      </a:schemeClr>
                    </a:solidFill>
                  </a:tcPr>
                </a:tc>
                <a:extLst>
                  <a:ext uri="{0D108BD9-81ED-4DB2-BD59-A6C34878D82A}">
                    <a16:rowId xmlns:a16="http://schemas.microsoft.com/office/drawing/2014/main" val="1968594321"/>
                  </a:ext>
                </a:extLst>
              </a:tr>
            </a:tbl>
          </a:graphicData>
        </a:graphic>
      </p:graphicFrame>
      <p:pic>
        <p:nvPicPr>
          <p:cNvPr id="23" name="図 22">
            <a:extLst>
              <a:ext uri="{FF2B5EF4-FFF2-40B4-BE49-F238E27FC236}">
                <a16:creationId xmlns:a16="http://schemas.microsoft.com/office/drawing/2014/main" id="{9B0BC58C-2743-DDF7-6F62-3B65C90E2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726" y="1211742"/>
            <a:ext cx="1188000" cy="1188000"/>
          </a:xfrm>
          <a:prstGeom prst="rect">
            <a:avLst/>
          </a:prstGeom>
        </p:spPr>
      </p:pic>
      <p:pic>
        <p:nvPicPr>
          <p:cNvPr id="25" name="図 24">
            <a:extLst>
              <a:ext uri="{FF2B5EF4-FFF2-40B4-BE49-F238E27FC236}">
                <a16:creationId xmlns:a16="http://schemas.microsoft.com/office/drawing/2014/main" id="{DE62D42E-EA4B-B568-F2DE-8EF44EC45E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4640" y="1211741"/>
            <a:ext cx="1188000" cy="1188000"/>
          </a:xfrm>
          <a:prstGeom prst="rect">
            <a:avLst/>
          </a:prstGeom>
        </p:spPr>
      </p:pic>
      <p:pic>
        <p:nvPicPr>
          <p:cNvPr id="27" name="図 26">
            <a:extLst>
              <a:ext uri="{FF2B5EF4-FFF2-40B4-BE49-F238E27FC236}">
                <a16:creationId xmlns:a16="http://schemas.microsoft.com/office/drawing/2014/main" id="{C025142D-4F84-D64D-64FE-31722F574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440" y="1211741"/>
            <a:ext cx="1188000" cy="1188000"/>
          </a:xfrm>
          <a:prstGeom prst="rect">
            <a:avLst/>
          </a:prstGeom>
        </p:spPr>
      </p:pic>
      <p:pic>
        <p:nvPicPr>
          <p:cNvPr id="29" name="図 28">
            <a:extLst>
              <a:ext uri="{FF2B5EF4-FFF2-40B4-BE49-F238E27FC236}">
                <a16:creationId xmlns:a16="http://schemas.microsoft.com/office/drawing/2014/main" id="{015C13A9-6ED6-0FAC-4A1A-FBF7C79255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6526" y="1211741"/>
            <a:ext cx="1188000" cy="1188000"/>
          </a:xfrm>
          <a:prstGeom prst="rect">
            <a:avLst/>
          </a:prstGeom>
        </p:spPr>
      </p:pic>
      <p:pic>
        <p:nvPicPr>
          <p:cNvPr id="31" name="図 30">
            <a:extLst>
              <a:ext uri="{FF2B5EF4-FFF2-40B4-BE49-F238E27FC236}">
                <a16:creationId xmlns:a16="http://schemas.microsoft.com/office/drawing/2014/main" id="{B27B2CEB-7CAD-7767-F3D7-50FE75DC8F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8301" y="1211741"/>
            <a:ext cx="1188000" cy="1188000"/>
          </a:xfrm>
          <a:prstGeom prst="rect">
            <a:avLst/>
          </a:prstGeom>
        </p:spPr>
      </p:pic>
      <p:pic>
        <p:nvPicPr>
          <p:cNvPr id="35" name="図 34">
            <a:extLst>
              <a:ext uri="{FF2B5EF4-FFF2-40B4-BE49-F238E27FC236}">
                <a16:creationId xmlns:a16="http://schemas.microsoft.com/office/drawing/2014/main" id="{3BA16530-F0ED-B8CE-2C8B-1F3BCE7F90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4640" y="3270259"/>
            <a:ext cx="1188000" cy="1188000"/>
          </a:xfrm>
          <a:prstGeom prst="rect">
            <a:avLst/>
          </a:prstGeom>
        </p:spPr>
      </p:pic>
      <p:pic>
        <p:nvPicPr>
          <p:cNvPr id="37" name="図 36">
            <a:extLst>
              <a:ext uri="{FF2B5EF4-FFF2-40B4-BE49-F238E27FC236}">
                <a16:creationId xmlns:a16="http://schemas.microsoft.com/office/drawing/2014/main" id="{29698166-BFD9-51C1-7649-FF9DFC7542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8800" y="3269846"/>
            <a:ext cx="1188000" cy="1188000"/>
          </a:xfrm>
          <a:prstGeom prst="rect">
            <a:avLst/>
          </a:prstGeom>
        </p:spPr>
      </p:pic>
      <p:pic>
        <p:nvPicPr>
          <p:cNvPr id="39" name="図 38">
            <a:extLst>
              <a:ext uri="{FF2B5EF4-FFF2-40B4-BE49-F238E27FC236}">
                <a16:creationId xmlns:a16="http://schemas.microsoft.com/office/drawing/2014/main" id="{069CC7C5-AB2D-DB39-DF28-771EC4AD54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1360" y="3269846"/>
            <a:ext cx="1188000" cy="1188000"/>
          </a:xfrm>
          <a:prstGeom prst="rect">
            <a:avLst/>
          </a:prstGeom>
        </p:spPr>
      </p:pic>
      <p:pic>
        <p:nvPicPr>
          <p:cNvPr id="41" name="図 40">
            <a:extLst>
              <a:ext uri="{FF2B5EF4-FFF2-40B4-BE49-F238E27FC236}">
                <a16:creationId xmlns:a16="http://schemas.microsoft.com/office/drawing/2014/main" id="{478C206B-26D0-4B6F-4CC7-95038B8749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092" y="5051845"/>
            <a:ext cx="1188000" cy="1188000"/>
          </a:xfrm>
          <a:prstGeom prst="rect">
            <a:avLst/>
          </a:prstGeom>
        </p:spPr>
      </p:pic>
      <p:pic>
        <p:nvPicPr>
          <p:cNvPr id="43" name="図 42">
            <a:extLst>
              <a:ext uri="{FF2B5EF4-FFF2-40B4-BE49-F238E27FC236}">
                <a16:creationId xmlns:a16="http://schemas.microsoft.com/office/drawing/2014/main" id="{622DA9F7-95B6-1CAE-FA57-ECBAE11353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14640" y="5051845"/>
            <a:ext cx="1188000" cy="1188000"/>
          </a:xfrm>
          <a:prstGeom prst="rect">
            <a:avLst/>
          </a:prstGeom>
        </p:spPr>
      </p:pic>
      <p:pic>
        <p:nvPicPr>
          <p:cNvPr id="45" name="図 44">
            <a:extLst>
              <a:ext uri="{FF2B5EF4-FFF2-40B4-BE49-F238E27FC236}">
                <a16:creationId xmlns:a16="http://schemas.microsoft.com/office/drawing/2014/main" id="{E0D93064-8400-641C-F1FE-16CF4E9426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88800" y="5051845"/>
            <a:ext cx="1188000" cy="1188000"/>
          </a:xfrm>
          <a:prstGeom prst="rect">
            <a:avLst/>
          </a:prstGeom>
        </p:spPr>
      </p:pic>
      <p:pic>
        <p:nvPicPr>
          <p:cNvPr id="47" name="図 46">
            <a:extLst>
              <a:ext uri="{FF2B5EF4-FFF2-40B4-BE49-F238E27FC236}">
                <a16:creationId xmlns:a16="http://schemas.microsoft.com/office/drawing/2014/main" id="{A7647736-7C0E-7072-A795-CA120004C5A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41360" y="5051845"/>
            <a:ext cx="1188000" cy="1188000"/>
          </a:xfrm>
          <a:prstGeom prst="rect">
            <a:avLst/>
          </a:prstGeom>
        </p:spPr>
      </p:pic>
      <p:pic>
        <p:nvPicPr>
          <p:cNvPr id="4" name="図 3">
            <a:extLst>
              <a:ext uri="{FF2B5EF4-FFF2-40B4-BE49-F238E27FC236}">
                <a16:creationId xmlns:a16="http://schemas.microsoft.com/office/drawing/2014/main" id="{D8E56BBB-AC4D-BDCB-9A91-1E5A57EF10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68301" y="3269846"/>
            <a:ext cx="1188000" cy="1188000"/>
          </a:xfrm>
          <a:prstGeom prst="rect">
            <a:avLst/>
          </a:prstGeom>
        </p:spPr>
      </p:pic>
      <p:pic>
        <p:nvPicPr>
          <p:cNvPr id="8" name="図 7">
            <a:extLst>
              <a:ext uri="{FF2B5EF4-FFF2-40B4-BE49-F238E27FC236}">
                <a16:creationId xmlns:a16="http://schemas.microsoft.com/office/drawing/2014/main" id="{4B34127E-26FD-19DD-0CE1-D0D2E33C06C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9092" y="3269846"/>
            <a:ext cx="1188000" cy="1188000"/>
          </a:xfrm>
          <a:prstGeom prst="rect">
            <a:avLst/>
          </a:prstGeom>
        </p:spPr>
      </p:pic>
      <p:sp>
        <p:nvSpPr>
          <p:cNvPr id="5" name="スライド番号プレースホルダー 4">
            <a:extLst>
              <a:ext uri="{FF2B5EF4-FFF2-40B4-BE49-F238E27FC236}">
                <a16:creationId xmlns:a16="http://schemas.microsoft.com/office/drawing/2014/main" id="{EA4BDFD8-ED4B-3D69-702D-3AA92CACAE5C}"/>
              </a:ext>
            </a:extLst>
          </p:cNvPr>
          <p:cNvSpPr>
            <a:spLocks noGrp="1"/>
          </p:cNvSpPr>
          <p:nvPr>
            <p:ph type="sldNum" sz="quarter" idx="12"/>
          </p:nvPr>
        </p:nvSpPr>
        <p:spPr/>
        <p:txBody>
          <a:bodyPr/>
          <a:lstStyle/>
          <a:p>
            <a:fld id="{5F9F9204-6EDA-41A6-81B7-5E8491083ADF}" type="slidenum">
              <a:rPr kumimoji="1" lang="ja-JP" altLang="en-US" smtClean="0"/>
              <a:t>56</a:t>
            </a:fld>
            <a:endParaRPr kumimoji="1" lang="ja-JP" altLang="en-US" dirty="0"/>
          </a:p>
        </p:txBody>
      </p:sp>
    </p:spTree>
    <p:extLst>
      <p:ext uri="{BB962C8B-B14F-4D97-AF65-F5344CB8AC3E}">
        <p14:creationId xmlns:p14="http://schemas.microsoft.com/office/powerpoint/2010/main" val="89530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54854CC-44C0-5557-470C-5B190AC89451}"/>
              </a:ext>
            </a:extLst>
          </p:cNvPr>
          <p:cNvPicPr>
            <a:picLocks noChangeAspect="1"/>
          </p:cNvPicPr>
          <p:nvPr/>
        </p:nvPicPr>
        <p:blipFill>
          <a:blip r:embed="rId3"/>
          <a:stretch>
            <a:fillRect/>
          </a:stretch>
        </p:blipFill>
        <p:spPr>
          <a:xfrm>
            <a:off x="462636" y="2308836"/>
            <a:ext cx="8130540" cy="4473893"/>
          </a:xfrm>
          <a:prstGeom prst="rect">
            <a:avLst/>
          </a:prstGeom>
        </p:spPr>
      </p:pic>
      <p:sp>
        <p:nvSpPr>
          <p:cNvPr id="4" name="タイトル 3">
            <a:extLst>
              <a:ext uri="{FF2B5EF4-FFF2-40B4-BE49-F238E27FC236}">
                <a16:creationId xmlns:a16="http://schemas.microsoft.com/office/drawing/2014/main" id="{02B9A09E-7303-E232-0F61-BBD22BB872EB}"/>
              </a:ext>
            </a:extLst>
          </p:cNvPr>
          <p:cNvSpPr>
            <a:spLocks noGrp="1"/>
          </p:cNvSpPr>
          <p:nvPr>
            <p:ph type="title"/>
          </p:nvPr>
        </p:nvSpPr>
        <p:spPr/>
        <p:txBody>
          <a:bodyPr/>
          <a:lstStyle/>
          <a:p>
            <a:r>
              <a:rPr lang="ja-JP" altLang="en-US" dirty="0"/>
              <a:t>平均気温の上昇とともに極端な高温の頻度も増加</a:t>
            </a:r>
            <a:endParaRPr lang="ja-JP" altLang="en-US" dirty="0">
              <a:cs typeface="Segoe UI Semibold"/>
            </a:endParaRPr>
          </a:p>
        </p:txBody>
      </p:sp>
      <p:sp>
        <p:nvSpPr>
          <p:cNvPr id="2" name="コンテンツ プレースホルダー 1"/>
          <p:cNvSpPr>
            <a:spLocks noGrp="1"/>
          </p:cNvSpPr>
          <p:nvPr>
            <p:ph idx="1"/>
          </p:nvPr>
        </p:nvSpPr>
        <p:spPr/>
        <p:txBody>
          <a:bodyPr/>
          <a:lstStyle/>
          <a:p>
            <a:pPr marL="457200" indent="-457200">
              <a:lnSpc>
                <a:spcPct val="100000"/>
              </a:lnSpc>
              <a:buFont typeface="Wingdings" panose="05000000000000000000" pitchFamily="2" charset="2"/>
              <a:buChar char="l"/>
            </a:pPr>
            <a:r>
              <a:rPr lang="ja-JP" altLang="ja-JP" dirty="0">
                <a:latin typeface="Meiryo"/>
                <a:ea typeface="Meiryo"/>
                <a:cs typeface="+mn-lt"/>
              </a:rPr>
              <a:t>猛暑日は、長期的に増加している。（真夏日、夏日、熱帯夜も増加</a:t>
            </a:r>
            <a:r>
              <a:rPr lang="ja-JP" altLang="en-US" dirty="0">
                <a:latin typeface="Meiryo"/>
                <a:ea typeface="Meiryo"/>
                <a:cs typeface="+mn-lt"/>
              </a:rPr>
              <a:t>）</a:t>
            </a:r>
            <a:endParaRPr lang="en-US" altLang="ja-JP" dirty="0">
              <a:latin typeface="Meiryo"/>
              <a:ea typeface="Meiryo"/>
              <a:cs typeface="+mn-lt"/>
            </a:endParaRPr>
          </a:p>
          <a:p>
            <a:pPr marL="457200" indent="-457200">
              <a:lnSpc>
                <a:spcPct val="100000"/>
              </a:lnSpc>
              <a:buFont typeface="Wingdings" panose="05000000000000000000" pitchFamily="2" charset="2"/>
              <a:buChar char="l"/>
            </a:pPr>
            <a:r>
              <a:rPr lang="ja-JP" altLang="en-US" dirty="0">
                <a:latin typeface="Meiryo"/>
                <a:ea typeface="Meiryo"/>
                <a:cs typeface="+mn-lt"/>
              </a:rPr>
              <a:t>冬</a:t>
            </a:r>
            <a:r>
              <a:rPr lang="ja-JP" altLang="ja-JP" dirty="0">
                <a:latin typeface="Meiryo"/>
                <a:ea typeface="Meiryo"/>
                <a:cs typeface="+mn-lt"/>
              </a:rPr>
              <a:t>日は、長期</a:t>
            </a:r>
            <a:r>
              <a:rPr lang="ja-JP" altLang="en-US" dirty="0">
                <a:latin typeface="Meiryo"/>
                <a:ea typeface="Meiryo"/>
                <a:cs typeface="+mn-lt"/>
              </a:rPr>
              <a:t>的に減少し</a:t>
            </a:r>
            <a:r>
              <a:rPr lang="ja-JP" altLang="ja-JP" dirty="0">
                <a:latin typeface="Meiryo"/>
                <a:ea typeface="Meiryo"/>
                <a:cs typeface="+mn-lt"/>
              </a:rPr>
              <a:t>ている。（</a:t>
            </a:r>
            <a:r>
              <a:rPr lang="ja-JP" altLang="en-US" dirty="0">
                <a:latin typeface="Meiryo"/>
                <a:ea typeface="Meiryo"/>
                <a:cs typeface="+mn-lt"/>
              </a:rPr>
              <a:t>真冬日も</a:t>
            </a:r>
            <a:r>
              <a:rPr lang="ja-JP" altLang="ja-JP" dirty="0">
                <a:latin typeface="Meiryo"/>
                <a:ea typeface="Meiryo"/>
                <a:cs typeface="+mn-lt"/>
              </a:rPr>
              <a:t>減少）</a:t>
            </a:r>
          </a:p>
          <a:p>
            <a:endParaRPr kumimoji="1" lang="ja-JP" altLang="en-US" dirty="0"/>
          </a:p>
        </p:txBody>
      </p:sp>
      <p:sp>
        <p:nvSpPr>
          <p:cNvPr id="3" name="スライド番号プレースホルダー 2">
            <a:extLst>
              <a:ext uri="{FF2B5EF4-FFF2-40B4-BE49-F238E27FC236}">
                <a16:creationId xmlns:a16="http://schemas.microsoft.com/office/drawing/2014/main" id="{1240B2C4-ADB5-0084-A3D8-DEA20026EC76}"/>
              </a:ext>
            </a:extLst>
          </p:cNvPr>
          <p:cNvSpPr>
            <a:spLocks noGrp="1"/>
          </p:cNvSpPr>
          <p:nvPr>
            <p:ph type="sldNum" sz="quarter" idx="12"/>
          </p:nvPr>
        </p:nvSpPr>
        <p:spPr/>
        <p:txBody>
          <a:bodyPr/>
          <a:lstStyle/>
          <a:p>
            <a:fld id="{5F9F9204-6EDA-41A6-81B7-5E8491083ADF}" type="slidenum">
              <a:rPr kumimoji="1" lang="ja-JP" altLang="en-US" smtClean="0"/>
              <a:t>5</a:t>
            </a:fld>
            <a:endParaRPr kumimoji="1" lang="ja-JP" altLang="en-US" dirty="0"/>
          </a:p>
        </p:txBody>
      </p:sp>
      <p:sp>
        <p:nvSpPr>
          <p:cNvPr id="18" name="テキスト ボックス 11">
            <a:extLst>
              <a:ext uri="{FF2B5EF4-FFF2-40B4-BE49-F238E27FC236}">
                <a16:creationId xmlns:a16="http://schemas.microsoft.com/office/drawing/2014/main" id="{0F6D22DB-0F25-756A-A1A0-5C0F4F4143AF}"/>
              </a:ext>
            </a:extLst>
          </p:cNvPr>
          <p:cNvSpPr txBox="1"/>
          <p:nvPr/>
        </p:nvSpPr>
        <p:spPr>
          <a:xfrm>
            <a:off x="435761" y="1966520"/>
            <a:ext cx="8366454" cy="334313"/>
          </a:xfrm>
          <a:prstGeom prst="rect">
            <a:avLst/>
          </a:prstGeom>
          <a:solidFill>
            <a:schemeClr val="bg1"/>
          </a:solidFill>
        </p:spPr>
        <p:txBody>
          <a:bodyPr wrap="square" lIns="91440" tIns="72000" rIns="91440" bIns="45720" rtlCol="0" anchor="t">
            <a:spAutoFit/>
          </a:bodyPr>
          <a:lstStyle/>
          <a:p>
            <a:pPr algn="ctr"/>
            <a:r>
              <a:rPr kumimoji="1" lang="en-US" altLang="ja-JP" sz="1400" b="1" dirty="0">
                <a:latin typeface="+mn-ea"/>
              </a:rPr>
              <a:t>[</a:t>
            </a:r>
            <a:r>
              <a:rPr kumimoji="1" lang="ja-JP" altLang="en-US" sz="1400" b="1" dirty="0">
                <a:latin typeface="+mn-ea"/>
              </a:rPr>
              <a:t>全国</a:t>
            </a:r>
            <a:r>
              <a:rPr kumimoji="1" lang="en-US" altLang="ja-JP" sz="1400" b="1" dirty="0">
                <a:latin typeface="+mn-ea"/>
              </a:rPr>
              <a:t>13</a:t>
            </a:r>
            <a:r>
              <a:rPr kumimoji="1" lang="ja-JP" altLang="en-US" sz="1400" b="1" dirty="0">
                <a:latin typeface="+mn-ea"/>
              </a:rPr>
              <a:t>地点平均</a:t>
            </a:r>
            <a:r>
              <a:rPr kumimoji="1" lang="en-US" altLang="ja-JP" sz="1400" b="1" dirty="0">
                <a:latin typeface="+mn-ea"/>
              </a:rPr>
              <a:t>] </a:t>
            </a:r>
            <a:r>
              <a:rPr kumimoji="1" lang="ja-JP" altLang="en-US" sz="1400" b="1" dirty="0">
                <a:latin typeface="+mn-ea"/>
              </a:rPr>
              <a:t>日本の</a:t>
            </a:r>
            <a:r>
              <a:rPr lang="ja-JP" sz="1400" b="1" dirty="0">
                <a:latin typeface="+mn-ea"/>
                <a:cs typeface="+mn-lt"/>
              </a:rPr>
              <a:t>猛暑日</a:t>
            </a:r>
            <a:r>
              <a:rPr lang="ja-JP" altLang="en-US" sz="1400" b="1" dirty="0">
                <a:latin typeface="+mn-ea"/>
                <a:cs typeface="+mn-lt"/>
              </a:rPr>
              <a:t>（日最高気温が</a:t>
            </a:r>
            <a:r>
              <a:rPr lang="en-US" altLang="ja-JP" sz="1400" b="1" dirty="0">
                <a:latin typeface="+mn-ea"/>
                <a:cs typeface="+mn-lt"/>
              </a:rPr>
              <a:t>35</a:t>
            </a:r>
            <a:r>
              <a:rPr lang="ja-JP" altLang="en-US" sz="1400" b="1" dirty="0">
                <a:latin typeface="+mn-ea"/>
                <a:cs typeface="+mn-lt"/>
              </a:rPr>
              <a:t>℃以上</a:t>
            </a:r>
            <a:r>
              <a:rPr lang="ja-JP" altLang="ja-JP" sz="1400" b="1" dirty="0">
                <a:latin typeface="+mn-ea"/>
                <a:cs typeface="+mn-lt"/>
              </a:rPr>
              <a:t>の日</a:t>
            </a:r>
            <a:r>
              <a:rPr lang="ja-JP" altLang="en-US" sz="1400" b="1" dirty="0">
                <a:latin typeface="+mn-ea"/>
                <a:cs typeface="+mn-lt"/>
              </a:rPr>
              <a:t>）</a:t>
            </a:r>
            <a:r>
              <a:rPr lang="ja-JP" sz="1400" b="1" dirty="0">
                <a:latin typeface="+mn-ea"/>
                <a:cs typeface="+mn-lt"/>
              </a:rPr>
              <a:t>の年間日数（1910年～）</a:t>
            </a:r>
          </a:p>
        </p:txBody>
      </p:sp>
      <p:sp>
        <p:nvSpPr>
          <p:cNvPr id="27" name="テキスト ボックス 10">
            <a:extLst>
              <a:ext uri="{FF2B5EF4-FFF2-40B4-BE49-F238E27FC236}">
                <a16:creationId xmlns:a16="http://schemas.microsoft.com/office/drawing/2014/main" id="{2110CED9-A179-7DC9-336A-44303CD68117}"/>
              </a:ext>
            </a:extLst>
          </p:cNvPr>
          <p:cNvSpPr txBox="1"/>
          <p:nvPr/>
        </p:nvSpPr>
        <p:spPr>
          <a:xfrm>
            <a:off x="3163814" y="2496633"/>
            <a:ext cx="3030962" cy="276999"/>
          </a:xfrm>
          <a:prstGeom prst="rect">
            <a:avLst/>
          </a:prstGeom>
          <a:noFill/>
        </p:spPr>
        <p:txBody>
          <a:bodyPr wrap="square" lIns="91440" tIns="45720" rIns="91440" bIns="45720" anchor="t">
            <a:spAutoFit/>
          </a:bodyPr>
          <a:lstStyle/>
          <a:p>
            <a:r>
              <a:rPr lang="ja-JP" altLang="en-US" sz="1200" b="1" dirty="0">
                <a:latin typeface="+mn-ea"/>
              </a:rPr>
              <a:t>（信頼水準</a:t>
            </a:r>
            <a:r>
              <a:rPr lang="en-US" altLang="ja-JP" sz="1200" b="1" dirty="0">
                <a:latin typeface="+mn-ea"/>
              </a:rPr>
              <a:t>99</a:t>
            </a:r>
            <a:r>
              <a:rPr lang="ja-JP" altLang="en-US" sz="1200" b="1" dirty="0">
                <a:latin typeface="+mn-ea"/>
              </a:rPr>
              <a:t>％で統計的に有意）</a:t>
            </a:r>
          </a:p>
        </p:txBody>
      </p:sp>
      <p:sp>
        <p:nvSpPr>
          <p:cNvPr id="8" name="テキスト ボックス 13">
            <a:extLst>
              <a:ext uri="{FF2B5EF4-FFF2-40B4-BE49-F238E27FC236}">
                <a16:creationId xmlns:a16="http://schemas.microsoft.com/office/drawing/2014/main" id="{BDFFFDD0-574A-8BFC-B988-302EDAE167D1}"/>
              </a:ext>
            </a:extLst>
          </p:cNvPr>
          <p:cNvSpPr txBox="1"/>
          <p:nvPr/>
        </p:nvSpPr>
        <p:spPr>
          <a:xfrm>
            <a:off x="1359085" y="2749729"/>
            <a:ext cx="2513119" cy="693267"/>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20000"/>
              </a:lnSpc>
            </a:pPr>
            <a:r>
              <a:rPr lang="ja-JP" altLang="en-US" sz="1100" b="1" dirty="0">
                <a:latin typeface="+mn-ea"/>
              </a:rPr>
              <a:t>棒グラフ（緑）：各年の年間回数</a:t>
            </a:r>
            <a:endParaRPr lang="en-US" altLang="ja-JP" sz="1100" b="1" dirty="0">
              <a:latin typeface="+mn-ea"/>
            </a:endParaRPr>
          </a:p>
          <a:p>
            <a:pPr>
              <a:lnSpc>
                <a:spcPct val="120000"/>
              </a:lnSpc>
            </a:pPr>
            <a:r>
              <a:rPr lang="ja-JP" altLang="en-US" sz="1100" b="1" dirty="0">
                <a:latin typeface="+mn-ea"/>
                <a:cs typeface="メイリオ" panose="020B0604030504040204" pitchFamily="50" charset="-128"/>
              </a:rPr>
              <a:t>青い線：</a:t>
            </a:r>
            <a:r>
              <a:rPr lang="en-US" altLang="ja-JP" sz="1100" b="1" dirty="0">
                <a:latin typeface="+mn-ea"/>
                <a:cs typeface="メイリオ" panose="020B0604030504040204" pitchFamily="50" charset="-128"/>
              </a:rPr>
              <a:t>5</a:t>
            </a:r>
            <a:r>
              <a:rPr lang="ja-JP" altLang="en-US" sz="1100" b="1" dirty="0">
                <a:latin typeface="+mn-ea"/>
                <a:cs typeface="メイリオ" panose="020B0604030504040204" pitchFamily="50" charset="-128"/>
              </a:rPr>
              <a:t>年移動平均</a:t>
            </a:r>
            <a:endParaRPr lang="en-US" altLang="ja-JP" sz="1100" b="1" dirty="0">
              <a:latin typeface="+mn-ea"/>
              <a:cs typeface="メイリオ" panose="020B0604030504040204" pitchFamily="50" charset="-128"/>
            </a:endParaRPr>
          </a:p>
          <a:p>
            <a:pPr>
              <a:lnSpc>
                <a:spcPct val="120000"/>
              </a:lnSpc>
            </a:pPr>
            <a:r>
              <a:rPr lang="ja-JP" altLang="en-US" sz="1100" b="1" dirty="0">
                <a:latin typeface="+mn-ea"/>
                <a:cs typeface="メイリオ" panose="020B0604030504040204" pitchFamily="50" charset="-128"/>
              </a:rPr>
              <a:t>赤い直線：長期変化傾向</a:t>
            </a:r>
            <a:endParaRPr lang="en-US" altLang="ja-JP" sz="1100" b="1" dirty="0">
              <a:latin typeface="+mn-ea"/>
              <a:cs typeface="メイリオ" panose="020B0604030504040204" pitchFamily="50" charset="-128"/>
            </a:endParaRPr>
          </a:p>
        </p:txBody>
      </p:sp>
    </p:spTree>
    <p:extLst>
      <p:ext uri="{BB962C8B-B14F-4D97-AF65-F5344CB8AC3E}">
        <p14:creationId xmlns:p14="http://schemas.microsoft.com/office/powerpoint/2010/main" val="36267586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E2E2EF0-0EAE-ECE6-F490-AF7F6CE55AF3}"/>
              </a:ext>
            </a:extLst>
          </p:cNvPr>
          <p:cNvPicPr>
            <a:picLocks noChangeAspect="1"/>
          </p:cNvPicPr>
          <p:nvPr/>
        </p:nvPicPr>
        <p:blipFill>
          <a:blip r:embed="rId3"/>
          <a:stretch>
            <a:fillRect/>
          </a:stretch>
        </p:blipFill>
        <p:spPr>
          <a:xfrm>
            <a:off x="374697" y="2313055"/>
            <a:ext cx="8109585" cy="4515803"/>
          </a:xfrm>
          <a:prstGeom prst="rect">
            <a:avLst/>
          </a:prstGeom>
        </p:spPr>
      </p:pic>
      <p:sp>
        <p:nvSpPr>
          <p:cNvPr id="2" name="タイトル 1"/>
          <p:cNvSpPr>
            <a:spLocks noGrp="1"/>
          </p:cNvSpPr>
          <p:nvPr>
            <p:ph type="title"/>
          </p:nvPr>
        </p:nvSpPr>
        <p:spPr/>
        <p:txBody>
          <a:bodyPr/>
          <a:lstStyle/>
          <a:p>
            <a:r>
              <a:rPr lang="ja-JP" altLang="en-US" dirty="0"/>
              <a:t>気候変動に伴い日本の大雨の発生頻度は増加</a:t>
            </a:r>
            <a:endParaRPr kumimoji="1" lang="ja-JP" altLang="en-US" dirty="0"/>
          </a:p>
        </p:txBody>
      </p:sp>
      <p:sp>
        <p:nvSpPr>
          <p:cNvPr id="3" name="コンテンツ プレースホルダー 2"/>
          <p:cNvSpPr>
            <a:spLocks noGrp="1"/>
          </p:cNvSpPr>
          <p:nvPr>
            <p:ph idx="1"/>
          </p:nvPr>
        </p:nvSpPr>
        <p:spPr/>
        <p:txBody>
          <a:bodyPr/>
          <a:lstStyle/>
          <a:p>
            <a:pPr marL="342900" indent="-342900">
              <a:lnSpc>
                <a:spcPct val="100000"/>
              </a:lnSpc>
              <a:buFont typeface="Wingdings" panose="05000000000000000000" pitchFamily="2" charset="2"/>
              <a:buChar char="l"/>
            </a:pPr>
            <a:r>
              <a:rPr lang="ja-JP" altLang="en-US" dirty="0"/>
              <a:t>大雨の年間発生回数は有意に増加。より強度の強い雨ほど増加率大。</a:t>
            </a:r>
          </a:p>
          <a:p>
            <a:pPr marL="342900" indent="-342900">
              <a:lnSpc>
                <a:spcPct val="100000"/>
              </a:lnSpc>
              <a:buFont typeface="Wingdings" panose="05000000000000000000" pitchFamily="2" charset="2"/>
              <a:buChar char="l"/>
            </a:pPr>
            <a:r>
              <a:rPr lang="en-US" altLang="ja-JP" dirty="0"/>
              <a:t>1980</a:t>
            </a:r>
            <a:r>
              <a:rPr lang="ja-JP" altLang="en-US" dirty="0"/>
              <a:t>年頃と比較して、おおむね</a:t>
            </a:r>
            <a:r>
              <a:rPr lang="en-US" altLang="ja-JP" dirty="0"/>
              <a:t>2</a:t>
            </a:r>
            <a:r>
              <a:rPr lang="ja-JP" altLang="en-US" dirty="0"/>
              <a:t>倍（</a:t>
            </a:r>
            <a:r>
              <a:rPr lang="en-US" altLang="ja-JP" dirty="0"/>
              <a:t>※</a:t>
            </a:r>
            <a:r>
              <a:rPr lang="ja-JP" altLang="en-US" dirty="0"/>
              <a:t>）程度に頻度が増加。</a:t>
            </a:r>
          </a:p>
          <a:p>
            <a:r>
              <a:rPr lang="ja-JP" altLang="en-US" sz="1200" dirty="0"/>
              <a:t>　</a:t>
            </a:r>
            <a:endParaRPr kumimoji="1" lang="ja-JP" altLang="en-US" sz="1200" dirty="0"/>
          </a:p>
        </p:txBody>
      </p:sp>
      <p:sp>
        <p:nvSpPr>
          <p:cNvPr id="4" name="スライド番号プレースホルダー 3"/>
          <p:cNvSpPr>
            <a:spLocks noGrp="1"/>
          </p:cNvSpPr>
          <p:nvPr>
            <p:ph type="sldNum" sz="quarter" idx="12"/>
          </p:nvPr>
        </p:nvSpPr>
        <p:spPr/>
        <p:txBody>
          <a:bodyPr/>
          <a:lstStyle/>
          <a:p>
            <a:fld id="{5F9F9204-6EDA-41A6-81B7-5E8491083ADF}" type="slidenum">
              <a:rPr kumimoji="1" lang="ja-JP" altLang="en-US" smtClean="0"/>
              <a:t>6</a:t>
            </a:fld>
            <a:endParaRPr kumimoji="1" lang="ja-JP" altLang="en-US" dirty="0"/>
          </a:p>
        </p:txBody>
      </p:sp>
      <p:sp>
        <p:nvSpPr>
          <p:cNvPr id="9" name="テキスト ボックス 13">
            <a:extLst>
              <a:ext uri="{FF2B5EF4-FFF2-40B4-BE49-F238E27FC236}">
                <a16:creationId xmlns:a16="http://schemas.microsoft.com/office/drawing/2014/main" id="{7F23D1EB-E3D3-E02B-306D-3AFE0374B33E}"/>
              </a:ext>
            </a:extLst>
          </p:cNvPr>
          <p:cNvSpPr txBox="1"/>
          <p:nvPr/>
        </p:nvSpPr>
        <p:spPr>
          <a:xfrm>
            <a:off x="1472927" y="2778860"/>
            <a:ext cx="2582758" cy="701731"/>
          </a:xfrm>
          <a:prstGeom prst="rect">
            <a:avLst/>
          </a:prstGeom>
          <a:noFill/>
        </p:spPr>
        <p:txBody>
          <a:bodyPr wrap="squar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nSpc>
                <a:spcPct val="120000"/>
              </a:lnSpc>
            </a:pPr>
            <a:r>
              <a:rPr lang="ja-JP" altLang="en-US" sz="1100" b="1" dirty="0">
                <a:latin typeface="+mn-ea"/>
              </a:rPr>
              <a:t>棒グラフ（緑）：各年の年間回数</a:t>
            </a:r>
            <a:endParaRPr lang="en-US" altLang="ja-JP" sz="1100" b="1" dirty="0">
              <a:latin typeface="+mn-ea"/>
            </a:endParaRPr>
          </a:p>
          <a:p>
            <a:pPr>
              <a:lnSpc>
                <a:spcPct val="120000"/>
              </a:lnSpc>
            </a:pPr>
            <a:r>
              <a:rPr lang="ja-JP" altLang="en-US" sz="1100" b="1" dirty="0">
                <a:latin typeface="+mn-ea"/>
                <a:cs typeface="メイリオ" panose="020B0604030504040204" pitchFamily="50" charset="-128"/>
              </a:rPr>
              <a:t>青い線：</a:t>
            </a:r>
            <a:r>
              <a:rPr lang="en-US" altLang="ja-JP" sz="1100" b="1" dirty="0">
                <a:latin typeface="+mn-ea"/>
                <a:cs typeface="メイリオ" panose="020B0604030504040204" pitchFamily="50" charset="-128"/>
              </a:rPr>
              <a:t>5</a:t>
            </a:r>
            <a:r>
              <a:rPr lang="ja-JP" altLang="en-US" sz="1100" b="1" dirty="0">
                <a:latin typeface="+mn-ea"/>
                <a:cs typeface="メイリオ" panose="020B0604030504040204" pitchFamily="50" charset="-128"/>
              </a:rPr>
              <a:t>年移動平均</a:t>
            </a:r>
          </a:p>
          <a:p>
            <a:pPr>
              <a:lnSpc>
                <a:spcPct val="120000"/>
              </a:lnSpc>
            </a:pPr>
            <a:r>
              <a:rPr lang="ja-JP" altLang="en-US" sz="1100" b="1" dirty="0">
                <a:latin typeface="+mn-ea"/>
                <a:cs typeface="メイリオ" panose="020B0604030504040204" pitchFamily="50" charset="-128"/>
              </a:rPr>
              <a:t>赤い直線：長期変化傾向</a:t>
            </a:r>
            <a:endParaRPr lang="en-US" altLang="ja-JP" sz="1100" b="1" dirty="0">
              <a:latin typeface="+mn-ea"/>
              <a:cs typeface="メイリオ" panose="020B0604030504040204" pitchFamily="50" charset="-128"/>
            </a:endParaRPr>
          </a:p>
        </p:txBody>
      </p:sp>
      <p:sp>
        <p:nvSpPr>
          <p:cNvPr id="10" name="テキスト ボックス 9">
            <a:extLst>
              <a:ext uri="{FF2B5EF4-FFF2-40B4-BE49-F238E27FC236}">
                <a16:creationId xmlns:a16="http://schemas.microsoft.com/office/drawing/2014/main" id="{CC4B5753-E299-75F9-9528-7C1FD197F9C1}"/>
              </a:ext>
            </a:extLst>
          </p:cNvPr>
          <p:cNvSpPr txBox="1"/>
          <p:nvPr/>
        </p:nvSpPr>
        <p:spPr>
          <a:xfrm>
            <a:off x="3197715" y="2469390"/>
            <a:ext cx="3543411" cy="276999"/>
          </a:xfrm>
          <a:prstGeom prst="rect">
            <a:avLst/>
          </a:prstGeom>
          <a:noFill/>
        </p:spPr>
        <p:txBody>
          <a:bodyPr wrap="square" lIns="91440" tIns="45720" rIns="91440" bIns="45720" anchor="t">
            <a:spAutoFit/>
          </a:bodyPr>
          <a:lstStyle/>
          <a:p>
            <a:r>
              <a:rPr lang="ja-JP" altLang="en-US" sz="1200" b="1" dirty="0">
                <a:latin typeface="+mn-ea"/>
              </a:rPr>
              <a:t>（信頼水準</a:t>
            </a:r>
            <a:r>
              <a:rPr lang="en-US" altLang="ja-JP" sz="1200" b="1" dirty="0">
                <a:latin typeface="+mn-ea"/>
              </a:rPr>
              <a:t>99</a:t>
            </a:r>
            <a:r>
              <a:rPr lang="ja-JP" altLang="en-US" sz="1200" b="1" dirty="0">
                <a:latin typeface="+mn-ea"/>
              </a:rPr>
              <a:t>％で統計的に有意）</a:t>
            </a:r>
          </a:p>
        </p:txBody>
      </p:sp>
      <p:sp>
        <p:nvSpPr>
          <p:cNvPr id="11" name="正方形/長方形 10"/>
          <p:cNvSpPr/>
          <p:nvPr/>
        </p:nvSpPr>
        <p:spPr>
          <a:xfrm>
            <a:off x="250825" y="1582345"/>
            <a:ext cx="8524365" cy="276999"/>
          </a:xfrm>
          <a:prstGeom prst="rect">
            <a:avLst/>
          </a:prstGeom>
        </p:spPr>
        <p:txBody>
          <a:bodyPr wrap="square">
            <a:spAutoFit/>
          </a:bodyPr>
          <a:lstStyle/>
          <a:p>
            <a:r>
              <a:rPr lang="ja-JP" altLang="en-US" sz="1200" dirty="0">
                <a:solidFill>
                  <a:schemeClr val="tx2"/>
                </a:solidFill>
              </a:rPr>
              <a:t>（</a:t>
            </a:r>
            <a:r>
              <a:rPr lang="en-US" altLang="ja-JP" sz="1200" dirty="0">
                <a:solidFill>
                  <a:schemeClr val="tx2"/>
                </a:solidFill>
              </a:rPr>
              <a:t>※</a:t>
            </a:r>
            <a:r>
              <a:rPr lang="ja-JP" altLang="en-US" sz="1200" dirty="0">
                <a:solidFill>
                  <a:schemeClr val="tx2"/>
                </a:solidFill>
              </a:rPr>
              <a:t>）</a:t>
            </a:r>
            <a:r>
              <a:rPr lang="en-US" altLang="ja-JP" sz="1200" dirty="0">
                <a:solidFill>
                  <a:schemeClr val="tx2"/>
                </a:solidFill>
              </a:rPr>
              <a:t>1</a:t>
            </a:r>
            <a:r>
              <a:rPr lang="ja-JP" altLang="en-US" sz="1200" dirty="0">
                <a:solidFill>
                  <a:schemeClr val="tx2"/>
                </a:solidFill>
              </a:rPr>
              <a:t>時間 </a:t>
            </a:r>
            <a:r>
              <a:rPr lang="en-US" altLang="ja-JP" sz="1200" dirty="0">
                <a:solidFill>
                  <a:schemeClr val="tx2"/>
                </a:solidFill>
              </a:rPr>
              <a:t>80</a:t>
            </a:r>
            <a:r>
              <a:rPr lang="ja-JP" altLang="en-US" sz="1200" dirty="0">
                <a:solidFill>
                  <a:schemeClr val="tx2"/>
                </a:solidFill>
              </a:rPr>
              <a:t>ミリ以上、</a:t>
            </a:r>
            <a:r>
              <a:rPr lang="en-US" altLang="ja-JP" sz="1200" dirty="0">
                <a:solidFill>
                  <a:schemeClr val="tx2"/>
                </a:solidFill>
              </a:rPr>
              <a:t>3</a:t>
            </a:r>
            <a:r>
              <a:rPr lang="ja-JP" altLang="en-US" sz="1200" dirty="0">
                <a:solidFill>
                  <a:schemeClr val="tx2"/>
                </a:solidFill>
              </a:rPr>
              <a:t>時間 </a:t>
            </a:r>
            <a:r>
              <a:rPr lang="en-US" altLang="ja-JP" sz="1200" dirty="0">
                <a:solidFill>
                  <a:schemeClr val="tx2"/>
                </a:solidFill>
              </a:rPr>
              <a:t>150</a:t>
            </a:r>
            <a:r>
              <a:rPr lang="ja-JP" altLang="en-US" sz="1200" dirty="0">
                <a:solidFill>
                  <a:schemeClr val="tx2"/>
                </a:solidFill>
              </a:rPr>
              <a:t>ミリ以上、日降水量 </a:t>
            </a:r>
            <a:r>
              <a:rPr lang="en-US" altLang="ja-JP" sz="1200" dirty="0">
                <a:solidFill>
                  <a:schemeClr val="tx2"/>
                </a:solidFill>
              </a:rPr>
              <a:t>300</a:t>
            </a:r>
            <a:r>
              <a:rPr lang="ja-JP" altLang="en-US" sz="1200" dirty="0">
                <a:solidFill>
                  <a:schemeClr val="tx2"/>
                </a:solidFill>
              </a:rPr>
              <a:t>ミリ以上といった強度の強い雨</a:t>
            </a:r>
          </a:p>
        </p:txBody>
      </p:sp>
      <p:sp>
        <p:nvSpPr>
          <p:cNvPr id="6" name="テキスト ボックス 11">
            <a:extLst>
              <a:ext uri="{FF2B5EF4-FFF2-40B4-BE49-F238E27FC236}">
                <a16:creationId xmlns:a16="http://schemas.microsoft.com/office/drawing/2014/main" id="{83BDAD3B-C0DD-393A-A7BE-97FC7646BCB5}"/>
              </a:ext>
            </a:extLst>
          </p:cNvPr>
          <p:cNvSpPr txBox="1"/>
          <p:nvPr/>
        </p:nvSpPr>
        <p:spPr>
          <a:xfrm>
            <a:off x="453094" y="2026027"/>
            <a:ext cx="8366454" cy="307777"/>
          </a:xfrm>
          <a:prstGeom prst="rect">
            <a:avLst/>
          </a:prstGeom>
          <a:solidFill>
            <a:schemeClr val="bg1"/>
          </a:solidFill>
        </p:spPr>
        <p:txBody>
          <a:bodyPr wrap="square" lIns="91440" tIns="45720" rIns="91440" bIns="45720" rtlCol="0" anchor="t">
            <a:spAutoFit/>
          </a:bodyPr>
          <a:lstStyle/>
          <a:p>
            <a:pPr algn="ctr"/>
            <a:r>
              <a:rPr kumimoji="1" lang="en-US" altLang="ja-JP" sz="1400" b="1" dirty="0">
                <a:latin typeface="+mn-ea"/>
              </a:rPr>
              <a:t>[</a:t>
            </a:r>
            <a:r>
              <a:rPr kumimoji="1" lang="ja-JP" altLang="en-US" sz="1400" b="1" dirty="0">
                <a:latin typeface="+mn-ea"/>
              </a:rPr>
              <a:t>全国</a:t>
            </a:r>
            <a:r>
              <a:rPr lang="ja-JP" altLang="en-US" sz="1400" b="1" dirty="0">
                <a:latin typeface="+mn-ea"/>
              </a:rPr>
              <a:t>アメダス</a:t>
            </a:r>
            <a:r>
              <a:rPr kumimoji="1" lang="en-US" altLang="ja-JP" sz="1400" b="1" dirty="0">
                <a:latin typeface="+mn-ea"/>
              </a:rPr>
              <a:t>]</a:t>
            </a:r>
            <a:r>
              <a:rPr lang="en-US" altLang="ja-JP" sz="1400" b="1" dirty="0">
                <a:latin typeface="+mn-ea"/>
              </a:rPr>
              <a:t>日降水量300mm以上の年間日数</a:t>
            </a:r>
            <a:r>
              <a:rPr lang="ja-JP" sz="1400" b="1" dirty="0">
                <a:latin typeface="+mn-ea"/>
                <a:cs typeface="+mn-lt"/>
              </a:rPr>
              <a:t>（19</a:t>
            </a:r>
            <a:r>
              <a:rPr lang="en-US" altLang="ja-JP" sz="1400" b="1" dirty="0">
                <a:latin typeface="+mn-ea"/>
                <a:cs typeface="+mn-lt"/>
              </a:rPr>
              <a:t>76</a:t>
            </a:r>
            <a:r>
              <a:rPr lang="ja-JP" sz="1400" b="1" dirty="0">
                <a:latin typeface="+mn-ea"/>
                <a:cs typeface="+mn-lt"/>
              </a:rPr>
              <a:t>年～）</a:t>
            </a:r>
          </a:p>
        </p:txBody>
      </p:sp>
    </p:spTree>
    <p:extLst>
      <p:ext uri="{BB962C8B-B14F-4D97-AF65-F5344CB8AC3E}">
        <p14:creationId xmlns:p14="http://schemas.microsoft.com/office/powerpoint/2010/main" val="2218848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右矢印 8"/>
          <p:cNvSpPr/>
          <p:nvPr/>
        </p:nvSpPr>
        <p:spPr>
          <a:xfrm>
            <a:off x="423583" y="3660721"/>
            <a:ext cx="8469592" cy="888957"/>
          </a:xfrm>
          <a:prstGeom prst="rightArrow">
            <a:avLst>
              <a:gd name="adj1" fmla="val 50000"/>
              <a:gd name="adj2" fmla="val 76011"/>
            </a:avLst>
          </a:prstGeom>
          <a:gradFill flip="none" rotWithShape="1">
            <a:gsLst>
              <a:gs pos="0">
                <a:schemeClr val="tx2">
                  <a:lumMod val="40000"/>
                  <a:lumOff val="60000"/>
                </a:schemeClr>
              </a:gs>
              <a:gs pos="54000">
                <a:schemeClr val="tx2">
                  <a:lumMod val="60000"/>
                  <a:lumOff val="40000"/>
                </a:schemeClr>
              </a:gs>
              <a:gs pos="100000">
                <a:schemeClr val="tx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ACB00B72-463C-2D9B-3F17-47096DD35C6D}"/>
              </a:ext>
            </a:extLst>
          </p:cNvPr>
          <p:cNvSpPr>
            <a:spLocks noGrp="1"/>
          </p:cNvSpPr>
          <p:nvPr>
            <p:ph type="title"/>
          </p:nvPr>
        </p:nvSpPr>
        <p:spPr/>
        <p:txBody>
          <a:bodyPr/>
          <a:lstStyle/>
          <a:p>
            <a:r>
              <a:rPr kumimoji="1" lang="ja-JP" altLang="en-US" sz="2400" b="1" dirty="0">
                <a:latin typeface="+mn-ea"/>
                <a:cs typeface="Meiryo UI" panose="020B0604030504040204" pitchFamily="50" charset="-128"/>
              </a:rPr>
              <a:t>農業に関わる気象情報を段階的に</a:t>
            </a:r>
            <a:r>
              <a:rPr lang="ja-JP" altLang="en-US" dirty="0">
                <a:latin typeface="+mn-ea"/>
                <a:cs typeface="Meiryo UI" panose="020B0604030504040204" pitchFamily="50" charset="-128"/>
              </a:rPr>
              <a:t>シームレス</a:t>
            </a:r>
            <a:r>
              <a:rPr kumimoji="1" lang="ja-JP" altLang="en-US" sz="2400" b="1" dirty="0">
                <a:latin typeface="+mn-ea"/>
                <a:cs typeface="Meiryo UI" panose="020B0604030504040204" pitchFamily="50" charset="-128"/>
              </a:rPr>
              <a:t>に発表</a:t>
            </a:r>
            <a:endParaRPr kumimoji="1" lang="ja-JP" altLang="en-US" dirty="0"/>
          </a:p>
        </p:txBody>
      </p:sp>
      <p:graphicFrame>
        <p:nvGraphicFramePr>
          <p:cNvPr id="10" name="表 22">
            <a:extLst>
              <a:ext uri="{FF2B5EF4-FFF2-40B4-BE49-F238E27FC236}">
                <a16:creationId xmlns:a16="http://schemas.microsoft.com/office/drawing/2014/main" id="{C260A21C-59F2-2E18-4F05-F7DF5037487F}"/>
              </a:ext>
            </a:extLst>
          </p:cNvPr>
          <p:cNvGraphicFramePr>
            <a:graphicFrameLocks noGrp="1"/>
          </p:cNvGraphicFramePr>
          <p:nvPr/>
        </p:nvGraphicFramePr>
        <p:xfrm>
          <a:off x="408626" y="933966"/>
          <a:ext cx="8326748" cy="908658"/>
        </p:xfrm>
        <a:graphic>
          <a:graphicData uri="http://schemas.openxmlformats.org/drawingml/2006/table">
            <a:tbl>
              <a:tblPr firstRow="1" bandRow="1">
                <a:tableStyleId>{5940675A-B579-460E-94D1-54222C63F5DA}</a:tableStyleId>
              </a:tblPr>
              <a:tblGrid>
                <a:gridCol w="1120976">
                  <a:extLst>
                    <a:ext uri="{9D8B030D-6E8A-4147-A177-3AD203B41FA5}">
                      <a16:colId xmlns:a16="http://schemas.microsoft.com/office/drawing/2014/main" val="2067583928"/>
                    </a:ext>
                  </a:extLst>
                </a:gridCol>
                <a:gridCol w="7205772">
                  <a:extLst>
                    <a:ext uri="{9D8B030D-6E8A-4147-A177-3AD203B41FA5}">
                      <a16:colId xmlns:a16="http://schemas.microsoft.com/office/drawing/2014/main" val="3520279411"/>
                    </a:ext>
                  </a:extLst>
                </a:gridCol>
              </a:tblGrid>
              <a:tr h="802808">
                <a:tc>
                  <a:txBody>
                    <a:bodyPr/>
                    <a:lstStyle/>
                    <a:p>
                      <a:pPr algn="ctr">
                        <a:lnSpc>
                          <a:spcPct val="120000"/>
                        </a:lnSpc>
                      </a:pPr>
                      <a:r>
                        <a:rPr kumimoji="1" lang="ja-JP" altLang="en-US" sz="1800" b="1" dirty="0">
                          <a:solidFill>
                            <a:schemeClr val="bg1"/>
                          </a:solidFill>
                        </a:rPr>
                        <a:t>気象庁</a:t>
                      </a: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ja-JP" altLang="en-US" sz="1800" b="1" dirty="0">
                          <a:solidFill>
                            <a:schemeClr val="tx1"/>
                          </a:solidFill>
                        </a:rPr>
                        <a:t>顕著現象を考慮した</a:t>
                      </a:r>
                      <a:r>
                        <a:rPr lang="ja-JP" altLang="en-US" sz="1800" b="1" dirty="0">
                          <a:solidFill>
                            <a:schemeClr val="tx1"/>
                          </a:solidFill>
                        </a:rPr>
                        <a:t>様々</a:t>
                      </a:r>
                      <a:r>
                        <a:rPr kumimoji="1" lang="ja-JP" altLang="en-US" sz="1800" b="1" dirty="0">
                          <a:solidFill>
                            <a:schemeClr val="tx1"/>
                          </a:solidFill>
                        </a:rPr>
                        <a:t>な気象情報・気象</a:t>
                      </a:r>
                      <a:r>
                        <a:rPr lang="ja-JP" altLang="en-US" sz="1800" b="1" dirty="0">
                          <a:solidFill>
                            <a:schemeClr val="tx1"/>
                          </a:solidFill>
                        </a:rPr>
                        <a:t>データ</a:t>
                      </a:r>
                      <a:r>
                        <a:rPr kumimoji="1" lang="ja-JP" altLang="en-US" sz="1800" b="1" dirty="0">
                          <a:solidFill>
                            <a:schemeClr val="tx1"/>
                          </a:solidFill>
                        </a:rPr>
                        <a:t>を提供</a:t>
                      </a:r>
                      <a:endParaRPr kumimoji="1" lang="en-US" altLang="ja-JP" sz="1800" b="1" dirty="0">
                        <a:solidFill>
                          <a:schemeClr val="tx1"/>
                        </a:solidFill>
                      </a:endParaRP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1" lang="ja-JP" altLang="en-US" sz="1800" b="1" dirty="0">
                          <a:solidFill>
                            <a:schemeClr val="tx1"/>
                          </a:solidFill>
                        </a:rPr>
                        <a:t>様々な気象リスクの回避・軽減に貢献</a:t>
                      </a:r>
                      <a:endParaRPr kumimoji="1" lang="en-US" altLang="ja-JP" sz="1800" b="1" dirty="0">
                        <a:solidFill>
                          <a:schemeClr val="tx1"/>
                        </a:solidFill>
                      </a:endParaRPr>
                    </a:p>
                  </a:txBody>
                  <a:tcPr marL="108000" marR="108000" marT="108000" marB="108000" anchor="ctr">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2171541"/>
                  </a:ext>
                </a:extLst>
              </a:tr>
            </a:tbl>
          </a:graphicData>
        </a:graphic>
      </p:graphicFrame>
      <p:sp>
        <p:nvSpPr>
          <p:cNvPr id="17" name="テキスト ボックス 16">
            <a:extLst>
              <a:ext uri="{FF2B5EF4-FFF2-40B4-BE49-F238E27FC236}">
                <a16:creationId xmlns:a16="http://schemas.microsoft.com/office/drawing/2014/main" id="{8E1B9206-39ED-96DD-4A30-34C0AF45BB91}"/>
              </a:ext>
            </a:extLst>
          </p:cNvPr>
          <p:cNvSpPr txBox="1"/>
          <p:nvPr/>
        </p:nvSpPr>
        <p:spPr>
          <a:xfrm>
            <a:off x="494710" y="3946675"/>
            <a:ext cx="8240664" cy="338554"/>
          </a:xfrm>
          <a:prstGeom prst="rect">
            <a:avLst/>
          </a:prstGeom>
          <a:noFill/>
        </p:spPr>
        <p:txBody>
          <a:bodyPr wrap="square" rtlCol="0">
            <a:spAutoFit/>
          </a:bodyPr>
          <a:lstStyle/>
          <a:p>
            <a:r>
              <a:rPr kumimoji="1" lang="en-US" altLang="ja-JP" sz="1600" b="1" dirty="0">
                <a:solidFill>
                  <a:schemeClr val="bg1"/>
                </a:solidFill>
              </a:rPr>
              <a:t>6</a:t>
            </a:r>
            <a:r>
              <a:rPr kumimoji="1" lang="ja-JP" altLang="en-US" sz="1600" b="1" dirty="0">
                <a:solidFill>
                  <a:schemeClr val="bg1"/>
                </a:solidFill>
              </a:rPr>
              <a:t>～</a:t>
            </a:r>
            <a:r>
              <a:rPr kumimoji="1" lang="en-US" altLang="ja-JP" sz="1600" b="1" dirty="0">
                <a:solidFill>
                  <a:schemeClr val="bg1"/>
                </a:solidFill>
              </a:rPr>
              <a:t>1</a:t>
            </a:r>
            <a:r>
              <a:rPr kumimoji="1" lang="ja-JP" altLang="en-US" sz="1600" b="1" dirty="0">
                <a:solidFill>
                  <a:schemeClr val="bg1"/>
                </a:solidFill>
              </a:rPr>
              <a:t>か月前</a:t>
            </a:r>
            <a:r>
              <a:rPr lang="ja-JP" altLang="en-US" sz="1600" b="1" dirty="0">
                <a:solidFill>
                  <a:schemeClr val="bg1"/>
                </a:solidFill>
              </a:rPr>
              <a:t>      </a:t>
            </a:r>
            <a:r>
              <a:rPr lang="en-US" altLang="ja-JP" sz="1600" b="1" dirty="0">
                <a:solidFill>
                  <a:schemeClr val="bg1"/>
                </a:solidFill>
              </a:rPr>
              <a:t>2</a:t>
            </a:r>
            <a:r>
              <a:rPr lang="ja-JP" altLang="en-US" sz="1600" b="1" dirty="0">
                <a:solidFill>
                  <a:schemeClr val="bg1"/>
                </a:solidFill>
              </a:rPr>
              <a:t>週間前　　</a:t>
            </a:r>
            <a:r>
              <a:rPr lang="en-US" altLang="ja-JP" sz="1600" b="1" dirty="0">
                <a:solidFill>
                  <a:schemeClr val="bg1"/>
                </a:solidFill>
              </a:rPr>
              <a:t>1</a:t>
            </a:r>
            <a:r>
              <a:rPr lang="ja-JP" altLang="en-US" sz="1600" b="1" dirty="0">
                <a:solidFill>
                  <a:schemeClr val="bg1"/>
                </a:solidFill>
              </a:rPr>
              <a:t>週間前      </a:t>
            </a:r>
            <a:r>
              <a:rPr lang="en-US" altLang="ja-JP" sz="1600" b="1" dirty="0">
                <a:solidFill>
                  <a:schemeClr val="bg1"/>
                </a:solidFill>
              </a:rPr>
              <a:t>5</a:t>
            </a:r>
            <a:r>
              <a:rPr lang="ja-JP" altLang="en-US" sz="1600" b="1" dirty="0">
                <a:solidFill>
                  <a:schemeClr val="bg1"/>
                </a:solidFill>
              </a:rPr>
              <a:t>日前         数日前          前日             数時間前</a:t>
            </a:r>
            <a:endParaRPr kumimoji="1" lang="ja-JP" altLang="en-US" sz="1600" b="1" dirty="0">
              <a:solidFill>
                <a:schemeClr val="bg1"/>
              </a:solidFill>
            </a:endParaRPr>
          </a:p>
        </p:txBody>
      </p:sp>
      <p:cxnSp>
        <p:nvCxnSpPr>
          <p:cNvPr id="36" name="コネクタ: カギ線 35">
            <a:extLst>
              <a:ext uri="{FF2B5EF4-FFF2-40B4-BE49-F238E27FC236}">
                <a16:creationId xmlns:a16="http://schemas.microsoft.com/office/drawing/2014/main" id="{EDB3AE97-241F-16D8-CBB9-B25BE5E02749}"/>
              </a:ext>
            </a:extLst>
          </p:cNvPr>
          <p:cNvCxnSpPr>
            <a:cxnSpLocks/>
          </p:cNvCxnSpPr>
          <p:nvPr/>
        </p:nvCxnSpPr>
        <p:spPr>
          <a:xfrm>
            <a:off x="1401986" y="4760777"/>
            <a:ext cx="2141502" cy="756625"/>
          </a:xfrm>
          <a:prstGeom prst="bentConnector3">
            <a:avLst>
              <a:gd name="adj1" fmla="val 184"/>
            </a:avLst>
          </a:prstGeom>
          <a:ln w="19050">
            <a:solidFill>
              <a:schemeClr val="accent1">
                <a:lumMod val="90000"/>
              </a:schemeClr>
            </a:solidFill>
            <a:tailEnd type="non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DCAFFB68-CFAE-B06B-08B2-BEF4585F8335}"/>
              </a:ext>
            </a:extLst>
          </p:cNvPr>
          <p:cNvSpPr txBox="1"/>
          <p:nvPr/>
        </p:nvSpPr>
        <p:spPr>
          <a:xfrm>
            <a:off x="1400357" y="4958009"/>
            <a:ext cx="2097142" cy="526298"/>
          </a:xfrm>
          <a:prstGeom prst="rect">
            <a:avLst/>
          </a:prstGeom>
          <a:noFill/>
        </p:spPr>
        <p:txBody>
          <a:bodyPr wrap="square">
            <a:spAutoFit/>
          </a:bodyPr>
          <a:lstStyle/>
          <a:p>
            <a:pPr>
              <a:lnSpc>
                <a:spcPct val="120000"/>
              </a:lnSpc>
            </a:pPr>
            <a:r>
              <a:rPr kumimoji="1" lang="ja-JP" altLang="en-US" sz="1200" dirty="0">
                <a:solidFill>
                  <a:schemeClr val="tx1"/>
                </a:solidFill>
                <a:latin typeface="+mn-ea"/>
              </a:rPr>
              <a:t>作付け品種の決定</a:t>
            </a:r>
            <a:endParaRPr kumimoji="1" lang="en-US" altLang="ja-JP" sz="1200" dirty="0">
              <a:solidFill>
                <a:schemeClr val="tx1"/>
              </a:solidFill>
              <a:latin typeface="+mn-ea"/>
            </a:endParaRPr>
          </a:p>
          <a:p>
            <a:pPr>
              <a:lnSpc>
                <a:spcPct val="120000"/>
              </a:lnSpc>
            </a:pPr>
            <a:r>
              <a:rPr lang="ja-JP" altLang="en-US" sz="1200" dirty="0">
                <a:solidFill>
                  <a:schemeClr val="tx1"/>
                </a:solidFill>
                <a:latin typeface="+mn-ea"/>
              </a:rPr>
              <a:t>農作業スケジュールの決定</a:t>
            </a:r>
            <a:endParaRPr lang="en-US" altLang="ja-JP" sz="1200" dirty="0">
              <a:solidFill>
                <a:schemeClr val="tx1"/>
              </a:solidFill>
              <a:latin typeface="+mn-ea"/>
            </a:endParaRPr>
          </a:p>
        </p:txBody>
      </p:sp>
      <p:sp>
        <p:nvSpPr>
          <p:cNvPr id="49" name="テキスト ボックス 48">
            <a:extLst>
              <a:ext uri="{FF2B5EF4-FFF2-40B4-BE49-F238E27FC236}">
                <a16:creationId xmlns:a16="http://schemas.microsoft.com/office/drawing/2014/main" id="{56B04208-FDC9-3CE8-C1B4-8F9082883495}"/>
              </a:ext>
            </a:extLst>
          </p:cNvPr>
          <p:cNvSpPr txBox="1"/>
          <p:nvPr/>
        </p:nvSpPr>
        <p:spPr>
          <a:xfrm>
            <a:off x="3909598" y="4946925"/>
            <a:ext cx="1706302" cy="304699"/>
          </a:xfrm>
          <a:prstGeom prst="rect">
            <a:avLst/>
          </a:prstGeom>
          <a:noFill/>
        </p:spPr>
        <p:txBody>
          <a:bodyPr wrap="square">
            <a:spAutoFit/>
          </a:bodyPr>
          <a:lstStyle/>
          <a:p>
            <a:pPr>
              <a:lnSpc>
                <a:spcPct val="120000"/>
              </a:lnSpc>
            </a:pPr>
            <a:r>
              <a:rPr lang="ja-JP" altLang="en-US" sz="1200" b="0" i="0" u="none" strike="noStrike" baseline="0" dirty="0">
                <a:solidFill>
                  <a:schemeClr val="tx1"/>
                </a:solidFill>
                <a:latin typeface="MS-Mincho"/>
              </a:rPr>
              <a:t>水管理、病害虫予防</a:t>
            </a:r>
            <a:endParaRPr lang="en-US" altLang="ja-JP" sz="1200" b="0" i="0" u="none" strike="noStrike" baseline="0" dirty="0">
              <a:solidFill>
                <a:schemeClr val="tx1"/>
              </a:solidFill>
              <a:latin typeface="MS-Mincho"/>
            </a:endParaRPr>
          </a:p>
        </p:txBody>
      </p:sp>
      <p:cxnSp>
        <p:nvCxnSpPr>
          <p:cNvPr id="50" name="コネクタ: カギ線 49">
            <a:extLst>
              <a:ext uri="{FF2B5EF4-FFF2-40B4-BE49-F238E27FC236}">
                <a16:creationId xmlns:a16="http://schemas.microsoft.com/office/drawing/2014/main" id="{99BC9A33-E9F6-E804-B7CF-25787346C5B4}"/>
              </a:ext>
            </a:extLst>
          </p:cNvPr>
          <p:cNvCxnSpPr>
            <a:cxnSpLocks/>
          </p:cNvCxnSpPr>
          <p:nvPr/>
        </p:nvCxnSpPr>
        <p:spPr>
          <a:xfrm>
            <a:off x="3897017" y="4613149"/>
            <a:ext cx="1620000" cy="648000"/>
          </a:xfrm>
          <a:prstGeom prst="bentConnector3">
            <a:avLst>
              <a:gd name="adj1" fmla="val 184"/>
            </a:avLst>
          </a:prstGeom>
          <a:ln w="19050">
            <a:solidFill>
              <a:schemeClr val="accent1">
                <a:lumMod val="9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1" name="コネクタ: カギ線 50">
            <a:extLst>
              <a:ext uri="{FF2B5EF4-FFF2-40B4-BE49-F238E27FC236}">
                <a16:creationId xmlns:a16="http://schemas.microsoft.com/office/drawing/2014/main" id="{39026E31-97F5-BC00-8B33-07FA77B2EE8A}"/>
              </a:ext>
            </a:extLst>
          </p:cNvPr>
          <p:cNvCxnSpPr>
            <a:cxnSpLocks/>
          </p:cNvCxnSpPr>
          <p:nvPr/>
        </p:nvCxnSpPr>
        <p:spPr>
          <a:xfrm>
            <a:off x="6159183" y="4710557"/>
            <a:ext cx="1872000" cy="792000"/>
          </a:xfrm>
          <a:prstGeom prst="bentConnector3">
            <a:avLst>
              <a:gd name="adj1" fmla="val 184"/>
            </a:avLst>
          </a:prstGeom>
          <a:ln w="19050">
            <a:solidFill>
              <a:schemeClr val="accent1">
                <a:lumMod val="90000"/>
              </a:schemeClr>
            </a:solidFill>
            <a:tailEnd type="none"/>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F24979CC-6BA8-BD7E-4140-3CF9CE313E51}"/>
              </a:ext>
            </a:extLst>
          </p:cNvPr>
          <p:cNvSpPr txBox="1"/>
          <p:nvPr/>
        </p:nvSpPr>
        <p:spPr>
          <a:xfrm>
            <a:off x="6184837" y="4985719"/>
            <a:ext cx="1820691" cy="526298"/>
          </a:xfrm>
          <a:prstGeom prst="rect">
            <a:avLst/>
          </a:prstGeom>
          <a:noFill/>
        </p:spPr>
        <p:txBody>
          <a:bodyPr wrap="square">
            <a:spAutoFit/>
          </a:bodyPr>
          <a:lstStyle/>
          <a:p>
            <a:pPr>
              <a:lnSpc>
                <a:spcPct val="120000"/>
              </a:lnSpc>
            </a:pPr>
            <a:r>
              <a:rPr kumimoji="1" lang="ja-JP" altLang="en-US" sz="1200" dirty="0">
                <a:solidFill>
                  <a:schemeClr val="tx1"/>
                </a:solidFill>
              </a:rPr>
              <a:t>防霜対策、</a:t>
            </a:r>
            <a:r>
              <a:rPr lang="ja-JP" altLang="en-US" sz="1200" dirty="0">
                <a:solidFill>
                  <a:schemeClr val="tx1"/>
                </a:solidFill>
              </a:rPr>
              <a:t>熱中症対策</a:t>
            </a:r>
            <a:endParaRPr lang="en-US" altLang="ja-JP" sz="1200" dirty="0">
              <a:solidFill>
                <a:schemeClr val="tx1"/>
              </a:solidFill>
            </a:endParaRPr>
          </a:p>
          <a:p>
            <a:pPr>
              <a:lnSpc>
                <a:spcPct val="120000"/>
              </a:lnSpc>
            </a:pPr>
            <a:r>
              <a:rPr kumimoji="1" lang="ja-JP" altLang="en-US" sz="1200" dirty="0">
                <a:solidFill>
                  <a:schemeClr val="tx1"/>
                </a:solidFill>
              </a:rPr>
              <a:t>排水溝整備、施設点検</a:t>
            </a:r>
          </a:p>
        </p:txBody>
      </p:sp>
      <p:sp>
        <p:nvSpPr>
          <p:cNvPr id="26" name="四角形: 角を丸くする 25">
            <a:extLst>
              <a:ext uri="{FF2B5EF4-FFF2-40B4-BE49-F238E27FC236}">
                <a16:creationId xmlns:a16="http://schemas.microsoft.com/office/drawing/2014/main" id="{1B0ECF3F-E857-7810-C7F5-9E2D49DB81E2}"/>
              </a:ext>
            </a:extLst>
          </p:cNvPr>
          <p:cNvSpPr/>
          <p:nvPr/>
        </p:nvSpPr>
        <p:spPr>
          <a:xfrm>
            <a:off x="3206019" y="4534383"/>
            <a:ext cx="1440000" cy="338554"/>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spcAft>
                <a:spcPts val="1200"/>
              </a:spcAft>
            </a:pPr>
            <a:r>
              <a:rPr lang="ja-JP" altLang="en-US" sz="1400" b="1" dirty="0">
                <a:solidFill>
                  <a:schemeClr val="bg1"/>
                </a:solidFill>
              </a:rPr>
              <a:t>事前対策</a:t>
            </a:r>
            <a:endParaRPr lang="en-US" altLang="ja-JP" sz="1400" b="1" dirty="0">
              <a:solidFill>
                <a:schemeClr val="bg1"/>
              </a:solidFill>
            </a:endParaRPr>
          </a:p>
        </p:txBody>
      </p:sp>
      <p:sp>
        <p:nvSpPr>
          <p:cNvPr id="8" name="四角形: 角を丸くする 7">
            <a:extLst>
              <a:ext uri="{FF2B5EF4-FFF2-40B4-BE49-F238E27FC236}">
                <a16:creationId xmlns:a16="http://schemas.microsoft.com/office/drawing/2014/main" id="{E0628338-1B1F-2684-DFFB-C2AD57AA7999}"/>
              </a:ext>
            </a:extLst>
          </p:cNvPr>
          <p:cNvSpPr/>
          <p:nvPr/>
        </p:nvSpPr>
        <p:spPr>
          <a:xfrm>
            <a:off x="5452796" y="4490106"/>
            <a:ext cx="1440000" cy="338554"/>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spcAft>
                <a:spcPts val="1200"/>
              </a:spcAft>
            </a:pPr>
            <a:r>
              <a:rPr lang="ja-JP" altLang="en-US" sz="1400" b="1" dirty="0">
                <a:solidFill>
                  <a:schemeClr val="bg1"/>
                </a:solidFill>
              </a:rPr>
              <a:t>直前対策</a:t>
            </a:r>
            <a:endParaRPr lang="en-US" altLang="ja-JP" sz="1400" b="1" dirty="0">
              <a:solidFill>
                <a:schemeClr val="bg1"/>
              </a:solidFill>
            </a:endParaRPr>
          </a:p>
        </p:txBody>
      </p:sp>
      <p:sp>
        <p:nvSpPr>
          <p:cNvPr id="28" name="四角形: 角を丸くする 27">
            <a:extLst>
              <a:ext uri="{FF2B5EF4-FFF2-40B4-BE49-F238E27FC236}">
                <a16:creationId xmlns:a16="http://schemas.microsoft.com/office/drawing/2014/main" id="{6DC4D0F7-DFA0-4505-A84D-020BAB43266E}"/>
              </a:ext>
            </a:extLst>
          </p:cNvPr>
          <p:cNvSpPr/>
          <p:nvPr/>
        </p:nvSpPr>
        <p:spPr>
          <a:xfrm>
            <a:off x="760508" y="4534383"/>
            <a:ext cx="1440000" cy="36000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algn="ctr">
              <a:spcAft>
                <a:spcPts val="1200"/>
              </a:spcAft>
            </a:pPr>
            <a:r>
              <a:rPr lang="ja-JP" altLang="en-US" sz="1400" b="1" dirty="0">
                <a:solidFill>
                  <a:schemeClr val="bg1"/>
                </a:solidFill>
              </a:rPr>
              <a:t>作業計画</a:t>
            </a:r>
            <a:endParaRPr lang="en-US" altLang="ja-JP" sz="1100" dirty="0">
              <a:solidFill>
                <a:schemeClr val="bg1"/>
              </a:solidFill>
            </a:endParaRPr>
          </a:p>
        </p:txBody>
      </p:sp>
      <p:sp>
        <p:nvSpPr>
          <p:cNvPr id="4" name="スライド番号プレースホルダー 3">
            <a:extLst>
              <a:ext uri="{FF2B5EF4-FFF2-40B4-BE49-F238E27FC236}">
                <a16:creationId xmlns:a16="http://schemas.microsoft.com/office/drawing/2014/main" id="{B802B119-6E3D-E893-C52D-1896D3CEBC4A}"/>
              </a:ext>
            </a:extLst>
          </p:cNvPr>
          <p:cNvSpPr>
            <a:spLocks noGrp="1"/>
          </p:cNvSpPr>
          <p:nvPr>
            <p:ph type="sldNum" sz="quarter" idx="12"/>
          </p:nvPr>
        </p:nvSpPr>
        <p:spPr/>
        <p:txBody>
          <a:bodyPr/>
          <a:lstStyle/>
          <a:p>
            <a:fld id="{5F9F9204-6EDA-41A6-81B7-5E8491083ADF}" type="slidenum">
              <a:rPr kumimoji="1" lang="ja-JP" altLang="en-US" smtClean="0"/>
              <a:t>7</a:t>
            </a:fld>
            <a:endParaRPr kumimoji="1" lang="ja-JP" altLang="en-US" dirty="0"/>
          </a:p>
        </p:txBody>
      </p:sp>
      <p:sp>
        <p:nvSpPr>
          <p:cNvPr id="7" name="正方形/長方形 6"/>
          <p:cNvSpPr/>
          <p:nvPr/>
        </p:nvSpPr>
        <p:spPr>
          <a:xfrm>
            <a:off x="1350680" y="2989197"/>
            <a:ext cx="1675202" cy="527452"/>
          </a:xfrm>
          <a:prstGeom prst="rect">
            <a:avLst/>
          </a:prstGeom>
        </p:spPr>
        <p:txBody>
          <a:bodyPr wrap="square">
            <a:spAutoFit/>
          </a:bodyPr>
          <a:lstStyle/>
          <a:p>
            <a:pPr algn="r">
              <a:lnSpc>
                <a:spcPct val="110000"/>
              </a:lnSpc>
            </a:pPr>
            <a:r>
              <a:rPr lang="ja-JP" altLang="en-US" sz="1300" b="1" dirty="0">
                <a:solidFill>
                  <a:schemeClr val="tx2"/>
                </a:solidFill>
              </a:rPr>
              <a:t>２週間気温予報</a:t>
            </a:r>
            <a:endParaRPr lang="en-US" altLang="ja-JP" sz="1300" b="1" dirty="0">
              <a:solidFill>
                <a:schemeClr val="tx2"/>
              </a:solidFill>
            </a:endParaRPr>
          </a:p>
          <a:p>
            <a:pPr algn="r">
              <a:lnSpc>
                <a:spcPct val="110000"/>
              </a:lnSpc>
            </a:pPr>
            <a:r>
              <a:rPr lang="ja-JP" altLang="en-US" sz="1300" b="1" dirty="0">
                <a:solidFill>
                  <a:schemeClr val="tx2"/>
                </a:solidFill>
              </a:rPr>
              <a:t>早期天候情報</a:t>
            </a:r>
          </a:p>
        </p:txBody>
      </p:sp>
      <p:sp>
        <p:nvSpPr>
          <p:cNvPr id="27" name="正方形/長方形 26"/>
          <p:cNvSpPr/>
          <p:nvPr/>
        </p:nvSpPr>
        <p:spPr>
          <a:xfrm>
            <a:off x="305446" y="2573217"/>
            <a:ext cx="1376633" cy="954107"/>
          </a:xfrm>
          <a:prstGeom prst="rect">
            <a:avLst/>
          </a:prstGeom>
        </p:spPr>
        <p:txBody>
          <a:bodyPr wrap="square">
            <a:spAutoFit/>
          </a:bodyPr>
          <a:lstStyle/>
          <a:p>
            <a:pPr algn="r"/>
            <a:r>
              <a:rPr lang="ja-JP" altLang="en-US" sz="1400" b="1" dirty="0">
                <a:solidFill>
                  <a:schemeClr val="tx2"/>
                </a:solidFill>
              </a:rPr>
              <a:t>暖候期予報</a:t>
            </a:r>
          </a:p>
          <a:p>
            <a:pPr algn="r"/>
            <a:r>
              <a:rPr lang="ja-JP" altLang="en-US" sz="1400" b="1" dirty="0">
                <a:solidFill>
                  <a:schemeClr val="tx2"/>
                </a:solidFill>
              </a:rPr>
              <a:t>寒候期予報</a:t>
            </a:r>
          </a:p>
          <a:p>
            <a:pPr algn="r"/>
            <a:r>
              <a:rPr lang="ja-JP" altLang="en-US" sz="1400" b="1" dirty="0">
                <a:solidFill>
                  <a:schemeClr val="tx2"/>
                </a:solidFill>
              </a:rPr>
              <a:t>3か月予報</a:t>
            </a:r>
          </a:p>
          <a:p>
            <a:pPr algn="r"/>
            <a:r>
              <a:rPr lang="ja-JP" altLang="en-US" sz="1400" b="1" dirty="0">
                <a:solidFill>
                  <a:schemeClr val="tx2"/>
                </a:solidFill>
              </a:rPr>
              <a:t>1か月予報</a:t>
            </a:r>
          </a:p>
        </p:txBody>
      </p:sp>
      <p:sp>
        <p:nvSpPr>
          <p:cNvPr id="29" name="正方形/長方形 28"/>
          <p:cNvSpPr/>
          <p:nvPr/>
        </p:nvSpPr>
        <p:spPr>
          <a:xfrm>
            <a:off x="2878632" y="3212247"/>
            <a:ext cx="1414085" cy="307777"/>
          </a:xfrm>
          <a:prstGeom prst="rect">
            <a:avLst/>
          </a:prstGeom>
        </p:spPr>
        <p:txBody>
          <a:bodyPr wrap="square">
            <a:spAutoFit/>
          </a:bodyPr>
          <a:lstStyle/>
          <a:p>
            <a:pPr algn="r"/>
            <a:r>
              <a:rPr lang="ja-JP" altLang="en-US" sz="1400" b="1" dirty="0">
                <a:solidFill>
                  <a:schemeClr val="tx2"/>
                </a:solidFill>
              </a:rPr>
              <a:t>週間天気予報</a:t>
            </a:r>
            <a:endParaRPr lang="en-US" altLang="ja-JP" sz="1400" b="1" dirty="0">
              <a:solidFill>
                <a:schemeClr val="tx2"/>
              </a:solidFill>
            </a:endParaRPr>
          </a:p>
        </p:txBody>
      </p:sp>
      <p:sp>
        <p:nvSpPr>
          <p:cNvPr id="30" name="正方形/長方形 29"/>
          <p:cNvSpPr/>
          <p:nvPr/>
        </p:nvSpPr>
        <p:spPr>
          <a:xfrm>
            <a:off x="4305254" y="3188577"/>
            <a:ext cx="902811" cy="307777"/>
          </a:xfrm>
          <a:prstGeom prst="rect">
            <a:avLst/>
          </a:prstGeom>
        </p:spPr>
        <p:txBody>
          <a:bodyPr wrap="none">
            <a:spAutoFit/>
          </a:bodyPr>
          <a:lstStyle/>
          <a:p>
            <a:pPr algn="ctr"/>
            <a:r>
              <a:rPr lang="ja-JP" altLang="en-US" sz="1400" b="1" dirty="0">
                <a:solidFill>
                  <a:schemeClr val="tx2"/>
                </a:solidFill>
              </a:rPr>
              <a:t>台風情報</a:t>
            </a:r>
          </a:p>
        </p:txBody>
      </p:sp>
      <p:sp>
        <p:nvSpPr>
          <p:cNvPr id="31" name="正方形/長方形 30"/>
          <p:cNvSpPr/>
          <p:nvPr/>
        </p:nvSpPr>
        <p:spPr>
          <a:xfrm>
            <a:off x="5356093" y="3005031"/>
            <a:ext cx="902811" cy="523220"/>
          </a:xfrm>
          <a:prstGeom prst="rect">
            <a:avLst/>
          </a:prstGeom>
        </p:spPr>
        <p:txBody>
          <a:bodyPr wrap="none">
            <a:spAutoFit/>
          </a:bodyPr>
          <a:lstStyle/>
          <a:p>
            <a:pPr algn="ctr"/>
            <a:r>
              <a:rPr lang="ja-JP" altLang="en-US" sz="1400" b="1" dirty="0">
                <a:solidFill>
                  <a:schemeClr val="tx2"/>
                </a:solidFill>
              </a:rPr>
              <a:t>府県</a:t>
            </a:r>
            <a:endParaRPr lang="en-US" altLang="ja-JP" sz="1400" b="1" dirty="0">
              <a:solidFill>
                <a:schemeClr val="tx2"/>
              </a:solidFill>
            </a:endParaRPr>
          </a:p>
          <a:p>
            <a:pPr algn="ctr"/>
            <a:r>
              <a:rPr lang="ja-JP" altLang="en-US" sz="1400" b="1" dirty="0">
                <a:solidFill>
                  <a:schemeClr val="tx2"/>
                </a:solidFill>
              </a:rPr>
              <a:t>天気予報</a:t>
            </a:r>
          </a:p>
        </p:txBody>
      </p:sp>
      <p:sp>
        <p:nvSpPr>
          <p:cNvPr id="32" name="正方形/長方形 31"/>
          <p:cNvSpPr/>
          <p:nvPr/>
        </p:nvSpPr>
        <p:spPr>
          <a:xfrm>
            <a:off x="5824258" y="2979058"/>
            <a:ext cx="1553575" cy="523220"/>
          </a:xfrm>
          <a:prstGeom prst="rect">
            <a:avLst/>
          </a:prstGeom>
        </p:spPr>
        <p:txBody>
          <a:bodyPr wrap="square">
            <a:spAutoFit/>
          </a:bodyPr>
          <a:lstStyle/>
          <a:p>
            <a:pPr algn="r"/>
            <a:r>
              <a:rPr lang="ja-JP" altLang="en-US" sz="1400" b="1" dirty="0">
                <a:solidFill>
                  <a:schemeClr val="tx2"/>
                </a:solidFill>
              </a:rPr>
              <a:t>熱中症警戒</a:t>
            </a:r>
            <a:endParaRPr lang="en-US" altLang="ja-JP" sz="1400" b="1" dirty="0">
              <a:solidFill>
                <a:schemeClr val="tx2"/>
              </a:solidFill>
            </a:endParaRPr>
          </a:p>
          <a:p>
            <a:pPr algn="r"/>
            <a:r>
              <a:rPr lang="ja-JP" altLang="en-US" sz="1400" b="1" dirty="0">
                <a:solidFill>
                  <a:schemeClr val="tx2"/>
                </a:solidFill>
              </a:rPr>
              <a:t>アラート</a:t>
            </a:r>
          </a:p>
        </p:txBody>
      </p:sp>
      <p:sp>
        <p:nvSpPr>
          <p:cNvPr id="37" name="正方形/長方形 36"/>
          <p:cNvSpPr/>
          <p:nvPr/>
        </p:nvSpPr>
        <p:spPr>
          <a:xfrm>
            <a:off x="7086137" y="2784476"/>
            <a:ext cx="1640436" cy="738664"/>
          </a:xfrm>
          <a:prstGeom prst="rect">
            <a:avLst/>
          </a:prstGeom>
        </p:spPr>
        <p:txBody>
          <a:bodyPr wrap="square">
            <a:spAutoFit/>
          </a:bodyPr>
          <a:lstStyle/>
          <a:p>
            <a:pPr algn="r"/>
            <a:r>
              <a:rPr lang="ja-JP" altLang="en-US" sz="1400" b="1" dirty="0">
                <a:solidFill>
                  <a:schemeClr val="tx2"/>
                </a:solidFill>
              </a:rPr>
              <a:t>雨雲の動き</a:t>
            </a:r>
            <a:endParaRPr lang="en-US" altLang="ja-JP" sz="1400" b="1" dirty="0">
              <a:solidFill>
                <a:schemeClr val="tx2"/>
              </a:solidFill>
            </a:endParaRPr>
          </a:p>
          <a:p>
            <a:pPr algn="r"/>
            <a:r>
              <a:rPr lang="ja-JP" altLang="en-US" sz="1400" b="1" dirty="0">
                <a:solidFill>
                  <a:schemeClr val="tx2"/>
                </a:solidFill>
              </a:rPr>
              <a:t>今後の雨</a:t>
            </a:r>
            <a:endParaRPr lang="en-US" altLang="ja-JP" sz="1400" b="1" dirty="0">
              <a:solidFill>
                <a:schemeClr val="tx2"/>
              </a:solidFill>
            </a:endParaRPr>
          </a:p>
          <a:p>
            <a:pPr algn="r"/>
            <a:r>
              <a:rPr lang="ja-JP" altLang="en-US" sz="1400" b="1" dirty="0">
                <a:solidFill>
                  <a:schemeClr val="tx2"/>
                </a:solidFill>
              </a:rPr>
              <a:t>竜巻注意情報</a:t>
            </a:r>
            <a:endParaRPr lang="ja-JP" altLang="en-US" sz="1200" b="1" dirty="0">
              <a:solidFill>
                <a:schemeClr val="tx2"/>
              </a:solidFill>
            </a:endParaRPr>
          </a:p>
        </p:txBody>
      </p:sp>
      <p:cxnSp>
        <p:nvCxnSpPr>
          <p:cNvPr id="46" name="カギ線コネクタ 45"/>
          <p:cNvCxnSpPr/>
          <p:nvPr/>
        </p:nvCxnSpPr>
        <p:spPr>
          <a:xfrm rot="5400000">
            <a:off x="931977" y="3129387"/>
            <a:ext cx="720000" cy="792000"/>
          </a:xfrm>
          <a:prstGeom prst="bentConnector3">
            <a:avLst>
              <a:gd name="adj1" fmla="val 50000"/>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02" name="カギ線コネクタ 101"/>
          <p:cNvCxnSpPr/>
          <p:nvPr/>
        </p:nvCxnSpPr>
        <p:spPr>
          <a:xfrm rot="5400000">
            <a:off x="2265736" y="3140751"/>
            <a:ext cx="720000" cy="792000"/>
          </a:xfrm>
          <a:prstGeom prst="bentConnector3">
            <a:avLst>
              <a:gd name="adj1" fmla="val 50000"/>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03" name="カギ線コネクタ 102"/>
          <p:cNvCxnSpPr/>
          <p:nvPr/>
        </p:nvCxnSpPr>
        <p:spPr>
          <a:xfrm rot="5400000">
            <a:off x="3521679" y="3129387"/>
            <a:ext cx="720000" cy="792000"/>
          </a:xfrm>
          <a:prstGeom prst="bentConnector3">
            <a:avLst>
              <a:gd name="adj1" fmla="val 50000"/>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04" name="カギ線コネクタ 103"/>
          <p:cNvCxnSpPr/>
          <p:nvPr/>
        </p:nvCxnSpPr>
        <p:spPr>
          <a:xfrm rot="5400000">
            <a:off x="4450129" y="3113644"/>
            <a:ext cx="720000" cy="792000"/>
          </a:xfrm>
          <a:prstGeom prst="bentConnector3">
            <a:avLst>
              <a:gd name="adj1" fmla="val 50000"/>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05" name="カギ線コネクタ 104"/>
          <p:cNvCxnSpPr/>
          <p:nvPr/>
        </p:nvCxnSpPr>
        <p:spPr>
          <a:xfrm rot="5400000">
            <a:off x="5524108" y="3131324"/>
            <a:ext cx="720000" cy="792000"/>
          </a:xfrm>
          <a:prstGeom prst="bentConnector3">
            <a:avLst>
              <a:gd name="adj1" fmla="val 50000"/>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06" name="カギ線コネクタ 105"/>
          <p:cNvCxnSpPr/>
          <p:nvPr/>
        </p:nvCxnSpPr>
        <p:spPr>
          <a:xfrm rot="5400000">
            <a:off x="6621833" y="3129387"/>
            <a:ext cx="720000" cy="792000"/>
          </a:xfrm>
          <a:prstGeom prst="bentConnector3">
            <a:avLst>
              <a:gd name="adj1" fmla="val 50000"/>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07" name="カギ線コネクタ 106"/>
          <p:cNvCxnSpPr/>
          <p:nvPr/>
        </p:nvCxnSpPr>
        <p:spPr>
          <a:xfrm rot="5400000">
            <a:off x="7970573" y="3135815"/>
            <a:ext cx="720000" cy="792000"/>
          </a:xfrm>
          <a:prstGeom prst="bentConnector3">
            <a:avLst>
              <a:gd name="adj1" fmla="val 50000"/>
            </a:avLst>
          </a:prstGeom>
          <a:ln w="19050">
            <a:solidFill>
              <a:schemeClr val="tx2"/>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88374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109FD2-FEA8-9674-8DBE-9D9EB082E672}"/>
              </a:ext>
            </a:extLst>
          </p:cNvPr>
          <p:cNvSpPr>
            <a:spLocks noGrp="1"/>
          </p:cNvSpPr>
          <p:nvPr>
            <p:ph type="title"/>
          </p:nvPr>
        </p:nvSpPr>
        <p:spPr/>
        <p:txBody>
          <a:bodyPr/>
          <a:lstStyle/>
          <a:p>
            <a:r>
              <a:rPr kumimoji="1" lang="ja-JP" altLang="en-US" dirty="0"/>
              <a:t>本手引きの目的</a:t>
            </a:r>
          </a:p>
        </p:txBody>
      </p:sp>
      <p:sp>
        <p:nvSpPr>
          <p:cNvPr id="7" name="四角形: 角を丸くする 6">
            <a:extLst>
              <a:ext uri="{FF2B5EF4-FFF2-40B4-BE49-F238E27FC236}">
                <a16:creationId xmlns:a16="http://schemas.microsoft.com/office/drawing/2014/main" id="{82E6A241-CD86-6D2B-D147-C07425422F0E}"/>
              </a:ext>
            </a:extLst>
          </p:cNvPr>
          <p:cNvSpPr/>
          <p:nvPr/>
        </p:nvSpPr>
        <p:spPr>
          <a:xfrm>
            <a:off x="554308" y="1322260"/>
            <a:ext cx="8035384" cy="2584214"/>
          </a:xfrm>
          <a:prstGeom prst="roundRect">
            <a:avLst>
              <a:gd name="adj" fmla="val 8578"/>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0000" tIns="252000" rIns="180000" bIns="72000" rtlCol="0" anchor="ctr"/>
          <a:lstStyle/>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ja-JP" altLang="en-US"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都道府県の農業普及指導員の皆様が</a:t>
            </a:r>
            <a:r>
              <a:rPr lang="ja-JP" altLang="en-US" b="0" dirty="0">
                <a:solidFill>
                  <a:schemeClr val="tx1"/>
                </a:solidFill>
              </a:rPr>
              <a:t>気象情報の活用と有効性について理解を深め、普及指導の現場や農業技術指導に気象情報をより一層活用していただく</a:t>
            </a:r>
            <a:r>
              <a:rPr lang="ja-JP" altLang="en-US" dirty="0">
                <a:solidFill>
                  <a:schemeClr val="tx1"/>
                </a:solidFill>
              </a:rPr>
              <a:t>。</a:t>
            </a:r>
            <a:endParaRPr lang="en-US" altLang="ja-JP" b="0" dirty="0">
              <a:solidFill>
                <a:schemeClr val="tx1"/>
              </a:solidFill>
            </a:endParaRP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農業に関わる幅広い方々が、</a:t>
            </a:r>
            <a:r>
              <a:rPr lang="ja-JP" altLang="en-US" b="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最新の防災気象情報について理解を深め、近年頻発する顕著気象に起因する農業災害の防止・被害軽減につなげていただく</a:t>
            </a:r>
            <a:r>
              <a:rPr lang="ja-JP" altLang="en-US"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b="0" dirty="0">
              <a:solidFill>
                <a:schemeClr val="tx1"/>
              </a:solidFill>
            </a:endParaRPr>
          </a:p>
        </p:txBody>
      </p:sp>
      <p:sp>
        <p:nvSpPr>
          <p:cNvPr id="9" name="四角形: 角を丸くする 8">
            <a:extLst>
              <a:ext uri="{FF2B5EF4-FFF2-40B4-BE49-F238E27FC236}">
                <a16:creationId xmlns:a16="http://schemas.microsoft.com/office/drawing/2014/main" id="{E948D10D-F871-586B-2109-A6DB3D16A2E3}"/>
              </a:ext>
            </a:extLst>
          </p:cNvPr>
          <p:cNvSpPr/>
          <p:nvPr/>
        </p:nvSpPr>
        <p:spPr>
          <a:xfrm>
            <a:off x="2412000" y="1094886"/>
            <a:ext cx="4320000" cy="437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marL="0" indent="0" algn="ctr">
              <a:lnSpc>
                <a:spcPct val="130000"/>
              </a:lnSpc>
              <a:buNone/>
            </a:pPr>
            <a:r>
              <a:rPr lang="ja-JP" altLang="en-US" b="1" dirty="0">
                <a:solidFill>
                  <a:schemeClr val="bg1"/>
                </a:solidFill>
              </a:rPr>
              <a:t>農業への気象情報の活用</a:t>
            </a:r>
            <a:endParaRPr lang="en-US" altLang="ja-JP" b="1" dirty="0">
              <a:solidFill>
                <a:schemeClr val="bg1"/>
              </a:solidFill>
            </a:endParaRPr>
          </a:p>
        </p:txBody>
      </p:sp>
      <p:sp>
        <p:nvSpPr>
          <p:cNvPr id="10" name="四角形: 角を丸くする 9">
            <a:extLst>
              <a:ext uri="{FF2B5EF4-FFF2-40B4-BE49-F238E27FC236}">
                <a16:creationId xmlns:a16="http://schemas.microsoft.com/office/drawing/2014/main" id="{AE420B9F-2D98-4263-2B05-191496281939}"/>
              </a:ext>
            </a:extLst>
          </p:cNvPr>
          <p:cNvSpPr/>
          <p:nvPr/>
        </p:nvSpPr>
        <p:spPr>
          <a:xfrm>
            <a:off x="554308" y="4493940"/>
            <a:ext cx="8035384" cy="1643624"/>
          </a:xfrm>
          <a:prstGeom prst="roundRect">
            <a:avLst>
              <a:gd name="adj" fmla="val 10868"/>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0000" tIns="252000" rIns="180000" bIns="72000" rtlCol="0" anchor="ctr"/>
          <a:lstStyle/>
          <a:p>
            <a:pPr marL="285750" indent="-285750">
              <a:lnSpc>
                <a:spcPct val="130000"/>
              </a:lnSpc>
              <a:buFont typeface="Arial" panose="020B0604020202020204" pitchFamily="34" charset="0"/>
              <a:buChar char="•"/>
            </a:pPr>
            <a:r>
              <a:rPr lang="ja-JP" altLang="en-US"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農業に関わる幅広い方々が、気象データの活用事例と取得方法について理解を深め、季節予報等の気象データを営農での事前のリスク管理に活用していただく。</a:t>
            </a:r>
            <a:endParaRPr lang="en-US" altLang="ja-JP" b="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四角形: 角を丸くする 10">
            <a:extLst>
              <a:ext uri="{FF2B5EF4-FFF2-40B4-BE49-F238E27FC236}">
                <a16:creationId xmlns:a16="http://schemas.microsoft.com/office/drawing/2014/main" id="{B721CC12-4149-B6E2-A6C7-187ED46D1847}"/>
              </a:ext>
            </a:extLst>
          </p:cNvPr>
          <p:cNvSpPr/>
          <p:nvPr/>
        </p:nvSpPr>
        <p:spPr>
          <a:xfrm>
            <a:off x="2412000" y="4275061"/>
            <a:ext cx="4320000" cy="437757"/>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pPr algn="ctr">
              <a:lnSpc>
                <a:spcPct val="130000"/>
              </a:lnSpc>
            </a:pP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農業での気象データの利活用促進</a:t>
            </a:r>
            <a:endParaRPr lang="en-US" altLang="ja-JP"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9227CBBC-1467-EFFE-43EE-6BEDDBE307EB}"/>
              </a:ext>
            </a:extLst>
          </p:cNvPr>
          <p:cNvSpPr>
            <a:spLocks noGrp="1"/>
          </p:cNvSpPr>
          <p:nvPr>
            <p:ph type="sldNum" sz="quarter" idx="12"/>
          </p:nvPr>
        </p:nvSpPr>
        <p:spPr/>
        <p:txBody>
          <a:bodyPr/>
          <a:lstStyle/>
          <a:p>
            <a:fld id="{5F9F9204-6EDA-41A6-81B7-5E8491083ADF}" type="slidenum">
              <a:rPr kumimoji="1" lang="ja-JP" altLang="en-US" smtClean="0"/>
              <a:t>8</a:t>
            </a:fld>
            <a:endParaRPr kumimoji="1" lang="ja-JP" altLang="en-US" dirty="0"/>
          </a:p>
        </p:txBody>
      </p:sp>
    </p:spTree>
    <p:extLst>
      <p:ext uri="{BB962C8B-B14F-4D97-AF65-F5344CB8AC3E}">
        <p14:creationId xmlns:p14="http://schemas.microsoft.com/office/powerpoint/2010/main" val="22846586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ユーザー定義 1">
      <a:dk1>
        <a:srgbClr val="2A2E33"/>
      </a:dk1>
      <a:lt1>
        <a:sysClr val="window" lastClr="FFFFFF"/>
      </a:lt1>
      <a:dk2>
        <a:srgbClr val="003DB8"/>
      </a:dk2>
      <a:lt2>
        <a:srgbClr val="E7E6E6"/>
      </a:lt2>
      <a:accent1>
        <a:srgbClr val="003DB8"/>
      </a:accent1>
      <a:accent2>
        <a:srgbClr val="F04A51"/>
      </a:accent2>
      <a:accent3>
        <a:srgbClr val="A5A5A5"/>
      </a:accent3>
      <a:accent4>
        <a:srgbClr val="FFC000"/>
      </a:accent4>
      <a:accent5>
        <a:srgbClr val="5B9BD5"/>
      </a:accent5>
      <a:accent6>
        <a:srgbClr val="43B0B1"/>
      </a:accent6>
      <a:hlink>
        <a:srgbClr val="2A2E33"/>
      </a:hlink>
      <a:folHlink>
        <a:srgbClr val="2A2E33"/>
      </a:folHlink>
    </a:clrScheme>
    <a:fontScheme name="ユーザー定義 3">
      <a:majorFont>
        <a:latin typeface="Segoe UI Semibold"/>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accent1">
              <a:lumMod val="90000"/>
            </a:schemeClr>
          </a:solidFill>
          <a:tailEnd type="ova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DAE874ABEA78964AA7D0811A66B4BECA" ma:contentTypeVersion="19" ma:contentTypeDescription="新しいドキュメントを作成します。" ma:contentTypeScope="" ma:versionID="bf44f8d4c99f5cab597bf7a6d58ffdbc">
  <xsd:schema xmlns:xsd="http://www.w3.org/2001/XMLSchema" xmlns:xs="http://www.w3.org/2001/XMLSchema" xmlns:p="http://schemas.microsoft.com/office/2006/metadata/properties" xmlns:ns2="d1eb6c10-b30e-4e82-8bdb-95f791b83be0" xmlns:ns3="fdc985f9-c1de-4431-ae14-26927b8c434e" targetNamespace="http://schemas.microsoft.com/office/2006/metadata/properties" ma:root="true" ma:fieldsID="7a292e0284ec930212dfa0da74079e84" ns2:_="" ns3:_="">
    <xsd:import namespace="d1eb6c10-b30e-4e82-8bdb-95f791b83be0"/>
    <xsd:import namespace="fdc985f9-c1de-4431-ae14-26927b8c434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_x65e5__x6642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eb6c10-b30e-4e82-8bdb-95f791b83b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63c53a08-2524-4b2f-a5a2-c632f6aa4b6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x65e5__x6642_" ma:index="26" nillable="true" ma:displayName="日時" ma:format="DateTime" ma:internalName="_x65e5__x6642_">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dc985f9-c1de-4431-ae14-26927b8c434e"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61dfde79-e152-4bd7-bc93-f97589f22fae}" ma:internalName="TaxCatchAll" ma:showField="CatchAllData" ma:web="fdc985f9-c1de-4431-ae14-26927b8c43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eb6c10-b30e-4e82-8bdb-95f791b83be0">
      <Terms xmlns="http://schemas.microsoft.com/office/infopath/2007/PartnerControls"/>
    </lcf76f155ced4ddcb4097134ff3c332f>
    <TaxCatchAll xmlns="fdc985f9-c1de-4431-ae14-26927b8c434e" xsi:nil="true"/>
    <_x65e5__x6642_ xmlns="d1eb6c10-b30e-4e82-8bdb-95f791b83be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A9C925-9624-484C-912A-7024BB1931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eb6c10-b30e-4e82-8bdb-95f791b83be0"/>
    <ds:schemaRef ds:uri="fdc985f9-c1de-4431-ae14-26927b8c43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1C7A4B-58B2-4E5A-86B8-9330951B92FD}">
  <ds:schemaRefs>
    <ds:schemaRef ds:uri="http://purl.org/dc/terms/"/>
    <ds:schemaRef ds:uri="http://purl.org/dc/dcmitype/"/>
    <ds:schemaRef ds:uri="d1eb6c10-b30e-4e82-8bdb-95f791b83be0"/>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fdc985f9-c1de-4431-ae14-26927b8c434e"/>
    <ds:schemaRef ds:uri="http://www.w3.org/XML/1998/namespace"/>
  </ds:schemaRefs>
</ds:datastoreItem>
</file>

<file path=customXml/itemProps3.xml><?xml version="1.0" encoding="utf-8"?>
<ds:datastoreItem xmlns:ds="http://schemas.openxmlformats.org/officeDocument/2006/customXml" ds:itemID="{C37960F9-4694-4E1F-9B32-E0301C8887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17867</Words>
  <Application>Microsoft Office PowerPoint</Application>
  <PresentationFormat>画面に合わせる (4:3)</PresentationFormat>
  <Paragraphs>1500</Paragraphs>
  <Slides>57</Slides>
  <Notes>57</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57</vt:i4>
      </vt:variant>
    </vt:vector>
  </HeadingPairs>
  <TitlesOfParts>
    <vt:vector size="70" baseType="lpstr">
      <vt:lpstr>Meiryo UI</vt:lpstr>
      <vt:lpstr>ＭＳ Ｐゴシック</vt:lpstr>
      <vt:lpstr>MS-Mincho</vt:lpstr>
      <vt:lpstr>メイリオ</vt:lpstr>
      <vt:lpstr>メイリオ</vt:lpstr>
      <vt:lpstr>游ゴシック</vt:lpstr>
      <vt:lpstr>Arial</vt:lpstr>
      <vt:lpstr>Calibri</vt:lpstr>
      <vt:lpstr>Segoe UI</vt:lpstr>
      <vt:lpstr>Segoe UI Semibold</vt:lpstr>
      <vt:lpstr>Times New Roman</vt:lpstr>
      <vt:lpstr>Wingdings</vt:lpstr>
      <vt:lpstr>Office テーマ</vt:lpstr>
      <vt:lpstr>農業に役立つ気象情報の利用の手引き　</vt:lpstr>
      <vt:lpstr>目次</vt:lpstr>
      <vt:lpstr>はじめに</vt:lpstr>
      <vt:lpstr>頻発化する顕著現象</vt:lpstr>
      <vt:lpstr>日本の気温は上昇傾向</vt:lpstr>
      <vt:lpstr>平均気温の上昇とともに極端な高温の頻度も増加</vt:lpstr>
      <vt:lpstr>気候変動に伴い日本の大雨の発生頻度は増加</vt:lpstr>
      <vt:lpstr>農業に関わる気象情報を段階的にシームレスに発表</vt:lpstr>
      <vt:lpstr>本手引きの目的</vt:lpstr>
      <vt:lpstr>本手引きの内容</vt:lpstr>
      <vt:lpstr>本手引き「別冊」について</vt:lpstr>
      <vt:lpstr>気象情報について</vt:lpstr>
      <vt:lpstr>農業と天気・天候の関係</vt:lpstr>
      <vt:lpstr>農業と密接に関わる気象情報</vt:lpstr>
      <vt:lpstr>平年値：平年の気候とその特徴</vt:lpstr>
      <vt:lpstr>季節予報：着目点①</vt:lpstr>
      <vt:lpstr>季節予報：着目点②</vt:lpstr>
      <vt:lpstr>季節予報：予報の解釈と予報の種類</vt:lpstr>
      <vt:lpstr>季節予報：気象庁HPでの表示例</vt:lpstr>
      <vt:lpstr>２週間気温予報</vt:lpstr>
      <vt:lpstr>早期天候情報</vt:lpstr>
      <vt:lpstr>社会的に影響の大きい天候に関する気象情報（天候情報）</vt:lpstr>
      <vt:lpstr>府県天気予報</vt:lpstr>
      <vt:lpstr>週間天気予報</vt:lpstr>
      <vt:lpstr>気象情報</vt:lpstr>
      <vt:lpstr>早期注意情報（警報級の可能性）</vt:lpstr>
      <vt:lpstr>天気分布予報・地域時系列予報</vt:lpstr>
      <vt:lpstr>台風情報</vt:lpstr>
      <vt:lpstr>熱中症警戒アラート</vt:lpstr>
      <vt:lpstr>雨雲の動き・今後の雨</vt:lpstr>
      <vt:lpstr>竜巻に関する情報</vt:lpstr>
      <vt:lpstr>気象情報へのアクセス方法（PCサイト）</vt:lpstr>
      <vt:lpstr>気象情報へのアクセス方法（モバイルサイト）</vt:lpstr>
      <vt:lpstr>気象情報へのアクセス方法（メニューバーから）</vt:lpstr>
      <vt:lpstr>情報内容についてもっと詳しく知りたい場合</vt:lpstr>
      <vt:lpstr>気象情報の発表体系と連係</vt:lpstr>
      <vt:lpstr>低温・凍霜に関する気象情報の発表体系</vt:lpstr>
      <vt:lpstr>高温・少雨に関する気象情報の発表体系</vt:lpstr>
      <vt:lpstr>大雪に関する気象情報の発表体系</vt:lpstr>
      <vt:lpstr>ひょう・雷・突風に関する気象情報の発表体系</vt:lpstr>
      <vt:lpstr>気象情報の発表体系（まとめ）</vt:lpstr>
      <vt:lpstr>農業気象ポータルサイト</vt:lpstr>
      <vt:lpstr>農業技術情報（自治体）との連係例：低温事例</vt:lpstr>
      <vt:lpstr>農業技術情報（自治体）との連係例：低温事例</vt:lpstr>
      <vt:lpstr>農業技術情報（自治体）との連係例：高温事例</vt:lpstr>
      <vt:lpstr>農業技術情報（自治体）との連係例：高温事例</vt:lpstr>
      <vt:lpstr>気象情報の利活用</vt:lpstr>
      <vt:lpstr>気象データを活用してみませんか？</vt:lpstr>
      <vt:lpstr>気象データの活用イメージ：影響の評価と対応</vt:lpstr>
      <vt:lpstr>気象データの活用イメージ：高度利用</vt:lpstr>
      <vt:lpstr>農業における気温予測データ活用事例</vt:lpstr>
      <vt:lpstr>活用事例｜栽培管理のためのメッシュ情報</vt:lpstr>
      <vt:lpstr>活用事例｜水稲刈り取り適期の予測（山形農総研）</vt:lpstr>
      <vt:lpstr>活用事例｜おきたま米づくり情報（山形県）</vt:lpstr>
      <vt:lpstr>気候リスク管理のポータルサイト</vt:lpstr>
      <vt:lpstr>リンク集</vt:lpstr>
      <vt:lpstr>リンク集（QRコード）</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2023-03-13T22:41:39Z</dcterms:created>
  <dcterms:modified xsi:type="dcterms:W3CDTF">2024-03-22T10:45:15Z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0x010100DAE874ABEA78964AA7D0811A66B4BECA</vt:lpwstr>
  </property>
</Properties>
</file>