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8"/>
  </p:notesMasterIdLst>
  <p:sldIdLst>
    <p:sldId id="256" r:id="rId2"/>
    <p:sldId id="258" r:id="rId3"/>
    <p:sldId id="259" r:id="rId4"/>
    <p:sldId id="262" r:id="rId5"/>
    <p:sldId id="261" r:id="rId6"/>
    <p:sldId id="265" r:id="rId7"/>
    <p:sldId id="263" r:id="rId8"/>
    <p:sldId id="260" r:id="rId9"/>
    <p:sldId id="281" r:id="rId10"/>
    <p:sldId id="264" r:id="rId11"/>
    <p:sldId id="267" r:id="rId12"/>
    <p:sldId id="266" r:id="rId13"/>
    <p:sldId id="269" r:id="rId14"/>
    <p:sldId id="268" r:id="rId15"/>
    <p:sldId id="270" r:id="rId16"/>
    <p:sldId id="272" r:id="rId17"/>
    <p:sldId id="271" r:id="rId18"/>
    <p:sldId id="273" r:id="rId19"/>
    <p:sldId id="275" r:id="rId20"/>
    <p:sldId id="274" r:id="rId21"/>
    <p:sldId id="277" r:id="rId22"/>
    <p:sldId id="276" r:id="rId23"/>
    <p:sldId id="279" r:id="rId24"/>
    <p:sldId id="278" r:id="rId25"/>
    <p:sldId id="280" r:id="rId26"/>
    <p:sldId id="282" r:id="rId2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87825" autoAdjust="0"/>
  </p:normalViewPr>
  <p:slideViewPr>
    <p:cSldViewPr snapToGrid="0">
      <p:cViewPr varScale="1">
        <p:scale>
          <a:sx n="60" d="100"/>
          <a:sy n="60" d="100"/>
        </p:scale>
        <p:origin x="43"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18512E-9808-4D43-B7FD-D70ECA45C9B4}" type="datetimeFigureOut">
              <a:rPr kumimoji="1" lang="ja-JP" altLang="en-US" smtClean="0"/>
              <a:t>2026/3/23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40148A-D614-46C1-842B-516EDF04F30E}" type="slidenum">
              <a:rPr kumimoji="1" lang="ja-JP" altLang="en-US" smtClean="0"/>
              <a:t>‹#›</a:t>
            </a:fld>
            <a:endParaRPr kumimoji="1" lang="ja-JP" altLang="en-US"/>
          </a:p>
        </p:txBody>
      </p:sp>
    </p:spTree>
    <p:extLst>
      <p:ext uri="{BB962C8B-B14F-4D97-AF65-F5344CB8AC3E}">
        <p14:creationId xmlns:p14="http://schemas.microsoft.com/office/powerpoint/2010/main" val="283575335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火山災害から命を守る</a:t>
            </a:r>
            <a:br>
              <a:rPr kumimoji="1" lang="en-US" altLang="ja-JP" sz="1200" kern="1200">
                <a:solidFill>
                  <a:schemeClr val="tx1"/>
                </a:solidFill>
                <a:effectLst/>
                <a:latin typeface="+mn-lt"/>
                <a:ea typeface="+mn-ea"/>
                <a:cs typeface="+mn-cs"/>
              </a:rPr>
            </a:br>
            <a:r>
              <a:rPr kumimoji="1" lang="ja-JP" altLang="ja-JP" sz="1200" kern="1200">
                <a:solidFill>
                  <a:schemeClr val="tx1"/>
                </a:solidFill>
                <a:effectLst/>
                <a:latin typeface="+mn-lt"/>
                <a:ea typeface="+mn-ea"/>
                <a:cs typeface="+mn-cs"/>
              </a:rPr>
              <a:t>ワークシート編</a:t>
            </a:r>
            <a:endParaRPr kumimoji="1" lang="en-US" altLang="ja-JP" sz="1200" kern="1200">
              <a:solidFill>
                <a:schemeClr val="tx1"/>
              </a:solidFill>
              <a:effectLst/>
              <a:latin typeface="+mn-lt"/>
              <a:ea typeface="+mn-ea"/>
              <a:cs typeface="+mn-cs"/>
            </a:endParaRPr>
          </a:p>
          <a:p>
            <a:endParaRPr kumimoji="1" lang="en-US" altLang="ja-JP"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a:solidFill>
                  <a:schemeClr val="tx1"/>
                </a:solidFill>
                <a:effectLst/>
                <a:latin typeface="+mn-lt"/>
                <a:ea typeface="+mn-ea"/>
                <a:cs typeface="+mn-cs"/>
              </a:rPr>
              <a:t>この教材では、ワークシートを使って手を動かしながら、あなた自身が火山噴火によるリスクを確認し、火山災害から命を守るためにどのような行動をとればよいかを考えていきます。</a:t>
            </a:r>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a:t>
            </a:fld>
            <a:endParaRPr kumimoji="1" lang="ja-JP" altLang="en-US"/>
          </a:p>
        </p:txBody>
      </p:sp>
    </p:spTree>
    <p:extLst>
      <p:ext uri="{BB962C8B-B14F-4D97-AF65-F5344CB8AC3E}">
        <p14:creationId xmlns:p14="http://schemas.microsoft.com/office/powerpoint/2010/main" val="2103871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火山の状況に注意しながら、山頂を目指して登山を続けていきます。南東側の登山道と東側の登山道の分岐地点であるｂ地点に到着した時、噴火警戒レベル２の噴火警報が発表されました。防災無線やスマートフォンの緊急速報メールでは、速やかに火口から１</a:t>
            </a:r>
            <a:r>
              <a:rPr kumimoji="1" lang="en-US" altLang="ja-JP" sz="1200" kern="1200" dirty="0">
                <a:solidFill>
                  <a:schemeClr val="tx1"/>
                </a:solidFill>
                <a:effectLst/>
                <a:latin typeface="+mn-lt"/>
                <a:ea typeface="+mn-ea"/>
                <a:cs typeface="+mn-cs"/>
              </a:rPr>
              <a:t>km</a:t>
            </a:r>
            <a:r>
              <a:rPr kumimoji="1" lang="ja-JP" altLang="ja-JP" sz="1200" kern="1200" dirty="0">
                <a:solidFill>
                  <a:schemeClr val="tx1"/>
                </a:solidFill>
                <a:effectLst/>
                <a:latin typeface="+mn-lt"/>
                <a:ea typeface="+mn-ea"/>
                <a:cs typeface="+mn-cs"/>
              </a:rPr>
              <a:t>の範囲から退避するように呼びかけられています。</a:t>
            </a:r>
          </a:p>
          <a:p>
            <a:r>
              <a:rPr kumimoji="1" lang="ja-JP" altLang="ja-JP" sz="1200" kern="1200" dirty="0">
                <a:solidFill>
                  <a:schemeClr val="tx1"/>
                </a:solidFill>
                <a:effectLst/>
                <a:latin typeface="+mn-lt"/>
                <a:ea typeface="+mn-ea"/>
                <a:cs typeface="+mn-cs"/>
              </a:rPr>
              <a:t>今のところ、山頂方向を見ても噴火が発生している様子はありません。</a:t>
            </a:r>
          </a:p>
          <a:p>
            <a:r>
              <a:rPr kumimoji="1" lang="ja-JP" altLang="ja-JP" sz="1200" kern="1200" dirty="0">
                <a:solidFill>
                  <a:schemeClr val="tx1"/>
                </a:solidFill>
                <a:effectLst/>
                <a:latin typeface="+mn-lt"/>
                <a:ea typeface="+mn-ea"/>
                <a:cs typeface="+mn-cs"/>
              </a:rPr>
              <a:t>この場合、あなたはどのように対応しますか。ワークシートに記入しましょう。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11</a:t>
            </a:fld>
            <a:endParaRPr kumimoji="1" lang="ja-JP" altLang="en-US"/>
          </a:p>
        </p:txBody>
      </p:sp>
    </p:spTree>
    <p:extLst>
      <p:ext uri="{BB962C8B-B14F-4D97-AF65-F5344CB8AC3E}">
        <p14:creationId xmlns:p14="http://schemas.microsoft.com/office/powerpoint/2010/main" val="692718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噴火警戒レベル２の発表を受けて、あなたは下山することにしました。下山中、</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地点に戻ってきたとき、あなたはスマートフォンの防災アプリで噴火速報を受信しました。</a:t>
            </a:r>
          </a:p>
          <a:p>
            <a:r>
              <a:rPr kumimoji="1" lang="ja-JP" altLang="ja-JP" sz="1200" kern="1200" dirty="0">
                <a:solidFill>
                  <a:schemeClr val="tx1"/>
                </a:solidFill>
                <a:effectLst/>
                <a:latin typeface="+mn-lt"/>
                <a:ea typeface="+mn-ea"/>
                <a:cs typeface="+mn-cs"/>
              </a:rPr>
              <a:t>後ろを振り返ると黒い噴煙が立ちのぼっています。山頂付近で噴火が発生したようです。</a:t>
            </a:r>
          </a:p>
          <a:p>
            <a:r>
              <a:rPr kumimoji="1" lang="ja-JP" altLang="ja-JP" sz="1200" kern="1200" dirty="0">
                <a:solidFill>
                  <a:schemeClr val="tx1"/>
                </a:solidFill>
                <a:effectLst/>
                <a:latin typeface="+mn-lt"/>
                <a:ea typeface="+mn-ea"/>
                <a:cs typeface="+mn-cs"/>
              </a:rPr>
              <a:t>直ちに身の安全を図る必要があります。あなたはどのように対応しますか。ワークシートに記入しましょう。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13</a:t>
            </a:fld>
            <a:endParaRPr kumimoji="1" lang="ja-JP" altLang="en-US"/>
          </a:p>
        </p:txBody>
      </p:sp>
    </p:spTree>
    <p:extLst>
      <p:ext uri="{BB962C8B-B14F-4D97-AF65-F5344CB8AC3E}">
        <p14:creationId xmlns:p14="http://schemas.microsoft.com/office/powerpoint/2010/main" val="1490843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想定❶の火口周辺に近づく登山者の場合はここまでです。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次に想定❷の火山のふもとにお住まいの方を想定してワークを行います。</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14</a:t>
            </a:fld>
            <a:endParaRPr kumimoji="1" lang="ja-JP" altLang="en-US"/>
          </a:p>
        </p:txBody>
      </p:sp>
    </p:spTree>
    <p:extLst>
      <p:ext uri="{BB962C8B-B14F-4D97-AF65-F5344CB8AC3E}">
        <p14:creationId xmlns:p14="http://schemas.microsoft.com/office/powerpoint/2010/main" val="3405815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想定</a:t>
            </a:r>
            <a:r>
              <a:rPr kumimoji="1" lang="en-US" altLang="ja-JP" sz="1200" kern="1200" dirty="0">
                <a:solidFill>
                  <a:schemeClr val="tx1"/>
                </a:solidFill>
                <a:effectLst/>
                <a:latin typeface="+mn-lt"/>
                <a:ea typeface="+mn-ea"/>
                <a:cs typeface="+mn-cs"/>
              </a:rPr>
              <a:t>❷</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火山のふもとにお住まいの方の場合</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15</a:t>
            </a:fld>
            <a:endParaRPr kumimoji="1" lang="ja-JP" altLang="en-US"/>
          </a:p>
        </p:txBody>
      </p:sp>
    </p:spTree>
    <p:extLst>
      <p:ext uri="{BB962C8B-B14F-4D97-AF65-F5344CB8AC3E}">
        <p14:creationId xmlns:p14="http://schemas.microsoft.com/office/powerpoint/2010/main" val="2999925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あなたは、</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火山の麓の</a:t>
            </a:r>
            <a:r>
              <a:rPr kumimoji="1" lang="en-US" altLang="ja-JP" sz="1200" kern="1200" dirty="0">
                <a:solidFill>
                  <a:schemeClr val="tx1"/>
                </a:solidFill>
                <a:effectLst/>
                <a:latin typeface="+mn-lt"/>
                <a:ea typeface="+mn-ea"/>
                <a:cs typeface="+mn-cs"/>
              </a:rPr>
              <a:t>X</a:t>
            </a:r>
            <a:r>
              <a:rPr kumimoji="1" lang="ja-JP" altLang="ja-JP" sz="1200" kern="1200" dirty="0">
                <a:solidFill>
                  <a:schemeClr val="tx1"/>
                </a:solidFill>
                <a:effectLst/>
                <a:latin typeface="+mn-lt"/>
                <a:ea typeface="+mn-ea"/>
                <a:cs typeface="+mn-cs"/>
              </a:rPr>
              <a:t>市</a:t>
            </a:r>
            <a:r>
              <a:rPr kumimoji="1" lang="en-US" altLang="ja-JP" sz="1200" kern="1200" dirty="0">
                <a:solidFill>
                  <a:schemeClr val="tx1"/>
                </a:solidFill>
                <a:effectLst/>
                <a:latin typeface="+mn-lt"/>
                <a:ea typeface="+mn-ea"/>
                <a:cs typeface="+mn-cs"/>
              </a:rPr>
              <a:t>Y</a:t>
            </a:r>
            <a:r>
              <a:rPr kumimoji="1" lang="ja-JP" altLang="ja-JP" sz="1200" kern="1200" dirty="0">
                <a:solidFill>
                  <a:schemeClr val="tx1"/>
                </a:solidFill>
                <a:effectLst/>
                <a:latin typeface="+mn-lt"/>
                <a:ea typeface="+mn-ea"/>
                <a:cs typeface="+mn-cs"/>
              </a:rPr>
              <a:t>地区に住んでいると想定します。地図に示した場所があなたの自宅のある場所です。</a:t>
            </a:r>
          </a:p>
          <a:p>
            <a:r>
              <a:rPr kumimoji="1" lang="ja-JP" altLang="ja-JP" sz="1200" kern="1200" dirty="0">
                <a:solidFill>
                  <a:schemeClr val="tx1"/>
                </a:solidFill>
                <a:effectLst/>
                <a:latin typeface="+mn-lt"/>
                <a:ea typeface="+mn-ea"/>
                <a:cs typeface="+mn-cs"/>
              </a:rPr>
              <a:t>火山周辺にお住まいの方は普段から、火山がもし噴火した場合に自宅にどのような災害リスクがあるか知っておくことが大切です。</a:t>
            </a:r>
          </a:p>
          <a:p>
            <a:r>
              <a:rPr kumimoji="1" lang="ja-JP" altLang="ja-JP" sz="1200" kern="1200" dirty="0">
                <a:solidFill>
                  <a:schemeClr val="tx1"/>
                </a:solidFill>
                <a:effectLst/>
                <a:latin typeface="+mn-lt"/>
                <a:ea typeface="+mn-ea"/>
                <a:cs typeface="+mn-cs"/>
              </a:rPr>
              <a:t>火山ハザードマップや火山防災マップをみると、噴火した場合にどのような災害リスクがあるか確認することができます。それでは、火山ハザードマップを確認してみましょう。</a:t>
            </a:r>
          </a:p>
          <a:p>
            <a:r>
              <a:rPr kumimoji="1" lang="ja-JP" altLang="ja-JP" sz="1200" kern="1200" dirty="0">
                <a:solidFill>
                  <a:schemeClr val="tx1"/>
                </a:solidFill>
                <a:effectLst/>
                <a:latin typeface="+mn-lt"/>
                <a:ea typeface="+mn-ea"/>
                <a:cs typeface="+mn-cs"/>
              </a:rPr>
              <a:t>ここでは、</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火山で演習しますので、画面のハザードマップを確認してください。</a:t>
            </a:r>
          </a:p>
          <a:p>
            <a:r>
              <a:rPr kumimoji="1" lang="ja-JP" altLang="ja-JP" sz="1200" kern="1200" dirty="0">
                <a:solidFill>
                  <a:schemeClr val="tx1"/>
                </a:solidFill>
                <a:effectLst/>
                <a:latin typeface="+mn-lt"/>
                <a:ea typeface="+mn-ea"/>
                <a:cs typeface="+mn-cs"/>
              </a:rPr>
              <a:t>それでは、もし</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火山が噴火した際に、自宅のある場所で影響を受ける可能性がある現象をワークシートに記入しましょう。</a:t>
            </a:r>
          </a:p>
          <a:p>
            <a:r>
              <a:rPr kumimoji="1" lang="ja-JP" altLang="ja-JP" sz="1200" kern="1200" dirty="0">
                <a:solidFill>
                  <a:schemeClr val="tx1"/>
                </a:solidFill>
                <a:effectLst/>
                <a:latin typeface="+mn-lt"/>
                <a:ea typeface="+mn-ea"/>
                <a:cs typeface="+mn-cs"/>
              </a:rPr>
              <a:t>また、ハザードマップには記載されていませんが、注意が必要な現象があれば、記入しましょう。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16</a:t>
            </a:fld>
            <a:endParaRPr kumimoji="1" lang="ja-JP" altLang="en-US"/>
          </a:p>
        </p:txBody>
      </p:sp>
    </p:spTree>
    <p:extLst>
      <p:ext uri="{BB962C8B-B14F-4D97-AF65-F5344CB8AC3E}">
        <p14:creationId xmlns:p14="http://schemas.microsoft.com/office/powerpoint/2010/main" val="2975863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次に、火山ハザードマップに噴火警戒レベルに応じた警戒が必要な範囲、避難場所や防災上の注意事項が記載された「火山防災マップ」も確認しましょう。</a:t>
            </a:r>
          </a:p>
          <a:p>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の火山防災マップを見ると、噴火警戒レベル１、２、３では、自宅のある場所では、避難は必要ありません。しかし、噴火警戒レベル４、５では、自宅のある場所は警戒が必要な範囲に含まれています。噴火警戒レベル４は、高齢者等の要配慮者は避難、それ以外の方は避難の準備が必要です。噴火警戒レベル５では、全員避難が必要となります。</a:t>
            </a:r>
          </a:p>
          <a:p>
            <a:r>
              <a:rPr kumimoji="1" lang="ja-JP" altLang="ja-JP" sz="1200" kern="1200" dirty="0">
                <a:solidFill>
                  <a:schemeClr val="tx1"/>
                </a:solidFill>
                <a:effectLst/>
                <a:latin typeface="+mn-lt"/>
                <a:ea typeface="+mn-ea"/>
                <a:cs typeface="+mn-cs"/>
              </a:rPr>
              <a:t>火山防災マップには避難所の場所も記載されています。防災マップであらかじめ避難所までのルートも含めて確認しておきましょう。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18</a:t>
            </a:fld>
            <a:endParaRPr kumimoji="1" lang="ja-JP" altLang="en-US"/>
          </a:p>
        </p:txBody>
      </p:sp>
    </p:spTree>
    <p:extLst>
      <p:ext uri="{BB962C8B-B14F-4D97-AF65-F5344CB8AC3E}">
        <p14:creationId xmlns:p14="http://schemas.microsoft.com/office/powerpoint/2010/main" val="2492220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３月のある日、</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火山において、地震や地殻変動などの火山活動の高まりが観測されました。</a:t>
            </a:r>
          </a:p>
          <a:p>
            <a:r>
              <a:rPr kumimoji="1" lang="ja-JP" altLang="ja-JP" sz="1200" kern="1200" dirty="0">
                <a:solidFill>
                  <a:schemeClr val="tx1"/>
                </a:solidFill>
                <a:effectLst/>
                <a:latin typeface="+mn-lt"/>
                <a:ea typeface="+mn-ea"/>
                <a:cs typeface="+mn-cs"/>
              </a:rPr>
              <a:t>このことを受けて、気象庁から噴火警報が発表され、噴火警戒レベルが２から３に引き上げられました。</a:t>
            </a:r>
          </a:p>
          <a:p>
            <a:r>
              <a:rPr kumimoji="1" lang="ja-JP" altLang="ja-JP" sz="1200" kern="1200" dirty="0">
                <a:solidFill>
                  <a:schemeClr val="tx1"/>
                </a:solidFill>
                <a:effectLst/>
                <a:latin typeface="+mn-lt"/>
                <a:ea typeface="+mn-ea"/>
                <a:cs typeface="+mn-cs"/>
              </a:rPr>
              <a:t>防災無線で速やかに火口から３</a:t>
            </a:r>
            <a:r>
              <a:rPr kumimoji="1" lang="en-US" altLang="ja-JP" sz="1200" kern="1200" dirty="0">
                <a:solidFill>
                  <a:schemeClr val="tx1"/>
                </a:solidFill>
                <a:effectLst/>
                <a:latin typeface="+mn-lt"/>
                <a:ea typeface="+mn-ea"/>
                <a:cs typeface="+mn-cs"/>
              </a:rPr>
              <a:t>km</a:t>
            </a:r>
            <a:r>
              <a:rPr kumimoji="1" lang="ja-JP" altLang="ja-JP" sz="1200" kern="1200" dirty="0">
                <a:solidFill>
                  <a:schemeClr val="tx1"/>
                </a:solidFill>
                <a:effectLst/>
                <a:latin typeface="+mn-lt"/>
                <a:ea typeface="+mn-ea"/>
                <a:cs typeface="+mn-cs"/>
              </a:rPr>
              <a:t>の範囲から退避するように呼びかけられています。</a:t>
            </a:r>
          </a:p>
          <a:p>
            <a:r>
              <a:rPr kumimoji="1" lang="ja-JP" altLang="ja-JP" sz="1200" kern="1200" dirty="0">
                <a:solidFill>
                  <a:schemeClr val="tx1"/>
                </a:solidFill>
                <a:effectLst/>
                <a:latin typeface="+mn-lt"/>
                <a:ea typeface="+mn-ea"/>
                <a:cs typeface="+mn-cs"/>
              </a:rPr>
              <a:t>この場合、火山の麓に住むあなたはどのように対応しますか。ワークシートに記入しましょう。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19</a:t>
            </a:fld>
            <a:endParaRPr kumimoji="1" lang="ja-JP" altLang="en-US"/>
          </a:p>
        </p:txBody>
      </p:sp>
    </p:spTree>
    <p:extLst>
      <p:ext uri="{BB962C8B-B14F-4D97-AF65-F5344CB8AC3E}">
        <p14:creationId xmlns:p14="http://schemas.microsoft.com/office/powerpoint/2010/main" val="514156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３日後、</a:t>
            </a:r>
            <a:r>
              <a:rPr kumimoji="1" lang="en-US" altLang="ja-JP" sz="1200" kern="1200" dirty="0">
                <a:solidFill>
                  <a:schemeClr val="tx1"/>
                </a:solidFill>
                <a:effectLst/>
                <a:latin typeface="+mn-lt"/>
                <a:ea typeface="+mn-ea"/>
                <a:cs typeface="+mn-cs"/>
              </a:rPr>
              <a:t>A</a:t>
            </a:r>
            <a:r>
              <a:rPr kumimoji="1" lang="ja-JP" altLang="ja-JP" sz="1200" kern="1200" dirty="0">
                <a:solidFill>
                  <a:schemeClr val="tx1"/>
                </a:solidFill>
                <a:effectLst/>
                <a:latin typeface="+mn-lt"/>
                <a:ea typeface="+mn-ea"/>
                <a:cs typeface="+mn-cs"/>
              </a:rPr>
              <a:t>火山で、噴火が発生し、小規模な火砕流が発生しました。</a:t>
            </a:r>
          </a:p>
          <a:p>
            <a:r>
              <a:rPr kumimoji="1" lang="ja-JP" altLang="ja-JP" sz="1200" kern="1200" dirty="0">
                <a:solidFill>
                  <a:schemeClr val="tx1"/>
                </a:solidFill>
                <a:effectLst/>
                <a:latin typeface="+mn-lt"/>
                <a:ea typeface="+mn-ea"/>
                <a:cs typeface="+mn-cs"/>
              </a:rPr>
              <a:t>火砕流の規模は小さく、現時点では、火口から２</a:t>
            </a:r>
            <a:r>
              <a:rPr kumimoji="1" lang="en-US" altLang="ja-JP" sz="1200" kern="1200" dirty="0">
                <a:solidFill>
                  <a:schemeClr val="tx1"/>
                </a:solidFill>
                <a:effectLst/>
                <a:latin typeface="+mn-lt"/>
                <a:ea typeface="+mn-ea"/>
                <a:cs typeface="+mn-cs"/>
              </a:rPr>
              <a:t>km</a:t>
            </a:r>
            <a:r>
              <a:rPr kumimoji="1" lang="ja-JP" altLang="ja-JP" sz="1200" kern="1200" dirty="0">
                <a:solidFill>
                  <a:schemeClr val="tx1"/>
                </a:solidFill>
                <a:effectLst/>
                <a:latin typeface="+mn-lt"/>
                <a:ea typeface="+mn-ea"/>
                <a:cs typeface="+mn-cs"/>
              </a:rPr>
              <a:t>以内に収まっていますが、今後、噴火の規模がさらに大きくなった場合は、麓の居住地域まで到達する可能性があります。そのため、気象庁から噴火警戒レベル４の噴火警報が発表されました。</a:t>
            </a:r>
          </a:p>
          <a:p>
            <a:r>
              <a:rPr kumimoji="1" lang="ja-JP" altLang="ja-JP" sz="1200" kern="1200" dirty="0">
                <a:solidFill>
                  <a:schemeClr val="tx1"/>
                </a:solidFill>
                <a:effectLst/>
                <a:latin typeface="+mn-lt"/>
                <a:ea typeface="+mn-ea"/>
                <a:cs typeface="+mn-cs"/>
              </a:rPr>
              <a:t>防災無線やスマートフォンの緊急速報メールで火砕流が予想される</a:t>
            </a:r>
            <a:r>
              <a:rPr kumimoji="1" lang="en-US" altLang="ja-JP" sz="1200" kern="1200" dirty="0">
                <a:solidFill>
                  <a:schemeClr val="tx1"/>
                </a:solidFill>
                <a:effectLst/>
                <a:latin typeface="+mn-lt"/>
                <a:ea typeface="+mn-ea"/>
                <a:cs typeface="+mn-cs"/>
              </a:rPr>
              <a:t>X</a:t>
            </a:r>
            <a:r>
              <a:rPr kumimoji="1" lang="ja-JP" altLang="ja-JP" sz="1200" kern="1200" dirty="0">
                <a:solidFill>
                  <a:schemeClr val="tx1"/>
                </a:solidFill>
                <a:effectLst/>
                <a:latin typeface="+mn-lt"/>
                <a:ea typeface="+mn-ea"/>
                <a:cs typeface="+mn-cs"/>
              </a:rPr>
              <a:t>市</a:t>
            </a:r>
            <a:r>
              <a:rPr kumimoji="1" lang="en-US" altLang="ja-JP" sz="1200" kern="1200" dirty="0">
                <a:solidFill>
                  <a:schemeClr val="tx1"/>
                </a:solidFill>
                <a:effectLst/>
                <a:latin typeface="+mn-lt"/>
                <a:ea typeface="+mn-ea"/>
                <a:cs typeface="+mn-cs"/>
              </a:rPr>
              <a:t>Y</a:t>
            </a:r>
            <a:r>
              <a:rPr kumimoji="1" lang="ja-JP" altLang="ja-JP" sz="1200" kern="1200" dirty="0">
                <a:solidFill>
                  <a:schemeClr val="tx1"/>
                </a:solidFill>
                <a:effectLst/>
                <a:latin typeface="+mn-lt"/>
                <a:ea typeface="+mn-ea"/>
                <a:cs typeface="+mn-cs"/>
              </a:rPr>
              <a:t>地区において、高齢者等避難が発令され、高齢者等の要配慮者の避難が呼びかけられています。</a:t>
            </a:r>
          </a:p>
          <a:p>
            <a:r>
              <a:rPr kumimoji="1" lang="ja-JP" altLang="ja-JP" sz="1200" kern="1200" dirty="0">
                <a:solidFill>
                  <a:schemeClr val="tx1"/>
                </a:solidFill>
                <a:effectLst/>
                <a:latin typeface="+mn-lt"/>
                <a:ea typeface="+mn-ea"/>
                <a:cs typeface="+mn-cs"/>
              </a:rPr>
              <a:t>この場合、あなたはどのように対応しますか。ワークシートに記入しましょう。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21</a:t>
            </a:fld>
            <a:endParaRPr kumimoji="1" lang="ja-JP" altLang="en-US"/>
          </a:p>
        </p:txBody>
      </p:sp>
    </p:spTree>
    <p:extLst>
      <p:ext uri="{BB962C8B-B14F-4D97-AF65-F5344CB8AC3E}">
        <p14:creationId xmlns:p14="http://schemas.microsoft.com/office/powerpoint/2010/main" val="4204051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その後、さらに火山活動の活発化を示すデータが観測されたため、噴火警戒レベル５の噴火警報が発表されました。</a:t>
            </a:r>
          </a:p>
          <a:p>
            <a:r>
              <a:rPr kumimoji="1" lang="ja-JP" altLang="ja-JP" sz="1200" kern="1200" dirty="0">
                <a:solidFill>
                  <a:schemeClr val="tx1"/>
                </a:solidFill>
                <a:effectLst/>
                <a:latin typeface="+mn-lt"/>
                <a:ea typeface="+mn-ea"/>
                <a:cs typeface="+mn-cs"/>
              </a:rPr>
              <a:t>防災無線やスマートフォンの緊急速報メールで、</a:t>
            </a:r>
            <a:r>
              <a:rPr kumimoji="1" lang="en-US" altLang="ja-JP" sz="1200" kern="1200" dirty="0">
                <a:solidFill>
                  <a:schemeClr val="tx1"/>
                </a:solidFill>
                <a:effectLst/>
                <a:latin typeface="+mn-lt"/>
                <a:ea typeface="+mn-ea"/>
                <a:cs typeface="+mn-cs"/>
              </a:rPr>
              <a:t>X</a:t>
            </a:r>
            <a:r>
              <a:rPr kumimoji="1" lang="ja-JP" altLang="ja-JP" sz="1200" kern="1200" dirty="0">
                <a:solidFill>
                  <a:schemeClr val="tx1"/>
                </a:solidFill>
                <a:effectLst/>
                <a:latin typeface="+mn-lt"/>
                <a:ea typeface="+mn-ea"/>
                <a:cs typeface="+mn-cs"/>
              </a:rPr>
              <a:t>市</a:t>
            </a:r>
            <a:r>
              <a:rPr kumimoji="1" lang="en-US" altLang="ja-JP" sz="1200" kern="1200" dirty="0">
                <a:solidFill>
                  <a:schemeClr val="tx1"/>
                </a:solidFill>
                <a:effectLst/>
                <a:latin typeface="+mn-lt"/>
                <a:ea typeface="+mn-ea"/>
                <a:cs typeface="+mn-cs"/>
              </a:rPr>
              <a:t>Y</a:t>
            </a:r>
            <a:r>
              <a:rPr kumimoji="1" lang="ja-JP" altLang="ja-JP" sz="1200" kern="1200" dirty="0">
                <a:solidFill>
                  <a:schemeClr val="tx1"/>
                </a:solidFill>
                <a:effectLst/>
                <a:latin typeface="+mn-lt"/>
                <a:ea typeface="+mn-ea"/>
                <a:cs typeface="+mn-cs"/>
              </a:rPr>
              <a:t>地区において避難指示が発令され、避難が呼びかけられています。</a:t>
            </a:r>
          </a:p>
          <a:p>
            <a:r>
              <a:rPr kumimoji="1" lang="ja-JP" altLang="ja-JP" sz="1200" kern="1200" dirty="0">
                <a:solidFill>
                  <a:schemeClr val="tx1"/>
                </a:solidFill>
                <a:effectLst/>
                <a:latin typeface="+mn-lt"/>
                <a:ea typeface="+mn-ea"/>
                <a:cs typeface="+mn-cs"/>
              </a:rPr>
              <a:t>この場合、あなたはどのように対応しますか。ワークシートに記入しましょう。</a:t>
            </a:r>
          </a:p>
          <a:p>
            <a:r>
              <a:rPr kumimoji="1" lang="ja-JP" altLang="ja-JP" sz="1200" kern="1200" dirty="0">
                <a:solidFill>
                  <a:schemeClr val="tx1"/>
                </a:solidFill>
                <a:effectLst/>
                <a:latin typeface="+mn-lt"/>
                <a:ea typeface="+mn-ea"/>
                <a:cs typeface="+mn-cs"/>
              </a:rPr>
              <a:t>また、避難に際して、どのようなことに気を付けたらよいかも記入しましょう。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23</a:t>
            </a:fld>
            <a:endParaRPr kumimoji="1" lang="ja-JP" altLang="en-US"/>
          </a:p>
        </p:txBody>
      </p:sp>
    </p:spTree>
    <p:extLst>
      <p:ext uri="{BB962C8B-B14F-4D97-AF65-F5344CB8AC3E}">
        <p14:creationId xmlns:p14="http://schemas.microsoft.com/office/powerpoint/2010/main" val="2127851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これで、ワークシートは完成です。大変おつかれさまでした。</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ワークをとおして、火山災害に備えて、あなたと大切な人の命を守る行動をイメージできましたか。</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このワークシートを記入することで、火口周辺と火山の麓にいる場合の２つのケースについて、火山活動や火山の防災情報に応じた対応を考えることができました。</a:t>
            </a:r>
          </a:p>
          <a:p>
            <a:r>
              <a:rPr kumimoji="1" lang="ja-JP" altLang="ja-JP" sz="1200" kern="1200" dirty="0">
                <a:solidFill>
                  <a:schemeClr val="tx1"/>
                </a:solidFill>
                <a:effectLst/>
                <a:latin typeface="+mn-lt"/>
                <a:ea typeface="+mn-ea"/>
                <a:cs typeface="+mn-cs"/>
              </a:rPr>
              <a:t>また、ワークシートに記入した内容は、全員に共通の正解はありません。置かれた状況などによって、最適な行動がかわります。他の人とも共有して、気が付いていないことなども確認してみましょう。役に立つと思ったことがあれば、ぜひ取り入れてみてください。</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25</a:t>
            </a:fld>
            <a:endParaRPr kumimoji="1" lang="ja-JP" altLang="en-US"/>
          </a:p>
        </p:txBody>
      </p:sp>
    </p:spTree>
    <p:extLst>
      <p:ext uri="{BB962C8B-B14F-4D97-AF65-F5344CB8AC3E}">
        <p14:creationId xmlns:p14="http://schemas.microsoft.com/office/powerpoint/2010/main" val="1293323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まずはワークの準備です。</a:t>
            </a:r>
          </a:p>
          <a:p>
            <a:r>
              <a:rPr kumimoji="1" lang="ja-JP" altLang="ja-JP" sz="1200" kern="1200" dirty="0">
                <a:solidFill>
                  <a:schemeClr val="tx1"/>
                </a:solidFill>
                <a:effectLst/>
                <a:latin typeface="+mn-lt"/>
                <a:ea typeface="+mn-ea"/>
                <a:cs typeface="+mn-cs"/>
              </a:rPr>
              <a:t>一つ目は「ワークシート」です。この動画教材の枠外に関連リンクを掲載していますので、記入できるよう紙に印刷して机の上に置いてください。筆記用具も準備してください。</a:t>
            </a:r>
          </a:p>
          <a:p>
            <a:r>
              <a:rPr kumimoji="1" lang="ja-JP" altLang="ja-JP" sz="1200" kern="1200" dirty="0">
                <a:solidFill>
                  <a:schemeClr val="tx1"/>
                </a:solidFill>
                <a:effectLst/>
                <a:latin typeface="+mn-lt"/>
                <a:ea typeface="+mn-ea"/>
                <a:cs typeface="+mn-cs"/>
              </a:rPr>
              <a:t>二つ目は今回のワークを行う架空のＡ火山の「火山ハザードマップ・火山防災マップ」です。ワークシートと同じ場所に関連リンクを掲載していますので、画面に表示するか、紙に印刷して手元に置いておいてください。</a:t>
            </a:r>
          </a:p>
          <a:p>
            <a:r>
              <a:rPr kumimoji="1" lang="ja-JP" altLang="ja-JP" sz="1200" kern="1200" dirty="0">
                <a:solidFill>
                  <a:schemeClr val="tx1"/>
                </a:solidFill>
                <a:effectLst/>
                <a:latin typeface="+mn-lt"/>
                <a:ea typeface="+mn-ea"/>
                <a:cs typeface="+mn-cs"/>
              </a:rPr>
              <a:t>この動画では、２つの場面を用意しています。自分だったらどうするかを考えて、動画に沿って、ワークシートに記入していきましょう。</a:t>
            </a:r>
          </a:p>
          <a:p>
            <a:r>
              <a:rPr kumimoji="1" lang="ja-JP" altLang="ja-JP" sz="1200" kern="1200" dirty="0">
                <a:solidFill>
                  <a:schemeClr val="tx1"/>
                </a:solidFill>
                <a:effectLst/>
                <a:latin typeface="+mn-lt"/>
                <a:ea typeface="+mn-ea"/>
                <a:cs typeface="+mn-cs"/>
              </a:rPr>
              <a:t>想定する場面は、</a:t>
            </a:r>
            <a:r>
              <a:rPr kumimoji="1" lang="en-US" altLang="ja-JP" sz="1200" kern="1200" dirty="0">
                <a:solidFill>
                  <a:schemeClr val="tx1"/>
                </a:solidFill>
                <a:effectLst/>
                <a:latin typeface="+mn-lt"/>
                <a:ea typeface="+mn-ea"/>
                <a:cs typeface="+mn-cs"/>
              </a:rPr>
              <a:t>❶</a:t>
            </a:r>
            <a:r>
              <a:rPr kumimoji="1" lang="ja-JP" altLang="ja-JP" sz="1200" kern="1200" dirty="0">
                <a:solidFill>
                  <a:schemeClr val="tx1"/>
                </a:solidFill>
                <a:effectLst/>
                <a:latin typeface="+mn-lt"/>
                <a:ea typeface="+mn-ea"/>
                <a:cs typeface="+mn-cs"/>
              </a:rPr>
              <a:t>火口周辺に近づく登山者の場合と、</a:t>
            </a:r>
            <a:r>
              <a:rPr kumimoji="1" lang="en-US" altLang="ja-JP" sz="1200" kern="1200" dirty="0">
                <a:solidFill>
                  <a:schemeClr val="tx1"/>
                </a:solidFill>
                <a:effectLst/>
                <a:latin typeface="+mn-lt"/>
                <a:ea typeface="+mn-ea"/>
                <a:cs typeface="+mn-cs"/>
              </a:rPr>
              <a:t>❷</a:t>
            </a:r>
            <a:r>
              <a:rPr kumimoji="1" lang="ja-JP" altLang="ja-JP" sz="1200" kern="1200" dirty="0">
                <a:solidFill>
                  <a:schemeClr val="tx1"/>
                </a:solidFill>
                <a:effectLst/>
                <a:latin typeface="+mn-lt"/>
                <a:ea typeface="+mn-ea"/>
                <a:cs typeface="+mn-cs"/>
              </a:rPr>
              <a:t>火山のふもとにお住まいの方です。</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それでは、まず想定❶の火口周辺に近づく登山者の場合についてワークを始めましょう。</a:t>
            </a:r>
            <a:endParaRPr kumimoji="1" lang="en-US"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a:t>
            </a:fld>
            <a:endParaRPr kumimoji="1" lang="ja-JP" altLang="en-US"/>
          </a:p>
        </p:txBody>
      </p:sp>
    </p:spTree>
    <p:extLst>
      <p:ext uri="{BB962C8B-B14F-4D97-AF65-F5344CB8AC3E}">
        <p14:creationId xmlns:p14="http://schemas.microsoft.com/office/powerpoint/2010/main" val="1150193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ワークで確認したように、火山災害から命を守るためには、あらかじめの準備や対応が大切です。</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火山のことを知っておく、火山の防災情報を確認する、避難の指示や噴火警報が発表されたら避難するなど危険な場所から離れることが大切ですので、改めて確認しておきましょう。</a:t>
            </a:r>
          </a:p>
          <a:p>
            <a:r>
              <a:rPr kumimoji="1" lang="ja-JP" altLang="ja-JP" sz="1200" kern="1200" dirty="0">
                <a:solidFill>
                  <a:schemeClr val="tx1"/>
                </a:solidFill>
                <a:effectLst/>
                <a:latin typeface="+mn-lt"/>
                <a:ea typeface="+mn-ea"/>
                <a:cs typeface="+mn-cs"/>
              </a:rPr>
              <a:t>また、今回は架空の火山の架空の想定でワークシートを記入しましたが、火山周辺にお住まいの方、火山周辺へ観光や登山で訪れる方は、自分自身の身近な火山のハザードマップや防災マップを確認して、「いざ」というときに迷わず命を守る行動がとれるよう、備えておきましょう。</a:t>
            </a:r>
          </a:p>
          <a:p>
            <a:r>
              <a:rPr kumimoji="1" lang="ja-JP" altLang="ja-JP" sz="1200" kern="1200" dirty="0">
                <a:solidFill>
                  <a:schemeClr val="tx1"/>
                </a:solidFill>
                <a:effectLst/>
                <a:latin typeface="+mn-lt"/>
                <a:ea typeface="+mn-ea"/>
                <a:cs typeface="+mn-cs"/>
              </a:rPr>
              <a:t>それでは。</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26</a:t>
            </a:fld>
            <a:endParaRPr kumimoji="1" lang="ja-JP" altLang="en-US"/>
          </a:p>
        </p:txBody>
      </p:sp>
    </p:spTree>
    <p:extLst>
      <p:ext uri="{BB962C8B-B14F-4D97-AF65-F5344CB8AC3E}">
        <p14:creationId xmlns:p14="http://schemas.microsoft.com/office/powerpoint/2010/main" val="1974172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想定</a:t>
            </a:r>
            <a:r>
              <a:rPr kumimoji="1" lang="en-US" altLang="ja-JP" sz="1200" kern="1200" dirty="0">
                <a:solidFill>
                  <a:schemeClr val="tx1"/>
                </a:solidFill>
                <a:effectLst/>
                <a:latin typeface="+mn-lt"/>
                <a:ea typeface="+mn-ea"/>
                <a:cs typeface="+mn-cs"/>
              </a:rPr>
              <a:t>❶</a:t>
            </a:r>
            <a:br>
              <a:rPr kumimoji="1" lang="en-US" altLang="ja-JP" sz="1200" kern="1200" dirty="0">
                <a:solidFill>
                  <a:schemeClr val="tx1"/>
                </a:solidFill>
                <a:effectLst/>
                <a:latin typeface="+mn-lt"/>
                <a:ea typeface="+mn-ea"/>
                <a:cs typeface="+mn-cs"/>
              </a:rPr>
            </a:br>
            <a:r>
              <a:rPr kumimoji="1" lang="ja-JP" altLang="ja-JP" sz="1200" kern="1200" dirty="0">
                <a:solidFill>
                  <a:schemeClr val="tx1"/>
                </a:solidFill>
                <a:effectLst/>
                <a:latin typeface="+mn-lt"/>
                <a:ea typeface="+mn-ea"/>
                <a:cs typeface="+mn-cs"/>
              </a:rPr>
              <a:t>火口周辺に近づく登山者の場合</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3</a:t>
            </a:fld>
            <a:endParaRPr kumimoji="1" lang="ja-JP" altLang="en-US"/>
          </a:p>
        </p:txBody>
      </p:sp>
    </p:spTree>
    <p:extLst>
      <p:ext uri="{BB962C8B-B14F-4D97-AF65-F5344CB8AC3E}">
        <p14:creationId xmlns:p14="http://schemas.microsoft.com/office/powerpoint/2010/main" val="2273034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あなたは、</a:t>
            </a:r>
            <a:r>
              <a:rPr kumimoji="1" lang="en-US" altLang="ja-JP" sz="1200" kern="1200" dirty="0">
                <a:solidFill>
                  <a:schemeClr val="tx1"/>
                </a:solidFill>
                <a:effectLst/>
                <a:latin typeface="+mn-lt"/>
                <a:ea typeface="+mn-ea"/>
                <a:cs typeface="+mn-cs"/>
              </a:rPr>
              <a:t>A</a:t>
            </a:r>
            <a:r>
              <a:rPr kumimoji="1" lang="ja-JP" altLang="en-US" sz="1200" kern="1200" dirty="0">
                <a:solidFill>
                  <a:schemeClr val="tx1"/>
                </a:solidFill>
                <a:effectLst/>
                <a:latin typeface="+mn-lt"/>
                <a:ea typeface="+mn-ea"/>
                <a:cs typeface="+mn-cs"/>
              </a:rPr>
              <a:t>火山に今週末の８月</a:t>
            </a:r>
            <a:r>
              <a:rPr kumimoji="1" lang="en-US" altLang="ja-JP" sz="1200" kern="1200" dirty="0">
                <a:solidFill>
                  <a:schemeClr val="tx1"/>
                </a:solidFill>
                <a:effectLst/>
                <a:latin typeface="+mn-lt"/>
                <a:ea typeface="+mn-ea"/>
                <a:cs typeface="+mn-cs"/>
              </a:rPr>
              <a:t>26</a:t>
            </a:r>
            <a:r>
              <a:rPr kumimoji="1" lang="ja-JP" altLang="en-US" sz="1200" kern="1200" dirty="0">
                <a:solidFill>
                  <a:schemeClr val="tx1"/>
                </a:solidFill>
                <a:effectLst/>
                <a:latin typeface="+mn-lt"/>
                <a:ea typeface="+mn-ea"/>
                <a:cs typeface="+mn-cs"/>
              </a:rPr>
              <a:t>日に、登山に行く予定を立てました。</a:t>
            </a:r>
          </a:p>
          <a:p>
            <a:r>
              <a:rPr kumimoji="1" lang="ja-JP" altLang="en-US" sz="1200" kern="1200" dirty="0">
                <a:solidFill>
                  <a:schemeClr val="tx1"/>
                </a:solidFill>
                <a:effectLst/>
                <a:latin typeface="+mn-lt"/>
                <a:ea typeface="+mn-ea"/>
                <a:cs typeface="+mn-cs"/>
              </a:rPr>
              <a:t>山の南東側の登山道から山頂へ登頂し、東側の登山道から下山する予定です。</a:t>
            </a:r>
          </a:p>
          <a:p>
            <a:r>
              <a:rPr kumimoji="1" lang="ja-JP" altLang="en-US" sz="1200" kern="1200" dirty="0">
                <a:solidFill>
                  <a:schemeClr val="tx1"/>
                </a:solidFill>
                <a:effectLst/>
                <a:latin typeface="+mn-lt"/>
                <a:ea typeface="+mn-ea"/>
                <a:cs typeface="+mn-cs"/>
              </a:rPr>
              <a:t>登山の計画を立てる際に何に注意する必要があるでしょうか。登山をする前には、</a:t>
            </a:r>
            <a:r>
              <a:rPr kumimoji="1" lang="en-US" altLang="ja-JP" sz="1200" kern="1200" dirty="0">
                <a:solidFill>
                  <a:schemeClr val="tx1"/>
                </a:solidFill>
                <a:effectLst/>
                <a:latin typeface="+mn-lt"/>
                <a:ea typeface="+mn-ea"/>
                <a:cs typeface="+mn-cs"/>
              </a:rPr>
              <a:t>A</a:t>
            </a:r>
            <a:r>
              <a:rPr kumimoji="1" lang="ja-JP" altLang="en-US" sz="1200" kern="1200" dirty="0">
                <a:solidFill>
                  <a:schemeClr val="tx1"/>
                </a:solidFill>
                <a:effectLst/>
                <a:latin typeface="+mn-lt"/>
                <a:ea typeface="+mn-ea"/>
                <a:cs typeface="+mn-cs"/>
              </a:rPr>
              <a:t>火山が活火山であることを知っておくことと、もし噴火した場合にどのような災害がどこに影響する可能性があるか知っておくことが大切です。</a:t>
            </a:r>
          </a:p>
          <a:p>
            <a:r>
              <a:rPr kumimoji="1" lang="ja-JP" altLang="en-US" sz="1200" kern="1200" dirty="0">
                <a:solidFill>
                  <a:schemeClr val="tx1"/>
                </a:solidFill>
                <a:effectLst/>
                <a:latin typeface="+mn-lt"/>
                <a:ea typeface="+mn-ea"/>
                <a:cs typeface="+mn-cs"/>
              </a:rPr>
              <a:t>火山ハザードマップや火山防災マップをみると、噴火した場合にどのような災害リスクがあるか確認することができます。</a:t>
            </a:r>
          </a:p>
          <a:p>
            <a:r>
              <a:rPr kumimoji="1" lang="ja-JP" altLang="en-US" sz="1200" kern="1200" dirty="0">
                <a:solidFill>
                  <a:schemeClr val="tx1"/>
                </a:solidFill>
                <a:effectLst/>
                <a:latin typeface="+mn-lt"/>
                <a:ea typeface="+mn-ea"/>
                <a:cs typeface="+mn-cs"/>
              </a:rPr>
              <a:t>それでは、確認してみましょう。</a:t>
            </a:r>
          </a:p>
          <a:p>
            <a:r>
              <a:rPr kumimoji="1" lang="ja-JP" altLang="en-US" sz="1200" kern="1200" dirty="0">
                <a:solidFill>
                  <a:schemeClr val="tx1"/>
                </a:solidFill>
                <a:effectLst/>
                <a:latin typeface="+mn-lt"/>
                <a:ea typeface="+mn-ea"/>
                <a:cs typeface="+mn-cs"/>
              </a:rPr>
              <a:t>登山をする火山についてインターネットで該当する山の「火山ハザードマップ」や「火山防災マップ」と検索して、都道府県や市町村のホームページに掲載されているものを確認します。</a:t>
            </a:r>
          </a:p>
          <a:p>
            <a:r>
              <a:rPr kumimoji="1" lang="ja-JP" altLang="en-US" sz="1200" kern="1200" dirty="0">
                <a:solidFill>
                  <a:schemeClr val="tx1"/>
                </a:solidFill>
                <a:effectLst/>
                <a:latin typeface="+mn-lt"/>
                <a:ea typeface="+mn-ea"/>
                <a:cs typeface="+mn-cs"/>
              </a:rPr>
              <a:t>ここでは、</a:t>
            </a:r>
            <a:r>
              <a:rPr kumimoji="1" lang="en-US" altLang="ja-JP" sz="1200" kern="1200" dirty="0">
                <a:solidFill>
                  <a:schemeClr val="tx1"/>
                </a:solidFill>
                <a:effectLst/>
                <a:latin typeface="+mn-lt"/>
                <a:ea typeface="+mn-ea"/>
                <a:cs typeface="+mn-cs"/>
              </a:rPr>
              <a:t>A</a:t>
            </a:r>
            <a:r>
              <a:rPr kumimoji="1" lang="ja-JP" altLang="en-US" sz="1200" kern="1200" dirty="0">
                <a:solidFill>
                  <a:schemeClr val="tx1"/>
                </a:solidFill>
                <a:effectLst/>
                <a:latin typeface="+mn-lt"/>
                <a:ea typeface="+mn-ea"/>
                <a:cs typeface="+mn-cs"/>
              </a:rPr>
              <a:t>火山という架空の火山で演習しますので、画面のハザードマップを確認してください。</a:t>
            </a:r>
          </a:p>
          <a:p>
            <a:r>
              <a:rPr kumimoji="1" lang="ja-JP" altLang="en-US" sz="1200" kern="1200" dirty="0">
                <a:solidFill>
                  <a:schemeClr val="tx1"/>
                </a:solidFill>
                <a:effectLst/>
                <a:latin typeface="+mn-lt"/>
                <a:ea typeface="+mn-ea"/>
                <a:cs typeface="+mn-cs"/>
              </a:rPr>
              <a:t>それでは、もし噴火した場合に、登山中に影響を受ける可能性がある現象をワークシートに記入しましょう。</a:t>
            </a:r>
          </a:p>
          <a:p>
            <a:r>
              <a:rPr kumimoji="1" lang="ja-JP" altLang="en-US" sz="1200" kern="1200" dirty="0">
                <a:solidFill>
                  <a:schemeClr val="tx1"/>
                </a:solidFill>
                <a:effectLst/>
                <a:latin typeface="+mn-lt"/>
                <a:ea typeface="+mn-ea"/>
                <a:cs typeface="+mn-cs"/>
              </a:rPr>
              <a:t>また、ハザードマップには記載されていなくても、他に注意が必要な現象があれば、記入しましょう。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4</a:t>
            </a:fld>
            <a:endParaRPr kumimoji="1" lang="ja-JP" altLang="en-US"/>
          </a:p>
        </p:txBody>
      </p:sp>
    </p:spTree>
    <p:extLst>
      <p:ext uri="{BB962C8B-B14F-4D97-AF65-F5344CB8AC3E}">
        <p14:creationId xmlns:p14="http://schemas.microsoft.com/office/powerpoint/2010/main" val="3805008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5</a:t>
            </a:fld>
            <a:endParaRPr kumimoji="1" lang="ja-JP" altLang="en-US"/>
          </a:p>
        </p:txBody>
      </p:sp>
    </p:spTree>
    <p:extLst>
      <p:ext uri="{BB962C8B-B14F-4D97-AF65-F5344CB8AC3E}">
        <p14:creationId xmlns:p14="http://schemas.microsoft.com/office/powerpoint/2010/main" val="894695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火山ハザードマップに噴火警戒レベルに応じた警戒が必要な範囲、避難場所や防災上の注意事項を記載したものが、火山防災マップです。</a:t>
            </a:r>
          </a:p>
          <a:p>
            <a:r>
              <a:rPr kumimoji="1" lang="ja-JP" altLang="en-US" sz="1200" kern="1200" dirty="0">
                <a:solidFill>
                  <a:schemeClr val="tx1"/>
                </a:solidFill>
                <a:effectLst/>
                <a:latin typeface="+mn-lt"/>
                <a:ea typeface="+mn-ea"/>
                <a:cs typeface="+mn-cs"/>
              </a:rPr>
              <a:t>噴火警戒レベルがいくつになったら、どこまでが危険な範囲なのかを知ることができます。</a:t>
            </a:r>
          </a:p>
          <a:p>
            <a:r>
              <a:rPr kumimoji="1" lang="ja-JP" altLang="en-US" sz="1200" kern="1200" dirty="0">
                <a:solidFill>
                  <a:schemeClr val="tx1"/>
                </a:solidFill>
                <a:effectLst/>
                <a:latin typeface="+mn-lt"/>
                <a:ea typeface="+mn-ea"/>
                <a:cs typeface="+mn-cs"/>
              </a:rPr>
              <a:t>もし、登山中に噴火警戒レベルが引き上げられた時のために、あらかじめ確認しておくことが大切です。</a:t>
            </a:r>
          </a:p>
          <a:p>
            <a:r>
              <a:rPr kumimoji="1" lang="en-US" altLang="ja-JP" sz="1200" kern="1200" dirty="0">
                <a:solidFill>
                  <a:schemeClr val="tx1"/>
                </a:solidFill>
                <a:effectLst/>
                <a:latin typeface="+mn-lt"/>
                <a:ea typeface="+mn-ea"/>
                <a:cs typeface="+mn-cs"/>
              </a:rPr>
              <a:t>A</a:t>
            </a:r>
            <a:r>
              <a:rPr kumimoji="1" lang="ja-JP" altLang="en-US" sz="1200" kern="1200" dirty="0">
                <a:solidFill>
                  <a:schemeClr val="tx1"/>
                </a:solidFill>
                <a:effectLst/>
                <a:latin typeface="+mn-lt"/>
                <a:ea typeface="+mn-ea"/>
                <a:cs typeface="+mn-cs"/>
              </a:rPr>
              <a:t>火山の火山防災マップを見ると、噴火警戒レベル１では、特段の規制はありません。活火山であることに留意しながら、登山することができます。</a:t>
            </a:r>
          </a:p>
          <a:p>
            <a:r>
              <a:rPr kumimoji="1" lang="ja-JP" altLang="en-US" sz="1200" kern="1200" dirty="0">
                <a:solidFill>
                  <a:schemeClr val="tx1"/>
                </a:solidFill>
                <a:effectLst/>
                <a:latin typeface="+mn-lt"/>
                <a:ea typeface="+mn-ea"/>
                <a:cs typeface="+mn-cs"/>
              </a:rPr>
              <a:t>噴火警戒レベル２では、想定火口から１</a:t>
            </a:r>
            <a:r>
              <a:rPr kumimoji="1" lang="en-US" altLang="ja-JP" sz="1200" kern="1200" dirty="0">
                <a:solidFill>
                  <a:schemeClr val="tx1"/>
                </a:solidFill>
                <a:effectLst/>
                <a:latin typeface="+mn-lt"/>
                <a:ea typeface="+mn-ea"/>
                <a:cs typeface="+mn-cs"/>
              </a:rPr>
              <a:t>km</a:t>
            </a:r>
            <a:r>
              <a:rPr kumimoji="1" lang="ja-JP" altLang="en-US" sz="1200" kern="1200" dirty="0">
                <a:solidFill>
                  <a:schemeClr val="tx1"/>
                </a:solidFill>
                <a:effectLst/>
                <a:latin typeface="+mn-lt"/>
                <a:ea typeface="+mn-ea"/>
                <a:cs typeface="+mn-cs"/>
              </a:rPr>
              <a:t>の範囲が危険、噴火警戒レベル３では、想定火口から３</a:t>
            </a:r>
            <a:r>
              <a:rPr kumimoji="1" lang="en-US" altLang="ja-JP" sz="1200" kern="1200" dirty="0">
                <a:solidFill>
                  <a:schemeClr val="tx1"/>
                </a:solidFill>
                <a:effectLst/>
                <a:latin typeface="+mn-lt"/>
                <a:ea typeface="+mn-ea"/>
                <a:cs typeface="+mn-cs"/>
              </a:rPr>
              <a:t>k</a:t>
            </a:r>
            <a:r>
              <a:rPr kumimoji="1" lang="ja-JP" altLang="en-US" sz="1200" kern="1200" dirty="0">
                <a:solidFill>
                  <a:schemeClr val="tx1"/>
                </a:solidFill>
                <a:effectLst/>
                <a:latin typeface="+mn-lt"/>
                <a:ea typeface="+mn-ea"/>
                <a:cs typeface="+mn-cs"/>
              </a:rPr>
              <a:t>ｍの範囲が危険、レベル４、５では赤線の火砕流の可能性がある範囲が危険な地域になります。また、山に積雪がある時期で融雪型火山泥流の恐れのある場合は赤色の破線で囲まれた場所も危険な地域になりま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kern="1200" dirty="0">
                <a:solidFill>
                  <a:schemeClr val="tx1"/>
                </a:solidFill>
                <a:effectLst/>
                <a:latin typeface="+mn-lt"/>
                <a:ea typeface="+mn-ea"/>
                <a:cs typeface="+mn-cs"/>
              </a:rPr>
              <a:t>登山前に、現在の噴火警戒レベルや火山の状況について確認しましょう。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6</a:t>
            </a:fld>
            <a:endParaRPr kumimoji="1" lang="ja-JP" altLang="en-US"/>
          </a:p>
        </p:txBody>
      </p:sp>
    </p:spTree>
    <p:extLst>
      <p:ext uri="{BB962C8B-B14F-4D97-AF65-F5344CB8AC3E}">
        <p14:creationId xmlns:p14="http://schemas.microsoft.com/office/powerpoint/2010/main" val="338344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気象庁</a:t>
            </a:r>
            <a:r>
              <a:rPr kumimoji="1" lang="en-US" altLang="ja-JP" sz="1200" kern="1200" dirty="0">
                <a:solidFill>
                  <a:schemeClr val="tx1"/>
                </a:solidFill>
                <a:effectLst/>
                <a:latin typeface="+mn-lt"/>
                <a:ea typeface="+mn-ea"/>
                <a:cs typeface="+mn-cs"/>
              </a:rPr>
              <a:t>HP</a:t>
            </a:r>
            <a:r>
              <a:rPr kumimoji="1" lang="ja-JP" altLang="ja-JP" sz="1200" kern="1200" dirty="0">
                <a:solidFill>
                  <a:schemeClr val="tx1"/>
                </a:solidFill>
                <a:effectLst/>
                <a:latin typeface="+mn-lt"/>
                <a:ea typeface="+mn-ea"/>
                <a:cs typeface="+mn-cs"/>
              </a:rPr>
              <a:t>には、火山登山者向けの情報提供ページがあり、現在の火山活動の状況や噴火警報・噴火予報の状況がわかるので、あらかじめ確認しておきましょう。</a:t>
            </a:r>
          </a:p>
          <a:p>
            <a:r>
              <a:rPr kumimoji="1" lang="ja-JP" altLang="ja-JP" sz="1200" kern="1200" dirty="0">
                <a:solidFill>
                  <a:schemeClr val="tx1"/>
                </a:solidFill>
                <a:effectLst/>
                <a:latin typeface="+mn-lt"/>
                <a:ea typeface="+mn-ea"/>
                <a:cs typeface="+mn-cs"/>
              </a:rPr>
              <a:t>また、噴火警戒レベルの「警戒が必要な範囲」に入っていなくても市町村や登山道の管理者において規制がされている可能性もあります。市町村などの</a:t>
            </a:r>
            <a:r>
              <a:rPr kumimoji="1" lang="en-US" altLang="ja-JP" sz="1200" kern="1200" dirty="0">
                <a:solidFill>
                  <a:schemeClr val="tx1"/>
                </a:solidFill>
                <a:effectLst/>
                <a:latin typeface="+mn-lt"/>
                <a:ea typeface="+mn-ea"/>
                <a:cs typeface="+mn-cs"/>
              </a:rPr>
              <a:t>HP</a:t>
            </a:r>
            <a:r>
              <a:rPr kumimoji="1" lang="ja-JP" altLang="ja-JP" sz="1200" kern="1200" dirty="0">
                <a:solidFill>
                  <a:schemeClr val="tx1"/>
                </a:solidFill>
                <a:effectLst/>
                <a:latin typeface="+mn-lt"/>
                <a:ea typeface="+mn-ea"/>
                <a:cs typeface="+mn-cs"/>
              </a:rPr>
              <a:t>を確認しておくことも重要です。</a:t>
            </a:r>
          </a:p>
          <a:p>
            <a:r>
              <a:rPr kumimoji="1" lang="ja-JP" altLang="ja-JP" sz="1200" kern="1200" dirty="0">
                <a:solidFill>
                  <a:schemeClr val="tx1"/>
                </a:solidFill>
                <a:effectLst/>
                <a:latin typeface="+mn-lt"/>
                <a:ea typeface="+mn-ea"/>
                <a:cs typeface="+mn-cs"/>
              </a:rPr>
              <a:t>今回は、噴火警戒レベルが１で、特段の規制はない想定としますので、「火山活動の高まりなし　規制なし」の矢印に進みましょう。噴火警報が発表されていて「警戒が必要な範囲」に登山道が入っていたり、規制されていたりする場合は、危険な地域に入らないように登山計画を見直し、場合によっては登山を中止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7</a:t>
            </a:fld>
            <a:endParaRPr kumimoji="1" lang="ja-JP" altLang="en-US"/>
          </a:p>
        </p:txBody>
      </p:sp>
    </p:spTree>
    <p:extLst>
      <p:ext uri="{BB962C8B-B14F-4D97-AF65-F5344CB8AC3E}">
        <p14:creationId xmlns:p14="http://schemas.microsoft.com/office/powerpoint/2010/main" val="626970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ja-JP" sz="120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8</a:t>
            </a:fld>
            <a:endParaRPr kumimoji="1" lang="ja-JP" altLang="en-US"/>
          </a:p>
        </p:txBody>
      </p:sp>
    </p:spTree>
    <p:extLst>
      <p:ext uri="{BB962C8B-B14F-4D97-AF65-F5344CB8AC3E}">
        <p14:creationId xmlns:p14="http://schemas.microsoft.com/office/powerpoint/2010/main" val="3603944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登山当日になりました。当日は天候もよく、計画通り、南東側の登山道を登っていきます。</a:t>
            </a:r>
          </a:p>
          <a:p>
            <a:r>
              <a:rPr kumimoji="1" lang="ja-JP" altLang="ja-JP" sz="1200" kern="1200" dirty="0">
                <a:solidFill>
                  <a:schemeClr val="tx1"/>
                </a:solidFill>
                <a:effectLst/>
                <a:latin typeface="+mn-lt"/>
                <a:ea typeface="+mn-ea"/>
                <a:cs typeface="+mn-cs"/>
              </a:rPr>
              <a:t>登山中にａ地点に差し掛かったとき、臨時の「火山の状況に関する解説情報」が発表されたことを防災無線で知りました。</a:t>
            </a:r>
          </a:p>
          <a:p>
            <a:r>
              <a:rPr kumimoji="1" lang="ja-JP" altLang="ja-JP" sz="1200" kern="1200" dirty="0">
                <a:solidFill>
                  <a:schemeClr val="tx1"/>
                </a:solidFill>
                <a:effectLst/>
                <a:latin typeface="+mn-lt"/>
                <a:ea typeface="+mn-ea"/>
                <a:cs typeface="+mn-cs"/>
              </a:rPr>
              <a:t>地震活動が活発化していて、今後の火山活動に注意するように呼びかけられています。</a:t>
            </a:r>
          </a:p>
          <a:p>
            <a:r>
              <a:rPr kumimoji="1" lang="ja-JP" altLang="ja-JP" sz="1200" kern="1200" dirty="0">
                <a:solidFill>
                  <a:schemeClr val="tx1"/>
                </a:solidFill>
                <a:effectLst/>
                <a:latin typeface="+mn-lt"/>
                <a:ea typeface="+mn-ea"/>
                <a:cs typeface="+mn-cs"/>
              </a:rPr>
              <a:t>臨時の火山の状況に関する解説情報が発表されたということは、噴火警戒レベルが引き上げられる程ではないですが、火山活動の高まりのリスクがある状況です。</a:t>
            </a:r>
          </a:p>
          <a:p>
            <a:r>
              <a:rPr kumimoji="1" lang="ja-JP" altLang="ja-JP" sz="1200" kern="1200" dirty="0">
                <a:solidFill>
                  <a:schemeClr val="tx1"/>
                </a:solidFill>
                <a:effectLst/>
                <a:latin typeface="+mn-lt"/>
                <a:ea typeface="+mn-ea"/>
                <a:cs typeface="+mn-cs"/>
              </a:rPr>
              <a:t>今回の場合、登山の規制等はされていません。</a:t>
            </a:r>
          </a:p>
          <a:p>
            <a:r>
              <a:rPr kumimoji="1" lang="ja-JP" altLang="ja-JP" sz="1200" kern="1200" dirty="0">
                <a:solidFill>
                  <a:schemeClr val="tx1"/>
                </a:solidFill>
                <a:effectLst/>
                <a:latin typeface="+mn-lt"/>
                <a:ea typeface="+mn-ea"/>
                <a:cs typeface="+mn-cs"/>
              </a:rPr>
              <a:t>この場合、あなたはどのように対応しますか。ワークシートに記入しましょう。</a:t>
            </a:r>
          </a:p>
        </p:txBody>
      </p:sp>
      <p:sp>
        <p:nvSpPr>
          <p:cNvPr id="4" name="スライド番号プレースホルダー 3"/>
          <p:cNvSpPr>
            <a:spLocks noGrp="1"/>
          </p:cNvSpPr>
          <p:nvPr>
            <p:ph type="sldNum" sz="quarter" idx="5"/>
          </p:nvPr>
        </p:nvSpPr>
        <p:spPr/>
        <p:txBody>
          <a:bodyPr/>
          <a:lstStyle/>
          <a:p>
            <a:fld id="{1B40148A-D614-46C1-842B-516EDF04F30E}" type="slidenum">
              <a:rPr kumimoji="1" lang="ja-JP" altLang="en-US" smtClean="0"/>
              <a:t>9</a:t>
            </a:fld>
            <a:endParaRPr kumimoji="1" lang="ja-JP" altLang="en-US"/>
          </a:p>
        </p:txBody>
      </p:sp>
    </p:spTree>
    <p:extLst>
      <p:ext uri="{BB962C8B-B14F-4D97-AF65-F5344CB8AC3E}">
        <p14:creationId xmlns:p14="http://schemas.microsoft.com/office/powerpoint/2010/main" val="995631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117734-97A7-3676-1918-DA25DEE31F0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1EA20B4-3127-C82A-0A71-889D68206C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2E1626C-A1F3-4479-382C-27AAB251D407}"/>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6BAE4F12-9480-255D-FB27-32F2DB208D9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8D824C3-397D-71D8-87DD-10B1CCB32897}"/>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2297682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75CC19-0483-9E74-5B80-610972DA431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09A41D4-38B0-079A-3A02-BFFC7B3BA48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4D9A3AD-2E55-C1BC-1228-A38CF2D111BE}"/>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44004133-D3CB-5B3B-8F8E-BDEC588E71D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5FE142D-5C00-DB4A-C1F6-61B2E48CCAEC}"/>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018031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9C55E25-F62C-026A-54FA-43FF2D17BA1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1A7F3B6-9130-EDB9-0733-9D536B37BFF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517CE90-732C-3704-0EDF-04EDC3465992}"/>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0710A046-FF2E-062B-5E7C-3D588317E3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F11D40F-E629-BB28-333F-D4D3AD5AB851}"/>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547717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A28CD5-DDD2-08B5-18B3-B0BECFEF0D6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DC23C63-995D-AB8D-F2FB-EE7D94FD23B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DA8EEC9-711A-1CF3-2C85-F62C98DF6863}"/>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5504EB48-76BD-DFCD-204B-58A13833BDC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176B353-8B1D-701B-0FA2-D0323B583EF4}"/>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4270465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7FAD8F-FE58-A906-27DA-FCF94DA78442}"/>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FCA4948-3873-B5C0-2DCD-CC5E699767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927713C-A174-FB51-3330-A6A18EAAC5E3}"/>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10A52DEC-26AB-25EF-30E0-C5C833FEE6D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425C8DD-7316-D76B-FB60-B9952A370F3F}"/>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115431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0DF7CD-9410-25C7-39B6-F9534D1229D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AAC457B-4335-9A8E-6BFE-82BE35BF7DE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8C41257-96D8-8C93-5E56-BE5791FCF73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4FE19D-D7AF-BB4C-61AD-1B23E16BD7CC}"/>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6" name="フッター プレースホルダー 5">
            <a:extLst>
              <a:ext uri="{FF2B5EF4-FFF2-40B4-BE49-F238E27FC236}">
                <a16:creationId xmlns:a16="http://schemas.microsoft.com/office/drawing/2014/main" id="{4785069F-22DC-ECFA-66F0-9F4D9CB0ACA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60CDA24-1C36-CA72-3EF7-2BC761623B63}"/>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781942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DDFA24-C632-CFC4-B60E-40F67A4713D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7D29D7-F7DD-F5B2-8FF2-50C4E5BFD9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8D58BD9-41EA-4780-3FD9-581CC8A3A16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DEDA3AF9-4836-9905-4F72-6D07C14CF3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2BF792A-6FB1-A6F1-B173-899789EB1CD1}"/>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720757AE-9154-7BAE-DA04-995E1A849D51}"/>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8" name="フッター プレースホルダー 7">
            <a:extLst>
              <a:ext uri="{FF2B5EF4-FFF2-40B4-BE49-F238E27FC236}">
                <a16:creationId xmlns:a16="http://schemas.microsoft.com/office/drawing/2014/main" id="{A8E42BA5-87CA-7D54-FC85-74F128561DD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B5A0943-ACA8-21A0-0170-E601E809C849}"/>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3426678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23B2D9-AF9D-6DBB-294D-B7E7FCDBF39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D59B459-1F95-4EDB-9557-B545028AAD48}"/>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4" name="フッター プレースホルダー 3">
            <a:extLst>
              <a:ext uri="{FF2B5EF4-FFF2-40B4-BE49-F238E27FC236}">
                <a16:creationId xmlns:a16="http://schemas.microsoft.com/office/drawing/2014/main" id="{1573F013-8CCB-4857-0A0F-B548534782C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14C6712-B33F-7675-8709-91F2C7FA9AF9}"/>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887357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29CE312-94B9-6B20-5ABF-2E52A1C1A567}"/>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3" name="フッター プレースホルダー 2">
            <a:extLst>
              <a:ext uri="{FF2B5EF4-FFF2-40B4-BE49-F238E27FC236}">
                <a16:creationId xmlns:a16="http://schemas.microsoft.com/office/drawing/2014/main" id="{D4F51745-C3A3-53AA-9016-F755D535558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3430576-865F-F1D4-1755-E296767D9AA0}"/>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025361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D74B1B-9CDB-8406-0ED4-057A862BAEA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0F5089A-8244-C316-2029-35067F19DA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CBD1F3D-5175-A111-D955-416572EC7A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49D8E92-AD8E-F064-CE5C-0C05C1E030C6}"/>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6" name="フッター プレースホルダー 5">
            <a:extLst>
              <a:ext uri="{FF2B5EF4-FFF2-40B4-BE49-F238E27FC236}">
                <a16:creationId xmlns:a16="http://schemas.microsoft.com/office/drawing/2014/main" id="{6412EDD8-B27F-D2A4-E6EA-6896E3E26F6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37EAAEB-D382-DD0A-3AED-AD863AF498DD}"/>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2918063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A3C0EB-8D32-9D94-E19A-9F057AA669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C9E01D1-81A2-CC16-CF09-BF6152DF98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378C255-10F6-5065-1DA7-786DB41A67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AF8C407-F0D7-4CE1-D7EF-2811AD8AB37D}"/>
              </a:ext>
            </a:extLst>
          </p:cNvPr>
          <p:cNvSpPr>
            <a:spLocks noGrp="1"/>
          </p:cNvSpPr>
          <p:nvPr>
            <p:ph type="dt" sz="half" idx="10"/>
          </p:nvPr>
        </p:nvSpPr>
        <p:spPr/>
        <p:txBody>
          <a:bodyPr/>
          <a:lstStyle/>
          <a:p>
            <a:fld id="{7DFB1DD8-9EFA-40F7-B81B-A5A0FABF8FCC}" type="datetimeFigureOut">
              <a:rPr kumimoji="1" lang="ja-JP" altLang="en-US" smtClean="0"/>
              <a:t>2026/3/23</a:t>
            </a:fld>
            <a:endParaRPr kumimoji="1" lang="ja-JP" altLang="en-US"/>
          </a:p>
        </p:txBody>
      </p:sp>
      <p:sp>
        <p:nvSpPr>
          <p:cNvPr id="6" name="フッター プレースホルダー 5">
            <a:extLst>
              <a:ext uri="{FF2B5EF4-FFF2-40B4-BE49-F238E27FC236}">
                <a16:creationId xmlns:a16="http://schemas.microsoft.com/office/drawing/2014/main" id="{EE4AAF94-90A5-43BA-4A6A-605C6242C4E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304EE17-27AE-7DC1-6D6D-0E6EF95A56D2}"/>
              </a:ext>
            </a:extLst>
          </p:cNvPr>
          <p:cNvSpPr>
            <a:spLocks noGrp="1"/>
          </p:cNvSpPr>
          <p:nvPr>
            <p:ph type="sldNum" sz="quarter" idx="12"/>
          </p:nvPr>
        </p:nvSpPr>
        <p:spPr/>
        <p:txBody>
          <a:body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180808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8067F61-8FC8-E906-23DB-72115385E3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AE2A02F-0A7F-DD57-5434-00795D5C80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D08C703-4369-CEFF-D633-AA0AC7981B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FB1DD8-9EFA-40F7-B81B-A5A0FABF8FCC}" type="datetimeFigureOut">
              <a:rPr kumimoji="1" lang="ja-JP" altLang="en-US" smtClean="0"/>
              <a:t>2026/3/23</a:t>
            </a:fld>
            <a:endParaRPr kumimoji="1" lang="ja-JP" altLang="en-US"/>
          </a:p>
        </p:txBody>
      </p:sp>
      <p:sp>
        <p:nvSpPr>
          <p:cNvPr id="5" name="フッター プレースホルダー 4">
            <a:extLst>
              <a:ext uri="{FF2B5EF4-FFF2-40B4-BE49-F238E27FC236}">
                <a16:creationId xmlns:a16="http://schemas.microsoft.com/office/drawing/2014/main" id="{F80C27AE-6769-B3B9-CAFC-93E7186EB0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C6CF2B6-E7DA-2E8D-0A56-FD76D28DC5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DBEE6F-9F39-4FF5-889B-20C79A892016}" type="slidenum">
              <a:rPr kumimoji="1" lang="ja-JP" altLang="en-US" smtClean="0"/>
              <a:t>‹#›</a:t>
            </a:fld>
            <a:endParaRPr kumimoji="1" lang="ja-JP" altLang="en-US"/>
          </a:p>
        </p:txBody>
      </p:sp>
    </p:spTree>
    <p:extLst>
      <p:ext uri="{BB962C8B-B14F-4D97-AF65-F5344CB8AC3E}">
        <p14:creationId xmlns:p14="http://schemas.microsoft.com/office/powerpoint/2010/main" val="1517223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795324A-A032-C6A2-14DC-9852876EEA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08319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8F0CBB5-3B61-E613-B150-864AA66D4F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66891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511F40A-539E-04DF-C62B-F13E28DC13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968052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8D63196-745D-9C18-D524-0DD60D5269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23143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A7E978D-BD7C-008F-5B31-BBABB97EA7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666017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BFBF991-4CCE-3DAD-F146-8F2AE5F61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38154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6BBEDFF-1A1D-E09F-ED22-C7C54FF2D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5"/>
            <a:ext cx="12192000" cy="6854390"/>
          </a:xfrm>
          <a:prstGeom prst="rect">
            <a:avLst/>
          </a:prstGeom>
        </p:spPr>
      </p:pic>
    </p:spTree>
    <p:extLst>
      <p:ext uri="{BB962C8B-B14F-4D97-AF65-F5344CB8AC3E}">
        <p14:creationId xmlns:p14="http://schemas.microsoft.com/office/powerpoint/2010/main" val="2143096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43B6D17-3C7D-C7D4-5024-B282A09F1E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71302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9BD0875-84B6-B856-D417-03B88CB970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0401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FBA4BA1-8238-0BFB-3DED-1320CFC33A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81423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AE724A0-13CF-6563-46FE-D328A68804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98001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9B08DB0-1119-D408-B517-E765B4BEC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0797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AE66DD5-536A-B0C2-849F-87310D2FF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2797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CF30CEC-E249-66C4-10BF-F4E367EB6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10355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EDA7151-90E9-BCD1-5A4F-674040BF7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840887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FD6921BC-36AE-5464-306D-BFA949BE9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33846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9B4370C-04BD-F972-C16E-E7DA3D7EB2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25623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7CCC5C5-3018-C674-EA55-1F4167E504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404355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6321F0D-2092-4A7D-90D6-1B9F0213A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75620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B6EABC6-427A-A4E3-2B51-80B7D0AEE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05"/>
            <a:ext cx="12192000" cy="6854390"/>
          </a:xfrm>
          <a:prstGeom prst="rect">
            <a:avLst/>
          </a:prstGeom>
        </p:spPr>
      </p:pic>
    </p:spTree>
    <p:extLst>
      <p:ext uri="{BB962C8B-B14F-4D97-AF65-F5344CB8AC3E}">
        <p14:creationId xmlns:p14="http://schemas.microsoft.com/office/powerpoint/2010/main" val="739807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188362E-E49A-D71F-3811-88F47C933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4705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ACDCA57-C45B-0BAF-B13F-203D12594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45854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C43BA2-E7A6-E2E1-7EE4-37F9F6C957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31198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944B1C7-D6B9-565C-4F21-49416DA62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87171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200B164-2E5B-4FD4-E9F9-D88B129E1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001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5F084E5-8131-EF0E-0FDA-E1531EB28D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18829369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2189</Words>
  <Application>Microsoft Office PowerPoint</Application>
  <PresentationFormat>ワイド画面</PresentationFormat>
  <Paragraphs>95</Paragraphs>
  <Slides>26</Slides>
  <Notes>20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26</vt:i4>
      </vt:variant>
    </vt:vector>
  </HeadingPairs>
  <TitlesOfParts>
    <vt:vector size="30" baseType="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2026-03-23T10:19:49Z</dcterms:created>
  <dcterms:modified xsi:type="dcterms:W3CDTF">2026-03-23T10:20:08Z</dcterms:modified>
</cp:coreProperties>
</file>