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2" r:id="rId1"/>
  </p:sldMasterIdLst>
  <p:notesMasterIdLst>
    <p:notesMasterId r:id="rId16"/>
  </p:notesMasterIdLst>
  <p:handoutMasterIdLst>
    <p:handoutMasterId r:id="rId17"/>
  </p:handoutMasterIdLst>
  <p:sldIdLst>
    <p:sldId id="312" r:id="rId2"/>
    <p:sldId id="313" r:id="rId3"/>
    <p:sldId id="342" r:id="rId4"/>
    <p:sldId id="319" r:id="rId5"/>
    <p:sldId id="323" r:id="rId6"/>
    <p:sldId id="336" r:id="rId7"/>
    <p:sldId id="332" r:id="rId8"/>
    <p:sldId id="337" r:id="rId9"/>
    <p:sldId id="340" r:id="rId10"/>
    <p:sldId id="329" r:id="rId11"/>
    <p:sldId id="339" r:id="rId12"/>
    <p:sldId id="335" r:id="rId13"/>
    <p:sldId id="344" r:id="rId14"/>
    <p:sldId id="343" r:id="rId15"/>
  </p:sldIdLst>
  <p:sldSz cx="12192000" cy="6858000"/>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B0AF"/>
    <a:srgbClr val="FBFBEF"/>
    <a:srgbClr val="404040"/>
    <a:srgbClr val="CFE9EA"/>
    <a:srgbClr val="0F69AC"/>
    <a:srgbClr val="E6E6E6"/>
    <a:srgbClr val="FF3264"/>
    <a:srgbClr val="FF4E77"/>
    <a:srgbClr val="FFA5C0"/>
    <a:srgbClr val="AA00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281FF7-E572-4C5A-A8C8-16F17889CEE8}" v="4" dt="2026-03-23T18:50:54.1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07" autoAdjust="0"/>
    <p:restoredTop sz="87943" autoAdjust="0"/>
  </p:normalViewPr>
  <p:slideViewPr>
    <p:cSldViewPr snapToGrid="0" snapToObjects="1">
      <p:cViewPr varScale="1">
        <p:scale>
          <a:sx n="75" d="100"/>
          <a:sy n="75" d="100"/>
        </p:scale>
        <p:origin x="52" y="40"/>
      </p:cViewPr>
      <p:guideLst/>
    </p:cSldViewPr>
  </p:slideViewPr>
  <p:notesTextViewPr>
    <p:cViewPr>
      <p:scale>
        <a:sx n="1" d="1"/>
        <a:sy n="1" d="1"/>
      </p:scale>
      <p:origin x="0" y="0"/>
    </p:cViewPr>
  </p:notesTextViewPr>
  <p:notesViewPr>
    <p:cSldViewPr snapToGrid="0" snapToObjects="1">
      <p:cViewPr varScale="1">
        <p:scale>
          <a:sx n="86" d="100"/>
          <a:sy n="86" d="100"/>
        </p:scale>
        <p:origin x="386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B643BA65-E7C5-3F7C-4478-7B03431EFF4D}"/>
              </a:ext>
            </a:extLst>
          </p:cNvPr>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EDE1C547-D6C1-2305-B5FA-B96DEF685D6A}"/>
              </a:ext>
            </a:extLst>
          </p:cNvPr>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D50C1665-E873-4494-BCAD-EFFB08BF61DD}" type="datetimeFigureOut">
              <a:rPr kumimoji="1" lang="ja-JP" altLang="en-US" smtClean="0"/>
              <a:t>2026/3/24</a:t>
            </a:fld>
            <a:endParaRPr kumimoji="1" lang="ja-JP" altLang="en-US"/>
          </a:p>
        </p:txBody>
      </p:sp>
      <p:sp>
        <p:nvSpPr>
          <p:cNvPr id="4" name="フッター プレースホルダー 3">
            <a:extLst>
              <a:ext uri="{FF2B5EF4-FFF2-40B4-BE49-F238E27FC236}">
                <a16:creationId xmlns:a16="http://schemas.microsoft.com/office/drawing/2014/main" id="{901A4915-B99F-C87D-6008-D34ED6F638CA}"/>
              </a:ext>
            </a:extLst>
          </p:cNvPr>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1CAA5D53-C468-B7A2-6B4D-BA47784AB9A0}"/>
              </a:ext>
            </a:extLst>
          </p:cNvPr>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A85FF705-0F17-4AC4-9C59-F71A5B6F51A2}" type="slidenum">
              <a:rPr kumimoji="1" lang="ja-JP" altLang="en-US" smtClean="0"/>
              <a:t>‹#›</a:t>
            </a:fld>
            <a:endParaRPr kumimoji="1" lang="ja-JP" altLang="en-US"/>
          </a:p>
        </p:txBody>
      </p:sp>
    </p:spTree>
    <p:extLst>
      <p:ext uri="{BB962C8B-B14F-4D97-AF65-F5344CB8AC3E}">
        <p14:creationId xmlns:p14="http://schemas.microsoft.com/office/powerpoint/2010/main" val="4539436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6B678C5F-15AD-49B6-920B-A63E63E6BE98}" type="datetimeFigureOut">
              <a:rPr kumimoji="1" lang="ja-JP" altLang="en-US" smtClean="0"/>
              <a:t>2026/3/24</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84817233-7DB6-4462-ADC7-270B67FBE8C1}" type="slidenum">
              <a:rPr kumimoji="1" lang="ja-JP" altLang="en-US" smtClean="0"/>
              <a:t>‹#›</a:t>
            </a:fld>
            <a:endParaRPr kumimoji="1" lang="ja-JP" altLang="en-US"/>
          </a:p>
        </p:txBody>
      </p:sp>
    </p:spTree>
    <p:extLst>
      <p:ext uri="{BB962C8B-B14F-4D97-AF65-F5344CB8AC3E}">
        <p14:creationId xmlns:p14="http://schemas.microsoft.com/office/powerpoint/2010/main" val="193660619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a:t>
            </a:fld>
            <a:endParaRPr kumimoji="1" lang="ja-JP" altLang="en-US"/>
          </a:p>
        </p:txBody>
      </p:sp>
    </p:spTree>
    <p:extLst>
      <p:ext uri="{BB962C8B-B14F-4D97-AF65-F5344CB8AC3E}">
        <p14:creationId xmlns:p14="http://schemas.microsoft.com/office/powerpoint/2010/main" val="29189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それでは、これまでの意見交換をふまえて、自分の作成したワークシートを点検してみる時間を設けます。</a:t>
            </a:r>
          </a:p>
          <a:p>
            <a:r>
              <a:rPr kumimoji="1" lang="ja-JP" altLang="ja-JP" sz="1200" kern="1200" dirty="0">
                <a:solidFill>
                  <a:schemeClr val="tx1"/>
                </a:solidFill>
                <a:effectLst/>
                <a:latin typeface="+mn-lt"/>
                <a:ea typeface="+mn-ea"/>
                <a:cs typeface="+mn-cs"/>
              </a:rPr>
              <a:t>その際、修正が必要なら適宜追記や修正もしてみてください。</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なお、点検・修正作業のあと、本日気付いたことや勉強になったこと、今あなたができることを発表してもらう時間を設けます。</a:t>
            </a:r>
          </a:p>
          <a:p>
            <a:r>
              <a:rPr kumimoji="1" lang="ja-JP" altLang="ja-JP" sz="1200" kern="1200" dirty="0">
                <a:solidFill>
                  <a:schemeClr val="tx1"/>
                </a:solidFill>
                <a:effectLst/>
                <a:latin typeface="+mn-lt"/>
                <a:ea typeface="+mn-ea"/>
                <a:cs typeface="+mn-cs"/>
              </a:rPr>
              <a:t>何を発表しようかも意識しながら、作業してみてください。</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では、これまでの意見交換を踏まえて、実際にワークシートを見直してみましょう。</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本日の話し合いの中で、「新しく気づいたこと」「考えが変わったこと」「追加しておきたいこと」があれば、自由に書き加えてください。</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修正といっても、自分の意見を消して、他の考えに直す必要はありません。</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今の自分の考えを残しておくことも大切にしましょう。</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少し時間を取りますので、各自で整理してみてください。</a:t>
            </a:r>
            <a:br>
              <a:rPr kumimoji="1" lang="en-US" altLang="ja-JP" sz="1200" kern="1200" dirty="0">
                <a:solidFill>
                  <a:schemeClr val="tx1"/>
                </a:solidFill>
                <a:effectLst/>
                <a:latin typeface="+mn-lt"/>
                <a:ea typeface="+mn-ea"/>
                <a:cs typeface="+mn-cs"/>
              </a:rPr>
            </a:b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全体の時間の目安は５分です。</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10</a:t>
            </a:fld>
            <a:endParaRPr kumimoji="1" lang="ja-JP" altLang="en-US"/>
          </a:p>
        </p:txBody>
      </p:sp>
    </p:spTree>
    <p:extLst>
      <p:ext uri="{BB962C8B-B14F-4D97-AF65-F5344CB8AC3E}">
        <p14:creationId xmlns:p14="http://schemas.microsoft.com/office/powerpoint/2010/main" val="3257731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それでは最後の意見交換です。</a:t>
            </a:r>
          </a:p>
          <a:p>
            <a:r>
              <a:rPr kumimoji="1" lang="ja-JP" altLang="ja-JP" sz="1200" kern="1200" dirty="0">
                <a:solidFill>
                  <a:schemeClr val="tx1"/>
                </a:solidFill>
                <a:effectLst/>
                <a:latin typeface="+mn-lt"/>
                <a:ea typeface="+mn-ea"/>
                <a:cs typeface="+mn-cs"/>
              </a:rPr>
              <a:t>テーマは 「いま、あなたができること」 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お手元のワークシートでは「</a:t>
            </a:r>
            <a:r>
              <a:rPr kumimoji="1" lang="en-US" altLang="ja-JP" sz="1200" kern="1200" dirty="0">
                <a:solidFill>
                  <a:schemeClr val="tx1"/>
                </a:solidFill>
                <a:effectLst/>
                <a:latin typeface="+mn-lt"/>
                <a:ea typeface="+mn-ea"/>
                <a:cs typeface="+mn-cs"/>
              </a:rPr>
              <a:t>Check7</a:t>
            </a:r>
            <a:r>
              <a:rPr kumimoji="1" lang="ja-JP" altLang="ja-JP" sz="1200" kern="1200" dirty="0">
                <a:solidFill>
                  <a:schemeClr val="tx1"/>
                </a:solidFill>
                <a:effectLst/>
                <a:latin typeface="+mn-lt"/>
                <a:ea typeface="+mn-ea"/>
                <a:cs typeface="+mn-cs"/>
              </a:rPr>
              <a:t>」の部分になります。</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ここまで、自宅や身の回りの地震や津波のリスク、防災対応について考え、さまざまな意見交換を行ってきました。</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地震や津波は、いつ起こるか分かりません。</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だからこそ、本日の学びを踏まえて、いま自分にできる備えを一つ考えてみましょう。</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大きなことでなくても構いません。</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・家族と避難場所を確認する</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・家具の配置を見直す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・情報の入手方法を確認する</a:t>
            </a:r>
          </a:p>
          <a:p>
            <a:r>
              <a:rPr kumimoji="1" lang="ja-JP" altLang="ja-JP" sz="1200" kern="1200" dirty="0">
                <a:solidFill>
                  <a:schemeClr val="tx1"/>
                </a:solidFill>
                <a:effectLst/>
                <a:latin typeface="+mn-lt"/>
                <a:ea typeface="+mn-ea"/>
                <a:cs typeface="+mn-cs"/>
              </a:rPr>
              <a:t>・常に最新の情報を確実に入手するために多様な情報手段を確保しておく</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など、具体的に行動できそうなことを、一人一言ずつ共有してください。</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全体の時間の目安は</a:t>
            </a:r>
            <a:r>
              <a:rPr kumimoji="1" lang="en-US" altLang="ja-JP" sz="1200" kern="1200" dirty="0">
                <a:solidFill>
                  <a:schemeClr val="tx1"/>
                </a:solidFill>
                <a:effectLst/>
                <a:latin typeface="+mn-lt"/>
                <a:ea typeface="+mn-ea"/>
                <a:cs typeface="+mn-cs"/>
              </a:rPr>
              <a:t>5</a:t>
            </a:r>
            <a:r>
              <a:rPr kumimoji="1" lang="ja-JP" altLang="ja-JP" sz="1200" kern="1200" dirty="0">
                <a:solidFill>
                  <a:schemeClr val="tx1"/>
                </a:solidFill>
                <a:effectLst/>
                <a:latin typeface="+mn-lt"/>
                <a:ea typeface="+mn-ea"/>
                <a:cs typeface="+mn-cs"/>
              </a:rPr>
              <a:t>～</a:t>
            </a:r>
            <a:r>
              <a:rPr kumimoji="1" lang="en-US" altLang="ja-JP" sz="1200" kern="1200" dirty="0">
                <a:solidFill>
                  <a:schemeClr val="tx1"/>
                </a:solidFill>
                <a:effectLst/>
                <a:latin typeface="+mn-lt"/>
                <a:ea typeface="+mn-ea"/>
                <a:cs typeface="+mn-cs"/>
              </a:rPr>
              <a:t>10</a:t>
            </a:r>
            <a:r>
              <a:rPr kumimoji="1" lang="ja-JP" altLang="ja-JP" sz="1200" kern="1200" dirty="0">
                <a:solidFill>
                  <a:schemeClr val="tx1"/>
                </a:solidFill>
                <a:effectLst/>
                <a:latin typeface="+mn-lt"/>
                <a:ea typeface="+mn-ea"/>
                <a:cs typeface="+mn-cs"/>
              </a:rPr>
              <a:t>分間です。それでは始めましょう。</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ありがとうございました。</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実際の地震や津波の場面では、情報が十分でない中で判断を求められることもあります。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だからこそ、最終的に自分の命を守る判断をするのは自分自身です。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本日考えた「できること」を、ぜひ一つでも実行に移していただければと思います。</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11</a:t>
            </a:fld>
            <a:endParaRPr kumimoji="1" lang="ja-JP" altLang="en-US"/>
          </a:p>
        </p:txBody>
      </p:sp>
    </p:spTree>
    <p:extLst>
      <p:ext uri="{BB962C8B-B14F-4D97-AF65-F5344CB8AC3E}">
        <p14:creationId xmlns:p14="http://schemas.microsoft.com/office/powerpoint/2010/main" val="2042988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本日のグループワークでは、地震や津波が起きたときの行動について、それぞれの状況をもとに考え、意見交換していただきました。</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実際の災害の場面では、誰かが判断してくれるわけではなく、最終的に行動を決めるのは自分自身です。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本日見つけた「できること」を、ぜひ一つでも日常の備えにつなげていただければと思います。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そして、本日の学びをより広げ、さらに自身の周囲の方とも共有していただけたら嬉しいです。</a:t>
            </a:r>
          </a:p>
          <a:p>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本日は、ありがとうございました。</a:t>
            </a:r>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12</a:t>
            </a:fld>
            <a:endParaRPr kumimoji="1" lang="ja-JP" altLang="en-US"/>
          </a:p>
        </p:txBody>
      </p:sp>
    </p:spTree>
    <p:extLst>
      <p:ext uri="{BB962C8B-B14F-4D97-AF65-F5344CB8AC3E}">
        <p14:creationId xmlns:p14="http://schemas.microsoft.com/office/powerpoint/2010/main" val="1261152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それでは、グループワークの流れを確認します。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本日は、このような順番で意見交換を進めていきます。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はじめに、自宅や身の回りの地震や津波のリスクを確認し、その後、地震発生時の防災対応や避難について考えていきます。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途中で、意見交換を踏まえてワークシートを見直す時間も設けています。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最後には、本日の気づきを整理し、「いま自分にできること」を考えていきます。</a:t>
            </a:r>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2</a:t>
            </a:fld>
            <a:endParaRPr kumimoji="1" lang="ja-JP" altLang="en-US"/>
          </a:p>
        </p:txBody>
      </p:sp>
    </p:spTree>
    <p:extLst>
      <p:ext uri="{BB962C8B-B14F-4D97-AF65-F5344CB8AC3E}">
        <p14:creationId xmlns:p14="http://schemas.microsoft.com/office/powerpoint/2010/main" val="1949824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まず、はじめに地震や津波は突然発生します。</a:t>
            </a:r>
          </a:p>
          <a:p>
            <a:r>
              <a:rPr kumimoji="1" lang="ja-JP" altLang="ja-JP" sz="1200" kern="1200" dirty="0">
                <a:solidFill>
                  <a:schemeClr val="tx1"/>
                </a:solidFill>
                <a:effectLst/>
                <a:latin typeface="+mn-lt"/>
                <a:ea typeface="+mn-ea"/>
                <a:cs typeface="+mn-cs"/>
              </a:rPr>
              <a:t>だからこそ、その場で判断する力と事前の備えが大切です。</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本日のグループワークでは、自分の置かれた状況をもとに地震・津波災害や取るべき防災対応について考え、</a:t>
            </a:r>
          </a:p>
          <a:p>
            <a:r>
              <a:rPr kumimoji="1" lang="ja-JP" altLang="ja-JP" sz="1200" kern="1200" dirty="0">
                <a:solidFill>
                  <a:schemeClr val="tx1"/>
                </a:solidFill>
                <a:effectLst/>
                <a:latin typeface="+mn-lt"/>
                <a:ea typeface="+mn-ea"/>
                <a:cs typeface="+mn-cs"/>
              </a:rPr>
              <a:t>その結果を意見交換していただいて、新たな気づきを共有していくことを目的に行います。</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3</a:t>
            </a:fld>
            <a:endParaRPr kumimoji="1" lang="ja-JP" altLang="en-US"/>
          </a:p>
        </p:txBody>
      </p:sp>
    </p:spTree>
    <p:extLst>
      <p:ext uri="{BB962C8B-B14F-4D97-AF65-F5344CB8AC3E}">
        <p14:creationId xmlns:p14="http://schemas.microsoft.com/office/powerpoint/2010/main" val="2984498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最初の意見交換では、自己紹介も兼ねて、自宅にある地震のリスクについて共有してみましょう。</a:t>
            </a:r>
          </a:p>
          <a:p>
            <a:r>
              <a:rPr kumimoji="1" lang="ja-JP" altLang="ja-JP" sz="1200" kern="1200" dirty="0">
                <a:solidFill>
                  <a:schemeClr val="tx1"/>
                </a:solidFill>
                <a:effectLst/>
                <a:latin typeface="+mn-lt"/>
                <a:ea typeface="+mn-ea"/>
                <a:cs typeface="+mn-cs"/>
              </a:rPr>
              <a:t>お手元のワークシートでは「</a:t>
            </a:r>
            <a:r>
              <a:rPr kumimoji="1" lang="en-US" altLang="ja-JP" sz="1200" kern="1200" dirty="0">
                <a:solidFill>
                  <a:schemeClr val="tx1"/>
                </a:solidFill>
                <a:effectLst/>
                <a:latin typeface="+mn-lt"/>
                <a:ea typeface="+mn-ea"/>
                <a:cs typeface="+mn-cs"/>
              </a:rPr>
              <a:t>Check1</a:t>
            </a:r>
            <a:r>
              <a:rPr kumimoji="1" lang="ja-JP" altLang="ja-JP" sz="1200" kern="1200" dirty="0">
                <a:solidFill>
                  <a:schemeClr val="tx1"/>
                </a:solidFill>
                <a:effectLst/>
                <a:latin typeface="+mn-lt"/>
                <a:ea typeface="+mn-ea"/>
                <a:cs typeface="+mn-cs"/>
              </a:rPr>
              <a:t>」の部分になります。</a:t>
            </a:r>
          </a:p>
          <a:p>
            <a:r>
              <a:rPr kumimoji="1" lang="ja-JP" altLang="ja-JP" sz="1200" kern="1200" dirty="0">
                <a:solidFill>
                  <a:schemeClr val="tx1"/>
                </a:solidFill>
                <a:effectLst/>
                <a:latin typeface="+mn-lt"/>
                <a:ea typeface="+mn-ea"/>
                <a:cs typeface="+mn-cs"/>
              </a:rPr>
              <a:t>あまり難しく考えず、気づいたことをそのままお話しください。</a:t>
            </a:r>
            <a:br>
              <a:rPr kumimoji="1" lang="en-US" altLang="ja-JP" sz="1200" kern="1200" dirty="0">
                <a:solidFill>
                  <a:schemeClr val="tx1"/>
                </a:solidFill>
                <a:effectLst/>
                <a:latin typeface="+mn-lt"/>
                <a:ea typeface="+mn-ea"/>
                <a:cs typeface="+mn-cs"/>
              </a:rPr>
            </a:b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お一人ずつ、</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・お名前（可能であれば所属など）</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・自宅でできていた地震への備え</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・これから考えてみたいこと</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を、まとめてご紹介ください。どれも短くて構いません。</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ほかの方の話を聞いて、「それなら自分にもできそう」と思った点があれば、ぜひ参考にしてみてください。</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それでは、こちらの方（指をさして、名簿順で、など）から順番にお願いします。</a:t>
            </a:r>
          </a:p>
          <a:p>
            <a:r>
              <a:rPr kumimoji="1" lang="ja-JP" altLang="ja-JP" sz="1200" kern="1200" dirty="0">
                <a:solidFill>
                  <a:schemeClr val="tx1"/>
                </a:solidFill>
                <a:effectLst/>
                <a:latin typeface="+mn-lt"/>
                <a:ea typeface="+mn-ea"/>
                <a:cs typeface="+mn-cs"/>
              </a:rPr>
              <a:t>全体の時間の目安は５分です。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a:t>
            </a:r>
          </a:p>
          <a:p>
            <a:r>
              <a:rPr kumimoji="1" lang="ja-JP" altLang="ja-JP" sz="1200" kern="1200" dirty="0">
                <a:solidFill>
                  <a:schemeClr val="tx1"/>
                </a:solidFill>
                <a:effectLst/>
                <a:latin typeface="+mn-lt"/>
                <a:ea typeface="+mn-ea"/>
                <a:cs typeface="+mn-cs"/>
              </a:rPr>
              <a:t>ありがとうございます。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自宅の地震対策は、それぞれの自宅の状況によって、できることや優先順位は異なります。「家具の固定」や「安全スペースの確保」など、できる地震対策から始めていきましょう。</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4</a:t>
            </a:fld>
            <a:endParaRPr kumimoji="1" lang="ja-JP" altLang="en-US"/>
          </a:p>
        </p:txBody>
      </p:sp>
    </p:spTree>
    <p:extLst>
      <p:ext uri="{BB962C8B-B14F-4D97-AF65-F5344CB8AC3E}">
        <p14:creationId xmlns:p14="http://schemas.microsoft.com/office/powerpoint/2010/main" val="1346049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それでは、次の意見交換に進みます。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テーマは「ハザードマップで自宅周辺の地震・津波のリスクを確認」です。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お手元のワークシートでは「</a:t>
            </a:r>
            <a:r>
              <a:rPr kumimoji="1" lang="en-US" altLang="ja-JP" sz="1200" kern="1200" dirty="0">
                <a:solidFill>
                  <a:schemeClr val="tx1"/>
                </a:solidFill>
                <a:effectLst/>
                <a:latin typeface="+mn-lt"/>
                <a:ea typeface="+mn-ea"/>
                <a:cs typeface="+mn-cs"/>
              </a:rPr>
              <a:t>Check2</a:t>
            </a:r>
            <a:r>
              <a:rPr kumimoji="1" lang="ja-JP" altLang="ja-JP" sz="1200" kern="1200" dirty="0">
                <a:solidFill>
                  <a:schemeClr val="tx1"/>
                </a:solidFill>
                <a:effectLst/>
                <a:latin typeface="+mn-lt"/>
                <a:ea typeface="+mn-ea"/>
                <a:cs typeface="+mn-cs"/>
              </a:rPr>
              <a:t>」の部分になります。</a:t>
            </a:r>
          </a:p>
          <a:p>
            <a:r>
              <a:rPr kumimoji="1" lang="ja-JP" altLang="ja-JP" sz="1200" kern="1200" dirty="0">
                <a:solidFill>
                  <a:schemeClr val="tx1"/>
                </a:solidFill>
                <a:effectLst/>
                <a:latin typeface="+mn-lt"/>
                <a:ea typeface="+mn-ea"/>
                <a:cs typeface="+mn-cs"/>
              </a:rPr>
              <a:t>ハザードマップを見て、地震と津波それぞれについて、どの避難場所へ向かうことにしたか、避難経路の途中で気になった場所や注意点を紹介してください。</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気づいたことを“一つだけ”でも構いません。</a:t>
            </a:r>
            <a:br>
              <a:rPr kumimoji="1" lang="en-US" altLang="ja-JP" sz="1200" kern="1200" dirty="0">
                <a:solidFill>
                  <a:schemeClr val="tx1"/>
                </a:solidFill>
                <a:effectLst/>
                <a:latin typeface="+mn-lt"/>
                <a:ea typeface="+mn-ea"/>
                <a:cs typeface="+mn-cs"/>
              </a:rPr>
            </a:b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全体の時間の目安は５～</a:t>
            </a:r>
            <a:r>
              <a:rPr kumimoji="1" lang="en-US" altLang="ja-JP" sz="1200" kern="1200" dirty="0">
                <a:solidFill>
                  <a:schemeClr val="tx1"/>
                </a:solidFill>
                <a:effectLst/>
                <a:latin typeface="+mn-lt"/>
                <a:ea typeface="+mn-ea"/>
                <a:cs typeface="+mn-cs"/>
              </a:rPr>
              <a:t>10</a:t>
            </a:r>
            <a:r>
              <a:rPr kumimoji="1" lang="ja-JP" altLang="ja-JP" sz="1200" kern="1200" dirty="0">
                <a:solidFill>
                  <a:schemeClr val="tx1"/>
                </a:solidFill>
                <a:effectLst/>
                <a:latin typeface="+mn-lt"/>
                <a:ea typeface="+mn-ea"/>
                <a:cs typeface="+mn-cs"/>
              </a:rPr>
              <a:t>分です。</a:t>
            </a:r>
          </a:p>
          <a:p>
            <a:r>
              <a:rPr kumimoji="1" lang="ja-JP" altLang="ja-JP" sz="1200" kern="1200" dirty="0">
                <a:solidFill>
                  <a:schemeClr val="tx1"/>
                </a:solidFill>
                <a:effectLst/>
                <a:latin typeface="+mn-lt"/>
                <a:ea typeface="+mn-ea"/>
                <a:cs typeface="+mn-cs"/>
              </a:rPr>
              <a:t>お一人ずつ、地震と津波を続けてお話しください。</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それでは始めましょう。</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みなさん、ありがとうございました。</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同じハザードマップを見ていても、気になった場所や避難の考え方がそれぞれ違っていたと思います。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地震の場合は、ブロック塀や看板、ガラス張りの建物、急な崖の近くや橋を渡る場所など、強い揺れによって通れなくなったり、リスクが高まる場所があったりすることにも注意が必要です。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また、津波のリスクがある地域では、海や川の近くには近づかず、できるだけ高いところを目指すという考え方が大切になります。</a:t>
            </a:r>
            <a:br>
              <a:rPr kumimoji="1" lang="en-US" altLang="ja-JP" sz="1200" kern="1200" dirty="0">
                <a:solidFill>
                  <a:schemeClr val="tx1"/>
                </a:solidFill>
                <a:effectLst/>
                <a:latin typeface="+mn-lt"/>
                <a:ea typeface="+mn-ea"/>
                <a:cs typeface="+mn-cs"/>
              </a:rPr>
            </a:b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ハザードマップは、地域の特徴を知り、自分の防災対応を考える手がかりになりますので、あまり馴染みが無かった方はこの機会に見方を理解しておくようにしましょう。</a:t>
            </a:r>
          </a:p>
          <a:p>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では次に進みましょう。</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5</a:t>
            </a:fld>
            <a:endParaRPr kumimoji="1" lang="ja-JP" altLang="en-US"/>
          </a:p>
        </p:txBody>
      </p:sp>
    </p:spTree>
    <p:extLst>
      <p:ext uri="{BB962C8B-B14F-4D97-AF65-F5344CB8AC3E}">
        <p14:creationId xmlns:p14="http://schemas.microsoft.com/office/powerpoint/2010/main" val="2971587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それでは次の意見交換です。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テーマは「緊急地震速報を見聞きしたときの対応」です。</a:t>
            </a:r>
          </a:p>
          <a:p>
            <a:r>
              <a:rPr kumimoji="1" lang="ja-JP" altLang="ja-JP" sz="1200" kern="1200" dirty="0">
                <a:solidFill>
                  <a:schemeClr val="tx1"/>
                </a:solidFill>
                <a:effectLst/>
                <a:latin typeface="+mn-lt"/>
                <a:ea typeface="+mn-ea"/>
                <a:cs typeface="+mn-cs"/>
              </a:rPr>
              <a:t>お手元のワークシートでは「</a:t>
            </a:r>
            <a:r>
              <a:rPr kumimoji="1" lang="en-US" altLang="ja-JP" sz="1200" kern="1200" dirty="0">
                <a:solidFill>
                  <a:schemeClr val="tx1"/>
                </a:solidFill>
                <a:effectLst/>
                <a:latin typeface="+mn-lt"/>
                <a:ea typeface="+mn-ea"/>
                <a:cs typeface="+mn-cs"/>
              </a:rPr>
              <a:t>Check4</a:t>
            </a:r>
            <a:r>
              <a:rPr kumimoji="1" lang="ja-JP" altLang="ja-JP" sz="1200" kern="1200" dirty="0">
                <a:solidFill>
                  <a:schemeClr val="tx1"/>
                </a:solidFill>
                <a:effectLst/>
                <a:latin typeface="+mn-lt"/>
                <a:ea typeface="+mn-ea"/>
                <a:cs typeface="+mn-cs"/>
              </a:rPr>
              <a:t>」の部分になります。</a:t>
            </a:r>
          </a:p>
          <a:p>
            <a:r>
              <a:rPr kumimoji="1" lang="ja-JP" altLang="ja-JP" sz="1200" kern="1200" dirty="0">
                <a:solidFill>
                  <a:schemeClr val="tx1"/>
                </a:solidFill>
                <a:effectLst/>
                <a:latin typeface="+mn-lt"/>
                <a:ea typeface="+mn-ea"/>
                <a:cs typeface="+mn-cs"/>
              </a:rPr>
              <a:t>地震が起きた瞬間を想像してください。そして、自宅にいるときに、緊急地震速報を見聞きした場面を考えましょう。</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そのとき、自宅のどこにいるでしょうか。何をしている最中でしょうか。周りには何がありますか。</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状況によって、取れる行動は変わります。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自分ならどう動こうとするか、ワークシートの</a:t>
            </a:r>
            <a:r>
              <a:rPr kumimoji="1" lang="en-US" altLang="ja-JP" sz="1200" kern="1200" dirty="0">
                <a:solidFill>
                  <a:schemeClr val="tx1"/>
                </a:solidFill>
                <a:effectLst/>
                <a:latin typeface="+mn-lt"/>
                <a:ea typeface="+mn-ea"/>
                <a:cs typeface="+mn-cs"/>
              </a:rPr>
              <a:t>Check1</a:t>
            </a:r>
            <a:r>
              <a:rPr kumimoji="1" lang="ja-JP" altLang="ja-JP" sz="1200" kern="1200" dirty="0">
                <a:solidFill>
                  <a:schemeClr val="tx1"/>
                </a:solidFill>
                <a:effectLst/>
                <a:latin typeface="+mn-lt"/>
                <a:ea typeface="+mn-ea"/>
                <a:cs typeface="+mn-cs"/>
              </a:rPr>
              <a:t>や</a:t>
            </a:r>
            <a:r>
              <a:rPr kumimoji="1" lang="en-US" altLang="ja-JP" sz="1200" kern="1200" dirty="0">
                <a:solidFill>
                  <a:schemeClr val="tx1"/>
                </a:solidFill>
                <a:effectLst/>
                <a:latin typeface="+mn-lt"/>
                <a:ea typeface="+mn-ea"/>
                <a:cs typeface="+mn-cs"/>
              </a:rPr>
              <a:t>Check3</a:t>
            </a:r>
            <a:r>
              <a:rPr kumimoji="1" lang="ja-JP" altLang="ja-JP" sz="1200" kern="1200" dirty="0">
                <a:solidFill>
                  <a:schemeClr val="tx1"/>
                </a:solidFill>
                <a:effectLst/>
                <a:latin typeface="+mn-lt"/>
                <a:ea typeface="+mn-ea"/>
                <a:cs typeface="+mn-cs"/>
              </a:rPr>
              <a:t>で考えた内容も踏まえて、自身の考えを共有してみましょう。</a:t>
            </a:r>
          </a:p>
          <a:p>
            <a:r>
              <a:rPr kumimoji="1" lang="ja-JP" altLang="ja-JP" sz="1200" kern="1200" dirty="0">
                <a:solidFill>
                  <a:schemeClr val="tx1"/>
                </a:solidFill>
                <a:effectLst/>
                <a:latin typeface="+mn-lt"/>
                <a:ea typeface="+mn-ea"/>
                <a:cs typeface="+mn-cs"/>
              </a:rPr>
              <a:t>全体の時間の目安は５分です。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ありがとうございました。</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みなさんのお話からも分かるように、そのときの場所や状況によって、取ろうとする行動が違っていました。</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次は、揺れが収まった後の場面について考えてみましょう。</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6</a:t>
            </a:fld>
            <a:endParaRPr kumimoji="1" lang="ja-JP" altLang="en-US"/>
          </a:p>
        </p:txBody>
      </p:sp>
    </p:spTree>
    <p:extLst>
      <p:ext uri="{BB962C8B-B14F-4D97-AF65-F5344CB8AC3E}">
        <p14:creationId xmlns:p14="http://schemas.microsoft.com/office/powerpoint/2010/main" val="3515014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ここで、地震による強い揺れから身を守るためのポイントについて、おさらいしましょう。</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強い揺れから身を守るためには、地震の特徴を理解いただいた上で、緊急地震速報を見聞きした場合や地震の揺れを感じたら、周りの状況に応じ、自身で身の安全を確保することが大切です。</a:t>
            </a:r>
          </a:p>
          <a:p>
            <a:r>
              <a:rPr kumimoji="1" lang="ja-JP" altLang="ja-JP" sz="1200" kern="1200" dirty="0">
                <a:solidFill>
                  <a:schemeClr val="tx1"/>
                </a:solidFill>
                <a:effectLst/>
                <a:latin typeface="+mn-lt"/>
                <a:ea typeface="+mn-ea"/>
                <a:cs typeface="+mn-cs"/>
              </a:rPr>
              <a:t>緊急地震速報は、発表されてから強い揺れが来るまで、とても短い時間です。このため、「事前に建物の耐震化を行う」、「家具等が移動しないよう固定する」などの対策をとることが、緊急地震速報を有効に活用する上では重要です。</a:t>
            </a:r>
          </a:p>
          <a:p>
            <a:r>
              <a:rPr kumimoji="1" lang="ja-JP" altLang="ja-JP" sz="1200" kern="1200" dirty="0">
                <a:solidFill>
                  <a:schemeClr val="tx1"/>
                </a:solidFill>
                <a:effectLst/>
                <a:latin typeface="+mn-lt"/>
                <a:ea typeface="+mn-ea"/>
                <a:cs typeface="+mn-cs"/>
              </a:rPr>
              <a:t>また、震源に近い場所では、原理的に緊急地震速報が間に合わず、緊急地震速報の前に強い揺れが来ることもある、ということを覚えておきましょう。</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7</a:t>
            </a:fld>
            <a:endParaRPr kumimoji="1" lang="ja-JP" altLang="en-US"/>
          </a:p>
        </p:txBody>
      </p:sp>
    </p:spTree>
    <p:extLst>
      <p:ext uri="{BB962C8B-B14F-4D97-AF65-F5344CB8AC3E}">
        <p14:creationId xmlns:p14="http://schemas.microsoft.com/office/powerpoint/2010/main" val="3289276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それでは次の意見交換です。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テーマは「強い揺れが収まった後の行動」です。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お手元のワークシートでは「</a:t>
            </a:r>
            <a:r>
              <a:rPr kumimoji="1" lang="en-US" altLang="ja-JP" sz="1200" kern="1200" dirty="0">
                <a:solidFill>
                  <a:schemeClr val="tx1"/>
                </a:solidFill>
                <a:effectLst/>
                <a:latin typeface="+mn-lt"/>
                <a:ea typeface="+mn-ea"/>
                <a:cs typeface="+mn-cs"/>
              </a:rPr>
              <a:t>Check5</a:t>
            </a:r>
            <a:r>
              <a:rPr kumimoji="1" lang="ja-JP" altLang="ja-JP" sz="1200" kern="1200" dirty="0">
                <a:solidFill>
                  <a:schemeClr val="tx1"/>
                </a:solidFill>
                <a:effectLst/>
                <a:latin typeface="+mn-lt"/>
                <a:ea typeface="+mn-ea"/>
                <a:cs typeface="+mn-cs"/>
              </a:rPr>
              <a:t>」の部分になります。</a:t>
            </a:r>
          </a:p>
          <a:p>
            <a:r>
              <a:rPr kumimoji="1" lang="ja-JP" altLang="ja-JP" sz="1200" kern="1200" dirty="0">
                <a:solidFill>
                  <a:schemeClr val="tx1"/>
                </a:solidFill>
                <a:effectLst/>
                <a:latin typeface="+mn-lt"/>
                <a:ea typeface="+mn-ea"/>
                <a:cs typeface="+mn-cs"/>
              </a:rPr>
              <a:t>実際に強い揺れがしばらく続き、ようやく揺れが収まった場面を想像してください。</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そのとき、みなさんはどのような行動をとりますか。</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すぐ避難するでしょうか。家族の様子を確認しますか。情報を集めようとしますか。</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実際には、どれも大切に思える行動です。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だからこそ、判断に迷う場面が生まれます。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ここでは、一人ずつ、</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・津波の危険があるかどうか</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・自分が最初に取ろうと思った行動</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・そのとき迷いそうな点や注意すべき点</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を紹介してください。</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他の人の話を聞くと、同じ状況でも判断が異なることに気づくと思います。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その違いを意識しながら、意見交換してみましょう。</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それでは始めてください。</a:t>
            </a:r>
          </a:p>
          <a:p>
            <a:r>
              <a:rPr kumimoji="1" lang="ja-JP" altLang="ja-JP" sz="1200" kern="1200" dirty="0">
                <a:solidFill>
                  <a:schemeClr val="tx1"/>
                </a:solidFill>
                <a:effectLst/>
                <a:latin typeface="+mn-lt"/>
                <a:ea typeface="+mn-ea"/>
                <a:cs typeface="+mn-cs"/>
              </a:rPr>
              <a:t>全体の時間の目安は５分です。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ありがとうございました。</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揺れが収まった直後は、周囲をとりまく状況は様々です。その中でどのような行動をとるか、判断に迷いやすい場面だと思います。</a:t>
            </a:r>
          </a:p>
          <a:p>
            <a:r>
              <a:rPr kumimoji="1" lang="ja-JP" altLang="ja-JP" sz="1200" kern="1200" dirty="0">
                <a:solidFill>
                  <a:schemeClr val="tx1"/>
                </a:solidFill>
                <a:effectLst/>
                <a:latin typeface="+mn-lt"/>
                <a:ea typeface="+mn-ea"/>
                <a:cs typeface="+mn-cs"/>
              </a:rPr>
              <a:t>津波のリスクがある地域では、強い揺れを感じた時や、弱くてもゆっくりとした揺れを感じた時には、津波警報を待たず避難が必要になることがあります。こうした点も踏まえて、改めて次のスライドで再確認してみましょう。</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8</a:t>
            </a:fld>
            <a:endParaRPr kumimoji="1" lang="ja-JP" altLang="en-US"/>
          </a:p>
        </p:txBody>
      </p:sp>
    </p:spTree>
    <p:extLst>
      <p:ext uri="{BB962C8B-B14F-4D97-AF65-F5344CB8AC3E}">
        <p14:creationId xmlns:p14="http://schemas.microsoft.com/office/powerpoint/2010/main" val="2092866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25970-9332-7CB0-58D7-D078A37FB55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D427BC9-12DF-6773-41AF-5C8DE1F09B30}"/>
              </a:ext>
            </a:extLst>
          </p:cNvPr>
          <p:cNvSpPr>
            <a:spLocks noGrp="1" noRot="1" noChangeAspect="1"/>
          </p:cNvSpPr>
          <p:nvPr>
            <p:ph type="sldImg"/>
          </p:nvPr>
        </p:nvSpPr>
        <p:spPr>
          <a:xfrm>
            <a:off x="422275" y="1243013"/>
            <a:ext cx="5962650" cy="3354387"/>
          </a:xfrm>
        </p:spPr>
      </p:sp>
      <p:sp>
        <p:nvSpPr>
          <p:cNvPr id="3" name="ノート プレースホルダー 2">
            <a:extLst>
              <a:ext uri="{FF2B5EF4-FFF2-40B4-BE49-F238E27FC236}">
                <a16:creationId xmlns:a16="http://schemas.microsoft.com/office/drawing/2014/main" id="{7D8D245C-22F0-5344-82AD-F2869BF169E1}"/>
              </a:ext>
            </a:extLst>
          </p:cNvPr>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津</a:t>
            </a:r>
            <a:r>
              <a:rPr kumimoji="1" lang="ja-JP" altLang="ja-JP" sz="1200" kern="1200" dirty="0">
                <a:solidFill>
                  <a:schemeClr val="tx1"/>
                </a:solidFill>
                <a:effectLst/>
                <a:latin typeface="+mn-lt"/>
                <a:ea typeface="+mn-ea"/>
                <a:cs typeface="+mn-cs"/>
              </a:rPr>
              <a:t>波から身を守るためには、まず、津波がすぐに海岸に押し寄せる場合もあることに留意しておきましょう。</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海岸で、地震による強い揺れや、弱くてもゆっくりした揺れを感じた場合、または、大津波警報や津波警報を見聞きした場合には、直ちに海岸から離れて、できるだけ高い場所に避難することが大切です。</a:t>
            </a:r>
          </a:p>
          <a:p>
            <a:r>
              <a:rPr kumimoji="1" lang="ja-JP" altLang="ja-JP" sz="1200" kern="1200" dirty="0">
                <a:solidFill>
                  <a:schemeClr val="tx1"/>
                </a:solidFill>
                <a:effectLst/>
                <a:latin typeface="+mn-lt"/>
                <a:ea typeface="+mn-ea"/>
                <a:cs typeface="+mn-cs"/>
              </a:rPr>
              <a:t>津波注意報が発表されたときも、海の中は危険です。直ちに海から上がり、海岸から離れましょう。</a:t>
            </a:r>
          </a:p>
          <a:p>
            <a:r>
              <a:rPr kumimoji="1" lang="ja-JP" altLang="ja-JP" sz="1200" kern="1200" dirty="0">
                <a:solidFill>
                  <a:schemeClr val="tx1"/>
                </a:solidFill>
                <a:effectLst/>
                <a:latin typeface="+mn-lt"/>
                <a:ea typeface="+mn-ea"/>
                <a:cs typeface="+mn-cs"/>
              </a:rPr>
              <a:t>津波は長時間にわたって続く場合もありますので、大津波警報や津波警報が解除されるまでは、避難を続けるようにしましょう。</a:t>
            </a:r>
          </a:p>
          <a:p>
            <a:r>
              <a:rPr kumimoji="1" lang="ja-JP" altLang="ja-JP" sz="1200" kern="1200" dirty="0">
                <a:solidFill>
                  <a:schemeClr val="tx1"/>
                </a:solidFill>
                <a:effectLst/>
                <a:latin typeface="+mn-lt"/>
                <a:ea typeface="+mn-ea"/>
                <a:cs typeface="+mn-cs"/>
              </a:rPr>
              <a:t>海の近くに出かける場合には、スマートフォンやラジオなど、情報を受け取ることのできるものを携帯することも忘れないようにしましょう。</a:t>
            </a:r>
          </a:p>
          <a:p>
            <a:r>
              <a:rPr kumimoji="1" lang="ja-JP" altLang="ja-JP" sz="1200" kern="1200" dirty="0">
                <a:solidFill>
                  <a:schemeClr val="tx1"/>
                </a:solidFill>
                <a:effectLst/>
                <a:latin typeface="+mn-lt"/>
                <a:ea typeface="+mn-ea"/>
                <a:cs typeface="+mn-cs"/>
              </a:rPr>
              <a:t>そして、あらかじめ津波ハザードマップや近くの高台、津波避難ビルなどを確認しておくことも重要です。</a:t>
            </a:r>
          </a:p>
        </p:txBody>
      </p:sp>
      <p:sp>
        <p:nvSpPr>
          <p:cNvPr id="4" name="スライド番号プレースホルダー 3">
            <a:extLst>
              <a:ext uri="{FF2B5EF4-FFF2-40B4-BE49-F238E27FC236}">
                <a16:creationId xmlns:a16="http://schemas.microsoft.com/office/drawing/2014/main" id="{CD2956CD-7A76-0AE7-7B97-0B60C4FC67A5}"/>
              </a:ext>
            </a:extLst>
          </p:cNvPr>
          <p:cNvSpPr>
            <a:spLocks noGrp="1"/>
          </p:cNvSpPr>
          <p:nvPr>
            <p:ph type="sldNum" sz="quarter" idx="5"/>
          </p:nvPr>
        </p:nvSpPr>
        <p:spPr/>
        <p:txBody>
          <a:bodyPr/>
          <a:lstStyle/>
          <a:p>
            <a:fld id="{84817233-7DB6-4462-ADC7-270B67FBE8C1}" type="slidenum">
              <a:rPr kumimoji="1" lang="ja-JP" altLang="en-US" smtClean="0"/>
              <a:t>9</a:t>
            </a:fld>
            <a:endParaRPr kumimoji="1" lang="ja-JP" altLang="en-US"/>
          </a:p>
        </p:txBody>
      </p:sp>
    </p:spTree>
    <p:extLst>
      <p:ext uri="{BB962C8B-B14F-4D97-AF65-F5344CB8AC3E}">
        <p14:creationId xmlns:p14="http://schemas.microsoft.com/office/powerpoint/2010/main" val="31653634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解説1">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2E93E2D-C031-514F-B8E6-ADAEBCDC67E7}"/>
              </a:ext>
            </a:extLst>
          </p:cNvPr>
          <p:cNvPicPr>
            <a:picLocks noChangeAspect="1"/>
          </p:cNvPicPr>
          <p:nvPr userDrawn="1"/>
        </p:nvPicPr>
        <p:blipFill>
          <a:blip r:embed="rId2"/>
          <a:srcRect/>
          <a:stretch/>
        </p:blipFill>
        <p:spPr>
          <a:xfrm>
            <a:off x="610" y="0"/>
            <a:ext cx="12190780" cy="6858000"/>
          </a:xfrm>
          <a:prstGeom prst="rect">
            <a:avLst/>
          </a:prstGeom>
        </p:spPr>
      </p:pic>
      <p:sp>
        <p:nvSpPr>
          <p:cNvPr id="3" name="テキスト プレースホルダー 4">
            <a:extLst>
              <a:ext uri="{FF2B5EF4-FFF2-40B4-BE49-F238E27FC236}">
                <a16:creationId xmlns:a16="http://schemas.microsoft.com/office/drawing/2014/main" id="{47E732D6-CD9A-924C-A2E4-3F060B778269}"/>
              </a:ext>
            </a:extLst>
          </p:cNvPr>
          <p:cNvSpPr>
            <a:spLocks noGrp="1"/>
          </p:cNvSpPr>
          <p:nvPr>
            <p:ph type="body" sz="quarter" idx="10" hasCustomPrompt="1"/>
          </p:nvPr>
        </p:nvSpPr>
        <p:spPr>
          <a:xfrm>
            <a:off x="478367" y="200660"/>
            <a:ext cx="11235267"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7" name="テキスト プレースホルダー 4">
            <a:extLst>
              <a:ext uri="{FF2B5EF4-FFF2-40B4-BE49-F238E27FC236}">
                <a16:creationId xmlns:a16="http://schemas.microsoft.com/office/drawing/2014/main" id="{96159598-CD09-A146-8F4C-F4169ED3F9A7}"/>
              </a:ext>
            </a:extLst>
          </p:cNvPr>
          <p:cNvSpPr>
            <a:spLocks noGrp="1"/>
          </p:cNvSpPr>
          <p:nvPr>
            <p:ph type="body" sz="quarter" idx="11" hasCustomPrompt="1"/>
          </p:nvPr>
        </p:nvSpPr>
        <p:spPr>
          <a:xfrm>
            <a:off x="11533099" y="6372860"/>
            <a:ext cx="653203" cy="485140"/>
          </a:xfrm>
          <a:prstGeom prst="rect">
            <a:avLst/>
          </a:prstGeom>
        </p:spPr>
        <p:txBody>
          <a:bodyPr lIns="0" tIns="0" rIns="0" bIns="0"/>
          <a:lstStyle>
            <a:lvl1pPr marL="0" indent="0" algn="ctr">
              <a:buFontTx/>
              <a:buNone/>
              <a:defRPr sz="1800" b="0"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a:p>
        </p:txBody>
      </p:sp>
      <p:sp>
        <p:nvSpPr>
          <p:cNvPr id="9" name="テキスト プレースホルダー 4">
            <a:extLst>
              <a:ext uri="{FF2B5EF4-FFF2-40B4-BE49-F238E27FC236}">
                <a16:creationId xmlns:a16="http://schemas.microsoft.com/office/drawing/2014/main" id="{F6BDFE61-97BD-3242-A8BC-73DC3421847F}"/>
              </a:ext>
            </a:extLst>
          </p:cNvPr>
          <p:cNvSpPr>
            <a:spLocks noGrp="1"/>
          </p:cNvSpPr>
          <p:nvPr>
            <p:ph type="body" sz="quarter" idx="12" hasCustomPrompt="1"/>
          </p:nvPr>
        </p:nvSpPr>
        <p:spPr>
          <a:xfrm>
            <a:off x="2120475" y="1377950"/>
            <a:ext cx="7951047" cy="3799840"/>
          </a:xfrm>
          <a:prstGeom prst="rect">
            <a:avLst/>
          </a:prstGeom>
        </p:spPr>
        <p:txBody>
          <a:bodyPr/>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8" name="テキスト プレースホルダー 10">
            <a:extLst>
              <a:ext uri="{FF2B5EF4-FFF2-40B4-BE49-F238E27FC236}">
                <a16:creationId xmlns:a16="http://schemas.microsoft.com/office/drawing/2014/main" id="{E7961467-C855-8E4A-8ACD-B625FE48205A}"/>
              </a:ext>
            </a:extLst>
          </p:cNvPr>
          <p:cNvSpPr>
            <a:spLocks noGrp="1"/>
          </p:cNvSpPr>
          <p:nvPr>
            <p:ph type="body" sz="quarter" idx="13" hasCustomPrompt="1"/>
          </p:nvPr>
        </p:nvSpPr>
        <p:spPr>
          <a:xfrm>
            <a:off x="478366" y="6501144"/>
            <a:ext cx="10993967"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3448656421"/>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7379" userDrawn="1">
          <p15:clr>
            <a:srgbClr val="FBAE40"/>
          </p15:clr>
        </p15:guide>
        <p15:guide id="3" pos="7227" userDrawn="1">
          <p15:clr>
            <a:srgbClr val="FBAE40"/>
          </p15:clr>
        </p15:guide>
        <p15:guide id="4" pos="30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bg>
      <p:bgPr>
        <a:solidFill>
          <a:srgbClr val="6EB0AF"/>
        </a:solidFill>
        <a:effectLst/>
      </p:bgPr>
    </p:bg>
    <p:spTree>
      <p:nvGrpSpPr>
        <p:cNvPr id="1" name=""/>
        <p:cNvGrpSpPr/>
        <p:nvPr/>
      </p:nvGrpSpPr>
      <p:grpSpPr>
        <a:xfrm>
          <a:off x="0" y="0"/>
          <a:ext cx="0" cy="0"/>
          <a:chOff x="0" y="0"/>
          <a:chExt cx="0" cy="0"/>
        </a:xfrm>
      </p:grpSpPr>
      <p:sp>
        <p:nvSpPr>
          <p:cNvPr id="3" name="フローチャート: 論理積ゲート 2">
            <a:extLst>
              <a:ext uri="{FF2B5EF4-FFF2-40B4-BE49-F238E27FC236}">
                <a16:creationId xmlns:a16="http://schemas.microsoft.com/office/drawing/2014/main" id="{5B29E822-306D-6EE4-54DA-C284877C85C4}"/>
              </a:ext>
            </a:extLst>
          </p:cNvPr>
          <p:cNvSpPr/>
          <p:nvPr userDrawn="1"/>
        </p:nvSpPr>
        <p:spPr>
          <a:xfrm rot="5400000">
            <a:off x="5250658" y="-5250655"/>
            <a:ext cx="1690690" cy="12192000"/>
          </a:xfrm>
          <a:prstGeom prst="flowChartDelay">
            <a:avLst/>
          </a:prstGeom>
          <a:solidFill>
            <a:srgbClr val="6EB0A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800"/>
          </a:p>
        </p:txBody>
      </p:sp>
      <p:sp>
        <p:nvSpPr>
          <p:cNvPr id="2" name="タイトル 1">
            <a:extLst>
              <a:ext uri="{FF2B5EF4-FFF2-40B4-BE49-F238E27FC236}">
                <a16:creationId xmlns:a16="http://schemas.microsoft.com/office/drawing/2014/main" id="{EEB4688F-B2CF-1D6C-B93F-59E0EF3E368F}"/>
              </a:ext>
            </a:extLst>
          </p:cNvPr>
          <p:cNvSpPr>
            <a:spLocks noGrp="1"/>
          </p:cNvSpPr>
          <p:nvPr>
            <p:ph type="title"/>
          </p:nvPr>
        </p:nvSpPr>
        <p:spPr>
          <a:xfrm>
            <a:off x="838200" y="182564"/>
            <a:ext cx="10515600" cy="1325563"/>
          </a:xfrm>
          <a:prstGeom prst="rect">
            <a:avLst/>
          </a:prstGeom>
        </p:spPr>
        <p:txBody>
          <a:bodyPr anchor="ctr"/>
          <a:lstStyle>
            <a:lvl1pPr algn="ctr">
              <a:defRPr sz="3200" b="1"/>
            </a:lvl1pPr>
          </a:lstStyle>
          <a:p>
            <a:r>
              <a:rPr kumimoji="1" lang="ja-JP" altLang="en-US" dirty="0"/>
              <a:t>マスター タイトルの書式設定</a:t>
            </a:r>
          </a:p>
        </p:txBody>
      </p:sp>
      <p:sp>
        <p:nvSpPr>
          <p:cNvPr id="4" name="正方形/長方形 3">
            <a:extLst>
              <a:ext uri="{FF2B5EF4-FFF2-40B4-BE49-F238E27FC236}">
                <a16:creationId xmlns:a16="http://schemas.microsoft.com/office/drawing/2014/main" id="{C50E22B4-A3DC-772D-18C8-A3493E15B311}"/>
              </a:ext>
            </a:extLst>
          </p:cNvPr>
          <p:cNvSpPr/>
          <p:nvPr userDrawn="1"/>
        </p:nvSpPr>
        <p:spPr>
          <a:xfrm>
            <a:off x="0" y="6312716"/>
            <a:ext cx="12192003" cy="545284"/>
          </a:xfrm>
          <a:prstGeom prst="rect">
            <a:avLst/>
          </a:prstGeom>
          <a:solidFill>
            <a:srgbClr val="FBFBE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800"/>
          </a:p>
        </p:txBody>
      </p:sp>
    </p:spTree>
    <p:extLst>
      <p:ext uri="{BB962C8B-B14F-4D97-AF65-F5344CB8AC3E}">
        <p14:creationId xmlns:p14="http://schemas.microsoft.com/office/powerpoint/2010/main" val="3777746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0" y="0"/>
            <a:ext cx="12192000" cy="6858000"/>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538797" y="6371616"/>
            <a:ext cx="653203" cy="485140"/>
          </a:xfrm>
          <a:prstGeom prst="rect">
            <a:avLst/>
          </a:prstGeom>
          <a:solidFill>
            <a:srgbClr val="6EB0AF"/>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478366" y="218008"/>
            <a:ext cx="11235268"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2120475" y="1516177"/>
            <a:ext cx="7951047" cy="3799840"/>
          </a:xfrm>
          <a:prstGeom prst="rect">
            <a:avLst/>
          </a:prstGeom>
        </p:spPr>
        <p:txBody>
          <a:bodyPr/>
          <a:lstStyle>
            <a:lvl1pPr marL="0" indent="0" algn="l">
              <a:buFontTx/>
              <a:buNone/>
              <a:defRPr sz="28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9" name="テキスト プレースホルダー 10">
            <a:extLst>
              <a:ext uri="{FF2B5EF4-FFF2-40B4-BE49-F238E27FC236}">
                <a16:creationId xmlns:a16="http://schemas.microsoft.com/office/drawing/2014/main" id="{2C4E525A-C0C8-3E49-93F0-1A75633096ED}"/>
              </a:ext>
            </a:extLst>
          </p:cNvPr>
          <p:cNvSpPr>
            <a:spLocks noGrp="1"/>
          </p:cNvSpPr>
          <p:nvPr>
            <p:ph type="body" sz="quarter" idx="13" hasCustomPrompt="1"/>
          </p:nvPr>
        </p:nvSpPr>
        <p:spPr>
          <a:xfrm>
            <a:off x="478366" y="6371617"/>
            <a:ext cx="10993967"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269989072"/>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610" y="0"/>
            <a:ext cx="12213046" cy="6870525"/>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652309" y="6371616"/>
            <a:ext cx="539692" cy="485140"/>
          </a:xfrm>
          <a:prstGeom prst="rect">
            <a:avLst/>
          </a:prstGeom>
          <a:solidFill>
            <a:srgbClr val="6EB0AF"/>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4470263" y="218008"/>
            <a:ext cx="7243370" cy="485140"/>
          </a:xfrm>
          <a:prstGeom prst="rect">
            <a:avLst/>
          </a:prstGeom>
        </p:spPr>
        <p:txBody>
          <a:bodyPr/>
          <a:lstStyle>
            <a:lvl1pPr marL="0" indent="0" algn="l">
              <a:buFontTx/>
              <a:buNone/>
              <a:defRPr sz="2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3355595" y="1516176"/>
            <a:ext cx="8183201" cy="4582619"/>
          </a:xfrm>
          <a:prstGeom prst="rect">
            <a:avLst/>
          </a:prstGeom>
        </p:spPr>
        <p:txBody>
          <a:bodyPr/>
          <a:lstStyle>
            <a:lvl1pPr marL="0" indent="0" algn="l">
              <a:buFontTx/>
              <a:buNone/>
              <a:defRPr sz="28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2" name="テキスト プレースホルダー 4">
            <a:extLst>
              <a:ext uri="{FF2B5EF4-FFF2-40B4-BE49-F238E27FC236}">
                <a16:creationId xmlns:a16="http://schemas.microsoft.com/office/drawing/2014/main" id="{597F0B46-0964-5A2F-0387-C1C1B507036C}"/>
              </a:ext>
            </a:extLst>
          </p:cNvPr>
          <p:cNvSpPr>
            <a:spLocks noGrp="1"/>
          </p:cNvSpPr>
          <p:nvPr>
            <p:ph type="body" sz="quarter" idx="14" hasCustomPrompt="1"/>
          </p:nvPr>
        </p:nvSpPr>
        <p:spPr>
          <a:xfrm>
            <a:off x="3366633" y="0"/>
            <a:ext cx="938658" cy="1308683"/>
          </a:xfrm>
          <a:prstGeom prst="rect">
            <a:avLst/>
          </a:prstGeom>
        </p:spPr>
        <p:txBody>
          <a:bodyPr tIns="0" bIns="0" anchor="ctr"/>
          <a:lstStyle>
            <a:lvl1pPr marL="0" indent="0" algn="ctr">
              <a:buFontTx/>
              <a:buNone/>
              <a:defRPr sz="66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０</a:t>
            </a:r>
          </a:p>
        </p:txBody>
      </p:sp>
      <p:sp>
        <p:nvSpPr>
          <p:cNvPr id="8" name="テキスト ボックス 7">
            <a:extLst>
              <a:ext uri="{FF2B5EF4-FFF2-40B4-BE49-F238E27FC236}">
                <a16:creationId xmlns:a16="http://schemas.microsoft.com/office/drawing/2014/main" id="{18A21227-375C-CD49-CE35-228990A09ED2}"/>
              </a:ext>
            </a:extLst>
          </p:cNvPr>
          <p:cNvSpPr txBox="1"/>
          <p:nvPr userDrawn="1"/>
        </p:nvSpPr>
        <p:spPr>
          <a:xfrm>
            <a:off x="2835106" y="30826"/>
            <a:ext cx="530915" cy="230832"/>
          </a:xfrm>
          <a:prstGeom prst="rect">
            <a:avLst/>
          </a:prstGeom>
          <a:noFill/>
        </p:spPr>
        <p:txBody>
          <a:bodyPr wrap="none" rtlCol="0">
            <a:spAutoFit/>
          </a:bodyPr>
          <a:lstStyle/>
          <a:p>
            <a:r>
              <a:rPr kumimoji="1" lang="ja-JP" altLang="en-US" sz="900" dirty="0"/>
              <a:t>いけん</a:t>
            </a:r>
          </a:p>
        </p:txBody>
      </p:sp>
      <p:sp>
        <p:nvSpPr>
          <p:cNvPr id="10" name="テキスト ボックス 9">
            <a:extLst>
              <a:ext uri="{FF2B5EF4-FFF2-40B4-BE49-F238E27FC236}">
                <a16:creationId xmlns:a16="http://schemas.microsoft.com/office/drawing/2014/main" id="{1FC2D7F7-F821-F4AB-A048-0ADF38EC3D87}"/>
              </a:ext>
            </a:extLst>
          </p:cNvPr>
          <p:cNvSpPr txBox="1"/>
          <p:nvPr userDrawn="1"/>
        </p:nvSpPr>
        <p:spPr>
          <a:xfrm>
            <a:off x="2762213" y="582536"/>
            <a:ext cx="646331" cy="230832"/>
          </a:xfrm>
          <a:prstGeom prst="rect">
            <a:avLst/>
          </a:prstGeom>
          <a:noFill/>
        </p:spPr>
        <p:txBody>
          <a:bodyPr wrap="none" rtlCol="0">
            <a:spAutoFit/>
          </a:bodyPr>
          <a:lstStyle/>
          <a:p>
            <a:r>
              <a:rPr kumimoji="1" lang="ja-JP" altLang="en-US" sz="900" dirty="0"/>
              <a:t>こうかん</a:t>
            </a:r>
          </a:p>
        </p:txBody>
      </p:sp>
      <p:sp>
        <p:nvSpPr>
          <p:cNvPr id="11" name="テキスト ボックス 10">
            <a:extLst>
              <a:ext uri="{FF2B5EF4-FFF2-40B4-BE49-F238E27FC236}">
                <a16:creationId xmlns:a16="http://schemas.microsoft.com/office/drawing/2014/main" id="{720D5EBC-F232-EF40-D5CB-9AFBC64E4FAF}"/>
              </a:ext>
            </a:extLst>
          </p:cNvPr>
          <p:cNvSpPr txBox="1"/>
          <p:nvPr userDrawn="1"/>
        </p:nvSpPr>
        <p:spPr>
          <a:xfrm>
            <a:off x="2597242" y="199407"/>
            <a:ext cx="976275" cy="1010533"/>
          </a:xfrm>
          <a:prstGeom prst="rect">
            <a:avLst/>
          </a:prstGeom>
          <a:noFill/>
        </p:spPr>
        <p:txBody>
          <a:bodyPr wrap="square" rtlCol="0">
            <a:spAutoFit/>
          </a:bodyPr>
          <a:lstStyle/>
          <a:p>
            <a:pPr algn="ctr">
              <a:lnSpc>
                <a:spcPct val="100000"/>
              </a:lnSpc>
              <a:spcBef>
                <a:spcPts val="600"/>
              </a:spcBef>
              <a:spcAft>
                <a:spcPts val="800"/>
              </a:spcAft>
            </a:pPr>
            <a:r>
              <a:rPr kumimoji="1" lang="ja-JP" altLang="en-US" sz="2400" b="1" dirty="0">
                <a:latin typeface="+mj-ea"/>
                <a:ea typeface="+mj-ea"/>
              </a:rPr>
              <a:t>意見</a:t>
            </a:r>
            <a:endParaRPr kumimoji="1" lang="en-US" altLang="ja-JP" sz="2400" b="1" dirty="0">
              <a:latin typeface="+mj-ea"/>
              <a:ea typeface="+mj-ea"/>
            </a:endParaRPr>
          </a:p>
          <a:p>
            <a:pPr algn="ctr">
              <a:lnSpc>
                <a:spcPct val="100000"/>
              </a:lnSpc>
              <a:spcBef>
                <a:spcPts val="600"/>
              </a:spcBef>
              <a:spcAft>
                <a:spcPts val="800"/>
              </a:spcAft>
            </a:pPr>
            <a:r>
              <a:rPr kumimoji="1" lang="ja-JP" altLang="en-US" sz="2400" b="1" dirty="0">
                <a:latin typeface="+mj-ea"/>
                <a:ea typeface="+mj-ea"/>
              </a:rPr>
              <a:t>交換</a:t>
            </a:r>
          </a:p>
        </p:txBody>
      </p:sp>
      <p:sp>
        <p:nvSpPr>
          <p:cNvPr id="14" name="テキスト プレースホルダー 4">
            <a:extLst>
              <a:ext uri="{FF2B5EF4-FFF2-40B4-BE49-F238E27FC236}">
                <a16:creationId xmlns:a16="http://schemas.microsoft.com/office/drawing/2014/main" id="{68CDD473-B512-2D6C-0300-0DD6752FF6FC}"/>
              </a:ext>
            </a:extLst>
          </p:cNvPr>
          <p:cNvSpPr>
            <a:spLocks noGrp="1"/>
          </p:cNvSpPr>
          <p:nvPr>
            <p:ph type="body" sz="quarter" idx="15" hasCustomPrompt="1"/>
          </p:nvPr>
        </p:nvSpPr>
        <p:spPr>
          <a:xfrm>
            <a:off x="611" y="1406654"/>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自宅にある</a:t>
            </a:r>
            <a:endParaRPr kumimoji="1" lang="en-US" altLang="ja-JP" dirty="0"/>
          </a:p>
          <a:p>
            <a:pPr algn="ctr"/>
            <a:r>
              <a:rPr kumimoji="1" lang="ja-JP" altLang="en-US" dirty="0"/>
              <a:t>地震のリスク</a:t>
            </a:r>
          </a:p>
        </p:txBody>
      </p:sp>
      <p:sp>
        <p:nvSpPr>
          <p:cNvPr id="15" name="テキスト プレースホルダー 4">
            <a:extLst>
              <a:ext uri="{FF2B5EF4-FFF2-40B4-BE49-F238E27FC236}">
                <a16:creationId xmlns:a16="http://schemas.microsoft.com/office/drawing/2014/main" id="{ECFF3DC7-5C16-ABCF-08F2-378605D5E314}"/>
              </a:ext>
            </a:extLst>
          </p:cNvPr>
          <p:cNvSpPr>
            <a:spLocks noGrp="1"/>
          </p:cNvSpPr>
          <p:nvPr>
            <p:ph type="body" sz="quarter" idx="16" hasCustomPrompt="1"/>
          </p:nvPr>
        </p:nvSpPr>
        <p:spPr>
          <a:xfrm>
            <a:off x="611" y="2270654"/>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自宅周辺の</a:t>
            </a:r>
          </a:p>
          <a:p>
            <a:pPr algn="ctr"/>
            <a:r>
              <a:rPr kumimoji="1" lang="ja-JP" altLang="en-US" dirty="0"/>
              <a:t>地震・津波のリスク</a:t>
            </a:r>
          </a:p>
        </p:txBody>
      </p:sp>
      <p:sp>
        <p:nvSpPr>
          <p:cNvPr id="17" name="テキスト プレースホルダー 4">
            <a:extLst>
              <a:ext uri="{FF2B5EF4-FFF2-40B4-BE49-F238E27FC236}">
                <a16:creationId xmlns:a16="http://schemas.microsoft.com/office/drawing/2014/main" id="{6455D50B-95D7-DAAC-006B-C6C8CD3AD607}"/>
              </a:ext>
            </a:extLst>
          </p:cNvPr>
          <p:cNvSpPr>
            <a:spLocks noGrp="1"/>
          </p:cNvSpPr>
          <p:nvPr>
            <p:ph type="body" sz="quarter" idx="17" hasCustomPrompt="1"/>
          </p:nvPr>
        </p:nvSpPr>
        <p:spPr>
          <a:xfrm>
            <a:off x="611" y="3127043"/>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緊急地震速報！！</a:t>
            </a:r>
          </a:p>
          <a:p>
            <a:pPr algn="ctr"/>
            <a:r>
              <a:rPr kumimoji="1" lang="ja-JP" altLang="en-US" dirty="0"/>
              <a:t>どうする？</a:t>
            </a:r>
          </a:p>
        </p:txBody>
      </p:sp>
      <p:sp>
        <p:nvSpPr>
          <p:cNvPr id="18" name="テキスト プレースホルダー 4">
            <a:extLst>
              <a:ext uri="{FF2B5EF4-FFF2-40B4-BE49-F238E27FC236}">
                <a16:creationId xmlns:a16="http://schemas.microsoft.com/office/drawing/2014/main" id="{E95159C0-3173-904E-4A56-45A7B7FD572E}"/>
              </a:ext>
            </a:extLst>
          </p:cNvPr>
          <p:cNvSpPr>
            <a:spLocks noGrp="1"/>
          </p:cNvSpPr>
          <p:nvPr>
            <p:ph type="body" sz="quarter" idx="18" hasCustomPrompt="1"/>
          </p:nvPr>
        </p:nvSpPr>
        <p:spPr>
          <a:xfrm>
            <a:off x="610" y="3974265"/>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強い揺れが収まった</a:t>
            </a:r>
          </a:p>
          <a:p>
            <a:pPr algn="ctr"/>
            <a:r>
              <a:rPr kumimoji="1" lang="ja-JP" altLang="en-US" dirty="0"/>
              <a:t>次はどうする？</a:t>
            </a:r>
          </a:p>
        </p:txBody>
      </p:sp>
      <p:sp>
        <p:nvSpPr>
          <p:cNvPr id="20" name="テキスト プレースホルダー 4">
            <a:extLst>
              <a:ext uri="{FF2B5EF4-FFF2-40B4-BE49-F238E27FC236}">
                <a16:creationId xmlns:a16="http://schemas.microsoft.com/office/drawing/2014/main" id="{07A6D5F7-99FC-2F1F-B831-A4A71B9630D3}"/>
              </a:ext>
            </a:extLst>
          </p:cNvPr>
          <p:cNvSpPr>
            <a:spLocks noGrp="1"/>
          </p:cNvSpPr>
          <p:nvPr>
            <p:ph type="body" sz="quarter" idx="20" hasCustomPrompt="1"/>
          </p:nvPr>
        </p:nvSpPr>
        <p:spPr>
          <a:xfrm>
            <a:off x="13936" y="5958159"/>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避難場所・避難経路の</a:t>
            </a:r>
            <a:endParaRPr kumimoji="1" lang="en-US" altLang="ja-JP" dirty="0"/>
          </a:p>
          <a:p>
            <a:pPr algn="ctr"/>
            <a:r>
              <a:rPr kumimoji="1" lang="ja-JP" altLang="en-US" dirty="0"/>
              <a:t>見直し</a:t>
            </a:r>
          </a:p>
        </p:txBody>
      </p:sp>
      <p:sp>
        <p:nvSpPr>
          <p:cNvPr id="21" name="テキスト プレースホルダー 4">
            <a:extLst>
              <a:ext uri="{FF2B5EF4-FFF2-40B4-BE49-F238E27FC236}">
                <a16:creationId xmlns:a16="http://schemas.microsoft.com/office/drawing/2014/main" id="{D6985481-F4BD-B730-A90A-F5D4FFE9B6BC}"/>
              </a:ext>
            </a:extLst>
          </p:cNvPr>
          <p:cNvSpPr>
            <a:spLocks noGrp="1"/>
          </p:cNvSpPr>
          <p:nvPr>
            <p:ph type="body" sz="quarter" idx="21" hasCustomPrompt="1"/>
          </p:nvPr>
        </p:nvSpPr>
        <p:spPr>
          <a:xfrm>
            <a:off x="13936" y="4947625"/>
            <a:ext cx="2596631" cy="1010533"/>
          </a:xfrm>
          <a:prstGeom prst="flowChartOffpageConnector">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意見交換を踏まえて</a:t>
            </a:r>
          </a:p>
          <a:p>
            <a:pPr algn="ctr"/>
            <a:r>
              <a:rPr kumimoji="1" lang="ja-JP" altLang="en-US" dirty="0"/>
              <a:t>ワークシートを</a:t>
            </a:r>
            <a:endParaRPr kumimoji="1" lang="en-US" altLang="ja-JP" dirty="0"/>
          </a:p>
          <a:p>
            <a:pPr algn="ctr"/>
            <a:r>
              <a:rPr kumimoji="1" lang="ja-JP" altLang="en-US" dirty="0"/>
              <a:t>点検・修正</a:t>
            </a:r>
          </a:p>
        </p:txBody>
      </p:sp>
      <p:cxnSp>
        <p:nvCxnSpPr>
          <p:cNvPr id="23" name="直線コネクタ 22">
            <a:extLst>
              <a:ext uri="{FF2B5EF4-FFF2-40B4-BE49-F238E27FC236}">
                <a16:creationId xmlns:a16="http://schemas.microsoft.com/office/drawing/2014/main" id="{C44D7F3B-78E7-42E1-1F45-C96F8BC1382C}"/>
              </a:ext>
            </a:extLst>
          </p:cNvPr>
          <p:cNvCxnSpPr>
            <a:cxnSpLocks/>
            <a:endCxn id="21" idx="2"/>
          </p:cNvCxnSpPr>
          <p:nvPr userDrawn="1"/>
        </p:nvCxnSpPr>
        <p:spPr>
          <a:xfrm>
            <a:off x="-12716" y="5649920"/>
            <a:ext cx="1324968" cy="308238"/>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48D64065-9548-F4C6-C099-E505A14BB9A6}"/>
              </a:ext>
            </a:extLst>
          </p:cNvPr>
          <p:cNvCxnSpPr>
            <a:cxnSpLocks/>
            <a:endCxn id="21" idx="2"/>
          </p:cNvCxnSpPr>
          <p:nvPr userDrawn="1"/>
        </p:nvCxnSpPr>
        <p:spPr>
          <a:xfrm flipH="1">
            <a:off x="1312252" y="5649920"/>
            <a:ext cx="1189210" cy="308238"/>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2465FA2C-8DCC-7C49-3E19-87B8A346367F}"/>
              </a:ext>
            </a:extLst>
          </p:cNvPr>
          <p:cNvCxnSpPr>
            <a:cxnSpLocks/>
          </p:cNvCxnSpPr>
          <p:nvPr userDrawn="1"/>
        </p:nvCxnSpPr>
        <p:spPr>
          <a:xfrm>
            <a:off x="-12716" y="2270654"/>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F1263548-B0CE-35D8-5044-0ED15C3CD403}"/>
              </a:ext>
            </a:extLst>
          </p:cNvPr>
          <p:cNvCxnSpPr>
            <a:cxnSpLocks/>
          </p:cNvCxnSpPr>
          <p:nvPr userDrawn="1"/>
        </p:nvCxnSpPr>
        <p:spPr>
          <a:xfrm>
            <a:off x="610" y="312626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7CC68B9B-4187-BFF4-77AB-7AA8748CDC3A}"/>
              </a:ext>
            </a:extLst>
          </p:cNvPr>
          <p:cNvCxnSpPr>
            <a:cxnSpLocks/>
          </p:cNvCxnSpPr>
          <p:nvPr userDrawn="1"/>
        </p:nvCxnSpPr>
        <p:spPr>
          <a:xfrm>
            <a:off x="-12716" y="397426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584E0E04-BFFC-730D-7264-E267C6BC6E66}"/>
              </a:ext>
            </a:extLst>
          </p:cNvPr>
          <p:cNvCxnSpPr>
            <a:cxnSpLocks/>
          </p:cNvCxnSpPr>
          <p:nvPr userDrawn="1"/>
        </p:nvCxnSpPr>
        <p:spPr>
          <a:xfrm>
            <a:off x="-12716" y="4821487"/>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224FF653-636D-6F1B-37BD-632BA6D488CB}"/>
              </a:ext>
            </a:extLst>
          </p:cNvPr>
          <p:cNvSpPr/>
          <p:nvPr userDrawn="1"/>
        </p:nvSpPr>
        <p:spPr>
          <a:xfrm>
            <a:off x="2620015" y="1308684"/>
            <a:ext cx="196499" cy="5430424"/>
          </a:xfrm>
          <a:prstGeom prst="rect">
            <a:avLst/>
          </a:prstGeom>
          <a:solidFill>
            <a:srgbClr val="FBFBE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2288486509"/>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610" y="0"/>
            <a:ext cx="12191391" cy="6858342"/>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652309" y="6371616"/>
            <a:ext cx="539692" cy="485140"/>
          </a:xfrm>
          <a:prstGeom prst="rect">
            <a:avLst/>
          </a:prstGeom>
          <a:solidFill>
            <a:srgbClr val="6EB0AF"/>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4470263" y="218008"/>
            <a:ext cx="7243370" cy="485140"/>
          </a:xfrm>
          <a:prstGeom prst="rect">
            <a:avLst/>
          </a:prstGeom>
        </p:spPr>
        <p:txBody>
          <a:bodyPr/>
          <a:lstStyle>
            <a:lvl1pPr marL="0" indent="0" algn="l">
              <a:buFontTx/>
              <a:buNone/>
              <a:defRPr sz="2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3355595" y="1516176"/>
            <a:ext cx="8183201" cy="4582619"/>
          </a:xfrm>
          <a:prstGeom prst="rect">
            <a:avLst/>
          </a:prstGeom>
        </p:spPr>
        <p:txBody>
          <a:bodyPr/>
          <a:lstStyle>
            <a:lvl1pPr marL="0" indent="0" algn="l">
              <a:buFontTx/>
              <a:buNone/>
              <a:defRPr sz="28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9" name="テキスト プレースホルダー 10">
            <a:extLst>
              <a:ext uri="{FF2B5EF4-FFF2-40B4-BE49-F238E27FC236}">
                <a16:creationId xmlns:a16="http://schemas.microsoft.com/office/drawing/2014/main" id="{2C4E525A-C0C8-3E49-93F0-1A75633096ED}"/>
              </a:ext>
            </a:extLst>
          </p:cNvPr>
          <p:cNvSpPr>
            <a:spLocks noGrp="1"/>
          </p:cNvSpPr>
          <p:nvPr>
            <p:ph type="body" sz="quarter" idx="13" hasCustomPrompt="1"/>
          </p:nvPr>
        </p:nvSpPr>
        <p:spPr>
          <a:xfrm>
            <a:off x="3355594" y="6371617"/>
            <a:ext cx="8183201"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
        <p:nvSpPr>
          <p:cNvPr id="2" name="テキスト プレースホルダー 4">
            <a:extLst>
              <a:ext uri="{FF2B5EF4-FFF2-40B4-BE49-F238E27FC236}">
                <a16:creationId xmlns:a16="http://schemas.microsoft.com/office/drawing/2014/main" id="{61DA29EF-FA41-C73A-25DE-409CD6485A50}"/>
              </a:ext>
            </a:extLst>
          </p:cNvPr>
          <p:cNvSpPr>
            <a:spLocks noGrp="1"/>
          </p:cNvSpPr>
          <p:nvPr>
            <p:ph type="body" sz="quarter" idx="15" hasCustomPrompt="1"/>
          </p:nvPr>
        </p:nvSpPr>
        <p:spPr>
          <a:xfrm>
            <a:off x="611" y="1406654"/>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自宅にある</a:t>
            </a:r>
            <a:endParaRPr kumimoji="1" lang="en-US" altLang="ja-JP" dirty="0"/>
          </a:p>
          <a:p>
            <a:pPr algn="ctr"/>
            <a:r>
              <a:rPr kumimoji="1" lang="ja-JP" altLang="en-US" dirty="0"/>
              <a:t>地震のリスク</a:t>
            </a:r>
          </a:p>
        </p:txBody>
      </p:sp>
      <p:sp>
        <p:nvSpPr>
          <p:cNvPr id="6" name="テキスト プレースホルダー 4">
            <a:extLst>
              <a:ext uri="{FF2B5EF4-FFF2-40B4-BE49-F238E27FC236}">
                <a16:creationId xmlns:a16="http://schemas.microsoft.com/office/drawing/2014/main" id="{85F65DC3-9455-66F2-B68E-7E89F7A6DE3E}"/>
              </a:ext>
            </a:extLst>
          </p:cNvPr>
          <p:cNvSpPr>
            <a:spLocks noGrp="1"/>
          </p:cNvSpPr>
          <p:nvPr>
            <p:ph type="body" sz="quarter" idx="16" hasCustomPrompt="1"/>
          </p:nvPr>
        </p:nvSpPr>
        <p:spPr>
          <a:xfrm>
            <a:off x="611" y="2270654"/>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自宅周辺の</a:t>
            </a:r>
          </a:p>
          <a:p>
            <a:pPr algn="ctr"/>
            <a:r>
              <a:rPr kumimoji="1" lang="ja-JP" altLang="en-US" dirty="0"/>
              <a:t>地震・津波のリスク</a:t>
            </a:r>
          </a:p>
        </p:txBody>
      </p:sp>
      <p:sp>
        <p:nvSpPr>
          <p:cNvPr id="8" name="テキスト プレースホルダー 4">
            <a:extLst>
              <a:ext uri="{FF2B5EF4-FFF2-40B4-BE49-F238E27FC236}">
                <a16:creationId xmlns:a16="http://schemas.microsoft.com/office/drawing/2014/main" id="{CD08CD18-EA0C-8DBC-3A16-8BD6372195C6}"/>
              </a:ext>
            </a:extLst>
          </p:cNvPr>
          <p:cNvSpPr>
            <a:spLocks noGrp="1"/>
          </p:cNvSpPr>
          <p:nvPr>
            <p:ph type="body" sz="quarter" idx="17" hasCustomPrompt="1"/>
          </p:nvPr>
        </p:nvSpPr>
        <p:spPr>
          <a:xfrm>
            <a:off x="611" y="3127043"/>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緊急地震速報！！</a:t>
            </a:r>
          </a:p>
          <a:p>
            <a:pPr algn="ctr"/>
            <a:r>
              <a:rPr kumimoji="1" lang="ja-JP" altLang="en-US" dirty="0"/>
              <a:t>どうする？</a:t>
            </a:r>
          </a:p>
        </p:txBody>
      </p:sp>
      <p:sp>
        <p:nvSpPr>
          <p:cNvPr id="10" name="テキスト プレースホルダー 4">
            <a:extLst>
              <a:ext uri="{FF2B5EF4-FFF2-40B4-BE49-F238E27FC236}">
                <a16:creationId xmlns:a16="http://schemas.microsoft.com/office/drawing/2014/main" id="{5998EDF9-5630-A15B-1E71-3214DFE8F0D4}"/>
              </a:ext>
            </a:extLst>
          </p:cNvPr>
          <p:cNvSpPr>
            <a:spLocks noGrp="1"/>
          </p:cNvSpPr>
          <p:nvPr>
            <p:ph type="body" sz="quarter" idx="18" hasCustomPrompt="1"/>
          </p:nvPr>
        </p:nvSpPr>
        <p:spPr>
          <a:xfrm>
            <a:off x="610" y="3974265"/>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強い揺れが収まった</a:t>
            </a:r>
          </a:p>
          <a:p>
            <a:pPr algn="ctr"/>
            <a:r>
              <a:rPr kumimoji="1" lang="ja-JP" altLang="en-US" dirty="0"/>
              <a:t>次はどうする？</a:t>
            </a:r>
          </a:p>
        </p:txBody>
      </p:sp>
      <p:sp>
        <p:nvSpPr>
          <p:cNvPr id="11" name="テキスト プレースホルダー 4">
            <a:extLst>
              <a:ext uri="{FF2B5EF4-FFF2-40B4-BE49-F238E27FC236}">
                <a16:creationId xmlns:a16="http://schemas.microsoft.com/office/drawing/2014/main" id="{83DCDB45-B6CA-9CEB-60D4-D3FD4F51CA46}"/>
              </a:ext>
            </a:extLst>
          </p:cNvPr>
          <p:cNvSpPr>
            <a:spLocks noGrp="1"/>
          </p:cNvSpPr>
          <p:nvPr>
            <p:ph type="body" sz="quarter" idx="20" hasCustomPrompt="1"/>
          </p:nvPr>
        </p:nvSpPr>
        <p:spPr>
          <a:xfrm>
            <a:off x="13936" y="5958159"/>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避難場所・避難経路の</a:t>
            </a:r>
            <a:endParaRPr kumimoji="1" lang="en-US" altLang="ja-JP" dirty="0"/>
          </a:p>
          <a:p>
            <a:pPr algn="ctr"/>
            <a:r>
              <a:rPr kumimoji="1" lang="ja-JP" altLang="en-US" dirty="0"/>
              <a:t>見直し</a:t>
            </a:r>
          </a:p>
        </p:txBody>
      </p:sp>
      <p:sp>
        <p:nvSpPr>
          <p:cNvPr id="12" name="テキスト プレースホルダー 4">
            <a:extLst>
              <a:ext uri="{FF2B5EF4-FFF2-40B4-BE49-F238E27FC236}">
                <a16:creationId xmlns:a16="http://schemas.microsoft.com/office/drawing/2014/main" id="{7A895153-4DB4-9010-D215-D1766D966F7A}"/>
              </a:ext>
            </a:extLst>
          </p:cNvPr>
          <p:cNvSpPr>
            <a:spLocks noGrp="1"/>
          </p:cNvSpPr>
          <p:nvPr>
            <p:ph type="body" sz="quarter" idx="21" hasCustomPrompt="1"/>
          </p:nvPr>
        </p:nvSpPr>
        <p:spPr>
          <a:xfrm>
            <a:off x="13936" y="4947625"/>
            <a:ext cx="2596631" cy="1010533"/>
          </a:xfrm>
          <a:prstGeom prst="flowChartOffpageConnector">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意見交換を踏まえて</a:t>
            </a:r>
          </a:p>
          <a:p>
            <a:pPr algn="ctr"/>
            <a:r>
              <a:rPr kumimoji="1" lang="ja-JP" altLang="en-US" dirty="0"/>
              <a:t>ワークシートを</a:t>
            </a:r>
            <a:endParaRPr kumimoji="1" lang="en-US" altLang="ja-JP" dirty="0"/>
          </a:p>
          <a:p>
            <a:pPr algn="ctr"/>
            <a:r>
              <a:rPr kumimoji="1" lang="ja-JP" altLang="en-US" dirty="0"/>
              <a:t>点検・修正</a:t>
            </a:r>
          </a:p>
        </p:txBody>
      </p:sp>
      <p:cxnSp>
        <p:nvCxnSpPr>
          <p:cNvPr id="13" name="直線コネクタ 12">
            <a:extLst>
              <a:ext uri="{FF2B5EF4-FFF2-40B4-BE49-F238E27FC236}">
                <a16:creationId xmlns:a16="http://schemas.microsoft.com/office/drawing/2014/main" id="{50E023BB-C4E2-92E4-3DD6-588981D1CA7F}"/>
              </a:ext>
            </a:extLst>
          </p:cNvPr>
          <p:cNvCxnSpPr>
            <a:cxnSpLocks/>
            <a:endCxn id="12" idx="2"/>
          </p:cNvCxnSpPr>
          <p:nvPr userDrawn="1"/>
        </p:nvCxnSpPr>
        <p:spPr>
          <a:xfrm>
            <a:off x="-12716" y="5649920"/>
            <a:ext cx="1324968" cy="308238"/>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1748BB78-AC7C-22CB-458E-3D15096E584D}"/>
              </a:ext>
            </a:extLst>
          </p:cNvPr>
          <p:cNvCxnSpPr>
            <a:cxnSpLocks/>
            <a:endCxn id="12" idx="2"/>
          </p:cNvCxnSpPr>
          <p:nvPr userDrawn="1"/>
        </p:nvCxnSpPr>
        <p:spPr>
          <a:xfrm flipH="1">
            <a:off x="1312252" y="5649920"/>
            <a:ext cx="1189210" cy="308238"/>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D72A1DB7-D34B-E652-BD15-3D7E41996373}"/>
              </a:ext>
            </a:extLst>
          </p:cNvPr>
          <p:cNvCxnSpPr>
            <a:cxnSpLocks/>
          </p:cNvCxnSpPr>
          <p:nvPr userDrawn="1"/>
        </p:nvCxnSpPr>
        <p:spPr>
          <a:xfrm>
            <a:off x="-12716" y="2270654"/>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8292CD8-DA91-DF4F-CA5A-CB5D8C162EDB}"/>
              </a:ext>
            </a:extLst>
          </p:cNvPr>
          <p:cNvCxnSpPr>
            <a:cxnSpLocks/>
          </p:cNvCxnSpPr>
          <p:nvPr userDrawn="1"/>
        </p:nvCxnSpPr>
        <p:spPr>
          <a:xfrm>
            <a:off x="610" y="312626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B4E65849-3AA9-CB73-B434-4717CED83844}"/>
              </a:ext>
            </a:extLst>
          </p:cNvPr>
          <p:cNvCxnSpPr>
            <a:cxnSpLocks/>
          </p:cNvCxnSpPr>
          <p:nvPr userDrawn="1"/>
        </p:nvCxnSpPr>
        <p:spPr>
          <a:xfrm>
            <a:off x="-12716" y="397426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A928701C-4148-CBF3-B0F9-AB9D90FAD04F}"/>
              </a:ext>
            </a:extLst>
          </p:cNvPr>
          <p:cNvCxnSpPr>
            <a:cxnSpLocks/>
          </p:cNvCxnSpPr>
          <p:nvPr userDrawn="1"/>
        </p:nvCxnSpPr>
        <p:spPr>
          <a:xfrm>
            <a:off x="-12716" y="4821487"/>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sp>
        <p:nvSpPr>
          <p:cNvPr id="28" name="正方形/長方形 27">
            <a:extLst>
              <a:ext uri="{FF2B5EF4-FFF2-40B4-BE49-F238E27FC236}">
                <a16:creationId xmlns:a16="http://schemas.microsoft.com/office/drawing/2014/main" id="{05519D97-5D65-6F65-F026-69A066CE82FE}"/>
              </a:ext>
            </a:extLst>
          </p:cNvPr>
          <p:cNvSpPr/>
          <p:nvPr userDrawn="1"/>
        </p:nvSpPr>
        <p:spPr>
          <a:xfrm>
            <a:off x="2620015" y="1308684"/>
            <a:ext cx="196499" cy="5430424"/>
          </a:xfrm>
          <a:prstGeom prst="rect">
            <a:avLst/>
          </a:prstGeom>
          <a:solidFill>
            <a:srgbClr val="FBFBE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3742299613"/>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610" y="0"/>
            <a:ext cx="12191391" cy="6858343"/>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652309" y="6371616"/>
            <a:ext cx="539692" cy="485140"/>
          </a:xfrm>
          <a:prstGeom prst="rect">
            <a:avLst/>
          </a:prstGeom>
          <a:solidFill>
            <a:srgbClr val="6EB0AF"/>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4470263" y="218008"/>
            <a:ext cx="7243370" cy="485140"/>
          </a:xfrm>
          <a:prstGeom prst="rect">
            <a:avLst/>
          </a:prstGeom>
        </p:spPr>
        <p:txBody>
          <a:bodyPr/>
          <a:lstStyle>
            <a:lvl1pPr marL="0" indent="0" algn="l">
              <a:buFontTx/>
              <a:buNone/>
              <a:defRPr sz="2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3355595" y="1516176"/>
            <a:ext cx="8183201" cy="4582619"/>
          </a:xfrm>
          <a:prstGeom prst="rect">
            <a:avLst/>
          </a:prstGeom>
        </p:spPr>
        <p:txBody>
          <a:bodyPr/>
          <a:lstStyle>
            <a:lvl1pPr marL="0" indent="0" algn="l">
              <a:buFontTx/>
              <a:buNone/>
              <a:defRPr sz="28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2" name="テキスト プレースホルダー 4">
            <a:extLst>
              <a:ext uri="{FF2B5EF4-FFF2-40B4-BE49-F238E27FC236}">
                <a16:creationId xmlns:a16="http://schemas.microsoft.com/office/drawing/2014/main" id="{EE182A55-E292-3DBC-2F8F-54298F6F2F9B}"/>
              </a:ext>
            </a:extLst>
          </p:cNvPr>
          <p:cNvSpPr>
            <a:spLocks noGrp="1"/>
          </p:cNvSpPr>
          <p:nvPr>
            <p:ph type="body" sz="quarter" idx="15" hasCustomPrompt="1"/>
          </p:nvPr>
        </p:nvSpPr>
        <p:spPr>
          <a:xfrm>
            <a:off x="611" y="1406654"/>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自宅にある</a:t>
            </a:r>
            <a:endParaRPr kumimoji="1" lang="en-US" altLang="ja-JP" dirty="0"/>
          </a:p>
          <a:p>
            <a:pPr algn="ctr"/>
            <a:r>
              <a:rPr kumimoji="1" lang="ja-JP" altLang="en-US" dirty="0"/>
              <a:t>地震のリスク</a:t>
            </a:r>
          </a:p>
        </p:txBody>
      </p:sp>
      <p:sp>
        <p:nvSpPr>
          <p:cNvPr id="6" name="テキスト プレースホルダー 4">
            <a:extLst>
              <a:ext uri="{FF2B5EF4-FFF2-40B4-BE49-F238E27FC236}">
                <a16:creationId xmlns:a16="http://schemas.microsoft.com/office/drawing/2014/main" id="{17E445F1-1A02-6DC9-2420-38AB6A9DE88A}"/>
              </a:ext>
            </a:extLst>
          </p:cNvPr>
          <p:cNvSpPr>
            <a:spLocks noGrp="1"/>
          </p:cNvSpPr>
          <p:nvPr>
            <p:ph type="body" sz="quarter" idx="16" hasCustomPrompt="1"/>
          </p:nvPr>
        </p:nvSpPr>
        <p:spPr>
          <a:xfrm>
            <a:off x="611" y="2270654"/>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自宅周辺の</a:t>
            </a:r>
          </a:p>
          <a:p>
            <a:pPr algn="ctr"/>
            <a:r>
              <a:rPr kumimoji="1" lang="ja-JP" altLang="en-US" dirty="0"/>
              <a:t>地震・津波のリスク</a:t>
            </a:r>
          </a:p>
        </p:txBody>
      </p:sp>
      <p:sp>
        <p:nvSpPr>
          <p:cNvPr id="8" name="テキスト プレースホルダー 4">
            <a:extLst>
              <a:ext uri="{FF2B5EF4-FFF2-40B4-BE49-F238E27FC236}">
                <a16:creationId xmlns:a16="http://schemas.microsoft.com/office/drawing/2014/main" id="{07AB517D-5A1E-B865-496F-E9F7D90652FB}"/>
              </a:ext>
            </a:extLst>
          </p:cNvPr>
          <p:cNvSpPr>
            <a:spLocks noGrp="1"/>
          </p:cNvSpPr>
          <p:nvPr>
            <p:ph type="body" sz="quarter" idx="17" hasCustomPrompt="1"/>
          </p:nvPr>
        </p:nvSpPr>
        <p:spPr>
          <a:xfrm>
            <a:off x="611" y="3127043"/>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緊急地震速報！！</a:t>
            </a:r>
          </a:p>
          <a:p>
            <a:pPr algn="ctr"/>
            <a:r>
              <a:rPr kumimoji="1" lang="ja-JP" altLang="en-US" dirty="0"/>
              <a:t>どうする？</a:t>
            </a:r>
          </a:p>
        </p:txBody>
      </p:sp>
      <p:sp>
        <p:nvSpPr>
          <p:cNvPr id="10" name="テキスト プレースホルダー 4">
            <a:extLst>
              <a:ext uri="{FF2B5EF4-FFF2-40B4-BE49-F238E27FC236}">
                <a16:creationId xmlns:a16="http://schemas.microsoft.com/office/drawing/2014/main" id="{8DF2977F-4AD4-9CFF-AB6F-E5A341D59288}"/>
              </a:ext>
            </a:extLst>
          </p:cNvPr>
          <p:cNvSpPr>
            <a:spLocks noGrp="1"/>
          </p:cNvSpPr>
          <p:nvPr>
            <p:ph type="body" sz="quarter" idx="18" hasCustomPrompt="1"/>
          </p:nvPr>
        </p:nvSpPr>
        <p:spPr>
          <a:xfrm>
            <a:off x="610" y="3974265"/>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強い揺れが収まった</a:t>
            </a:r>
          </a:p>
          <a:p>
            <a:pPr algn="ctr"/>
            <a:r>
              <a:rPr kumimoji="1" lang="ja-JP" altLang="en-US" dirty="0"/>
              <a:t>次はどうする？</a:t>
            </a:r>
          </a:p>
        </p:txBody>
      </p:sp>
      <p:sp>
        <p:nvSpPr>
          <p:cNvPr id="11" name="テキスト プレースホルダー 4">
            <a:extLst>
              <a:ext uri="{FF2B5EF4-FFF2-40B4-BE49-F238E27FC236}">
                <a16:creationId xmlns:a16="http://schemas.microsoft.com/office/drawing/2014/main" id="{F38F5778-339F-266A-52B1-DA72C592BE55}"/>
              </a:ext>
            </a:extLst>
          </p:cNvPr>
          <p:cNvSpPr>
            <a:spLocks noGrp="1"/>
          </p:cNvSpPr>
          <p:nvPr>
            <p:ph type="body" sz="quarter" idx="20" hasCustomPrompt="1"/>
          </p:nvPr>
        </p:nvSpPr>
        <p:spPr>
          <a:xfrm>
            <a:off x="13936" y="5958159"/>
            <a:ext cx="2596631" cy="864000"/>
          </a:xfrm>
          <a:prstGeom prst="rect">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避難場所・避難経路の</a:t>
            </a:r>
            <a:endParaRPr kumimoji="1" lang="en-US" altLang="ja-JP" dirty="0"/>
          </a:p>
          <a:p>
            <a:pPr algn="ctr"/>
            <a:r>
              <a:rPr kumimoji="1" lang="ja-JP" altLang="en-US" dirty="0"/>
              <a:t>見直し</a:t>
            </a:r>
          </a:p>
        </p:txBody>
      </p:sp>
      <p:sp>
        <p:nvSpPr>
          <p:cNvPr id="12" name="テキスト プレースホルダー 4">
            <a:extLst>
              <a:ext uri="{FF2B5EF4-FFF2-40B4-BE49-F238E27FC236}">
                <a16:creationId xmlns:a16="http://schemas.microsoft.com/office/drawing/2014/main" id="{1FAD037E-E8CD-B762-E5F6-06E70BB6462F}"/>
              </a:ext>
            </a:extLst>
          </p:cNvPr>
          <p:cNvSpPr>
            <a:spLocks noGrp="1"/>
          </p:cNvSpPr>
          <p:nvPr>
            <p:ph type="body" sz="quarter" idx="21" hasCustomPrompt="1"/>
          </p:nvPr>
        </p:nvSpPr>
        <p:spPr>
          <a:xfrm>
            <a:off x="13936" y="4947625"/>
            <a:ext cx="2596631" cy="1010533"/>
          </a:xfrm>
          <a:prstGeom prst="flowChartOffpageConnector">
            <a:avLst/>
          </a:prstGeom>
        </p:spPr>
        <p:txBody>
          <a:bodyPr anchor="ctr"/>
          <a:lstStyle>
            <a:lvl1pPr marL="0" indent="0" algn="ctr">
              <a:lnSpc>
                <a:spcPts val="2160"/>
              </a:lnSpc>
              <a:spcBef>
                <a:spcPts val="0"/>
              </a:spcBef>
              <a:spcAft>
                <a:spcPts val="0"/>
              </a:spcAft>
              <a:buFontTx/>
              <a:buNone/>
              <a:defRPr sz="1400" b="1" i="0">
                <a:solidFill>
                  <a:srgbClr val="6EB0AF"/>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意見交換を踏まえて</a:t>
            </a:r>
          </a:p>
          <a:p>
            <a:pPr algn="ctr"/>
            <a:r>
              <a:rPr kumimoji="1" lang="ja-JP" altLang="en-US" dirty="0"/>
              <a:t>ワークシートを</a:t>
            </a:r>
            <a:endParaRPr kumimoji="1" lang="en-US" altLang="ja-JP" dirty="0"/>
          </a:p>
          <a:p>
            <a:pPr algn="ctr"/>
            <a:r>
              <a:rPr kumimoji="1" lang="ja-JP" altLang="en-US" dirty="0"/>
              <a:t>点検・修正</a:t>
            </a:r>
          </a:p>
        </p:txBody>
      </p:sp>
      <p:cxnSp>
        <p:nvCxnSpPr>
          <p:cNvPr id="13" name="直線コネクタ 12">
            <a:extLst>
              <a:ext uri="{FF2B5EF4-FFF2-40B4-BE49-F238E27FC236}">
                <a16:creationId xmlns:a16="http://schemas.microsoft.com/office/drawing/2014/main" id="{E5EB1795-EFAA-EE45-4F18-0486144C419B}"/>
              </a:ext>
            </a:extLst>
          </p:cNvPr>
          <p:cNvCxnSpPr>
            <a:cxnSpLocks/>
            <a:endCxn id="12" idx="2"/>
          </p:cNvCxnSpPr>
          <p:nvPr userDrawn="1"/>
        </p:nvCxnSpPr>
        <p:spPr>
          <a:xfrm>
            <a:off x="-12716" y="5649920"/>
            <a:ext cx="1324968" cy="308238"/>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34488ED3-2D11-F114-29B4-1219743DA1F4}"/>
              </a:ext>
            </a:extLst>
          </p:cNvPr>
          <p:cNvCxnSpPr>
            <a:cxnSpLocks/>
            <a:endCxn id="12" idx="2"/>
          </p:cNvCxnSpPr>
          <p:nvPr userDrawn="1"/>
        </p:nvCxnSpPr>
        <p:spPr>
          <a:xfrm flipH="1">
            <a:off x="1312252" y="5649920"/>
            <a:ext cx="1189210" cy="308238"/>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48F90AFC-5F89-974A-9AFA-420B2783172E}"/>
              </a:ext>
            </a:extLst>
          </p:cNvPr>
          <p:cNvCxnSpPr>
            <a:cxnSpLocks/>
          </p:cNvCxnSpPr>
          <p:nvPr userDrawn="1"/>
        </p:nvCxnSpPr>
        <p:spPr>
          <a:xfrm>
            <a:off x="-12716" y="2270654"/>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2DB0535E-51E9-FB8D-5248-E0CEB1C3C0DF}"/>
              </a:ext>
            </a:extLst>
          </p:cNvPr>
          <p:cNvCxnSpPr>
            <a:cxnSpLocks/>
          </p:cNvCxnSpPr>
          <p:nvPr userDrawn="1"/>
        </p:nvCxnSpPr>
        <p:spPr>
          <a:xfrm>
            <a:off x="610" y="312626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0F169066-AD81-3990-6A2E-F74EA86C7D7E}"/>
              </a:ext>
            </a:extLst>
          </p:cNvPr>
          <p:cNvCxnSpPr>
            <a:cxnSpLocks/>
          </p:cNvCxnSpPr>
          <p:nvPr userDrawn="1"/>
        </p:nvCxnSpPr>
        <p:spPr>
          <a:xfrm>
            <a:off x="-12716" y="397426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F159AD0C-B4EC-82D1-2062-4EBB5A4F9DBF}"/>
              </a:ext>
            </a:extLst>
          </p:cNvPr>
          <p:cNvCxnSpPr>
            <a:cxnSpLocks/>
          </p:cNvCxnSpPr>
          <p:nvPr userDrawn="1"/>
        </p:nvCxnSpPr>
        <p:spPr>
          <a:xfrm>
            <a:off x="-12716" y="4821487"/>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sp>
        <p:nvSpPr>
          <p:cNvPr id="28" name="正方形/長方形 27">
            <a:extLst>
              <a:ext uri="{FF2B5EF4-FFF2-40B4-BE49-F238E27FC236}">
                <a16:creationId xmlns:a16="http://schemas.microsoft.com/office/drawing/2014/main" id="{7EB51557-D9F8-DB06-D005-980622C949A4}"/>
              </a:ext>
            </a:extLst>
          </p:cNvPr>
          <p:cNvSpPr/>
          <p:nvPr userDrawn="1"/>
        </p:nvSpPr>
        <p:spPr>
          <a:xfrm>
            <a:off x="2620015" y="1308684"/>
            <a:ext cx="196499" cy="5430424"/>
          </a:xfrm>
          <a:prstGeom prst="rect">
            <a:avLst/>
          </a:prstGeom>
          <a:solidFill>
            <a:srgbClr val="FBFBE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202802235"/>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表紙">
    <p:bg>
      <p:bgPr>
        <a:solidFill>
          <a:srgbClr val="6EB0AF"/>
        </a:solidFill>
        <a:effectLst/>
      </p:bgPr>
    </p:bg>
    <p:spTree>
      <p:nvGrpSpPr>
        <p:cNvPr id="1" name=""/>
        <p:cNvGrpSpPr/>
        <p:nvPr/>
      </p:nvGrpSpPr>
      <p:grpSpPr>
        <a:xfrm>
          <a:off x="0" y="0"/>
          <a:ext cx="0" cy="0"/>
          <a:chOff x="0" y="0"/>
          <a:chExt cx="0" cy="0"/>
        </a:xfrm>
      </p:grpSpPr>
      <p:sp>
        <p:nvSpPr>
          <p:cNvPr id="10" name="テキスト プレースホルダー 4">
            <a:extLst>
              <a:ext uri="{FF2B5EF4-FFF2-40B4-BE49-F238E27FC236}">
                <a16:creationId xmlns:a16="http://schemas.microsoft.com/office/drawing/2014/main" id="{D7FB7AC8-509D-A94A-BE49-9D0256D05B45}"/>
              </a:ext>
            </a:extLst>
          </p:cNvPr>
          <p:cNvSpPr>
            <a:spLocks noGrp="1"/>
          </p:cNvSpPr>
          <p:nvPr>
            <p:ph type="body" sz="quarter" idx="12" hasCustomPrompt="1"/>
          </p:nvPr>
        </p:nvSpPr>
        <p:spPr>
          <a:xfrm>
            <a:off x="897890" y="2711043"/>
            <a:ext cx="10396220" cy="965200"/>
          </a:xfrm>
          <a:prstGeom prst="rect">
            <a:avLst/>
          </a:prstGeom>
        </p:spPr>
        <p:txBody>
          <a:bodyPr/>
          <a:lstStyle>
            <a:lvl1pPr marL="0" indent="0" algn="ctr">
              <a:buFontTx/>
              <a:buNone/>
              <a:defRPr sz="60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章のタイトル</a:t>
            </a:r>
          </a:p>
        </p:txBody>
      </p:sp>
      <p:sp>
        <p:nvSpPr>
          <p:cNvPr id="12" name="テキスト プレースホルダー 4">
            <a:extLst>
              <a:ext uri="{FF2B5EF4-FFF2-40B4-BE49-F238E27FC236}">
                <a16:creationId xmlns:a16="http://schemas.microsoft.com/office/drawing/2014/main" id="{241F07A8-7F62-424D-B21D-0BD0DFE76CD0}"/>
              </a:ext>
            </a:extLst>
          </p:cNvPr>
          <p:cNvSpPr>
            <a:spLocks noGrp="1"/>
          </p:cNvSpPr>
          <p:nvPr>
            <p:ph type="body" sz="quarter" idx="13" hasCustomPrompt="1"/>
          </p:nvPr>
        </p:nvSpPr>
        <p:spPr>
          <a:xfrm>
            <a:off x="897890" y="3906626"/>
            <a:ext cx="10396220" cy="629920"/>
          </a:xfrm>
          <a:prstGeom prst="rect">
            <a:avLst/>
          </a:prstGeom>
        </p:spPr>
        <p:txBody>
          <a:bodyPr/>
          <a:lstStyle>
            <a:lvl1pPr marL="0" indent="0" algn="ctr">
              <a:buFontTx/>
              <a:buNone/>
              <a:defRPr sz="32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サブタイトル</a:t>
            </a:r>
          </a:p>
        </p:txBody>
      </p:sp>
    </p:spTree>
    <p:extLst>
      <p:ext uri="{BB962C8B-B14F-4D97-AF65-F5344CB8AC3E}">
        <p14:creationId xmlns:p14="http://schemas.microsoft.com/office/powerpoint/2010/main" val="3135554901"/>
      </p:ext>
    </p:extLst>
  </p:cSld>
  <p:clrMapOvr>
    <a:masterClrMapping/>
  </p:clrMapOvr>
  <p:extLst>
    <p:ext uri="{DCECCB84-F9BA-43D5-87BE-67443E8EF086}">
      <p15:sldGuideLst xmlns:p15="http://schemas.microsoft.com/office/powerpoint/2012/main">
        <p15:guide id="1" orient="horz" pos="1706" userDrawn="1">
          <p15:clr>
            <a:srgbClr val="FBAE40"/>
          </p15:clr>
        </p15:guide>
        <p15:guide id="2" pos="3840" userDrawn="1">
          <p15:clr>
            <a:srgbClr val="FBAE40"/>
          </p15:clr>
        </p15:guide>
        <p15:guide id="3" orient="horz" pos="4133" userDrawn="1">
          <p15:clr>
            <a:srgbClr val="FBAE40"/>
          </p15:clr>
        </p15:guide>
        <p15:guide id="4" orient="horz" pos="2319" userDrawn="1">
          <p15:clr>
            <a:srgbClr val="FBAE40"/>
          </p15:clr>
        </p15:guide>
        <p15:guide id="5" orient="horz" pos="2455" userDrawn="1">
          <p15:clr>
            <a:srgbClr val="FBAE40"/>
          </p15:clr>
        </p15:guide>
        <p15:guide id="6" orient="horz" pos="2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367713"/>
      </p:ext>
    </p:extLst>
  </p:cSld>
  <p:clrMap bg1="dk1" tx1="lt1" bg2="dk2" tx2="lt2" accent1="accent1" accent2="accent2" accent3="accent3" accent4="accent4" accent5="accent5" accent6="accent6" hlink="hlink" folHlink="folHlink"/>
  <p:sldLayoutIdLst>
    <p:sldLayoutId id="2147483682" r:id="rId1"/>
    <p:sldLayoutId id="2147483688" r:id="rId2"/>
    <p:sldLayoutId id="2147483681" r:id="rId3"/>
    <p:sldLayoutId id="2147483687" r:id="rId4"/>
    <p:sldLayoutId id="2147483690" r:id="rId5"/>
    <p:sldLayoutId id="2147483689" r:id="rId6"/>
    <p:sldLayoutId id="2147483686" r:id="rId7"/>
  </p:sldLayoutIdLst>
  <p:hf sldNum="0" hdr="0" ftr="0" dt="0"/>
  <p:txStyles>
    <p:titleStyle>
      <a:lvl1pPr algn="l" defTabSz="914400" rtl="0" eaLnBrk="1" latinLnBrk="0" hangingPunct="1">
        <a:lnSpc>
          <a:spcPct val="90000"/>
        </a:lnSpc>
        <a:spcBef>
          <a:spcPct val="0"/>
        </a:spcBef>
        <a:buNone/>
        <a:defRPr lang="en-US" sz="4800" kern="1200" dirty="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spcAft>
          <a:spcPts val="800"/>
        </a:spcAft>
        <a:buFont typeface="Arial" panose="020B0604020202020204" pitchFamily="34" charset="0"/>
        <a:buChar char="•"/>
        <a:defRPr sz="2400" kern="1200">
          <a:solidFill>
            <a:schemeClr val="tx1">
              <a:alpha val="60000"/>
            </a:schemeClr>
          </a:solidFill>
          <a:latin typeface="+mn-lt"/>
          <a:ea typeface="+mn-ea"/>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図 25">
            <a:extLst>
              <a:ext uri="{FF2B5EF4-FFF2-40B4-BE49-F238E27FC236}">
                <a16:creationId xmlns:a16="http://schemas.microsoft.com/office/drawing/2014/main" id="{2ECE8D43-6AB1-F098-2AFC-7CF1AA2AD98D}"/>
              </a:ext>
            </a:extLst>
          </p:cNvPr>
          <p:cNvPicPr>
            <a:picLocks noChangeAspect="1"/>
          </p:cNvPicPr>
          <p:nvPr/>
        </p:nvPicPr>
        <p:blipFill>
          <a:blip r:embed="rId3"/>
          <a:srcRect t="-2751" b="24294"/>
          <a:stretch>
            <a:fillRect/>
          </a:stretch>
        </p:blipFill>
        <p:spPr>
          <a:xfrm>
            <a:off x="410807" y="780513"/>
            <a:ext cx="7983180" cy="3575758"/>
          </a:xfrm>
          <a:prstGeom prst="rect">
            <a:avLst/>
          </a:prstGeom>
        </p:spPr>
      </p:pic>
      <p:sp>
        <p:nvSpPr>
          <p:cNvPr id="27" name="正方形/長方形 26">
            <a:extLst>
              <a:ext uri="{FF2B5EF4-FFF2-40B4-BE49-F238E27FC236}">
                <a16:creationId xmlns:a16="http://schemas.microsoft.com/office/drawing/2014/main" id="{A3841D0B-97A9-BFAC-723A-828EFEB489EF}"/>
              </a:ext>
            </a:extLst>
          </p:cNvPr>
          <p:cNvSpPr/>
          <p:nvPr/>
        </p:nvSpPr>
        <p:spPr>
          <a:xfrm>
            <a:off x="0" y="0"/>
            <a:ext cx="12192000" cy="6858000"/>
          </a:xfrm>
          <a:prstGeom prst="rect">
            <a:avLst/>
          </a:prstGeom>
          <a:noFill/>
          <a:ln w="76200">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0" name="テキスト プレースホルダー 9">
            <a:extLst>
              <a:ext uri="{FF2B5EF4-FFF2-40B4-BE49-F238E27FC236}">
                <a16:creationId xmlns:a16="http://schemas.microsoft.com/office/drawing/2014/main" id="{963F3311-30B8-DF74-3CD4-B1D826754435}"/>
              </a:ext>
            </a:extLst>
          </p:cNvPr>
          <p:cNvSpPr>
            <a:spLocks noGrp="1"/>
          </p:cNvSpPr>
          <p:nvPr>
            <p:ph type="body" sz="quarter" idx="13"/>
          </p:nvPr>
        </p:nvSpPr>
        <p:spPr>
          <a:xfrm>
            <a:off x="849944" y="4398236"/>
            <a:ext cx="4454946" cy="629920"/>
          </a:xfrm>
        </p:spPr>
        <p:txBody>
          <a:bodyPr/>
          <a:lstStyle/>
          <a:p>
            <a:r>
              <a:rPr lang="ja-JP" altLang="en-US" sz="4400" dirty="0"/>
              <a:t>グループワーク</a:t>
            </a:r>
          </a:p>
        </p:txBody>
      </p:sp>
      <p:pic>
        <p:nvPicPr>
          <p:cNvPr id="17" name="図 16">
            <a:extLst>
              <a:ext uri="{FF2B5EF4-FFF2-40B4-BE49-F238E27FC236}">
                <a16:creationId xmlns:a16="http://schemas.microsoft.com/office/drawing/2014/main" id="{A8E1B459-3AB2-F879-F710-232391D9F7B1}"/>
              </a:ext>
            </a:extLst>
          </p:cNvPr>
          <p:cNvPicPr>
            <a:picLocks noChangeAspect="1"/>
          </p:cNvPicPr>
          <p:nvPr/>
        </p:nvPicPr>
        <p:blipFill>
          <a:blip r:embed="rId4"/>
          <a:stretch>
            <a:fillRect/>
          </a:stretch>
        </p:blipFill>
        <p:spPr>
          <a:xfrm>
            <a:off x="4813204" y="1726561"/>
            <a:ext cx="7983180" cy="5987086"/>
          </a:xfrm>
          <a:prstGeom prst="rect">
            <a:avLst/>
          </a:prstGeom>
        </p:spPr>
      </p:pic>
    </p:spTree>
    <p:extLst>
      <p:ext uri="{BB962C8B-B14F-4D97-AF65-F5344CB8AC3E}">
        <p14:creationId xmlns:p14="http://schemas.microsoft.com/office/powerpoint/2010/main" val="9539341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2C94A2E-1888-3DFB-5667-CC9A108140DD}"/>
              </a:ext>
            </a:extLst>
          </p:cNvPr>
          <p:cNvPicPr>
            <a:picLocks noChangeAspect="1"/>
          </p:cNvPicPr>
          <p:nvPr/>
        </p:nvPicPr>
        <p:blipFill>
          <a:blip r:embed="rId3"/>
          <a:srcRect r="44648"/>
          <a:stretch>
            <a:fillRect/>
          </a:stretch>
        </p:blipFill>
        <p:spPr>
          <a:xfrm>
            <a:off x="7726048" y="5113643"/>
            <a:ext cx="4265568" cy="1157174"/>
          </a:xfrm>
          <a:prstGeom prst="rect">
            <a:avLst/>
          </a:prstGeom>
        </p:spPr>
      </p:pic>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10</a:t>
            </a:r>
            <a:endParaRPr kumimoji="1" lang="ja-JP" altLang="en-US" dirty="0"/>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p:txBody>
          <a:bodyPr/>
          <a:lstStyle/>
          <a:p>
            <a:r>
              <a:rPr kumimoji="1" lang="ja-JP" altLang="en-US" dirty="0"/>
              <a:t>ワークシートを点検・修正</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p:txBody>
          <a:bodyPr anchor="ctr"/>
          <a:lstStyle/>
          <a:p>
            <a:pPr algn="ctr">
              <a:lnSpc>
                <a:spcPts val="3500"/>
              </a:lnSpc>
            </a:pPr>
            <a:r>
              <a:rPr kumimoji="1" lang="ja-JP" altLang="en-US" dirty="0"/>
              <a:t>これまでの意見をふまえて、</a:t>
            </a:r>
            <a:endParaRPr kumimoji="1" lang="en-US" altLang="ja-JP" dirty="0"/>
          </a:p>
          <a:p>
            <a:pPr algn="ctr">
              <a:lnSpc>
                <a:spcPts val="3500"/>
              </a:lnSpc>
            </a:pPr>
            <a:r>
              <a:rPr kumimoji="1" lang="ja-JP" altLang="en-US" dirty="0"/>
              <a:t>自分の作成したワークシートを点検しましょう。</a:t>
            </a:r>
            <a:endParaRPr kumimoji="1" lang="en-US" altLang="ja-JP" dirty="0"/>
          </a:p>
          <a:p>
            <a:pPr algn="ctr">
              <a:lnSpc>
                <a:spcPts val="3500"/>
              </a:lnSpc>
            </a:pPr>
            <a:endParaRPr kumimoji="1" lang="en-US" altLang="ja-JP" dirty="0"/>
          </a:p>
          <a:p>
            <a:pPr algn="ctr">
              <a:lnSpc>
                <a:spcPts val="3500"/>
              </a:lnSpc>
            </a:pPr>
            <a:r>
              <a:rPr kumimoji="1" lang="ja-JP" altLang="en-US" dirty="0"/>
              <a:t>避難場所や避難経路も含めて、</a:t>
            </a:r>
            <a:endParaRPr kumimoji="1" lang="en-US" altLang="ja-JP" dirty="0"/>
          </a:p>
          <a:p>
            <a:pPr algn="ctr">
              <a:lnSpc>
                <a:spcPts val="3500"/>
              </a:lnSpc>
            </a:pPr>
            <a:r>
              <a:rPr kumimoji="1" lang="ja-JP" altLang="en-US" dirty="0"/>
              <a:t>必要に応じて修正してください。</a:t>
            </a:r>
            <a:endParaRPr kumimoji="1" lang="ja-JP" altLang="en-US" sz="2400" dirty="0"/>
          </a:p>
        </p:txBody>
      </p:sp>
      <p:sp>
        <p:nvSpPr>
          <p:cNvPr id="12" name="テキスト プレースホルダー 11">
            <a:extLst>
              <a:ext uri="{FF2B5EF4-FFF2-40B4-BE49-F238E27FC236}">
                <a16:creationId xmlns:a16="http://schemas.microsoft.com/office/drawing/2014/main" id="{A2411BC7-80F8-91DF-B14A-FFF097765DF0}"/>
              </a:ext>
            </a:extLst>
          </p:cNvPr>
          <p:cNvSpPr>
            <a:spLocks noGrp="1"/>
          </p:cNvSpPr>
          <p:nvPr>
            <p:ph type="body" sz="quarter" idx="15"/>
          </p:nvPr>
        </p:nvSpPr>
        <p:spPr>
          <a:prstGeom prst="rect">
            <a:avLst/>
          </a:prstGeom>
        </p:spPr>
        <p:txBody>
          <a:bodyPr/>
          <a:lstStyle/>
          <a:p>
            <a:r>
              <a:rPr kumimoji="1" lang="ja-JP" altLang="en-US" dirty="0"/>
              <a:t>自宅にある</a:t>
            </a:r>
          </a:p>
          <a:p>
            <a:r>
              <a:rPr kumimoji="1" lang="ja-JP" altLang="en-US" dirty="0"/>
              <a:t>地震のリスク</a:t>
            </a:r>
          </a:p>
        </p:txBody>
      </p:sp>
      <p:sp>
        <p:nvSpPr>
          <p:cNvPr id="15" name="テキスト プレースホルダー 14">
            <a:extLst>
              <a:ext uri="{FF2B5EF4-FFF2-40B4-BE49-F238E27FC236}">
                <a16:creationId xmlns:a16="http://schemas.microsoft.com/office/drawing/2014/main" id="{64AAD33D-A5A8-50D8-2BC1-715470180D17}"/>
              </a:ext>
            </a:extLst>
          </p:cNvPr>
          <p:cNvSpPr>
            <a:spLocks noGrp="1"/>
          </p:cNvSpPr>
          <p:nvPr>
            <p:ph type="body" sz="quarter" idx="16"/>
          </p:nvPr>
        </p:nvSpPr>
        <p:spPr>
          <a:prstGeom prst="rect">
            <a:avLst/>
          </a:prstGeom>
        </p:spPr>
        <p:txBody>
          <a:bodyPr/>
          <a:lstStyle/>
          <a:p>
            <a:r>
              <a:rPr kumimoji="1" lang="ja-JP" altLang="en-US" dirty="0"/>
              <a:t>自宅周辺の</a:t>
            </a:r>
          </a:p>
          <a:p>
            <a:r>
              <a:rPr kumimoji="1" lang="ja-JP" altLang="en-US" dirty="0"/>
              <a:t>地震・津波のリスク</a:t>
            </a:r>
          </a:p>
        </p:txBody>
      </p:sp>
      <p:sp>
        <p:nvSpPr>
          <p:cNvPr id="5" name="テキスト プレースホルダー 4">
            <a:extLst>
              <a:ext uri="{FF2B5EF4-FFF2-40B4-BE49-F238E27FC236}">
                <a16:creationId xmlns:a16="http://schemas.microsoft.com/office/drawing/2014/main" id="{BF3AB1E7-66A4-34E8-15E4-FB75FEFC6B56}"/>
              </a:ext>
            </a:extLst>
          </p:cNvPr>
          <p:cNvSpPr>
            <a:spLocks noGrp="1"/>
          </p:cNvSpPr>
          <p:nvPr>
            <p:ph type="body" sz="quarter" idx="18"/>
          </p:nvPr>
        </p:nvSpPr>
        <p:spPr/>
        <p:txBody>
          <a:bodyPr/>
          <a:lstStyle/>
          <a:p>
            <a:r>
              <a:rPr lang="ja-JP" altLang="en-US" dirty="0"/>
              <a:t>強い揺れが収まった</a:t>
            </a:r>
          </a:p>
          <a:p>
            <a:r>
              <a:rPr lang="ja-JP" altLang="en-US" dirty="0"/>
              <a:t>次はどうする？</a:t>
            </a:r>
          </a:p>
        </p:txBody>
      </p:sp>
      <p:sp>
        <p:nvSpPr>
          <p:cNvPr id="16" name="テキスト プレースホルダー 15">
            <a:extLst>
              <a:ext uri="{FF2B5EF4-FFF2-40B4-BE49-F238E27FC236}">
                <a16:creationId xmlns:a16="http://schemas.microsoft.com/office/drawing/2014/main" id="{C26C69DA-33A7-003F-5DAC-07949A1B7F4D}"/>
              </a:ext>
            </a:extLst>
          </p:cNvPr>
          <p:cNvSpPr>
            <a:spLocks noGrp="1"/>
          </p:cNvSpPr>
          <p:nvPr>
            <p:ph type="body" sz="quarter" idx="20"/>
          </p:nvPr>
        </p:nvSpPr>
        <p:spPr/>
        <p:txBody>
          <a:bodyPr/>
          <a:lstStyle/>
          <a:p>
            <a:r>
              <a:rPr lang="ja-JP" altLang="en-US" dirty="0"/>
              <a:t>いま、あなたが</a:t>
            </a:r>
          </a:p>
          <a:p>
            <a:r>
              <a:rPr lang="ja-JP" altLang="en-US" dirty="0"/>
              <a:t>できること</a:t>
            </a:r>
          </a:p>
        </p:txBody>
      </p:sp>
      <p:sp>
        <p:nvSpPr>
          <p:cNvPr id="26" name="テキスト プレースホルダー 25">
            <a:extLst>
              <a:ext uri="{FF2B5EF4-FFF2-40B4-BE49-F238E27FC236}">
                <a16:creationId xmlns:a16="http://schemas.microsoft.com/office/drawing/2014/main" id="{A0D8E8BC-DC92-F2AB-BA0B-B09C4BC31998}"/>
              </a:ext>
            </a:extLst>
          </p:cNvPr>
          <p:cNvSpPr>
            <a:spLocks noGrp="1"/>
          </p:cNvSpPr>
          <p:nvPr>
            <p:ph type="body" sz="quarter" idx="21"/>
          </p:nvPr>
        </p:nvSpPr>
        <p:spPr>
          <a:xfrm>
            <a:off x="-13326" y="4947625"/>
            <a:ext cx="2610567" cy="1010533"/>
          </a:xfrm>
          <a:solidFill>
            <a:srgbClr val="6EB0AF"/>
          </a:solidFill>
          <a:ln w="9525">
            <a:solidFill>
              <a:srgbClr val="6EB0AF"/>
            </a:solidFill>
          </a:ln>
        </p:spPr>
        <p:txBody>
          <a:bodyPr/>
          <a:lstStyle/>
          <a:p>
            <a:r>
              <a:rPr lang="ja-JP" altLang="en-US" dirty="0">
                <a:solidFill>
                  <a:srgbClr val="FBFBEF"/>
                </a:solidFill>
              </a:rPr>
              <a:t>意見交換を踏まえて</a:t>
            </a:r>
          </a:p>
          <a:p>
            <a:r>
              <a:rPr lang="ja-JP" altLang="en-US" dirty="0">
                <a:solidFill>
                  <a:srgbClr val="FBFBEF"/>
                </a:solidFill>
              </a:rPr>
              <a:t>ワークシートを</a:t>
            </a:r>
          </a:p>
          <a:p>
            <a:r>
              <a:rPr lang="ja-JP" altLang="en-US" dirty="0">
                <a:solidFill>
                  <a:srgbClr val="FBFBEF"/>
                </a:solidFill>
              </a:rPr>
              <a:t>点検・修正</a:t>
            </a:r>
          </a:p>
        </p:txBody>
      </p:sp>
      <p:sp>
        <p:nvSpPr>
          <p:cNvPr id="22" name="テキスト ボックス 21">
            <a:extLst>
              <a:ext uri="{FF2B5EF4-FFF2-40B4-BE49-F238E27FC236}">
                <a16:creationId xmlns:a16="http://schemas.microsoft.com/office/drawing/2014/main" id="{8C3AB297-5A2F-F843-B2D1-CA168588E772}"/>
              </a:ext>
            </a:extLst>
          </p:cNvPr>
          <p:cNvSpPr txBox="1"/>
          <p:nvPr/>
        </p:nvSpPr>
        <p:spPr>
          <a:xfrm>
            <a:off x="3563382" y="2748574"/>
            <a:ext cx="5692584"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じ　　ぶん　　　　　さく　  せい　　　　　　　　　　　　　　　　　　　　　　　　　　　　　　　　　てん　けん</a:t>
            </a:r>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2731071" y="84331"/>
            <a:ext cx="1255472"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い    けん   こう   かん</a:t>
            </a:r>
          </a:p>
        </p:txBody>
      </p:sp>
      <p:sp>
        <p:nvSpPr>
          <p:cNvPr id="29" name="テキスト ボックス 28">
            <a:extLst>
              <a:ext uri="{FF2B5EF4-FFF2-40B4-BE49-F238E27FC236}">
                <a16:creationId xmlns:a16="http://schemas.microsoft.com/office/drawing/2014/main" id="{A05AE143-BDDF-4B4F-A98D-DF041EDEA85B}"/>
              </a:ext>
            </a:extLst>
          </p:cNvPr>
          <p:cNvSpPr txBox="1"/>
          <p:nvPr/>
        </p:nvSpPr>
        <p:spPr>
          <a:xfrm>
            <a:off x="7039250" y="107843"/>
            <a:ext cx="74090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てん けん</a:t>
            </a:r>
          </a:p>
        </p:txBody>
      </p:sp>
      <p:sp>
        <p:nvSpPr>
          <p:cNvPr id="30" name="テキスト ボックス 29">
            <a:extLst>
              <a:ext uri="{FF2B5EF4-FFF2-40B4-BE49-F238E27FC236}">
                <a16:creationId xmlns:a16="http://schemas.microsoft.com/office/drawing/2014/main" id="{E8951AC8-D0B9-7B47-A363-8B24DD6772CA}"/>
              </a:ext>
            </a:extLst>
          </p:cNvPr>
          <p:cNvSpPr txBox="1"/>
          <p:nvPr/>
        </p:nvSpPr>
        <p:spPr>
          <a:xfrm>
            <a:off x="8045858" y="107843"/>
            <a:ext cx="82586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しゅうせい</a:t>
            </a:r>
          </a:p>
        </p:txBody>
      </p:sp>
      <p:sp>
        <p:nvSpPr>
          <p:cNvPr id="72" name="テキスト ボックス 71">
            <a:extLst>
              <a:ext uri="{FF2B5EF4-FFF2-40B4-BE49-F238E27FC236}">
                <a16:creationId xmlns:a16="http://schemas.microsoft.com/office/drawing/2014/main" id="{AC0B423B-EF2B-3841-90AF-5F3411CC1868}"/>
              </a:ext>
            </a:extLst>
          </p:cNvPr>
          <p:cNvSpPr txBox="1"/>
          <p:nvPr/>
        </p:nvSpPr>
        <p:spPr>
          <a:xfrm>
            <a:off x="6921645" y="2080113"/>
            <a:ext cx="736099"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い　    けん</a:t>
            </a:r>
            <a:endParaRPr kumimoji="1" lang="en-US" altLang="ja-JP" sz="800" dirty="0">
              <a:solidFill>
                <a:srgbClr val="6EB0AF"/>
              </a:solidFill>
              <a:latin typeface="Meiryo" panose="020B0604030504040204" pitchFamily="34" charset="-128"/>
              <a:ea typeface="Meiryo" panose="020B0604030504040204" pitchFamily="34" charset="-128"/>
            </a:endParaRPr>
          </a:p>
        </p:txBody>
      </p:sp>
      <p:sp>
        <p:nvSpPr>
          <p:cNvPr id="76" name="テキスト ボックス 75">
            <a:extLst>
              <a:ext uri="{FF2B5EF4-FFF2-40B4-BE49-F238E27FC236}">
                <a16:creationId xmlns:a16="http://schemas.microsoft.com/office/drawing/2014/main" id="{42CC0687-B926-C14F-BA29-E46474D23CC8}"/>
              </a:ext>
            </a:extLst>
          </p:cNvPr>
          <p:cNvSpPr txBox="1"/>
          <p:nvPr/>
        </p:nvSpPr>
        <p:spPr>
          <a:xfrm>
            <a:off x="4966595" y="4088694"/>
            <a:ext cx="4025461"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 ひ　　なん　　ば　　しょ　　　　　  ひ　  なん　  けい　  ろ　　　　　  ふく　</a:t>
            </a:r>
          </a:p>
        </p:txBody>
      </p:sp>
      <p:sp>
        <p:nvSpPr>
          <p:cNvPr id="84" name="テキスト ボックス 83">
            <a:extLst>
              <a:ext uri="{FF2B5EF4-FFF2-40B4-BE49-F238E27FC236}">
                <a16:creationId xmlns:a16="http://schemas.microsoft.com/office/drawing/2014/main" id="{ADD1DA03-7DC6-B744-8EFD-F0EED21897B0}"/>
              </a:ext>
            </a:extLst>
          </p:cNvPr>
          <p:cNvSpPr txBox="1"/>
          <p:nvPr/>
        </p:nvSpPr>
        <p:spPr>
          <a:xfrm>
            <a:off x="4753079" y="4759892"/>
            <a:ext cx="2922595"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ひつ　 よう　　　　　 おう　　　　　　　　しゅう　せい</a:t>
            </a:r>
          </a:p>
        </p:txBody>
      </p:sp>
      <p:sp>
        <p:nvSpPr>
          <p:cNvPr id="13" name="テキスト ボックス 12">
            <a:extLst>
              <a:ext uri="{FF2B5EF4-FFF2-40B4-BE49-F238E27FC236}">
                <a16:creationId xmlns:a16="http://schemas.microsoft.com/office/drawing/2014/main" id="{AAE38343-87AF-FAED-6EEA-2EDB2135BD14}"/>
              </a:ext>
            </a:extLst>
          </p:cNvPr>
          <p:cNvSpPr txBox="1"/>
          <p:nvPr/>
        </p:nvSpPr>
        <p:spPr>
          <a:xfrm>
            <a:off x="2626466" y="158099"/>
            <a:ext cx="1873833" cy="970137"/>
          </a:xfrm>
          <a:prstGeom prst="rect">
            <a:avLst/>
          </a:prstGeom>
          <a:noFill/>
        </p:spPr>
        <p:txBody>
          <a:bodyPr wrap="square">
            <a:spAutoFit/>
          </a:bodyPr>
          <a:lstStyle/>
          <a:p>
            <a:pPr>
              <a:lnSpc>
                <a:spcPts val="3500"/>
              </a:lnSpc>
            </a:pPr>
            <a:r>
              <a:rPr kumimoji="1" lang="ja-JP" altLang="en-US" sz="2400" b="1" dirty="0"/>
              <a:t>意見交換を</a:t>
            </a:r>
            <a:endParaRPr kumimoji="1" lang="en-US" altLang="ja-JP" sz="2400" b="1" dirty="0"/>
          </a:p>
          <a:p>
            <a:pPr>
              <a:lnSpc>
                <a:spcPts val="3500"/>
              </a:lnSpc>
            </a:pPr>
            <a:r>
              <a:rPr kumimoji="1" lang="ja-JP" altLang="en-US" sz="2400" b="1" dirty="0"/>
              <a:t>踏まえて　</a:t>
            </a:r>
            <a:endParaRPr lang="ja-JP" altLang="en-US" sz="2400" b="1" dirty="0"/>
          </a:p>
        </p:txBody>
      </p:sp>
      <p:sp>
        <p:nvSpPr>
          <p:cNvPr id="14" name="テキスト ボックス 13">
            <a:extLst>
              <a:ext uri="{FF2B5EF4-FFF2-40B4-BE49-F238E27FC236}">
                <a16:creationId xmlns:a16="http://schemas.microsoft.com/office/drawing/2014/main" id="{2CBAE92C-4CCD-138F-C6AD-4114DCBCE250}"/>
              </a:ext>
            </a:extLst>
          </p:cNvPr>
          <p:cNvSpPr txBox="1"/>
          <p:nvPr/>
        </p:nvSpPr>
        <p:spPr>
          <a:xfrm>
            <a:off x="2739855" y="563287"/>
            <a:ext cx="287258" cy="215444"/>
          </a:xfrm>
          <a:prstGeom prst="rect">
            <a:avLst/>
          </a:prstGeom>
          <a:noFill/>
        </p:spPr>
        <p:txBody>
          <a:bodyPr wrap="none" rtlCol="0">
            <a:spAutoFit/>
          </a:bodyPr>
          <a:lstStyle/>
          <a:p>
            <a:r>
              <a:rPr kumimoji="1" lang="ja-JP" altLang="en-US" sz="800" dirty="0">
                <a:latin typeface="Meiryo" panose="020B0604030504040204" pitchFamily="34" charset="-128"/>
                <a:ea typeface="Meiryo" panose="020B0604030504040204" pitchFamily="34" charset="-128"/>
              </a:rPr>
              <a:t>ふ</a:t>
            </a:r>
            <a:endParaRPr kumimoji="1" lang="en-US" altLang="ja-JP" sz="800" dirty="0">
              <a:latin typeface="Meiryo" panose="020B0604030504040204" pitchFamily="34" charset="-128"/>
              <a:ea typeface="Meiryo" panose="020B0604030504040204" pitchFamily="34" charset="-128"/>
            </a:endParaRPr>
          </a:p>
        </p:txBody>
      </p:sp>
      <p:pic>
        <p:nvPicPr>
          <p:cNvPr id="6" name="図 5">
            <a:extLst>
              <a:ext uri="{FF2B5EF4-FFF2-40B4-BE49-F238E27FC236}">
                <a16:creationId xmlns:a16="http://schemas.microsoft.com/office/drawing/2014/main" id="{ED67E6A5-F4BE-979D-C220-713ECE38B44E}"/>
              </a:ext>
            </a:extLst>
          </p:cNvPr>
          <p:cNvPicPr>
            <a:picLocks noChangeAspect="1"/>
          </p:cNvPicPr>
          <p:nvPr/>
        </p:nvPicPr>
        <p:blipFill>
          <a:blip r:embed="rId4"/>
          <a:stretch>
            <a:fillRect/>
          </a:stretch>
        </p:blipFill>
        <p:spPr>
          <a:xfrm flipH="1">
            <a:off x="10815033" y="3695949"/>
            <a:ext cx="1003339" cy="2318665"/>
          </a:xfrm>
          <a:prstGeom prst="rect">
            <a:avLst/>
          </a:prstGeom>
        </p:spPr>
      </p:pic>
      <p:sp>
        <p:nvSpPr>
          <p:cNvPr id="20" name="正方形/長方形 19">
            <a:extLst>
              <a:ext uri="{FF2B5EF4-FFF2-40B4-BE49-F238E27FC236}">
                <a16:creationId xmlns:a16="http://schemas.microsoft.com/office/drawing/2014/main" id="{70B76298-1E58-5350-0E37-8EBAB6A53692}"/>
              </a:ext>
            </a:extLst>
          </p:cNvPr>
          <p:cNvSpPr/>
          <p:nvPr/>
        </p:nvSpPr>
        <p:spPr>
          <a:xfrm>
            <a:off x="-13326" y="4805602"/>
            <a:ext cx="2623893" cy="142023"/>
          </a:xfrm>
          <a:prstGeom prst="rect">
            <a:avLst/>
          </a:prstGeom>
          <a:solidFill>
            <a:srgbClr val="6EB0A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2" name="テキスト プレースホルダー 31">
            <a:extLst>
              <a:ext uri="{FF2B5EF4-FFF2-40B4-BE49-F238E27FC236}">
                <a16:creationId xmlns:a16="http://schemas.microsoft.com/office/drawing/2014/main" id="{744C9DF2-503A-20ED-48CA-DF063EABC91D}"/>
              </a:ext>
            </a:extLst>
          </p:cNvPr>
          <p:cNvSpPr>
            <a:spLocks noGrp="1"/>
          </p:cNvSpPr>
          <p:nvPr>
            <p:ph type="body" sz="quarter" idx="17"/>
          </p:nvPr>
        </p:nvSpPr>
        <p:spPr/>
        <p:txBody>
          <a:bodyPr/>
          <a:lstStyle/>
          <a:p>
            <a:r>
              <a:rPr lang="ja-JP" altLang="en-US" dirty="0"/>
              <a:t>緊急地震速報！！</a:t>
            </a:r>
          </a:p>
          <a:p>
            <a:r>
              <a:rPr lang="ja-JP" altLang="en-US" dirty="0"/>
              <a:t>どうする？</a:t>
            </a:r>
          </a:p>
        </p:txBody>
      </p:sp>
      <p:grpSp>
        <p:nvGrpSpPr>
          <p:cNvPr id="36" name="グループ化 35">
            <a:extLst>
              <a:ext uri="{FF2B5EF4-FFF2-40B4-BE49-F238E27FC236}">
                <a16:creationId xmlns:a16="http://schemas.microsoft.com/office/drawing/2014/main" id="{6AA8AF2B-0CD1-56D1-546D-302033525BD1}"/>
              </a:ext>
            </a:extLst>
          </p:cNvPr>
          <p:cNvGrpSpPr/>
          <p:nvPr/>
        </p:nvGrpSpPr>
        <p:grpSpPr>
          <a:xfrm>
            <a:off x="11129780" y="1034869"/>
            <a:ext cx="894994" cy="1045770"/>
            <a:chOff x="11129780" y="1034869"/>
            <a:chExt cx="894994" cy="1045770"/>
          </a:xfrm>
        </p:grpSpPr>
        <p:pic>
          <p:nvPicPr>
            <p:cNvPr id="37" name="図 36">
              <a:extLst>
                <a:ext uri="{FF2B5EF4-FFF2-40B4-BE49-F238E27FC236}">
                  <a16:creationId xmlns:a16="http://schemas.microsoft.com/office/drawing/2014/main" id="{30B78259-5258-96FE-FDD4-20C1A91B1B96}"/>
                </a:ext>
              </a:extLst>
            </p:cNvPr>
            <p:cNvPicPr>
              <a:picLocks noChangeAspect="1"/>
            </p:cNvPicPr>
            <p:nvPr/>
          </p:nvPicPr>
          <p:blipFill>
            <a:blip r:embed="rId5"/>
            <a:stretch>
              <a:fillRect/>
            </a:stretch>
          </p:blipFill>
          <p:spPr>
            <a:xfrm>
              <a:off x="11129780" y="1034869"/>
              <a:ext cx="894994" cy="1045770"/>
            </a:xfrm>
            <a:prstGeom prst="rect">
              <a:avLst/>
            </a:prstGeom>
          </p:spPr>
        </p:pic>
        <p:sp>
          <p:nvSpPr>
            <p:cNvPr id="38" name="テキスト ボックス 37">
              <a:extLst>
                <a:ext uri="{FF2B5EF4-FFF2-40B4-BE49-F238E27FC236}">
                  <a16:creationId xmlns:a16="http://schemas.microsoft.com/office/drawing/2014/main" id="{DB9BE79C-334B-85F4-A4E1-5ECFD76C1179}"/>
                </a:ext>
              </a:extLst>
            </p:cNvPr>
            <p:cNvSpPr txBox="1"/>
            <p:nvPr/>
          </p:nvSpPr>
          <p:spPr>
            <a:xfrm>
              <a:off x="11201400" y="1246078"/>
              <a:ext cx="686894" cy="800219"/>
            </a:xfrm>
            <a:prstGeom prst="rect">
              <a:avLst/>
            </a:prstGeom>
            <a:noFill/>
          </p:spPr>
          <p:txBody>
            <a:bodyPr wrap="square" rtlCol="0">
              <a:spAutoFit/>
            </a:bodyPr>
            <a:lstStyle/>
            <a:p>
              <a:pPr algn="ctr"/>
              <a:r>
                <a:rPr kumimoji="1" lang="ja-JP" altLang="en-US" sz="1400" b="1" dirty="0">
                  <a:solidFill>
                    <a:srgbClr val="6EB0AF"/>
                  </a:solidFill>
                </a:rPr>
                <a:t> 目安</a:t>
              </a:r>
              <a:endParaRPr kumimoji="1" lang="en-US" altLang="ja-JP" sz="1400" b="1" dirty="0">
                <a:solidFill>
                  <a:srgbClr val="6EB0AF"/>
                </a:solidFill>
              </a:endParaRPr>
            </a:p>
            <a:p>
              <a:pPr algn="ctr"/>
              <a:r>
                <a:rPr kumimoji="1" lang="ja-JP" altLang="en-US" sz="3200" b="1" dirty="0">
                  <a:solidFill>
                    <a:srgbClr val="6EB0AF"/>
                  </a:solidFill>
                </a:rPr>
                <a:t>５   </a:t>
              </a:r>
            </a:p>
          </p:txBody>
        </p:sp>
      </p:grpSp>
    </p:spTree>
    <p:extLst>
      <p:ext uri="{BB962C8B-B14F-4D97-AF65-F5344CB8AC3E}">
        <p14:creationId xmlns:p14="http://schemas.microsoft.com/office/powerpoint/2010/main" val="3633795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2A47BE24-C384-07A2-61ED-588C74CA720C}"/>
              </a:ext>
            </a:extLst>
          </p:cNvPr>
          <p:cNvSpPr txBox="1"/>
          <p:nvPr/>
        </p:nvSpPr>
        <p:spPr>
          <a:xfrm>
            <a:off x="5570559" y="2068070"/>
            <a:ext cx="3865161" cy="4508927"/>
          </a:xfrm>
          <a:prstGeom prst="rect">
            <a:avLst/>
          </a:prstGeom>
          <a:noFill/>
        </p:spPr>
        <p:txBody>
          <a:bodyPr wrap="none" rtlCol="0">
            <a:spAutoFit/>
          </a:bodyPr>
          <a:lstStyle/>
          <a:p>
            <a:r>
              <a:rPr kumimoji="1" lang="ja-JP" altLang="en-US" sz="28700" dirty="0">
                <a:solidFill>
                  <a:srgbClr val="CFE9EA"/>
                </a:solidFill>
              </a:rPr>
              <a:t>？</a:t>
            </a:r>
          </a:p>
        </p:txBody>
      </p:sp>
      <p:sp>
        <p:nvSpPr>
          <p:cNvPr id="2" name="テキスト プレースホルダー 1">
            <a:extLst>
              <a:ext uri="{FF2B5EF4-FFF2-40B4-BE49-F238E27FC236}">
                <a16:creationId xmlns:a16="http://schemas.microsoft.com/office/drawing/2014/main" id="{06A6617F-CE03-9209-EE10-B8CFF8C7F097}"/>
              </a:ext>
            </a:extLst>
          </p:cNvPr>
          <p:cNvSpPr>
            <a:spLocks noGrp="1"/>
          </p:cNvSpPr>
          <p:nvPr>
            <p:ph type="body" sz="quarter" idx="11"/>
          </p:nvPr>
        </p:nvSpPr>
        <p:spPr/>
        <p:txBody>
          <a:bodyPr/>
          <a:lstStyle/>
          <a:p>
            <a:r>
              <a:rPr kumimoji="1" lang="en-US" altLang="ja-JP" dirty="0"/>
              <a:t>11</a:t>
            </a:r>
            <a:endParaRPr kumimoji="1" lang="ja-JP" altLang="en-US" dirty="0"/>
          </a:p>
        </p:txBody>
      </p:sp>
      <p:sp>
        <p:nvSpPr>
          <p:cNvPr id="3" name="テキスト プレースホルダー 2">
            <a:extLst>
              <a:ext uri="{FF2B5EF4-FFF2-40B4-BE49-F238E27FC236}">
                <a16:creationId xmlns:a16="http://schemas.microsoft.com/office/drawing/2014/main" id="{4C2702EB-1A18-3B26-5F4E-EB147F444AC3}"/>
              </a:ext>
            </a:extLst>
          </p:cNvPr>
          <p:cNvSpPr>
            <a:spLocks noGrp="1"/>
          </p:cNvSpPr>
          <p:nvPr>
            <p:ph type="body" sz="quarter" idx="10"/>
          </p:nvPr>
        </p:nvSpPr>
        <p:spPr/>
        <p:txBody>
          <a:bodyPr/>
          <a:lstStyle/>
          <a:p>
            <a:r>
              <a:rPr lang="ja-JP" altLang="ja-JP" dirty="0"/>
              <a:t>いま、あなたができること</a:t>
            </a:r>
            <a:endParaRPr kumimoji="1" lang="ja-JP" altLang="en-US" dirty="0"/>
          </a:p>
        </p:txBody>
      </p:sp>
      <p:sp>
        <p:nvSpPr>
          <p:cNvPr id="4" name="テキスト プレースホルダー 3">
            <a:extLst>
              <a:ext uri="{FF2B5EF4-FFF2-40B4-BE49-F238E27FC236}">
                <a16:creationId xmlns:a16="http://schemas.microsoft.com/office/drawing/2014/main" id="{C090F230-02C1-619E-AEC1-810965A509A5}"/>
              </a:ext>
            </a:extLst>
          </p:cNvPr>
          <p:cNvSpPr>
            <a:spLocks noGrp="1"/>
          </p:cNvSpPr>
          <p:nvPr>
            <p:ph type="body" sz="quarter" idx="12"/>
          </p:nvPr>
        </p:nvSpPr>
        <p:spPr>
          <a:xfrm>
            <a:off x="3355595" y="1857968"/>
            <a:ext cx="8183201" cy="3810736"/>
          </a:xfrm>
        </p:spPr>
        <p:txBody>
          <a:bodyPr anchor="ctr"/>
          <a:lstStyle/>
          <a:p>
            <a:pPr algn="ctr">
              <a:lnSpc>
                <a:spcPct val="150000"/>
              </a:lnSpc>
            </a:pPr>
            <a:r>
              <a:rPr lang="ja-JP" altLang="ja-JP" dirty="0"/>
              <a:t>これまでの内容を踏まえて、</a:t>
            </a:r>
            <a:br>
              <a:rPr lang="en-US" altLang="ja-JP" dirty="0"/>
            </a:br>
            <a:r>
              <a:rPr lang="ja-JP" altLang="ja-JP" dirty="0"/>
              <a:t>いま、あなたができることは何でしょう？</a:t>
            </a:r>
            <a:endParaRPr kumimoji="1" lang="ja-JP" altLang="en-US" dirty="0"/>
          </a:p>
        </p:txBody>
      </p:sp>
      <p:sp>
        <p:nvSpPr>
          <p:cNvPr id="6" name="テキスト プレースホルダー 5">
            <a:extLst>
              <a:ext uri="{FF2B5EF4-FFF2-40B4-BE49-F238E27FC236}">
                <a16:creationId xmlns:a16="http://schemas.microsoft.com/office/drawing/2014/main" id="{22F8D94A-6315-4422-E073-CC75532EA826}"/>
              </a:ext>
            </a:extLst>
          </p:cNvPr>
          <p:cNvSpPr>
            <a:spLocks noGrp="1"/>
          </p:cNvSpPr>
          <p:nvPr>
            <p:ph type="body" sz="quarter" idx="14"/>
          </p:nvPr>
        </p:nvSpPr>
        <p:spPr/>
        <p:txBody>
          <a:bodyPr/>
          <a:lstStyle/>
          <a:p>
            <a:r>
              <a:rPr kumimoji="1" lang="ja-JP" altLang="en-US" dirty="0"/>
              <a:t>５</a:t>
            </a:r>
          </a:p>
        </p:txBody>
      </p:sp>
      <p:sp>
        <p:nvSpPr>
          <p:cNvPr id="19" name="テキスト プレースホルダー 18">
            <a:extLst>
              <a:ext uri="{FF2B5EF4-FFF2-40B4-BE49-F238E27FC236}">
                <a16:creationId xmlns:a16="http://schemas.microsoft.com/office/drawing/2014/main" id="{F33FC102-533A-D372-C0D8-993A3E103D65}"/>
              </a:ext>
            </a:extLst>
          </p:cNvPr>
          <p:cNvSpPr>
            <a:spLocks noGrp="1"/>
          </p:cNvSpPr>
          <p:nvPr>
            <p:ph type="body" sz="quarter" idx="15"/>
          </p:nvPr>
        </p:nvSpPr>
        <p:spPr/>
        <p:txBody>
          <a:bodyPr/>
          <a:lstStyle/>
          <a:p>
            <a:r>
              <a:rPr kumimoji="1" lang="ja-JP" altLang="en-US" dirty="0"/>
              <a:t>自宅にある</a:t>
            </a:r>
            <a:endParaRPr kumimoji="1" lang="en-US" altLang="ja-JP" dirty="0"/>
          </a:p>
          <a:p>
            <a:r>
              <a:rPr kumimoji="1" lang="ja-JP" altLang="en-US" dirty="0"/>
              <a:t>地震のリスク</a:t>
            </a:r>
          </a:p>
        </p:txBody>
      </p:sp>
      <p:sp>
        <p:nvSpPr>
          <p:cNvPr id="20" name="テキスト プレースホルダー 19">
            <a:extLst>
              <a:ext uri="{FF2B5EF4-FFF2-40B4-BE49-F238E27FC236}">
                <a16:creationId xmlns:a16="http://schemas.microsoft.com/office/drawing/2014/main" id="{18DF1DCB-14AA-5E78-29CE-D527E98F1E4E}"/>
              </a:ext>
            </a:extLst>
          </p:cNvPr>
          <p:cNvSpPr>
            <a:spLocks noGrp="1"/>
          </p:cNvSpPr>
          <p:nvPr>
            <p:ph type="body" sz="quarter" idx="16"/>
          </p:nvPr>
        </p:nvSpPr>
        <p:spPr/>
        <p:txBody>
          <a:bodyPr/>
          <a:lstStyle/>
          <a:p>
            <a:r>
              <a:rPr kumimoji="1" lang="ja-JP" altLang="en-US" dirty="0"/>
              <a:t>自宅周辺の</a:t>
            </a:r>
            <a:endParaRPr kumimoji="1" lang="en-US" altLang="ja-JP" dirty="0"/>
          </a:p>
          <a:p>
            <a:r>
              <a:rPr kumimoji="1" lang="ja-JP" altLang="en-US" dirty="0"/>
              <a:t>地震・津波のリスク</a:t>
            </a:r>
            <a:endParaRPr kumimoji="1" lang="en-US" altLang="ja-JP" dirty="0"/>
          </a:p>
        </p:txBody>
      </p:sp>
      <p:sp>
        <p:nvSpPr>
          <p:cNvPr id="21" name="テキスト プレースホルダー 20">
            <a:extLst>
              <a:ext uri="{FF2B5EF4-FFF2-40B4-BE49-F238E27FC236}">
                <a16:creationId xmlns:a16="http://schemas.microsoft.com/office/drawing/2014/main" id="{390763FC-EFCF-8862-9700-E8B91D034EBA}"/>
              </a:ext>
            </a:extLst>
          </p:cNvPr>
          <p:cNvSpPr>
            <a:spLocks noGrp="1"/>
          </p:cNvSpPr>
          <p:nvPr>
            <p:ph type="body" sz="quarter" idx="17"/>
          </p:nvPr>
        </p:nvSpPr>
        <p:spPr/>
        <p:txBody>
          <a:bodyPr/>
          <a:lstStyle/>
          <a:p>
            <a:r>
              <a:rPr kumimoji="1" lang="ja-JP" altLang="en-US" dirty="0"/>
              <a:t>緊急地震速報！！</a:t>
            </a:r>
            <a:endParaRPr kumimoji="1" lang="en-US" altLang="ja-JP" dirty="0"/>
          </a:p>
          <a:p>
            <a:r>
              <a:rPr kumimoji="1" lang="ja-JP" altLang="en-US" dirty="0"/>
              <a:t>どうする？</a:t>
            </a:r>
          </a:p>
        </p:txBody>
      </p:sp>
      <p:sp>
        <p:nvSpPr>
          <p:cNvPr id="22" name="テキスト プレースホルダー 21">
            <a:extLst>
              <a:ext uri="{FF2B5EF4-FFF2-40B4-BE49-F238E27FC236}">
                <a16:creationId xmlns:a16="http://schemas.microsoft.com/office/drawing/2014/main" id="{7B2BB61C-3BB2-FA73-5194-A3724788F548}"/>
              </a:ext>
            </a:extLst>
          </p:cNvPr>
          <p:cNvSpPr>
            <a:spLocks noGrp="1"/>
          </p:cNvSpPr>
          <p:nvPr>
            <p:ph type="body" sz="quarter" idx="18"/>
          </p:nvPr>
        </p:nvSpPr>
        <p:spPr/>
        <p:txBody>
          <a:bodyPr/>
          <a:lstStyle/>
          <a:p>
            <a:r>
              <a:rPr kumimoji="1" lang="ja-JP" altLang="en-US" dirty="0"/>
              <a:t>強い揺れが収まった</a:t>
            </a:r>
            <a:endParaRPr kumimoji="1" lang="en-US" altLang="ja-JP" dirty="0"/>
          </a:p>
          <a:p>
            <a:r>
              <a:rPr kumimoji="1" lang="ja-JP" altLang="en-US" dirty="0"/>
              <a:t>次はどうする？</a:t>
            </a:r>
          </a:p>
        </p:txBody>
      </p:sp>
      <p:sp>
        <p:nvSpPr>
          <p:cNvPr id="24" name="テキスト プレースホルダー 23">
            <a:extLst>
              <a:ext uri="{FF2B5EF4-FFF2-40B4-BE49-F238E27FC236}">
                <a16:creationId xmlns:a16="http://schemas.microsoft.com/office/drawing/2014/main" id="{73D3B4D4-0340-01D4-EFA7-FAB0C4515642}"/>
              </a:ext>
            </a:extLst>
          </p:cNvPr>
          <p:cNvSpPr>
            <a:spLocks noGrp="1"/>
          </p:cNvSpPr>
          <p:nvPr>
            <p:ph type="body" sz="quarter" idx="20"/>
          </p:nvPr>
        </p:nvSpPr>
        <p:spPr>
          <a:xfrm>
            <a:off x="0" y="6026790"/>
            <a:ext cx="2596631" cy="831210"/>
          </a:xfrm>
          <a:solidFill>
            <a:srgbClr val="6EB0AF"/>
          </a:solidFill>
        </p:spPr>
        <p:txBody>
          <a:bodyPr/>
          <a:lstStyle/>
          <a:p>
            <a:r>
              <a:rPr kumimoji="1" lang="ja-JP" altLang="en-US" dirty="0">
                <a:solidFill>
                  <a:srgbClr val="FBFBEF"/>
                </a:solidFill>
              </a:rPr>
              <a:t>いま、あなたが</a:t>
            </a:r>
            <a:endParaRPr kumimoji="1" lang="en-US" altLang="ja-JP" dirty="0">
              <a:solidFill>
                <a:srgbClr val="FBFBEF"/>
              </a:solidFill>
            </a:endParaRPr>
          </a:p>
          <a:p>
            <a:r>
              <a:rPr kumimoji="1" lang="ja-JP" altLang="en-US" dirty="0">
                <a:solidFill>
                  <a:srgbClr val="FBFBEF"/>
                </a:solidFill>
              </a:rPr>
              <a:t>できること</a:t>
            </a:r>
            <a:endParaRPr lang="ja-JP" altLang="en-US" dirty="0">
              <a:solidFill>
                <a:srgbClr val="FBFBEF"/>
              </a:solidFill>
            </a:endParaRPr>
          </a:p>
        </p:txBody>
      </p:sp>
      <p:sp>
        <p:nvSpPr>
          <p:cNvPr id="25" name="テキスト プレースホルダー 24">
            <a:extLst>
              <a:ext uri="{FF2B5EF4-FFF2-40B4-BE49-F238E27FC236}">
                <a16:creationId xmlns:a16="http://schemas.microsoft.com/office/drawing/2014/main" id="{A88D6E06-768C-DB60-330F-F0B5F003F98E}"/>
              </a:ext>
            </a:extLst>
          </p:cNvPr>
          <p:cNvSpPr>
            <a:spLocks noGrp="1"/>
          </p:cNvSpPr>
          <p:nvPr>
            <p:ph type="body" sz="quarter" idx="21"/>
          </p:nvPr>
        </p:nvSpPr>
        <p:spPr/>
        <p:txBody>
          <a:bodyPr/>
          <a:lstStyle/>
          <a:p>
            <a:r>
              <a:rPr kumimoji="1" lang="ja-JP" altLang="en-US" dirty="0"/>
              <a:t>意見交換を踏まえて</a:t>
            </a:r>
            <a:endParaRPr kumimoji="1" lang="en-US" altLang="ja-JP" dirty="0"/>
          </a:p>
          <a:p>
            <a:r>
              <a:rPr kumimoji="1" lang="ja-JP" altLang="en-US" dirty="0"/>
              <a:t>ワークシートを</a:t>
            </a:r>
            <a:endParaRPr kumimoji="1" lang="en-US" altLang="ja-JP" dirty="0"/>
          </a:p>
          <a:p>
            <a:r>
              <a:rPr kumimoji="1" lang="ja-JP" altLang="en-US" dirty="0"/>
              <a:t>点検・修正</a:t>
            </a:r>
            <a:endParaRPr kumimoji="1" lang="en-US" altLang="ja-JP" dirty="0"/>
          </a:p>
        </p:txBody>
      </p:sp>
      <p:sp>
        <p:nvSpPr>
          <p:cNvPr id="8" name="テキスト ボックス 7">
            <a:extLst>
              <a:ext uri="{FF2B5EF4-FFF2-40B4-BE49-F238E27FC236}">
                <a16:creationId xmlns:a16="http://schemas.microsoft.com/office/drawing/2014/main" id="{88B220AA-0790-1AFE-A95D-486B95276A07}"/>
              </a:ext>
            </a:extLst>
          </p:cNvPr>
          <p:cNvSpPr txBox="1"/>
          <p:nvPr/>
        </p:nvSpPr>
        <p:spPr>
          <a:xfrm>
            <a:off x="6881997" y="3134263"/>
            <a:ext cx="732894"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ない 　よう</a:t>
            </a:r>
          </a:p>
        </p:txBody>
      </p:sp>
      <p:sp>
        <p:nvSpPr>
          <p:cNvPr id="9" name="テキスト ボックス 8">
            <a:extLst>
              <a:ext uri="{FF2B5EF4-FFF2-40B4-BE49-F238E27FC236}">
                <a16:creationId xmlns:a16="http://schemas.microsoft.com/office/drawing/2014/main" id="{D39809D2-4A88-01EA-8114-A9DD82E43CC7}"/>
              </a:ext>
            </a:extLst>
          </p:cNvPr>
          <p:cNvSpPr txBox="1"/>
          <p:nvPr/>
        </p:nvSpPr>
        <p:spPr>
          <a:xfrm>
            <a:off x="8685866" y="3771016"/>
            <a:ext cx="389851"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なん</a:t>
            </a:r>
          </a:p>
        </p:txBody>
      </p:sp>
      <p:sp>
        <p:nvSpPr>
          <p:cNvPr id="10" name="テキスト ボックス 9">
            <a:extLst>
              <a:ext uri="{FF2B5EF4-FFF2-40B4-BE49-F238E27FC236}">
                <a16:creationId xmlns:a16="http://schemas.microsoft.com/office/drawing/2014/main" id="{2990DE81-640B-5966-DC08-298DB3B8DE40}"/>
              </a:ext>
            </a:extLst>
          </p:cNvPr>
          <p:cNvSpPr txBox="1"/>
          <p:nvPr/>
        </p:nvSpPr>
        <p:spPr>
          <a:xfrm>
            <a:off x="7998088" y="3134263"/>
            <a:ext cx="287258"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ふ</a:t>
            </a:r>
          </a:p>
        </p:txBody>
      </p:sp>
      <p:sp>
        <p:nvSpPr>
          <p:cNvPr id="59" name="直角三角形 58">
            <a:extLst>
              <a:ext uri="{FF2B5EF4-FFF2-40B4-BE49-F238E27FC236}">
                <a16:creationId xmlns:a16="http://schemas.microsoft.com/office/drawing/2014/main" id="{D9F945F0-E9E4-E194-43D1-7405F136F403}"/>
              </a:ext>
            </a:extLst>
          </p:cNvPr>
          <p:cNvSpPr/>
          <p:nvPr/>
        </p:nvSpPr>
        <p:spPr>
          <a:xfrm>
            <a:off x="611" y="5694654"/>
            <a:ext cx="1303672" cy="332135"/>
          </a:xfrm>
          <a:prstGeom prst="rtTriangle">
            <a:avLst/>
          </a:prstGeom>
          <a:solidFill>
            <a:srgbClr val="6EB0A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60" name="直角三角形 59">
            <a:extLst>
              <a:ext uri="{FF2B5EF4-FFF2-40B4-BE49-F238E27FC236}">
                <a16:creationId xmlns:a16="http://schemas.microsoft.com/office/drawing/2014/main" id="{5D54A403-3331-AA28-F21E-F2D473038D4B}"/>
              </a:ext>
            </a:extLst>
          </p:cNvPr>
          <p:cNvSpPr/>
          <p:nvPr/>
        </p:nvSpPr>
        <p:spPr>
          <a:xfrm flipH="1">
            <a:off x="1318217" y="5694654"/>
            <a:ext cx="1254137" cy="332136"/>
          </a:xfrm>
          <a:prstGeom prst="rtTriangle">
            <a:avLst/>
          </a:prstGeom>
          <a:solidFill>
            <a:srgbClr val="6EB0A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9D0A1E42-FE27-54B7-E0AC-08E62187C057}"/>
              </a:ext>
            </a:extLst>
          </p:cNvPr>
          <p:cNvGrpSpPr/>
          <p:nvPr/>
        </p:nvGrpSpPr>
        <p:grpSpPr>
          <a:xfrm>
            <a:off x="11095726" y="1034869"/>
            <a:ext cx="929048" cy="1062596"/>
            <a:chOff x="11095726" y="1034869"/>
            <a:chExt cx="929048" cy="1062596"/>
          </a:xfrm>
        </p:grpSpPr>
        <p:pic>
          <p:nvPicPr>
            <p:cNvPr id="7" name="図 6">
              <a:extLst>
                <a:ext uri="{FF2B5EF4-FFF2-40B4-BE49-F238E27FC236}">
                  <a16:creationId xmlns:a16="http://schemas.microsoft.com/office/drawing/2014/main" id="{55A64324-0A43-3E8E-4122-6AAA450C9BA0}"/>
                </a:ext>
              </a:extLst>
            </p:cNvPr>
            <p:cNvPicPr>
              <a:picLocks noChangeAspect="1"/>
            </p:cNvPicPr>
            <p:nvPr/>
          </p:nvPicPr>
          <p:blipFill>
            <a:blip r:embed="rId3"/>
            <a:stretch>
              <a:fillRect/>
            </a:stretch>
          </p:blipFill>
          <p:spPr>
            <a:xfrm>
              <a:off x="11129780" y="1034869"/>
              <a:ext cx="894994" cy="1045770"/>
            </a:xfrm>
            <a:prstGeom prst="rect">
              <a:avLst/>
            </a:prstGeom>
          </p:spPr>
        </p:pic>
        <p:sp>
          <p:nvSpPr>
            <p:cNvPr id="12" name="テキスト ボックス 11">
              <a:extLst>
                <a:ext uri="{FF2B5EF4-FFF2-40B4-BE49-F238E27FC236}">
                  <a16:creationId xmlns:a16="http://schemas.microsoft.com/office/drawing/2014/main" id="{41DB474D-8D0E-9A78-71BE-774D05DFB8D5}"/>
                </a:ext>
              </a:extLst>
            </p:cNvPr>
            <p:cNvSpPr txBox="1"/>
            <p:nvPr/>
          </p:nvSpPr>
          <p:spPr>
            <a:xfrm>
              <a:off x="11095726" y="1246078"/>
              <a:ext cx="841612" cy="851387"/>
            </a:xfrm>
            <a:prstGeom prst="rect">
              <a:avLst/>
            </a:prstGeom>
            <a:noFill/>
          </p:spPr>
          <p:txBody>
            <a:bodyPr wrap="square" rtlCol="0">
              <a:spAutoFit/>
            </a:bodyPr>
            <a:lstStyle/>
            <a:p>
              <a:pPr algn="ctr"/>
              <a:r>
                <a:rPr kumimoji="1" lang="ja-JP" altLang="en-US" sz="1400" b="1" dirty="0">
                  <a:solidFill>
                    <a:srgbClr val="6EB0AF"/>
                  </a:solidFill>
                </a:rPr>
                <a:t>   目安</a:t>
              </a:r>
              <a:endParaRPr kumimoji="1" lang="en-US" altLang="ja-JP" sz="1400" b="1" dirty="0">
                <a:solidFill>
                  <a:srgbClr val="6EB0AF"/>
                </a:solidFill>
              </a:endParaRPr>
            </a:p>
            <a:p>
              <a:pPr algn="ctr">
                <a:lnSpc>
                  <a:spcPts val="2000"/>
                </a:lnSpc>
              </a:pPr>
              <a:r>
                <a:rPr kumimoji="1" lang="en-US" altLang="ja-JP" sz="2800" b="1" dirty="0">
                  <a:solidFill>
                    <a:srgbClr val="6EB0AF"/>
                  </a:solidFill>
                </a:rPr>
                <a:t>5</a:t>
              </a:r>
              <a:r>
                <a:rPr kumimoji="1" lang="ja-JP" altLang="en-US" sz="1100" b="1" dirty="0">
                  <a:solidFill>
                    <a:srgbClr val="6EB0AF"/>
                  </a:solidFill>
                </a:rPr>
                <a:t>～</a:t>
              </a:r>
              <a:endParaRPr kumimoji="1" lang="en-US" altLang="ja-JP" sz="1100" b="1" dirty="0">
                <a:solidFill>
                  <a:srgbClr val="6EB0AF"/>
                </a:solidFill>
              </a:endParaRPr>
            </a:p>
            <a:p>
              <a:pPr algn="ctr">
                <a:lnSpc>
                  <a:spcPts val="2000"/>
                </a:lnSpc>
              </a:pPr>
              <a:r>
                <a:rPr kumimoji="1" lang="en-US" altLang="ja-JP" sz="2800" b="1" dirty="0">
                  <a:solidFill>
                    <a:srgbClr val="6EB0AF"/>
                  </a:solidFill>
                </a:rPr>
                <a:t>10</a:t>
              </a:r>
              <a:r>
                <a:rPr kumimoji="1" lang="ja-JP" altLang="en-US" b="1" dirty="0">
                  <a:solidFill>
                    <a:srgbClr val="6EB0AF"/>
                  </a:solidFill>
                </a:rPr>
                <a:t>   </a:t>
              </a:r>
            </a:p>
          </p:txBody>
        </p:sp>
      </p:grpSp>
      <p:grpSp>
        <p:nvGrpSpPr>
          <p:cNvPr id="14" name="グループ化 13">
            <a:extLst>
              <a:ext uri="{FF2B5EF4-FFF2-40B4-BE49-F238E27FC236}">
                <a16:creationId xmlns:a16="http://schemas.microsoft.com/office/drawing/2014/main" id="{67AD8BF0-726E-DF8B-6FD1-D2A571ED593E}"/>
              </a:ext>
            </a:extLst>
          </p:cNvPr>
          <p:cNvGrpSpPr/>
          <p:nvPr/>
        </p:nvGrpSpPr>
        <p:grpSpPr>
          <a:xfrm>
            <a:off x="11095726" y="2046297"/>
            <a:ext cx="933450" cy="688955"/>
            <a:chOff x="11095726" y="2046297"/>
            <a:chExt cx="933450" cy="688955"/>
          </a:xfrm>
        </p:grpSpPr>
        <p:sp>
          <p:nvSpPr>
            <p:cNvPr id="15" name="正方形/長方形 14">
              <a:extLst>
                <a:ext uri="{FF2B5EF4-FFF2-40B4-BE49-F238E27FC236}">
                  <a16:creationId xmlns:a16="http://schemas.microsoft.com/office/drawing/2014/main" id="{63D1C62D-8305-AA60-7385-2632A8704816}"/>
                </a:ext>
              </a:extLst>
            </p:cNvPr>
            <p:cNvSpPr/>
            <p:nvPr/>
          </p:nvSpPr>
          <p:spPr>
            <a:xfrm>
              <a:off x="11095726" y="2378395"/>
              <a:ext cx="933450" cy="356857"/>
            </a:xfrm>
            <a:prstGeom prst="rect">
              <a:avLst/>
            </a:prstGeom>
            <a:solidFill>
              <a:srgbClr val="6EB0AF"/>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200" b="1" dirty="0">
                  <a:solidFill>
                    <a:schemeClr val="tx1"/>
                  </a:solidFill>
                  <a:latin typeface="Century Gothic" panose="020B0502020202020204" pitchFamily="34" charset="0"/>
                </a:rPr>
                <a:t>Check7</a:t>
              </a:r>
              <a:endParaRPr kumimoji="1" lang="ja-JP" altLang="en-US" sz="1200" b="1" dirty="0">
                <a:solidFill>
                  <a:schemeClr val="tx1"/>
                </a:solidFill>
                <a:latin typeface="Century Gothic" panose="020B0502020202020204" pitchFamily="34" charset="0"/>
              </a:endParaRPr>
            </a:p>
          </p:txBody>
        </p:sp>
        <p:sp>
          <p:nvSpPr>
            <p:cNvPr id="16" name="正方形/長方形 15">
              <a:extLst>
                <a:ext uri="{FF2B5EF4-FFF2-40B4-BE49-F238E27FC236}">
                  <a16:creationId xmlns:a16="http://schemas.microsoft.com/office/drawing/2014/main" id="{A2D59EFE-E3EF-2D83-1198-682D5FFAA626}"/>
                </a:ext>
              </a:extLst>
            </p:cNvPr>
            <p:cNvSpPr/>
            <p:nvPr/>
          </p:nvSpPr>
          <p:spPr>
            <a:xfrm>
              <a:off x="11095726" y="2046297"/>
              <a:ext cx="929048" cy="406127"/>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kumimoji="1" lang="ja-JP" altLang="en-US" sz="1100" b="1" dirty="0">
                  <a:solidFill>
                    <a:srgbClr val="6EB0AF"/>
                  </a:solidFill>
                </a:rPr>
                <a:t>ワークシート</a:t>
              </a:r>
            </a:p>
          </p:txBody>
        </p:sp>
      </p:grpSp>
    </p:spTree>
    <p:extLst>
      <p:ext uri="{BB962C8B-B14F-4D97-AF65-F5344CB8AC3E}">
        <p14:creationId xmlns:p14="http://schemas.microsoft.com/office/powerpoint/2010/main" val="4217177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98B92C0-8E71-29CC-6FAC-03007BC1C4DE}"/>
              </a:ext>
            </a:extLst>
          </p:cNvPr>
          <p:cNvSpPr/>
          <p:nvPr/>
        </p:nvSpPr>
        <p:spPr>
          <a:xfrm>
            <a:off x="1882775" y="4210675"/>
            <a:ext cx="8559939" cy="1567084"/>
          </a:xfrm>
          <a:prstGeom prst="rect">
            <a:avLst/>
          </a:prstGeom>
          <a:noFill/>
          <a:ln w="38100">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200000"/>
              </a:lnSpc>
            </a:pPr>
            <a:endParaRPr kumimoji="1" lang="ja-JP" altLang="en-US" dirty="0"/>
          </a:p>
        </p:txBody>
      </p:sp>
      <p:sp>
        <p:nvSpPr>
          <p:cNvPr id="2" name="テキスト プレースホルダー 1">
            <a:extLst>
              <a:ext uri="{FF2B5EF4-FFF2-40B4-BE49-F238E27FC236}">
                <a16:creationId xmlns:a16="http://schemas.microsoft.com/office/drawing/2014/main" id="{325BE775-F7CE-9B4C-BB49-4214EB16C009}"/>
              </a:ext>
            </a:extLst>
          </p:cNvPr>
          <p:cNvSpPr>
            <a:spLocks noGrp="1"/>
          </p:cNvSpPr>
          <p:nvPr>
            <p:ph type="body" sz="quarter" idx="10"/>
          </p:nvPr>
        </p:nvSpPr>
        <p:spPr/>
        <p:txBody>
          <a:bodyPr/>
          <a:lstStyle/>
          <a:p>
            <a:r>
              <a:rPr kumimoji="1" lang="ja-JP" altLang="en-US" dirty="0"/>
              <a:t>おわりに</a:t>
            </a:r>
          </a:p>
        </p:txBody>
      </p:sp>
      <p:sp>
        <p:nvSpPr>
          <p:cNvPr id="16" name="テキスト プレースホルダー 15">
            <a:extLst>
              <a:ext uri="{FF2B5EF4-FFF2-40B4-BE49-F238E27FC236}">
                <a16:creationId xmlns:a16="http://schemas.microsoft.com/office/drawing/2014/main" id="{06FAADEE-E790-C8BE-1BEB-74A6F6CCA2D0}"/>
              </a:ext>
            </a:extLst>
          </p:cNvPr>
          <p:cNvSpPr>
            <a:spLocks noGrp="1"/>
          </p:cNvSpPr>
          <p:nvPr>
            <p:ph type="body" sz="quarter" idx="12"/>
          </p:nvPr>
        </p:nvSpPr>
        <p:spPr>
          <a:xfrm>
            <a:off x="1882775" y="1377951"/>
            <a:ext cx="8559938" cy="2634911"/>
          </a:xfrm>
        </p:spPr>
        <p:txBody>
          <a:bodyPr/>
          <a:lstStyle/>
          <a:p>
            <a:pPr>
              <a:lnSpc>
                <a:spcPts val="2400"/>
              </a:lnSpc>
            </a:pPr>
            <a:r>
              <a:rPr kumimoji="1" lang="ja-JP" altLang="en-US" dirty="0">
                <a:solidFill>
                  <a:srgbClr val="404040"/>
                </a:solidFill>
              </a:rPr>
              <a:t>〇 人それぞれ、置かれている状況は異なる</a:t>
            </a:r>
            <a:endParaRPr kumimoji="1" lang="en-US" altLang="ja-JP" dirty="0">
              <a:solidFill>
                <a:srgbClr val="404040"/>
              </a:solidFill>
            </a:endParaRPr>
          </a:p>
          <a:p>
            <a:pPr>
              <a:lnSpc>
                <a:spcPts val="2400"/>
              </a:lnSpc>
            </a:pPr>
            <a:endParaRPr kumimoji="1" lang="en-US" altLang="ja-JP" dirty="0">
              <a:solidFill>
                <a:srgbClr val="404040"/>
              </a:solidFill>
            </a:endParaRPr>
          </a:p>
          <a:p>
            <a:pPr>
              <a:lnSpc>
                <a:spcPts val="2400"/>
              </a:lnSpc>
            </a:pPr>
            <a:r>
              <a:rPr kumimoji="1" lang="ja-JP" altLang="en-US" dirty="0">
                <a:solidFill>
                  <a:srgbClr val="404040"/>
                </a:solidFill>
              </a:rPr>
              <a:t>〇 地震と津波は、前触れなく突然やってくる</a:t>
            </a:r>
            <a:endParaRPr kumimoji="1" lang="en-US" altLang="ja-JP" dirty="0">
              <a:solidFill>
                <a:srgbClr val="404040"/>
              </a:solidFill>
            </a:endParaRPr>
          </a:p>
          <a:p>
            <a:pPr>
              <a:lnSpc>
                <a:spcPts val="2400"/>
              </a:lnSpc>
            </a:pPr>
            <a:endParaRPr kumimoji="1" lang="en-US" altLang="ja-JP" dirty="0">
              <a:solidFill>
                <a:srgbClr val="404040"/>
              </a:solidFill>
            </a:endParaRPr>
          </a:p>
          <a:p>
            <a:pPr>
              <a:lnSpc>
                <a:spcPts val="2400"/>
              </a:lnSpc>
            </a:pPr>
            <a:r>
              <a:rPr lang="ja-JP" altLang="en-US" dirty="0">
                <a:solidFill>
                  <a:srgbClr val="404040"/>
                </a:solidFill>
                <a:latin typeface="メイリオ" pitchFamily="50" charset="-128"/>
                <a:ea typeface="メイリオ" pitchFamily="50" charset="-128"/>
              </a:rPr>
              <a:t>〇 事前の想定を超える規模で襲ってくることもある</a:t>
            </a:r>
            <a:endParaRPr lang="en-US" altLang="ja-JP" dirty="0">
              <a:solidFill>
                <a:srgbClr val="404040"/>
              </a:solidFill>
              <a:latin typeface="メイリオ" pitchFamily="50" charset="-128"/>
              <a:ea typeface="メイリオ" pitchFamily="50" charset="-128"/>
            </a:endParaRPr>
          </a:p>
        </p:txBody>
      </p:sp>
      <p:sp>
        <p:nvSpPr>
          <p:cNvPr id="7" name="テキスト ボックス 6">
            <a:extLst>
              <a:ext uri="{FF2B5EF4-FFF2-40B4-BE49-F238E27FC236}">
                <a16:creationId xmlns:a16="http://schemas.microsoft.com/office/drawing/2014/main" id="{D3A6814D-5304-C342-87E2-588B65EC4375}"/>
              </a:ext>
            </a:extLst>
          </p:cNvPr>
          <p:cNvSpPr txBox="1"/>
          <p:nvPr/>
        </p:nvSpPr>
        <p:spPr>
          <a:xfrm>
            <a:off x="2543508" y="1180135"/>
            <a:ext cx="5610510"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ひと　　　　　　　　　　　　　　　　　　　 お　　　　　　　　　　　　　　　　　　　 じょうきょう　　　  　こと</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00DFA0FD-2766-0F43-BD14-5766BA249000}"/>
              </a:ext>
            </a:extLst>
          </p:cNvPr>
          <p:cNvSpPr txBox="1"/>
          <p:nvPr/>
        </p:nvSpPr>
        <p:spPr>
          <a:xfrm>
            <a:off x="2510002" y="3306289"/>
            <a:ext cx="4661533"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 じ　　 ぜん　　　　  そう　  てい　　　　　  こ　　　　　　　　　 き　　  ぼ　　　　　 おそ　</a:t>
            </a:r>
          </a:p>
        </p:txBody>
      </p:sp>
      <p:sp>
        <p:nvSpPr>
          <p:cNvPr id="14" name="テキスト プレースホルダー 1">
            <a:extLst>
              <a:ext uri="{FF2B5EF4-FFF2-40B4-BE49-F238E27FC236}">
                <a16:creationId xmlns:a16="http://schemas.microsoft.com/office/drawing/2014/main" id="{7AFE1681-7CC8-42E7-9594-00465A44BF4E}"/>
              </a:ext>
            </a:extLst>
          </p:cNvPr>
          <p:cNvSpPr txBox="1">
            <a:spLocks/>
          </p:cNvSpPr>
          <p:nvPr/>
        </p:nvSpPr>
        <p:spPr>
          <a:xfrm>
            <a:off x="3114357" y="6126983"/>
            <a:ext cx="5963285" cy="629920"/>
          </a:xfrm>
          <a:prstGeom prst="rect">
            <a:avLst/>
          </a:prstGeom>
        </p:spPr>
        <p:txBody>
          <a:bodyPr/>
          <a:lstStyle>
            <a:lvl1pPr marL="0" indent="0" algn="ctr" defTabSz="914400" rtl="0" eaLnBrk="1" latinLnBrk="0" hangingPunct="1">
              <a:lnSpc>
                <a:spcPct val="110000"/>
              </a:lnSpc>
              <a:spcBef>
                <a:spcPts val="1000"/>
              </a:spcBef>
              <a:spcAft>
                <a:spcPts val="800"/>
              </a:spcAft>
              <a:buFontTx/>
              <a:buNone/>
              <a:defRPr sz="3200" b="1" i="0" kern="1200">
                <a:solidFill>
                  <a:schemeClr val="bg1"/>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ja-JP" altLang="en-US" dirty="0">
                <a:solidFill>
                  <a:srgbClr val="FF4E77"/>
                </a:solidFill>
              </a:rPr>
              <a:t>お疲れさまでした！</a:t>
            </a:r>
          </a:p>
        </p:txBody>
      </p:sp>
      <p:sp>
        <p:nvSpPr>
          <p:cNvPr id="15" name="テキスト ボックス 14">
            <a:extLst>
              <a:ext uri="{FF2B5EF4-FFF2-40B4-BE49-F238E27FC236}">
                <a16:creationId xmlns:a16="http://schemas.microsoft.com/office/drawing/2014/main" id="{16AA1D65-46D7-4797-854A-13E9A8AC2E59}"/>
              </a:ext>
            </a:extLst>
          </p:cNvPr>
          <p:cNvSpPr txBox="1"/>
          <p:nvPr/>
        </p:nvSpPr>
        <p:spPr>
          <a:xfrm>
            <a:off x="4780450" y="6053537"/>
            <a:ext cx="307777" cy="146194"/>
          </a:xfrm>
          <a:prstGeom prst="rect">
            <a:avLst/>
          </a:prstGeom>
          <a:noFill/>
        </p:spPr>
        <p:txBody>
          <a:bodyPr wrap="none" lIns="0" tIns="0" rIns="0" bIns="0" rtlCol="0">
            <a:spAutoFit/>
          </a:bodyPr>
          <a:lstStyle/>
          <a:p>
            <a:pPr>
              <a:lnSpc>
                <a:spcPts val="1200"/>
              </a:lnSpc>
            </a:pPr>
            <a:r>
              <a:rPr kumimoji="1" lang="ja-JP" altLang="en-US" sz="800" dirty="0">
                <a:solidFill>
                  <a:srgbClr val="FF4E77"/>
                </a:solidFill>
                <a:latin typeface="メイリオ" panose="020B0604030504040204" pitchFamily="50" charset="-128"/>
                <a:ea typeface="メイリオ" panose="020B0604030504040204" pitchFamily="50" charset="-128"/>
              </a:rPr>
              <a:t>つか　</a:t>
            </a:r>
          </a:p>
        </p:txBody>
      </p:sp>
      <p:sp>
        <p:nvSpPr>
          <p:cNvPr id="23" name="テキスト ボックス 22">
            <a:extLst>
              <a:ext uri="{FF2B5EF4-FFF2-40B4-BE49-F238E27FC236}">
                <a16:creationId xmlns:a16="http://schemas.microsoft.com/office/drawing/2014/main" id="{3F5F175D-9CE8-D83A-203C-795C7857B505}"/>
              </a:ext>
            </a:extLst>
          </p:cNvPr>
          <p:cNvSpPr txBox="1"/>
          <p:nvPr/>
        </p:nvSpPr>
        <p:spPr>
          <a:xfrm>
            <a:off x="2432640" y="2218799"/>
            <a:ext cx="5068090" cy="215444"/>
          </a:xfrm>
          <a:prstGeom prst="rect">
            <a:avLst/>
          </a:prstGeom>
          <a:noFill/>
        </p:spPr>
        <p:txBody>
          <a:bodyPr wrap="square">
            <a:spAutoFit/>
          </a:bodyPr>
          <a:lstStyle/>
          <a:p>
            <a:r>
              <a:rPr lang="ja-JP" altLang="en-US" sz="800" dirty="0">
                <a:solidFill>
                  <a:srgbClr val="404040"/>
                </a:solidFill>
                <a:latin typeface="メイリオ" panose="020B0604030504040204" pitchFamily="50" charset="-128"/>
                <a:ea typeface="メイリオ" panose="020B0604030504040204" pitchFamily="50" charset="-128"/>
              </a:rPr>
              <a:t> じ　   しん　　　　 　 つ　　なみ　　　　　　　　 まえ　　ぶ　　　　　　　　　　　　  とつ　 ぜん</a:t>
            </a:r>
            <a:endParaRPr lang="ja-JP" altLang="en-US" sz="800" dirty="0"/>
          </a:p>
        </p:txBody>
      </p:sp>
      <p:sp>
        <p:nvSpPr>
          <p:cNvPr id="4" name="テキスト プレースホルダー 15">
            <a:extLst>
              <a:ext uri="{FF2B5EF4-FFF2-40B4-BE49-F238E27FC236}">
                <a16:creationId xmlns:a16="http://schemas.microsoft.com/office/drawing/2014/main" id="{0057C947-8BD4-447B-2AFD-5FBB6AD0A2D3}"/>
              </a:ext>
            </a:extLst>
          </p:cNvPr>
          <p:cNvSpPr txBox="1">
            <a:spLocks/>
          </p:cNvSpPr>
          <p:nvPr/>
        </p:nvSpPr>
        <p:spPr>
          <a:xfrm>
            <a:off x="1882776" y="4310571"/>
            <a:ext cx="8426450" cy="1467189"/>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400"/>
              </a:lnSpc>
            </a:pPr>
            <a:r>
              <a:rPr lang="ja-JP" altLang="en-US" dirty="0">
                <a:solidFill>
                  <a:schemeClr val="bg2"/>
                </a:solidFill>
                <a:latin typeface="メイリオ" pitchFamily="50" charset="-128"/>
                <a:ea typeface="メイリオ" pitchFamily="50" charset="-128"/>
              </a:rPr>
              <a:t>「いざ」というときに、</a:t>
            </a:r>
            <a:endParaRPr lang="en-US" altLang="ja-JP" dirty="0">
              <a:solidFill>
                <a:schemeClr val="bg2"/>
              </a:solidFill>
              <a:latin typeface="メイリオ" pitchFamily="50" charset="-128"/>
              <a:ea typeface="メイリオ" pitchFamily="50" charset="-128"/>
            </a:endParaRPr>
          </a:p>
          <a:p>
            <a:pPr algn="ctr">
              <a:lnSpc>
                <a:spcPts val="2400"/>
              </a:lnSpc>
            </a:pPr>
            <a:r>
              <a:rPr lang="ja-JP" altLang="en-US" dirty="0">
                <a:solidFill>
                  <a:schemeClr val="bg2"/>
                </a:solidFill>
                <a:latin typeface="メイリオ" pitchFamily="50" charset="-128"/>
                <a:ea typeface="メイリオ" pitchFamily="50" charset="-128"/>
              </a:rPr>
              <a:t>迷わず自分の命を守る行動をとる</a:t>
            </a:r>
            <a:endParaRPr lang="en-US" altLang="ja-JP" dirty="0">
              <a:solidFill>
                <a:schemeClr val="bg2"/>
              </a:solidFill>
              <a:latin typeface="メイリオ" pitchFamily="50" charset="-128"/>
              <a:ea typeface="メイリオ" pitchFamily="50" charset="-128"/>
            </a:endParaRPr>
          </a:p>
        </p:txBody>
      </p:sp>
      <p:sp>
        <p:nvSpPr>
          <p:cNvPr id="10" name="テキスト ボックス 9">
            <a:extLst>
              <a:ext uri="{FF2B5EF4-FFF2-40B4-BE49-F238E27FC236}">
                <a16:creationId xmlns:a16="http://schemas.microsoft.com/office/drawing/2014/main" id="{F1CA1D11-2C32-6947-929A-AF48D57A9366}"/>
              </a:ext>
            </a:extLst>
          </p:cNvPr>
          <p:cNvSpPr txBox="1"/>
          <p:nvPr/>
        </p:nvSpPr>
        <p:spPr>
          <a:xfrm>
            <a:off x="3529239" y="4890763"/>
            <a:ext cx="4491614"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まよ　　　　　　 　　 じ　　ぶん　　　　  いのち　　　　 まも　　　　   こう　 どう　　　</a:t>
            </a:r>
          </a:p>
        </p:txBody>
      </p:sp>
    </p:spTree>
    <p:extLst>
      <p:ext uri="{BB962C8B-B14F-4D97-AF65-F5344CB8AC3E}">
        <p14:creationId xmlns:p14="http://schemas.microsoft.com/office/powerpoint/2010/main" val="3105765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15">
            <a:extLst>
              <a:ext uri="{FF2B5EF4-FFF2-40B4-BE49-F238E27FC236}">
                <a16:creationId xmlns:a16="http://schemas.microsoft.com/office/drawing/2014/main" id="{C808D1AA-68D3-0544-E303-A0C81414CB8F}"/>
              </a:ext>
            </a:extLst>
          </p:cNvPr>
          <p:cNvSpPr txBox="1">
            <a:spLocks/>
          </p:cNvSpPr>
          <p:nvPr/>
        </p:nvSpPr>
        <p:spPr>
          <a:xfrm>
            <a:off x="788650" y="1241425"/>
            <a:ext cx="10614700" cy="4375149"/>
          </a:xfrm>
          <a:prstGeom prst="rect">
            <a:avLst/>
          </a:prstGeom>
        </p:spPr>
        <p:txBody>
          <a:bodyPr/>
          <a:lstStyle>
            <a:lvl1pPr marL="228600" indent="-228600" algn="l" defTabSz="914400" rtl="0" eaLnBrk="1" latinLnBrk="0" hangingPunct="1">
              <a:lnSpc>
                <a:spcPct val="110000"/>
              </a:lnSpc>
              <a:spcBef>
                <a:spcPts val="1000"/>
              </a:spcBef>
              <a:spcAft>
                <a:spcPts val="800"/>
              </a:spcAft>
              <a:buFont typeface="Arial" panose="020B0604020202020204" pitchFamily="34" charset="0"/>
              <a:buChar char="•"/>
              <a:defRPr sz="2400" kern="1200">
                <a:solidFill>
                  <a:schemeClr val="tx1">
                    <a:alpha val="60000"/>
                  </a:schemeClr>
                </a:solidFill>
                <a:latin typeface="+mn-lt"/>
                <a:ea typeface="+mn-ea"/>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kumimoji="1" lang="ja-JP" altLang="en-US" sz="3200" b="1" dirty="0">
                <a:solidFill>
                  <a:schemeClr val="tx1"/>
                </a:solidFill>
              </a:rPr>
              <a:t>ここから先は、補足スライドです。</a:t>
            </a:r>
            <a:endParaRPr kumimoji="1" lang="en-US" altLang="ja-JP" sz="3200" b="1" dirty="0">
              <a:solidFill>
                <a:schemeClr val="tx1"/>
              </a:solidFill>
            </a:endParaRPr>
          </a:p>
          <a:p>
            <a:pPr marL="0" indent="0" algn="ctr">
              <a:lnSpc>
                <a:spcPct val="150000"/>
              </a:lnSpc>
              <a:buNone/>
            </a:pPr>
            <a:r>
              <a:rPr kumimoji="1" lang="ja-JP" altLang="en-US" sz="3200" b="1" dirty="0">
                <a:solidFill>
                  <a:schemeClr val="tx1"/>
                </a:solidFill>
              </a:rPr>
              <a:t>時間の都合により、意見交換③と④を</a:t>
            </a:r>
            <a:endParaRPr kumimoji="1" lang="en-US" altLang="ja-JP" sz="3200" b="1" dirty="0">
              <a:solidFill>
                <a:schemeClr val="tx1"/>
              </a:solidFill>
            </a:endParaRPr>
          </a:p>
          <a:p>
            <a:pPr marL="0" indent="0" algn="ctr">
              <a:lnSpc>
                <a:spcPct val="150000"/>
              </a:lnSpc>
              <a:buNone/>
            </a:pPr>
            <a:r>
              <a:rPr kumimoji="1" lang="ja-JP" altLang="en-US" sz="3200" b="1" dirty="0">
                <a:solidFill>
                  <a:schemeClr val="tx1"/>
                </a:solidFill>
              </a:rPr>
              <a:t>まとめて進めることもできます。</a:t>
            </a:r>
            <a:endParaRPr kumimoji="1" lang="en-US" altLang="ja-JP" sz="3200" b="1" dirty="0">
              <a:solidFill>
                <a:schemeClr val="tx1"/>
              </a:solidFill>
            </a:endParaRPr>
          </a:p>
          <a:p>
            <a:pPr marL="0" indent="0" algn="ctr">
              <a:lnSpc>
                <a:spcPct val="150000"/>
              </a:lnSpc>
              <a:buNone/>
            </a:pPr>
            <a:br>
              <a:rPr kumimoji="1" lang="ja-JP" altLang="en-US" sz="3200" b="1" dirty="0">
                <a:solidFill>
                  <a:schemeClr val="tx1"/>
                </a:solidFill>
              </a:rPr>
            </a:br>
            <a:r>
              <a:rPr kumimoji="1" lang="ja-JP" altLang="en-US" sz="3200" b="1" dirty="0">
                <a:solidFill>
                  <a:schemeClr val="tx1"/>
                </a:solidFill>
              </a:rPr>
              <a:t>その場合は、この補足スライドをご活用ください。</a:t>
            </a:r>
          </a:p>
        </p:txBody>
      </p:sp>
      <p:sp>
        <p:nvSpPr>
          <p:cNvPr id="5" name="テキスト ボックス 4">
            <a:extLst>
              <a:ext uri="{FF2B5EF4-FFF2-40B4-BE49-F238E27FC236}">
                <a16:creationId xmlns:a16="http://schemas.microsoft.com/office/drawing/2014/main" id="{D3CC114C-CB6E-8101-CF2B-25B6CC28C1D0}"/>
              </a:ext>
            </a:extLst>
          </p:cNvPr>
          <p:cNvSpPr txBox="1"/>
          <p:nvPr/>
        </p:nvSpPr>
        <p:spPr>
          <a:xfrm>
            <a:off x="4545762" y="1325585"/>
            <a:ext cx="1925207" cy="153888"/>
          </a:xfrm>
          <a:prstGeom prst="rect">
            <a:avLst/>
          </a:prstGeom>
          <a:noFill/>
        </p:spPr>
        <p:txBody>
          <a:bodyPr wrap="none" lIns="0" tIns="0" rIns="0" bIns="0" rtlCol="0">
            <a:spAutoFit/>
          </a:bodyPr>
          <a:lstStyle/>
          <a:p>
            <a:pPr>
              <a:lnSpc>
                <a:spcPts val="1200"/>
              </a:lnSpc>
            </a:pPr>
            <a:r>
              <a:rPr kumimoji="1" lang="ja-JP" altLang="en-US" sz="1000" dirty="0">
                <a:latin typeface="メイリオ" panose="020B0604030504040204" pitchFamily="50" charset="-128"/>
                <a:ea typeface="メイリオ" panose="020B0604030504040204" pitchFamily="50" charset="-128"/>
              </a:rPr>
              <a:t>さき　　　　　　　　 ほ　 そく</a:t>
            </a:r>
          </a:p>
        </p:txBody>
      </p:sp>
      <p:sp>
        <p:nvSpPr>
          <p:cNvPr id="6" name="テキスト ボックス 5">
            <a:extLst>
              <a:ext uri="{FF2B5EF4-FFF2-40B4-BE49-F238E27FC236}">
                <a16:creationId xmlns:a16="http://schemas.microsoft.com/office/drawing/2014/main" id="{423EA531-536B-451D-9318-F743247E1395}"/>
              </a:ext>
            </a:extLst>
          </p:cNvPr>
          <p:cNvSpPr txBox="1"/>
          <p:nvPr/>
        </p:nvSpPr>
        <p:spPr>
          <a:xfrm>
            <a:off x="2783637" y="2289587"/>
            <a:ext cx="5091137" cy="153888"/>
          </a:xfrm>
          <a:prstGeom prst="rect">
            <a:avLst/>
          </a:prstGeom>
          <a:noFill/>
        </p:spPr>
        <p:txBody>
          <a:bodyPr wrap="none" lIns="0" tIns="0" rIns="0" bIns="0" rtlCol="0">
            <a:spAutoFit/>
          </a:bodyPr>
          <a:lstStyle/>
          <a:p>
            <a:pPr>
              <a:lnSpc>
                <a:spcPts val="1200"/>
              </a:lnSpc>
            </a:pPr>
            <a:r>
              <a:rPr kumimoji="1" lang="ja-JP" altLang="en-US" sz="1000" dirty="0">
                <a:latin typeface="メイリオ" panose="020B0604030504040204" pitchFamily="50" charset="-128"/>
                <a:ea typeface="メイリオ" panose="020B0604030504040204" pitchFamily="50" charset="-128"/>
              </a:rPr>
              <a:t>じ　  かん　　　　  つ　　ごう　　　　　　　　　　　　　　 い　  けん　 こう　かん</a:t>
            </a:r>
          </a:p>
        </p:txBody>
      </p:sp>
      <p:sp>
        <p:nvSpPr>
          <p:cNvPr id="7" name="テキスト ボックス 6">
            <a:extLst>
              <a:ext uri="{FF2B5EF4-FFF2-40B4-BE49-F238E27FC236}">
                <a16:creationId xmlns:a16="http://schemas.microsoft.com/office/drawing/2014/main" id="{2C5DBABA-6539-7DD9-BA96-4595A601FA6A}"/>
              </a:ext>
            </a:extLst>
          </p:cNvPr>
          <p:cNvSpPr txBox="1"/>
          <p:nvPr/>
        </p:nvSpPr>
        <p:spPr>
          <a:xfrm>
            <a:off x="4764837" y="3244587"/>
            <a:ext cx="256480" cy="153888"/>
          </a:xfrm>
          <a:prstGeom prst="rect">
            <a:avLst/>
          </a:prstGeom>
          <a:noFill/>
        </p:spPr>
        <p:txBody>
          <a:bodyPr wrap="none" lIns="0" tIns="0" rIns="0" bIns="0" rtlCol="0">
            <a:spAutoFit/>
          </a:bodyPr>
          <a:lstStyle/>
          <a:p>
            <a:pPr>
              <a:lnSpc>
                <a:spcPts val="1200"/>
              </a:lnSpc>
            </a:pPr>
            <a:r>
              <a:rPr kumimoji="1" lang="ja-JP" altLang="en-US" sz="1000" dirty="0">
                <a:latin typeface="メイリオ" panose="020B0604030504040204" pitchFamily="50" charset="-128"/>
                <a:ea typeface="メイリオ" panose="020B0604030504040204" pitchFamily="50" charset="-128"/>
              </a:rPr>
              <a:t>すす</a:t>
            </a:r>
          </a:p>
        </p:txBody>
      </p:sp>
      <p:sp>
        <p:nvSpPr>
          <p:cNvPr id="8" name="テキスト ボックス 7">
            <a:extLst>
              <a:ext uri="{FF2B5EF4-FFF2-40B4-BE49-F238E27FC236}">
                <a16:creationId xmlns:a16="http://schemas.microsoft.com/office/drawing/2014/main" id="{C360558B-F60E-2D1A-AFE0-F56986442733}"/>
              </a:ext>
            </a:extLst>
          </p:cNvPr>
          <p:cNvSpPr txBox="1"/>
          <p:nvPr/>
        </p:nvSpPr>
        <p:spPr>
          <a:xfrm>
            <a:off x="2353035" y="4928012"/>
            <a:ext cx="6333465" cy="153888"/>
          </a:xfrm>
          <a:prstGeom prst="rect">
            <a:avLst/>
          </a:prstGeom>
          <a:noFill/>
        </p:spPr>
        <p:txBody>
          <a:bodyPr wrap="none" lIns="0" tIns="0" rIns="0" bIns="0" rtlCol="0">
            <a:spAutoFit/>
          </a:bodyPr>
          <a:lstStyle/>
          <a:p>
            <a:pPr>
              <a:lnSpc>
                <a:spcPts val="1200"/>
              </a:lnSpc>
            </a:pPr>
            <a:r>
              <a:rPr kumimoji="1" lang="ja-JP" altLang="en-US" sz="1000" dirty="0">
                <a:latin typeface="メイリオ" panose="020B0604030504040204" pitchFamily="50" charset="-128"/>
                <a:ea typeface="メイリオ" panose="020B0604030504040204" pitchFamily="50" charset="-128"/>
              </a:rPr>
              <a:t> ば　  あい　　　　　　　　　　　　  　  ほ　  そく　　　　　　　　　　　　　　　　　　　    かつ　 よう</a:t>
            </a:r>
          </a:p>
        </p:txBody>
      </p:sp>
      <p:sp>
        <p:nvSpPr>
          <p:cNvPr id="9" name="正方形/長方形 8">
            <a:extLst>
              <a:ext uri="{FF2B5EF4-FFF2-40B4-BE49-F238E27FC236}">
                <a16:creationId xmlns:a16="http://schemas.microsoft.com/office/drawing/2014/main" id="{C132670A-9C68-CDE3-837C-040B6161D2FA}"/>
              </a:ext>
            </a:extLst>
          </p:cNvPr>
          <p:cNvSpPr/>
          <p:nvPr/>
        </p:nvSpPr>
        <p:spPr>
          <a:xfrm>
            <a:off x="68826" y="88490"/>
            <a:ext cx="12034684" cy="6676104"/>
          </a:xfrm>
          <a:prstGeom prst="rect">
            <a:avLst/>
          </a:prstGeom>
          <a:noFill/>
          <a:ln w="1905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989157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925C4D3-52B8-7CCD-F96D-ED246BDB43D8}"/>
              </a:ext>
            </a:extLst>
          </p:cNvPr>
          <p:cNvSpPr>
            <a:spLocks noGrp="1"/>
          </p:cNvSpPr>
          <p:nvPr>
            <p:ph type="body" sz="quarter" idx="11"/>
          </p:nvPr>
        </p:nvSpPr>
        <p:spPr>
          <a:xfrm>
            <a:off x="12297149" y="6337019"/>
            <a:ext cx="539692" cy="485140"/>
          </a:xfrm>
        </p:spPr>
        <p:txBody>
          <a:bodyPr/>
          <a:lstStyle/>
          <a:p>
            <a:endParaRPr kumimoji="1" lang="ja-JP" altLang="en-US" dirty="0"/>
          </a:p>
        </p:txBody>
      </p:sp>
      <p:sp>
        <p:nvSpPr>
          <p:cNvPr id="3" name="テキスト プレースホルダー 2">
            <a:extLst>
              <a:ext uri="{FF2B5EF4-FFF2-40B4-BE49-F238E27FC236}">
                <a16:creationId xmlns:a16="http://schemas.microsoft.com/office/drawing/2014/main" id="{C4B387EC-8F56-3DD3-3B50-D366CC597D79}"/>
              </a:ext>
            </a:extLst>
          </p:cNvPr>
          <p:cNvSpPr>
            <a:spLocks noGrp="1"/>
          </p:cNvSpPr>
          <p:nvPr>
            <p:ph type="body" sz="quarter" idx="10"/>
          </p:nvPr>
        </p:nvSpPr>
        <p:spPr>
          <a:xfrm>
            <a:off x="4470263" y="282329"/>
            <a:ext cx="7721738" cy="485140"/>
          </a:xfrm>
        </p:spPr>
        <p:txBody>
          <a:bodyPr rIns="0"/>
          <a:lstStyle/>
          <a:p>
            <a:r>
              <a:rPr kumimoji="1" lang="ja-JP" altLang="en-US" sz="2400" dirty="0"/>
              <a:t>自宅で緊急地震速報！？そして揺れのあと、どう行動？</a:t>
            </a:r>
          </a:p>
          <a:p>
            <a:endParaRPr kumimoji="1" lang="ja-JP" altLang="en-US" sz="2400" dirty="0"/>
          </a:p>
        </p:txBody>
      </p:sp>
      <p:sp>
        <p:nvSpPr>
          <p:cNvPr id="4" name="テキスト プレースホルダー 3">
            <a:extLst>
              <a:ext uri="{FF2B5EF4-FFF2-40B4-BE49-F238E27FC236}">
                <a16:creationId xmlns:a16="http://schemas.microsoft.com/office/drawing/2014/main" id="{E185C640-F1DF-3BA7-3A1B-F75CD84B3E66}"/>
              </a:ext>
            </a:extLst>
          </p:cNvPr>
          <p:cNvSpPr>
            <a:spLocks noGrp="1"/>
          </p:cNvSpPr>
          <p:nvPr>
            <p:ph type="body" sz="quarter" idx="12"/>
          </p:nvPr>
        </p:nvSpPr>
        <p:spPr>
          <a:xfrm>
            <a:off x="3355595" y="1470676"/>
            <a:ext cx="8183201" cy="5040733"/>
          </a:xfrm>
        </p:spPr>
        <p:txBody>
          <a:bodyPr anchor="ctr"/>
          <a:lstStyle/>
          <a:p>
            <a:pPr algn="ctr"/>
            <a:r>
              <a:rPr kumimoji="1" lang="ja-JP" altLang="en-US" dirty="0"/>
              <a:t>自宅で緊急地震速報を見聞きしました。</a:t>
            </a:r>
            <a:endParaRPr kumimoji="1" lang="en-US" altLang="ja-JP" dirty="0"/>
          </a:p>
          <a:p>
            <a:pPr algn="ctr"/>
            <a:r>
              <a:rPr kumimoji="1" lang="ja-JP" altLang="en-US" dirty="0"/>
              <a:t>どう対応しますか？</a:t>
            </a:r>
            <a:endParaRPr kumimoji="1" lang="en-US" altLang="ja-JP" dirty="0"/>
          </a:p>
          <a:p>
            <a:pPr algn="ctr"/>
            <a:endParaRPr kumimoji="1" lang="ja-JP" altLang="en-US" dirty="0"/>
          </a:p>
          <a:p>
            <a:pPr algn="ctr"/>
            <a:r>
              <a:rPr kumimoji="1" lang="ja-JP" altLang="en-US" dirty="0"/>
              <a:t>実際に強い揺れがきて、長く続きました。</a:t>
            </a:r>
            <a:endParaRPr kumimoji="1" lang="en-US" altLang="ja-JP" dirty="0"/>
          </a:p>
          <a:p>
            <a:pPr algn="ctr"/>
            <a:r>
              <a:rPr kumimoji="1" lang="ja-JP" altLang="en-US" dirty="0"/>
              <a:t>その後、揺れが収まりました。</a:t>
            </a:r>
            <a:endParaRPr kumimoji="1" lang="en-US" altLang="ja-JP" dirty="0"/>
          </a:p>
          <a:p>
            <a:pPr algn="ctr"/>
            <a:r>
              <a:rPr kumimoji="1" lang="ja-JP" altLang="en-US" dirty="0"/>
              <a:t>どう行動しますか。</a:t>
            </a:r>
          </a:p>
        </p:txBody>
      </p:sp>
      <p:sp>
        <p:nvSpPr>
          <p:cNvPr id="5" name="テキスト プレースホルダー 4">
            <a:extLst>
              <a:ext uri="{FF2B5EF4-FFF2-40B4-BE49-F238E27FC236}">
                <a16:creationId xmlns:a16="http://schemas.microsoft.com/office/drawing/2014/main" id="{B09680E6-7218-6147-52C3-B80B90E10A21}"/>
              </a:ext>
            </a:extLst>
          </p:cNvPr>
          <p:cNvSpPr>
            <a:spLocks noGrp="1"/>
          </p:cNvSpPr>
          <p:nvPr>
            <p:ph type="body" sz="quarter" idx="14"/>
          </p:nvPr>
        </p:nvSpPr>
        <p:spPr>
          <a:xfrm>
            <a:off x="3416737" y="0"/>
            <a:ext cx="938658" cy="1308683"/>
          </a:xfrm>
        </p:spPr>
        <p:txBody>
          <a:bodyPr/>
          <a:lstStyle/>
          <a:p>
            <a:r>
              <a:rPr kumimoji="1" lang="en-US" altLang="ja-JP" b="0" dirty="0"/>
              <a:t>/</a:t>
            </a:r>
            <a:endParaRPr kumimoji="1" lang="ja-JP" altLang="en-US" b="0" dirty="0"/>
          </a:p>
        </p:txBody>
      </p:sp>
      <p:sp>
        <p:nvSpPr>
          <p:cNvPr id="6" name="テキスト プレースホルダー 5">
            <a:extLst>
              <a:ext uri="{FF2B5EF4-FFF2-40B4-BE49-F238E27FC236}">
                <a16:creationId xmlns:a16="http://schemas.microsoft.com/office/drawing/2014/main" id="{3A1B68AB-CD27-608F-9053-E493722A547E}"/>
              </a:ext>
            </a:extLst>
          </p:cNvPr>
          <p:cNvSpPr>
            <a:spLocks noGrp="1"/>
          </p:cNvSpPr>
          <p:nvPr>
            <p:ph type="body" sz="quarter" idx="15"/>
          </p:nvPr>
        </p:nvSpPr>
        <p:spPr/>
        <p:txBody>
          <a:bodyPr/>
          <a:lstStyle/>
          <a:p>
            <a:r>
              <a:rPr kumimoji="1" lang="ja-JP" altLang="en-US" dirty="0"/>
              <a:t>自宅にある</a:t>
            </a:r>
          </a:p>
          <a:p>
            <a:r>
              <a:rPr kumimoji="1" lang="ja-JP" altLang="en-US" dirty="0"/>
              <a:t>地震のリスク</a:t>
            </a:r>
          </a:p>
        </p:txBody>
      </p:sp>
      <p:sp>
        <p:nvSpPr>
          <p:cNvPr id="7" name="テキスト プレースホルダー 6">
            <a:extLst>
              <a:ext uri="{FF2B5EF4-FFF2-40B4-BE49-F238E27FC236}">
                <a16:creationId xmlns:a16="http://schemas.microsoft.com/office/drawing/2014/main" id="{7B06C1CD-BBF8-E326-46ED-71AA59438269}"/>
              </a:ext>
            </a:extLst>
          </p:cNvPr>
          <p:cNvSpPr>
            <a:spLocks noGrp="1"/>
          </p:cNvSpPr>
          <p:nvPr>
            <p:ph type="body" sz="quarter" idx="16"/>
          </p:nvPr>
        </p:nvSpPr>
        <p:spPr/>
        <p:txBody>
          <a:bodyPr/>
          <a:lstStyle/>
          <a:p>
            <a:r>
              <a:rPr kumimoji="1" lang="ja-JP" altLang="en-US" dirty="0"/>
              <a:t>自宅周辺の</a:t>
            </a:r>
          </a:p>
          <a:p>
            <a:r>
              <a:rPr kumimoji="1" lang="ja-JP" altLang="en-US" dirty="0"/>
              <a:t>地震・津波のリスク</a:t>
            </a:r>
          </a:p>
        </p:txBody>
      </p:sp>
      <p:sp>
        <p:nvSpPr>
          <p:cNvPr id="8" name="テキスト プレースホルダー 7">
            <a:extLst>
              <a:ext uri="{FF2B5EF4-FFF2-40B4-BE49-F238E27FC236}">
                <a16:creationId xmlns:a16="http://schemas.microsoft.com/office/drawing/2014/main" id="{29F0C14C-7C3C-4861-3CD1-762EF56C097A}"/>
              </a:ext>
            </a:extLst>
          </p:cNvPr>
          <p:cNvSpPr>
            <a:spLocks noGrp="1"/>
          </p:cNvSpPr>
          <p:nvPr>
            <p:ph type="body" sz="quarter" idx="17"/>
          </p:nvPr>
        </p:nvSpPr>
        <p:spPr>
          <a:solidFill>
            <a:srgbClr val="6EB0AF"/>
          </a:solidFill>
          <a:ln w="19050">
            <a:solidFill>
              <a:srgbClr val="6EB0AF"/>
            </a:solidFill>
          </a:ln>
        </p:spPr>
        <p:txBody>
          <a:bodyPr/>
          <a:lstStyle/>
          <a:p>
            <a:r>
              <a:rPr kumimoji="1" lang="ja-JP" altLang="en-US" dirty="0">
                <a:solidFill>
                  <a:srgbClr val="FBFBEF"/>
                </a:solidFill>
              </a:rPr>
              <a:t>緊急地震速報！！</a:t>
            </a:r>
          </a:p>
          <a:p>
            <a:r>
              <a:rPr kumimoji="1" lang="ja-JP" altLang="en-US" dirty="0">
                <a:solidFill>
                  <a:srgbClr val="FBFBEF"/>
                </a:solidFill>
              </a:rPr>
              <a:t>どうする？</a:t>
            </a:r>
          </a:p>
        </p:txBody>
      </p:sp>
      <p:sp>
        <p:nvSpPr>
          <p:cNvPr id="9" name="テキスト プレースホルダー 8">
            <a:extLst>
              <a:ext uri="{FF2B5EF4-FFF2-40B4-BE49-F238E27FC236}">
                <a16:creationId xmlns:a16="http://schemas.microsoft.com/office/drawing/2014/main" id="{10045D67-4702-05B5-3C81-B9D58A84676B}"/>
              </a:ext>
            </a:extLst>
          </p:cNvPr>
          <p:cNvSpPr>
            <a:spLocks noGrp="1"/>
          </p:cNvSpPr>
          <p:nvPr>
            <p:ph type="body" sz="quarter" idx="18"/>
          </p:nvPr>
        </p:nvSpPr>
        <p:spPr>
          <a:xfrm>
            <a:off x="0" y="3974265"/>
            <a:ext cx="2597241" cy="864000"/>
          </a:xfrm>
          <a:solidFill>
            <a:srgbClr val="6EB0AF"/>
          </a:solidFill>
          <a:ln w="19050">
            <a:solidFill>
              <a:srgbClr val="6EB0AF"/>
            </a:solidFill>
          </a:ln>
        </p:spPr>
        <p:txBody>
          <a:bodyPr/>
          <a:lstStyle/>
          <a:p>
            <a:r>
              <a:rPr kumimoji="1" lang="ja-JP" altLang="en-US" dirty="0">
                <a:solidFill>
                  <a:srgbClr val="FBFBEF"/>
                </a:solidFill>
              </a:rPr>
              <a:t>強い揺れが収まった</a:t>
            </a:r>
          </a:p>
          <a:p>
            <a:r>
              <a:rPr kumimoji="1" lang="ja-JP" altLang="en-US" dirty="0">
                <a:solidFill>
                  <a:srgbClr val="FBFBEF"/>
                </a:solidFill>
              </a:rPr>
              <a:t>次はどうする？</a:t>
            </a:r>
          </a:p>
        </p:txBody>
      </p:sp>
      <p:sp>
        <p:nvSpPr>
          <p:cNvPr id="10" name="テキスト プレースホルダー 9">
            <a:extLst>
              <a:ext uri="{FF2B5EF4-FFF2-40B4-BE49-F238E27FC236}">
                <a16:creationId xmlns:a16="http://schemas.microsoft.com/office/drawing/2014/main" id="{9C6A9862-E145-7728-1DC4-4FB401F16337}"/>
              </a:ext>
            </a:extLst>
          </p:cNvPr>
          <p:cNvSpPr>
            <a:spLocks noGrp="1"/>
          </p:cNvSpPr>
          <p:nvPr>
            <p:ph type="body" sz="quarter" idx="20"/>
          </p:nvPr>
        </p:nvSpPr>
        <p:spPr/>
        <p:txBody>
          <a:bodyPr/>
          <a:lstStyle/>
          <a:p>
            <a:r>
              <a:rPr kumimoji="1" lang="ja-JP" altLang="en-US" dirty="0"/>
              <a:t>いま、あなたが</a:t>
            </a:r>
          </a:p>
          <a:p>
            <a:r>
              <a:rPr kumimoji="1" lang="ja-JP" altLang="en-US" dirty="0"/>
              <a:t>できること</a:t>
            </a:r>
          </a:p>
        </p:txBody>
      </p:sp>
      <p:sp>
        <p:nvSpPr>
          <p:cNvPr id="11" name="テキスト プレースホルダー 10">
            <a:extLst>
              <a:ext uri="{FF2B5EF4-FFF2-40B4-BE49-F238E27FC236}">
                <a16:creationId xmlns:a16="http://schemas.microsoft.com/office/drawing/2014/main" id="{DFD29219-ABA3-C5B5-12EB-299226E5F91A}"/>
              </a:ext>
            </a:extLst>
          </p:cNvPr>
          <p:cNvSpPr>
            <a:spLocks noGrp="1"/>
          </p:cNvSpPr>
          <p:nvPr>
            <p:ph type="body" sz="quarter" idx="21"/>
          </p:nvPr>
        </p:nvSpPr>
        <p:spPr/>
        <p:txBody>
          <a:bodyPr/>
          <a:lstStyle/>
          <a:p>
            <a:r>
              <a:rPr kumimoji="1" lang="ja-JP" altLang="en-US" dirty="0"/>
              <a:t>意見交換を踏まえて</a:t>
            </a:r>
          </a:p>
          <a:p>
            <a:r>
              <a:rPr kumimoji="1" lang="ja-JP" altLang="en-US" dirty="0"/>
              <a:t>ワークシートを</a:t>
            </a:r>
          </a:p>
          <a:p>
            <a:r>
              <a:rPr kumimoji="1" lang="ja-JP" altLang="en-US" dirty="0"/>
              <a:t>点検・修正</a:t>
            </a:r>
          </a:p>
        </p:txBody>
      </p:sp>
      <p:sp>
        <p:nvSpPr>
          <p:cNvPr id="12" name="正方形/長方形 11">
            <a:extLst>
              <a:ext uri="{FF2B5EF4-FFF2-40B4-BE49-F238E27FC236}">
                <a16:creationId xmlns:a16="http://schemas.microsoft.com/office/drawing/2014/main" id="{30E3CC33-AF0A-C825-D5D9-EFE1786B8335}"/>
              </a:ext>
            </a:extLst>
          </p:cNvPr>
          <p:cNvSpPr/>
          <p:nvPr/>
        </p:nvSpPr>
        <p:spPr>
          <a:xfrm>
            <a:off x="3366633" y="-207493"/>
            <a:ext cx="551145" cy="1308683"/>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4400" b="1" dirty="0">
                <a:solidFill>
                  <a:schemeClr val="tx1"/>
                </a:solidFill>
              </a:rPr>
              <a:t>３</a:t>
            </a:r>
          </a:p>
        </p:txBody>
      </p:sp>
      <p:sp>
        <p:nvSpPr>
          <p:cNvPr id="13" name="正方形/長方形 12">
            <a:extLst>
              <a:ext uri="{FF2B5EF4-FFF2-40B4-BE49-F238E27FC236}">
                <a16:creationId xmlns:a16="http://schemas.microsoft.com/office/drawing/2014/main" id="{7C3C58BF-B82D-D71B-7430-C039E66D2A49}"/>
              </a:ext>
            </a:extLst>
          </p:cNvPr>
          <p:cNvSpPr/>
          <p:nvPr/>
        </p:nvSpPr>
        <p:spPr>
          <a:xfrm>
            <a:off x="3822654" y="524899"/>
            <a:ext cx="551145" cy="682458"/>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4400" b="1" dirty="0">
                <a:solidFill>
                  <a:schemeClr val="tx1"/>
                </a:solidFill>
              </a:rPr>
              <a:t>４</a:t>
            </a:r>
          </a:p>
        </p:txBody>
      </p:sp>
      <p:sp>
        <p:nvSpPr>
          <p:cNvPr id="14" name="テキスト ボックス 13">
            <a:extLst>
              <a:ext uri="{FF2B5EF4-FFF2-40B4-BE49-F238E27FC236}">
                <a16:creationId xmlns:a16="http://schemas.microsoft.com/office/drawing/2014/main" id="{22C1BAF6-DD2A-19F8-3DD5-851F0F4F4D80}"/>
              </a:ext>
            </a:extLst>
          </p:cNvPr>
          <p:cNvSpPr txBox="1"/>
          <p:nvPr/>
        </p:nvSpPr>
        <p:spPr>
          <a:xfrm>
            <a:off x="4514959" y="171848"/>
            <a:ext cx="7499169"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 じ　たく　　 きんきゅう  じ　しん そく ほう　　　　　　　　　　　　　ゆ　　　　　　　　　　　　　　　　　  こう どう</a:t>
            </a:r>
          </a:p>
        </p:txBody>
      </p:sp>
      <p:grpSp>
        <p:nvGrpSpPr>
          <p:cNvPr id="15" name="グループ化 14">
            <a:extLst>
              <a:ext uri="{FF2B5EF4-FFF2-40B4-BE49-F238E27FC236}">
                <a16:creationId xmlns:a16="http://schemas.microsoft.com/office/drawing/2014/main" id="{DAAE6839-9CA6-87E8-407C-D7DDA28343E2}"/>
              </a:ext>
            </a:extLst>
          </p:cNvPr>
          <p:cNvGrpSpPr/>
          <p:nvPr/>
        </p:nvGrpSpPr>
        <p:grpSpPr>
          <a:xfrm>
            <a:off x="11129780" y="1034869"/>
            <a:ext cx="894994" cy="1045770"/>
            <a:chOff x="11129780" y="1034869"/>
            <a:chExt cx="894994" cy="1045770"/>
          </a:xfrm>
        </p:grpSpPr>
        <p:pic>
          <p:nvPicPr>
            <p:cNvPr id="16" name="図 15">
              <a:extLst>
                <a:ext uri="{FF2B5EF4-FFF2-40B4-BE49-F238E27FC236}">
                  <a16:creationId xmlns:a16="http://schemas.microsoft.com/office/drawing/2014/main" id="{76332927-7C7F-DAC5-62CF-0082ECD322EF}"/>
                </a:ext>
              </a:extLst>
            </p:cNvPr>
            <p:cNvPicPr>
              <a:picLocks noChangeAspect="1"/>
            </p:cNvPicPr>
            <p:nvPr/>
          </p:nvPicPr>
          <p:blipFill>
            <a:blip r:embed="rId2"/>
            <a:stretch>
              <a:fillRect/>
            </a:stretch>
          </p:blipFill>
          <p:spPr>
            <a:xfrm>
              <a:off x="11129780" y="1034869"/>
              <a:ext cx="894994" cy="1045770"/>
            </a:xfrm>
            <a:prstGeom prst="rect">
              <a:avLst/>
            </a:prstGeom>
          </p:spPr>
        </p:pic>
        <p:sp>
          <p:nvSpPr>
            <p:cNvPr id="17" name="テキスト ボックス 16">
              <a:extLst>
                <a:ext uri="{FF2B5EF4-FFF2-40B4-BE49-F238E27FC236}">
                  <a16:creationId xmlns:a16="http://schemas.microsoft.com/office/drawing/2014/main" id="{AF7BA49E-EAD8-5629-898F-804131C0EBFE}"/>
                </a:ext>
              </a:extLst>
            </p:cNvPr>
            <p:cNvSpPr txBox="1"/>
            <p:nvPr/>
          </p:nvSpPr>
          <p:spPr>
            <a:xfrm>
              <a:off x="11201400" y="1246078"/>
              <a:ext cx="686894" cy="800219"/>
            </a:xfrm>
            <a:prstGeom prst="rect">
              <a:avLst/>
            </a:prstGeom>
            <a:noFill/>
          </p:spPr>
          <p:txBody>
            <a:bodyPr wrap="square" rtlCol="0">
              <a:spAutoFit/>
            </a:bodyPr>
            <a:lstStyle/>
            <a:p>
              <a:pPr algn="ctr"/>
              <a:r>
                <a:rPr kumimoji="1" lang="ja-JP" altLang="en-US" sz="1400" b="1" dirty="0">
                  <a:solidFill>
                    <a:srgbClr val="6EB0AF"/>
                  </a:solidFill>
                </a:rPr>
                <a:t> 目安</a:t>
              </a:r>
              <a:endParaRPr kumimoji="1" lang="en-US" altLang="ja-JP" sz="1400" b="1" dirty="0">
                <a:solidFill>
                  <a:srgbClr val="6EB0AF"/>
                </a:solidFill>
              </a:endParaRPr>
            </a:p>
            <a:p>
              <a:pPr algn="ctr"/>
              <a:r>
                <a:rPr kumimoji="1" lang="ja-JP" altLang="en-US" sz="3200" b="1" dirty="0">
                  <a:solidFill>
                    <a:srgbClr val="6EB0AF"/>
                  </a:solidFill>
                </a:rPr>
                <a:t>５   </a:t>
              </a:r>
            </a:p>
          </p:txBody>
        </p:sp>
      </p:grpSp>
      <p:sp>
        <p:nvSpPr>
          <p:cNvPr id="20" name="テキスト ボックス 19">
            <a:extLst>
              <a:ext uri="{FF2B5EF4-FFF2-40B4-BE49-F238E27FC236}">
                <a16:creationId xmlns:a16="http://schemas.microsoft.com/office/drawing/2014/main" id="{5AEACE50-0F52-DE0D-51C9-63C5AF005AE4}"/>
              </a:ext>
            </a:extLst>
          </p:cNvPr>
          <p:cNvSpPr txBox="1"/>
          <p:nvPr/>
        </p:nvSpPr>
        <p:spPr>
          <a:xfrm>
            <a:off x="4266353" y="1865195"/>
            <a:ext cx="4227439"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じ　　 たく　　　　  きん　きゅう　 じ　　しん　   そく　ほう　　　　　　み　　き</a:t>
            </a:r>
          </a:p>
        </p:txBody>
      </p:sp>
      <p:sp>
        <p:nvSpPr>
          <p:cNvPr id="21" name="テキスト ボックス 20">
            <a:extLst>
              <a:ext uri="{FF2B5EF4-FFF2-40B4-BE49-F238E27FC236}">
                <a16:creationId xmlns:a16="http://schemas.microsoft.com/office/drawing/2014/main" id="{77562BE8-790B-6E99-B496-6B22775CD3E3}"/>
              </a:ext>
            </a:extLst>
          </p:cNvPr>
          <p:cNvSpPr txBox="1"/>
          <p:nvPr/>
        </p:nvSpPr>
        <p:spPr>
          <a:xfrm>
            <a:off x="6532472" y="2594932"/>
            <a:ext cx="768159"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たい　  おう</a:t>
            </a:r>
          </a:p>
        </p:txBody>
      </p:sp>
      <p:sp>
        <p:nvSpPr>
          <p:cNvPr id="22" name="テキスト ボックス 21">
            <a:extLst>
              <a:ext uri="{FF2B5EF4-FFF2-40B4-BE49-F238E27FC236}">
                <a16:creationId xmlns:a16="http://schemas.microsoft.com/office/drawing/2014/main" id="{305FF0F6-CCFA-D244-A255-F7259B57505A}"/>
              </a:ext>
            </a:extLst>
          </p:cNvPr>
          <p:cNvSpPr txBox="1"/>
          <p:nvPr/>
        </p:nvSpPr>
        <p:spPr>
          <a:xfrm>
            <a:off x="4048122" y="3985384"/>
            <a:ext cx="5147563"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じっ 　さい　　　　　つよ　　　　　  ゆ　　　　　　　　　　　　　　　　　　　  なが　　　　　つづ　</a:t>
            </a:r>
          </a:p>
        </p:txBody>
      </p:sp>
      <p:sp>
        <p:nvSpPr>
          <p:cNvPr id="23" name="テキスト ボックス 22">
            <a:extLst>
              <a:ext uri="{FF2B5EF4-FFF2-40B4-BE49-F238E27FC236}">
                <a16:creationId xmlns:a16="http://schemas.microsoft.com/office/drawing/2014/main" id="{AE163587-6CEF-E09A-BA0E-20BA1AEA4541}"/>
              </a:ext>
            </a:extLst>
          </p:cNvPr>
          <p:cNvSpPr txBox="1"/>
          <p:nvPr/>
        </p:nvSpPr>
        <p:spPr>
          <a:xfrm>
            <a:off x="5683882" y="4677656"/>
            <a:ext cx="2169184"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あと　　　　　 ゆ　　　　　　　　　おさ</a:t>
            </a:r>
          </a:p>
        </p:txBody>
      </p:sp>
      <p:sp>
        <p:nvSpPr>
          <p:cNvPr id="24" name="テキスト ボックス 23">
            <a:extLst>
              <a:ext uri="{FF2B5EF4-FFF2-40B4-BE49-F238E27FC236}">
                <a16:creationId xmlns:a16="http://schemas.microsoft.com/office/drawing/2014/main" id="{DCE78E07-4D38-706A-0596-E4CEEC9A2A24}"/>
              </a:ext>
            </a:extLst>
          </p:cNvPr>
          <p:cNvSpPr txBox="1"/>
          <p:nvPr/>
        </p:nvSpPr>
        <p:spPr>
          <a:xfrm>
            <a:off x="6546747" y="5387324"/>
            <a:ext cx="732893"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こう　 どう</a:t>
            </a:r>
          </a:p>
        </p:txBody>
      </p:sp>
      <p:grpSp>
        <p:nvGrpSpPr>
          <p:cNvPr id="25" name="グループ化 24">
            <a:extLst>
              <a:ext uri="{FF2B5EF4-FFF2-40B4-BE49-F238E27FC236}">
                <a16:creationId xmlns:a16="http://schemas.microsoft.com/office/drawing/2014/main" id="{500A6C2C-B5B3-A018-BF12-ABEABD118439}"/>
              </a:ext>
            </a:extLst>
          </p:cNvPr>
          <p:cNvGrpSpPr/>
          <p:nvPr/>
        </p:nvGrpSpPr>
        <p:grpSpPr>
          <a:xfrm>
            <a:off x="11095726" y="2046297"/>
            <a:ext cx="933450" cy="688955"/>
            <a:chOff x="11095726" y="2046297"/>
            <a:chExt cx="933450" cy="688955"/>
          </a:xfrm>
        </p:grpSpPr>
        <p:sp>
          <p:nvSpPr>
            <p:cNvPr id="26" name="正方形/長方形 25">
              <a:extLst>
                <a:ext uri="{FF2B5EF4-FFF2-40B4-BE49-F238E27FC236}">
                  <a16:creationId xmlns:a16="http://schemas.microsoft.com/office/drawing/2014/main" id="{B20F54E7-6BA7-FBA4-4AA8-B483F0902FCA}"/>
                </a:ext>
              </a:extLst>
            </p:cNvPr>
            <p:cNvSpPr/>
            <p:nvPr/>
          </p:nvSpPr>
          <p:spPr>
            <a:xfrm>
              <a:off x="11095726" y="2378395"/>
              <a:ext cx="933450" cy="356857"/>
            </a:xfrm>
            <a:prstGeom prst="rect">
              <a:avLst/>
            </a:prstGeom>
            <a:solidFill>
              <a:srgbClr val="6EB0AF"/>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200" b="1" dirty="0">
                  <a:solidFill>
                    <a:schemeClr val="tx1"/>
                  </a:solidFill>
                  <a:latin typeface="Century Gothic" panose="020B0502020202020204" pitchFamily="34" charset="0"/>
                </a:rPr>
                <a:t>Check4</a:t>
              </a:r>
              <a:endParaRPr kumimoji="1" lang="ja-JP" altLang="en-US" sz="1200" b="1" dirty="0">
                <a:solidFill>
                  <a:schemeClr val="tx1"/>
                </a:solidFill>
                <a:latin typeface="Century Gothic" panose="020B0502020202020204" pitchFamily="34" charset="0"/>
              </a:endParaRPr>
            </a:p>
          </p:txBody>
        </p:sp>
        <p:sp>
          <p:nvSpPr>
            <p:cNvPr id="27" name="正方形/長方形 26">
              <a:extLst>
                <a:ext uri="{FF2B5EF4-FFF2-40B4-BE49-F238E27FC236}">
                  <a16:creationId xmlns:a16="http://schemas.microsoft.com/office/drawing/2014/main" id="{9807EE0B-C944-599D-4059-29B7C741FEC1}"/>
                </a:ext>
              </a:extLst>
            </p:cNvPr>
            <p:cNvSpPr/>
            <p:nvPr/>
          </p:nvSpPr>
          <p:spPr>
            <a:xfrm>
              <a:off x="11095726" y="2046297"/>
              <a:ext cx="929048" cy="406127"/>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kumimoji="1" lang="ja-JP" altLang="en-US" sz="1100" b="1" dirty="0">
                  <a:solidFill>
                    <a:srgbClr val="6EB0AF"/>
                  </a:solidFill>
                </a:rPr>
                <a:t>ワークシート</a:t>
              </a:r>
            </a:p>
          </p:txBody>
        </p:sp>
      </p:grpSp>
      <p:sp>
        <p:nvSpPr>
          <p:cNvPr id="28" name="正方形/長方形 27">
            <a:extLst>
              <a:ext uri="{FF2B5EF4-FFF2-40B4-BE49-F238E27FC236}">
                <a16:creationId xmlns:a16="http://schemas.microsoft.com/office/drawing/2014/main" id="{08D762F5-28BB-559E-727E-2D919736BD33}"/>
              </a:ext>
            </a:extLst>
          </p:cNvPr>
          <p:cNvSpPr/>
          <p:nvPr/>
        </p:nvSpPr>
        <p:spPr>
          <a:xfrm>
            <a:off x="11093525" y="2770186"/>
            <a:ext cx="933450" cy="356857"/>
          </a:xfrm>
          <a:prstGeom prst="rect">
            <a:avLst/>
          </a:prstGeom>
          <a:solidFill>
            <a:srgbClr val="6EB0AF"/>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200" b="1" dirty="0">
                <a:solidFill>
                  <a:schemeClr val="tx1"/>
                </a:solidFill>
                <a:latin typeface="Century Gothic" panose="020B0502020202020204" pitchFamily="34" charset="0"/>
              </a:rPr>
              <a:t>Check5</a:t>
            </a:r>
            <a:endParaRPr kumimoji="1" lang="ja-JP" altLang="en-US" sz="1200" b="1"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2601347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正方形/長方形 79">
            <a:extLst>
              <a:ext uri="{FF2B5EF4-FFF2-40B4-BE49-F238E27FC236}">
                <a16:creationId xmlns:a16="http://schemas.microsoft.com/office/drawing/2014/main" id="{6A9EF9EE-0BFA-0179-F965-D7364A7744A2}"/>
              </a:ext>
            </a:extLst>
          </p:cNvPr>
          <p:cNvSpPr/>
          <p:nvPr/>
        </p:nvSpPr>
        <p:spPr>
          <a:xfrm>
            <a:off x="6096000" y="1070810"/>
            <a:ext cx="5848493" cy="5302049"/>
          </a:xfrm>
          <a:prstGeom prst="rect">
            <a:avLst/>
          </a:prstGeom>
          <a:solidFill>
            <a:srgbClr val="CFE9EA"/>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82" name="図 81">
            <a:extLst>
              <a:ext uri="{FF2B5EF4-FFF2-40B4-BE49-F238E27FC236}">
                <a16:creationId xmlns:a16="http://schemas.microsoft.com/office/drawing/2014/main" id="{AE034BCD-6E90-ADCC-110C-AC0C5F92A5A8}"/>
              </a:ext>
            </a:extLst>
          </p:cNvPr>
          <p:cNvPicPr>
            <a:picLocks noChangeAspect="1"/>
          </p:cNvPicPr>
          <p:nvPr/>
        </p:nvPicPr>
        <p:blipFill>
          <a:blip r:embed="rId3"/>
          <a:stretch>
            <a:fillRect/>
          </a:stretch>
        </p:blipFill>
        <p:spPr>
          <a:xfrm>
            <a:off x="6712929" y="2374105"/>
            <a:ext cx="5177476" cy="3882913"/>
          </a:xfrm>
          <a:prstGeom prst="rect">
            <a:avLst/>
          </a:prstGeom>
        </p:spPr>
      </p:pic>
      <p:sp>
        <p:nvSpPr>
          <p:cNvPr id="79" name="正方形/長方形 78">
            <a:extLst>
              <a:ext uri="{FF2B5EF4-FFF2-40B4-BE49-F238E27FC236}">
                <a16:creationId xmlns:a16="http://schemas.microsoft.com/office/drawing/2014/main" id="{311A4A45-9B16-E2C0-58AB-86A1CB9E7C59}"/>
              </a:ext>
            </a:extLst>
          </p:cNvPr>
          <p:cNvSpPr/>
          <p:nvPr/>
        </p:nvSpPr>
        <p:spPr>
          <a:xfrm>
            <a:off x="186743" y="1070811"/>
            <a:ext cx="5250460" cy="5302049"/>
          </a:xfrm>
          <a:prstGeom prst="rect">
            <a:avLst/>
          </a:prstGeom>
          <a:solidFill>
            <a:srgbClr val="CFE9EA"/>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65AB165D-5C10-9F4E-B153-4D81DF00F3DB}"/>
              </a:ext>
            </a:extLst>
          </p:cNvPr>
          <p:cNvSpPr>
            <a:spLocks noGrp="1"/>
          </p:cNvSpPr>
          <p:nvPr>
            <p:ph type="body" sz="quarter" idx="10"/>
          </p:nvPr>
        </p:nvSpPr>
        <p:spPr/>
        <p:txBody>
          <a:bodyPr/>
          <a:lstStyle/>
          <a:p>
            <a:r>
              <a:rPr kumimoji="1" lang="ja-JP" altLang="en-US" dirty="0"/>
              <a:t>グループワークの流れ</a:t>
            </a:r>
          </a:p>
        </p:txBody>
      </p:sp>
      <p:sp>
        <p:nvSpPr>
          <p:cNvPr id="3" name="テキスト プレースホルダー 2">
            <a:extLst>
              <a:ext uri="{FF2B5EF4-FFF2-40B4-BE49-F238E27FC236}">
                <a16:creationId xmlns:a16="http://schemas.microsoft.com/office/drawing/2014/main" id="{B7140F8D-0227-6141-849D-B5CBF705EE0B}"/>
              </a:ext>
            </a:extLst>
          </p:cNvPr>
          <p:cNvSpPr>
            <a:spLocks noGrp="1"/>
          </p:cNvSpPr>
          <p:nvPr>
            <p:ph type="body" sz="quarter" idx="11"/>
          </p:nvPr>
        </p:nvSpPr>
        <p:spPr/>
        <p:txBody>
          <a:bodyPr anchor="ctr"/>
          <a:lstStyle/>
          <a:p>
            <a:r>
              <a:rPr kumimoji="1" lang="en-US" altLang="ja-JP" dirty="0"/>
              <a:t>2</a:t>
            </a:r>
            <a:endParaRPr kumimoji="1" lang="ja-JP" altLang="en-US"/>
          </a:p>
        </p:txBody>
      </p:sp>
      <p:sp>
        <p:nvSpPr>
          <p:cNvPr id="6" name="テキスト ボックス 5">
            <a:extLst>
              <a:ext uri="{FF2B5EF4-FFF2-40B4-BE49-F238E27FC236}">
                <a16:creationId xmlns:a16="http://schemas.microsoft.com/office/drawing/2014/main" id="{47284A7A-2BCD-6C49-B257-1B6B769221BC}"/>
              </a:ext>
            </a:extLst>
          </p:cNvPr>
          <p:cNvSpPr txBox="1"/>
          <p:nvPr/>
        </p:nvSpPr>
        <p:spPr>
          <a:xfrm>
            <a:off x="6940604" y="99916"/>
            <a:ext cx="44114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なが</a:t>
            </a:r>
          </a:p>
        </p:txBody>
      </p:sp>
      <p:grpSp>
        <p:nvGrpSpPr>
          <p:cNvPr id="25" name="グループ化 24">
            <a:extLst>
              <a:ext uri="{FF2B5EF4-FFF2-40B4-BE49-F238E27FC236}">
                <a16:creationId xmlns:a16="http://schemas.microsoft.com/office/drawing/2014/main" id="{69C4734A-4623-FE7B-4735-7A229F8C16C8}"/>
              </a:ext>
            </a:extLst>
          </p:cNvPr>
          <p:cNvGrpSpPr/>
          <p:nvPr/>
        </p:nvGrpSpPr>
        <p:grpSpPr>
          <a:xfrm>
            <a:off x="478366" y="1376646"/>
            <a:ext cx="4133938" cy="858767"/>
            <a:chOff x="478366" y="1363553"/>
            <a:chExt cx="4133938" cy="858767"/>
          </a:xfrm>
        </p:grpSpPr>
        <p:sp>
          <p:nvSpPr>
            <p:cNvPr id="12" name="テキスト ボックス 11">
              <a:extLst>
                <a:ext uri="{FF2B5EF4-FFF2-40B4-BE49-F238E27FC236}">
                  <a16:creationId xmlns:a16="http://schemas.microsoft.com/office/drawing/2014/main" id="{4CDC0FBB-08EE-8245-9CEA-9BA9D7E8547C}"/>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17" name="四角形: 角を丸くする 16">
              <a:extLst>
                <a:ext uri="{FF2B5EF4-FFF2-40B4-BE49-F238E27FC236}">
                  <a16:creationId xmlns:a16="http://schemas.microsoft.com/office/drawing/2014/main" id="{75B9C778-D950-A394-CCBF-0928F931702E}"/>
                </a:ext>
              </a:extLst>
            </p:cNvPr>
            <p:cNvSpPr/>
            <p:nvPr/>
          </p:nvSpPr>
          <p:spPr>
            <a:xfrm>
              <a:off x="478366" y="1366463"/>
              <a:ext cx="4133938" cy="838434"/>
            </a:xfrm>
            <a:prstGeom prst="roundRect">
              <a:avLst/>
            </a:prstGeom>
            <a:solidFill>
              <a:srgbClr val="FBFBE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lIns="1080000" tIns="90000" bIns="0" rtlCol="0" anchor="ctr"/>
            <a:lstStyle/>
            <a:p>
              <a:pPr>
                <a:lnSpc>
                  <a:spcPts val="2700"/>
                </a:lnSpc>
              </a:pPr>
              <a:r>
                <a:rPr lang="ja-JP" altLang="en-US" sz="2000" b="1" dirty="0">
                  <a:solidFill>
                    <a:srgbClr val="6EB0AF"/>
                  </a:solidFill>
                  <a:latin typeface="メイリオ" panose="020B0604030504040204" pitchFamily="50" charset="-128"/>
                </a:rPr>
                <a:t>自宅にある</a:t>
              </a:r>
              <a:endParaRPr lang="en-US" altLang="ja-JP" sz="2000" b="1" dirty="0">
                <a:solidFill>
                  <a:srgbClr val="6EB0AF"/>
                </a:solidFill>
                <a:latin typeface="メイリオ" panose="020B0604030504040204" pitchFamily="50" charset="-128"/>
              </a:endParaRPr>
            </a:p>
            <a:p>
              <a:pPr>
                <a:lnSpc>
                  <a:spcPts val="2700"/>
                </a:lnSpc>
              </a:pPr>
              <a:r>
                <a:rPr lang="ja-JP" altLang="en-US" sz="2000" b="1" dirty="0">
                  <a:solidFill>
                    <a:srgbClr val="6EB0AF"/>
                  </a:solidFill>
                  <a:latin typeface="メイリオ" panose="020B0604030504040204" pitchFamily="50" charset="-128"/>
                </a:rPr>
                <a:t>地震のリスク</a:t>
              </a:r>
              <a:endParaRPr kumimoji="1" lang="ja-JP" altLang="en-US" sz="2000" dirty="0">
                <a:solidFill>
                  <a:srgbClr val="6EB0AF"/>
                </a:solidFill>
              </a:endParaRPr>
            </a:p>
          </p:txBody>
        </p:sp>
        <p:sp>
          <p:nvSpPr>
            <p:cNvPr id="21" name="四角形: 角を丸くする 20">
              <a:extLst>
                <a:ext uri="{FF2B5EF4-FFF2-40B4-BE49-F238E27FC236}">
                  <a16:creationId xmlns:a16="http://schemas.microsoft.com/office/drawing/2014/main" id="{844ED5A0-63C8-0C3F-FF23-C10917D18912}"/>
                </a:ext>
              </a:extLst>
            </p:cNvPr>
            <p:cNvSpPr/>
            <p:nvPr/>
          </p:nvSpPr>
          <p:spPr>
            <a:xfrm>
              <a:off x="501828" y="1363553"/>
              <a:ext cx="847696" cy="838434"/>
            </a:xfrm>
            <a:prstGeom prst="roundRect">
              <a:avLst/>
            </a:prstGeom>
            <a:solidFill>
              <a:srgbClr val="6EB0A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7A961384-1483-C294-C99C-980A9DE95147}"/>
                </a:ext>
              </a:extLst>
            </p:cNvPr>
            <p:cNvSpPr txBox="1"/>
            <p:nvPr/>
          </p:nvSpPr>
          <p:spPr>
            <a:xfrm>
              <a:off x="501828" y="1466251"/>
              <a:ext cx="800219" cy="276999"/>
            </a:xfrm>
            <a:prstGeom prst="rect">
              <a:avLst/>
            </a:prstGeom>
            <a:noFill/>
          </p:spPr>
          <p:txBody>
            <a:bodyPr wrap="none" rtlCol="0">
              <a:spAutoFit/>
            </a:bodyPr>
            <a:lstStyle/>
            <a:p>
              <a:r>
                <a:rPr kumimoji="1" lang="ja-JP" altLang="en-US" sz="1200" b="1" dirty="0"/>
                <a:t>意見交換</a:t>
              </a:r>
            </a:p>
          </p:txBody>
        </p:sp>
        <p:sp>
          <p:nvSpPr>
            <p:cNvPr id="18" name="テキスト ボックス 17">
              <a:extLst>
                <a:ext uri="{FF2B5EF4-FFF2-40B4-BE49-F238E27FC236}">
                  <a16:creationId xmlns:a16="http://schemas.microsoft.com/office/drawing/2014/main" id="{1C5B215A-2BDE-D944-BDD3-BE5A64186BDA}"/>
                </a:ext>
              </a:extLst>
            </p:cNvPr>
            <p:cNvSpPr txBox="1"/>
            <p:nvPr/>
          </p:nvSpPr>
          <p:spPr>
            <a:xfrm>
              <a:off x="624237" y="1373391"/>
              <a:ext cx="589905"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い  けんこうかん</a:t>
              </a:r>
            </a:p>
          </p:txBody>
        </p:sp>
        <p:sp>
          <p:nvSpPr>
            <p:cNvPr id="23" name="テキスト ボックス 22">
              <a:extLst>
                <a:ext uri="{FF2B5EF4-FFF2-40B4-BE49-F238E27FC236}">
                  <a16:creationId xmlns:a16="http://schemas.microsoft.com/office/drawing/2014/main" id="{41D69158-CAB6-8009-E979-EF52576FE037}"/>
                </a:ext>
              </a:extLst>
            </p:cNvPr>
            <p:cNvSpPr txBox="1"/>
            <p:nvPr/>
          </p:nvSpPr>
          <p:spPr>
            <a:xfrm>
              <a:off x="672497" y="1637545"/>
              <a:ext cx="461986" cy="584775"/>
            </a:xfrm>
            <a:prstGeom prst="rect">
              <a:avLst/>
            </a:prstGeom>
            <a:noFill/>
          </p:spPr>
          <p:txBody>
            <a:bodyPr wrap="none" rtlCol="0">
              <a:spAutoFit/>
            </a:bodyPr>
            <a:lstStyle/>
            <a:p>
              <a:r>
                <a:rPr kumimoji="1" lang="en-US" altLang="ja-JP" sz="3200" b="1" dirty="0">
                  <a:latin typeface="+mj-ea"/>
                  <a:ea typeface="+mj-ea"/>
                </a:rPr>
                <a:t>1</a:t>
              </a:r>
              <a:endParaRPr kumimoji="1" lang="ja-JP" altLang="en-US" sz="3200" b="1" dirty="0">
                <a:latin typeface="+mj-ea"/>
                <a:ea typeface="+mj-ea"/>
              </a:endParaRPr>
            </a:p>
          </p:txBody>
        </p:sp>
        <p:sp>
          <p:nvSpPr>
            <p:cNvPr id="9" name="テキスト ボックス 8">
              <a:extLst>
                <a:ext uri="{FF2B5EF4-FFF2-40B4-BE49-F238E27FC236}">
                  <a16:creationId xmlns:a16="http://schemas.microsoft.com/office/drawing/2014/main" id="{21094A70-826F-D04D-8F90-C2D87EDC6225}"/>
                </a:ext>
              </a:extLst>
            </p:cNvPr>
            <p:cNvSpPr txBox="1"/>
            <p:nvPr/>
          </p:nvSpPr>
          <p:spPr>
            <a:xfrm>
              <a:off x="1630720" y="1401992"/>
              <a:ext cx="480901" cy="146194"/>
            </a:xfrm>
            <a:prstGeom prst="rect">
              <a:avLst/>
            </a:prstGeom>
            <a:noFill/>
          </p:spPr>
          <p:txBody>
            <a:bodyPr wrap="none" lIns="0" tIns="0" rIns="0" bIns="0" rtlCol="0">
              <a:spAutoFit/>
            </a:bodyPr>
            <a:lstStyle/>
            <a:p>
              <a:pPr>
                <a:lnSpc>
                  <a:spcPts val="1200"/>
                </a:lnSpc>
              </a:pPr>
              <a:r>
                <a:rPr kumimoji="1" lang="en-US" altLang="ja-JP" sz="800" dirty="0">
                  <a:solidFill>
                    <a:srgbClr val="6EB0AF"/>
                  </a:solidFill>
                  <a:latin typeface="メイリオ" panose="020B0604030504040204" pitchFamily="50" charset="-128"/>
                  <a:ea typeface="メイリオ" panose="020B0604030504040204" pitchFamily="50" charset="-128"/>
                </a:rPr>
                <a:t> </a:t>
              </a:r>
              <a:r>
                <a:rPr kumimoji="1" lang="ja-JP" altLang="en-US" sz="800" dirty="0">
                  <a:solidFill>
                    <a:srgbClr val="6EB0AF"/>
                  </a:solidFill>
                  <a:latin typeface="メイリオ" panose="020B0604030504040204" pitchFamily="50" charset="-128"/>
                  <a:ea typeface="メイリオ" panose="020B0604030504040204" pitchFamily="50" charset="-128"/>
                </a:rPr>
                <a:t>じ　 たく</a:t>
              </a:r>
            </a:p>
          </p:txBody>
        </p:sp>
        <p:sp>
          <p:nvSpPr>
            <p:cNvPr id="10" name="テキスト ボックス 9">
              <a:extLst>
                <a:ext uri="{FF2B5EF4-FFF2-40B4-BE49-F238E27FC236}">
                  <a16:creationId xmlns:a16="http://schemas.microsoft.com/office/drawing/2014/main" id="{2AE09A74-A4EB-2947-A965-A14DBF8EE7B8}"/>
                </a:ext>
              </a:extLst>
            </p:cNvPr>
            <p:cNvSpPr txBox="1"/>
            <p:nvPr/>
          </p:nvSpPr>
          <p:spPr>
            <a:xfrm>
              <a:off x="1630720" y="1744477"/>
              <a:ext cx="1782539" cy="300082"/>
            </a:xfrm>
            <a:prstGeom prst="rect">
              <a:avLst/>
            </a:prstGeom>
            <a:noFill/>
          </p:spPr>
          <p:txBody>
            <a:bodyPr wrap="none" lIns="0" tIns="0" rIns="0" bIns="0" rtlCol="0">
              <a:spAutoFit/>
            </a:bodyPr>
            <a:lstStyle/>
            <a:p>
              <a:pPr>
                <a:lnSpc>
                  <a:spcPts val="1200"/>
                </a:lnSpc>
              </a:pPr>
              <a:r>
                <a:rPr lang="ja-JP" altLang="en-US" sz="800" dirty="0">
                  <a:solidFill>
                    <a:srgbClr val="6EB0AF"/>
                  </a:solidFill>
                  <a:latin typeface="メイリオ" panose="020B0604030504040204" pitchFamily="50" charset="-128"/>
                  <a:ea typeface="メイリオ" panose="020B0604030504040204" pitchFamily="50" charset="-128"/>
                </a:rPr>
                <a:t> じ   しん　　　　　　　　　　　　　</a:t>
              </a:r>
              <a:endParaRPr lang="en-US" altLang="ja-JP" sz="800" dirty="0">
                <a:solidFill>
                  <a:srgbClr val="6EB0AF"/>
                </a:solidFill>
                <a:latin typeface="メイリオ" panose="020B0604030504040204" pitchFamily="50" charset="-128"/>
                <a:ea typeface="メイリオ" panose="020B0604030504040204" pitchFamily="50" charset="-128"/>
              </a:endParaRPr>
            </a:p>
            <a:p>
              <a:pPr>
                <a:lnSpc>
                  <a:spcPts val="1200"/>
                </a:lnSpc>
              </a:pPr>
              <a:endParaRPr kumimoji="1" lang="ja-JP" altLang="en-US" sz="800" dirty="0">
                <a:solidFill>
                  <a:srgbClr val="6EB0AF"/>
                </a:solidFill>
                <a:latin typeface="メイリオ" panose="020B0604030504040204" pitchFamily="50" charset="-128"/>
                <a:ea typeface="メイリオ" panose="020B0604030504040204" pitchFamily="50" charset="-128"/>
              </a:endParaRPr>
            </a:p>
          </p:txBody>
        </p:sp>
      </p:grpSp>
      <p:grpSp>
        <p:nvGrpSpPr>
          <p:cNvPr id="26" name="グループ化 25">
            <a:extLst>
              <a:ext uri="{FF2B5EF4-FFF2-40B4-BE49-F238E27FC236}">
                <a16:creationId xmlns:a16="http://schemas.microsoft.com/office/drawing/2014/main" id="{E27B6ED4-DC79-7315-F98C-6EADDB30B8F0}"/>
              </a:ext>
            </a:extLst>
          </p:cNvPr>
          <p:cNvGrpSpPr/>
          <p:nvPr/>
        </p:nvGrpSpPr>
        <p:grpSpPr>
          <a:xfrm>
            <a:off x="478366" y="2652632"/>
            <a:ext cx="4133938" cy="858767"/>
            <a:chOff x="478366" y="1363553"/>
            <a:chExt cx="4133938" cy="858767"/>
          </a:xfrm>
        </p:grpSpPr>
        <p:sp>
          <p:nvSpPr>
            <p:cNvPr id="27" name="テキスト ボックス 26">
              <a:extLst>
                <a:ext uri="{FF2B5EF4-FFF2-40B4-BE49-F238E27FC236}">
                  <a16:creationId xmlns:a16="http://schemas.microsoft.com/office/drawing/2014/main" id="{3EE44AD5-4791-B18C-8153-218F846546E3}"/>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28" name="四角形: 角を丸くする 27">
              <a:extLst>
                <a:ext uri="{FF2B5EF4-FFF2-40B4-BE49-F238E27FC236}">
                  <a16:creationId xmlns:a16="http://schemas.microsoft.com/office/drawing/2014/main" id="{6EE73509-FA89-2B64-F73C-230120DD9AB0}"/>
                </a:ext>
              </a:extLst>
            </p:cNvPr>
            <p:cNvSpPr/>
            <p:nvPr/>
          </p:nvSpPr>
          <p:spPr>
            <a:xfrm>
              <a:off x="478366" y="1366463"/>
              <a:ext cx="4133938" cy="838434"/>
            </a:xfrm>
            <a:prstGeom prst="roundRect">
              <a:avLst/>
            </a:prstGeom>
            <a:solidFill>
              <a:srgbClr val="FBFBE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lIns="1080000" tIns="90000" bIns="0" rtlCol="0" anchor="ctr"/>
            <a:lstStyle/>
            <a:p>
              <a:pPr>
                <a:lnSpc>
                  <a:spcPts val="2700"/>
                </a:lnSpc>
              </a:pPr>
              <a:r>
                <a:rPr lang="ja-JP" altLang="en-US" sz="2000" b="1" dirty="0">
                  <a:solidFill>
                    <a:srgbClr val="6EB0AF"/>
                  </a:solidFill>
                  <a:latin typeface="メイリオ" panose="020B0604030504040204" pitchFamily="50" charset="-128"/>
                </a:rPr>
                <a:t>自宅周辺の</a:t>
              </a:r>
            </a:p>
            <a:p>
              <a:pPr>
                <a:lnSpc>
                  <a:spcPts val="2700"/>
                </a:lnSpc>
              </a:pPr>
              <a:r>
                <a:rPr lang="ja-JP" altLang="en-US" sz="2000" b="1" dirty="0">
                  <a:solidFill>
                    <a:srgbClr val="6EB0AF"/>
                  </a:solidFill>
                  <a:latin typeface="メイリオ" panose="020B0604030504040204" pitchFamily="50" charset="-128"/>
                </a:rPr>
                <a:t>地震・津波のリスク</a:t>
              </a:r>
            </a:p>
          </p:txBody>
        </p:sp>
        <p:sp>
          <p:nvSpPr>
            <p:cNvPr id="29" name="四角形: 角を丸くする 28">
              <a:extLst>
                <a:ext uri="{FF2B5EF4-FFF2-40B4-BE49-F238E27FC236}">
                  <a16:creationId xmlns:a16="http://schemas.microsoft.com/office/drawing/2014/main" id="{B7C4E676-96D3-ABB1-299B-E54215E81816}"/>
                </a:ext>
              </a:extLst>
            </p:cNvPr>
            <p:cNvSpPr/>
            <p:nvPr/>
          </p:nvSpPr>
          <p:spPr>
            <a:xfrm>
              <a:off x="501828" y="1363553"/>
              <a:ext cx="847696" cy="838434"/>
            </a:xfrm>
            <a:prstGeom prst="roundRect">
              <a:avLst/>
            </a:prstGeom>
            <a:solidFill>
              <a:srgbClr val="6EB0A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26C8CC61-FF2D-E64B-757F-3D34072FDB1D}"/>
                </a:ext>
              </a:extLst>
            </p:cNvPr>
            <p:cNvSpPr txBox="1"/>
            <p:nvPr/>
          </p:nvSpPr>
          <p:spPr>
            <a:xfrm>
              <a:off x="501828" y="1466251"/>
              <a:ext cx="800219" cy="276999"/>
            </a:xfrm>
            <a:prstGeom prst="rect">
              <a:avLst/>
            </a:prstGeom>
            <a:noFill/>
          </p:spPr>
          <p:txBody>
            <a:bodyPr wrap="none" rtlCol="0">
              <a:spAutoFit/>
            </a:bodyPr>
            <a:lstStyle/>
            <a:p>
              <a:r>
                <a:rPr kumimoji="1" lang="ja-JP" altLang="en-US" sz="1200" b="1" dirty="0"/>
                <a:t>意見交換</a:t>
              </a:r>
            </a:p>
          </p:txBody>
        </p:sp>
        <p:sp>
          <p:nvSpPr>
            <p:cNvPr id="35" name="テキスト ボックス 34">
              <a:extLst>
                <a:ext uri="{FF2B5EF4-FFF2-40B4-BE49-F238E27FC236}">
                  <a16:creationId xmlns:a16="http://schemas.microsoft.com/office/drawing/2014/main" id="{04347957-FA59-6A22-AEE0-5A385C651AB0}"/>
                </a:ext>
              </a:extLst>
            </p:cNvPr>
            <p:cNvSpPr txBox="1"/>
            <p:nvPr/>
          </p:nvSpPr>
          <p:spPr>
            <a:xfrm>
              <a:off x="624237" y="1373391"/>
              <a:ext cx="589905"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い  けんこうかん</a:t>
              </a:r>
            </a:p>
          </p:txBody>
        </p:sp>
        <p:sp>
          <p:nvSpPr>
            <p:cNvPr id="36" name="テキスト ボックス 35">
              <a:extLst>
                <a:ext uri="{FF2B5EF4-FFF2-40B4-BE49-F238E27FC236}">
                  <a16:creationId xmlns:a16="http://schemas.microsoft.com/office/drawing/2014/main" id="{BC57BF6E-CFE0-1AC2-D299-9317C11BD044}"/>
                </a:ext>
              </a:extLst>
            </p:cNvPr>
            <p:cNvSpPr txBox="1"/>
            <p:nvPr/>
          </p:nvSpPr>
          <p:spPr>
            <a:xfrm>
              <a:off x="611581" y="1637545"/>
              <a:ext cx="595035" cy="584775"/>
            </a:xfrm>
            <a:prstGeom prst="rect">
              <a:avLst/>
            </a:prstGeom>
            <a:noFill/>
          </p:spPr>
          <p:txBody>
            <a:bodyPr wrap="none" rtlCol="0">
              <a:spAutoFit/>
            </a:bodyPr>
            <a:lstStyle/>
            <a:p>
              <a:r>
                <a:rPr kumimoji="1" lang="ja-JP" altLang="en-US" sz="3200" b="1" dirty="0">
                  <a:latin typeface="+mj-ea"/>
                  <a:ea typeface="+mj-ea"/>
                </a:rPr>
                <a:t>２</a:t>
              </a:r>
            </a:p>
          </p:txBody>
        </p:sp>
        <p:sp>
          <p:nvSpPr>
            <p:cNvPr id="37" name="テキスト ボックス 36">
              <a:extLst>
                <a:ext uri="{FF2B5EF4-FFF2-40B4-BE49-F238E27FC236}">
                  <a16:creationId xmlns:a16="http://schemas.microsoft.com/office/drawing/2014/main" id="{19856716-D194-909E-8E5D-B8ABC3B7F7A7}"/>
                </a:ext>
              </a:extLst>
            </p:cNvPr>
            <p:cNvSpPr txBox="1"/>
            <p:nvPr/>
          </p:nvSpPr>
          <p:spPr>
            <a:xfrm>
              <a:off x="1630720" y="1401992"/>
              <a:ext cx="993862" cy="146194"/>
            </a:xfrm>
            <a:prstGeom prst="rect">
              <a:avLst/>
            </a:prstGeom>
            <a:noFill/>
          </p:spPr>
          <p:txBody>
            <a:bodyPr wrap="none" lIns="0" tIns="0" rIns="0" bIns="0" rtlCol="0">
              <a:spAutoFit/>
            </a:bodyPr>
            <a:lstStyle/>
            <a:p>
              <a:pPr>
                <a:lnSpc>
                  <a:spcPts val="1200"/>
                </a:lnSpc>
              </a:pPr>
              <a:r>
                <a:rPr kumimoji="1" lang="en-US" altLang="ja-JP" sz="800" dirty="0">
                  <a:solidFill>
                    <a:srgbClr val="6EB0AF"/>
                  </a:solidFill>
                  <a:latin typeface="メイリオ" panose="020B0604030504040204" pitchFamily="50" charset="-128"/>
                  <a:ea typeface="メイリオ" panose="020B0604030504040204" pitchFamily="50" charset="-128"/>
                </a:rPr>
                <a:t> </a:t>
              </a:r>
              <a:r>
                <a:rPr kumimoji="1" lang="ja-JP" altLang="en-US" sz="800" dirty="0">
                  <a:solidFill>
                    <a:srgbClr val="6EB0AF"/>
                  </a:solidFill>
                  <a:latin typeface="メイリオ" panose="020B0604030504040204" pitchFamily="50" charset="-128"/>
                  <a:ea typeface="メイリオ" panose="020B0604030504040204" pitchFamily="50" charset="-128"/>
                </a:rPr>
                <a:t>じ　たく しゅうへん</a:t>
              </a:r>
            </a:p>
          </p:txBody>
        </p:sp>
        <p:sp>
          <p:nvSpPr>
            <p:cNvPr id="38" name="テキスト ボックス 37">
              <a:extLst>
                <a:ext uri="{FF2B5EF4-FFF2-40B4-BE49-F238E27FC236}">
                  <a16:creationId xmlns:a16="http://schemas.microsoft.com/office/drawing/2014/main" id="{F2D8BD85-0FBF-EC9B-DCA5-9FC812C851E8}"/>
                </a:ext>
              </a:extLst>
            </p:cNvPr>
            <p:cNvSpPr txBox="1"/>
            <p:nvPr/>
          </p:nvSpPr>
          <p:spPr>
            <a:xfrm>
              <a:off x="1630720" y="1744477"/>
              <a:ext cx="1853071" cy="146194"/>
            </a:xfrm>
            <a:prstGeom prst="rect">
              <a:avLst/>
            </a:prstGeom>
            <a:noFill/>
          </p:spPr>
          <p:txBody>
            <a:bodyPr wrap="none" lIns="0" tIns="0" rIns="0" bIns="0" rtlCol="0">
              <a:spAutoFit/>
            </a:bodyPr>
            <a:lstStyle/>
            <a:p>
              <a:pPr>
                <a:lnSpc>
                  <a:spcPts val="1200"/>
                </a:lnSpc>
              </a:pPr>
              <a:r>
                <a:rPr lang="ja-JP" altLang="en-US" sz="800" dirty="0">
                  <a:solidFill>
                    <a:srgbClr val="6EB0AF"/>
                  </a:solidFill>
                  <a:latin typeface="メイリオ" panose="020B0604030504040204" pitchFamily="50" charset="-128"/>
                  <a:ea typeface="メイリオ" panose="020B0604030504040204" pitchFamily="50" charset="-128"/>
                </a:rPr>
                <a:t> じ   しん　　　  つ　なみ　　　　　　</a:t>
              </a:r>
              <a:endParaRPr kumimoji="1" lang="ja-JP" altLang="en-US" sz="800" dirty="0">
                <a:solidFill>
                  <a:srgbClr val="6EB0AF"/>
                </a:solidFill>
                <a:latin typeface="メイリオ" panose="020B0604030504040204" pitchFamily="50" charset="-128"/>
                <a:ea typeface="メイリオ" panose="020B0604030504040204" pitchFamily="50" charset="-128"/>
              </a:endParaRPr>
            </a:p>
          </p:txBody>
        </p:sp>
      </p:grpSp>
      <p:grpSp>
        <p:nvGrpSpPr>
          <p:cNvPr id="39" name="グループ化 38">
            <a:extLst>
              <a:ext uri="{FF2B5EF4-FFF2-40B4-BE49-F238E27FC236}">
                <a16:creationId xmlns:a16="http://schemas.microsoft.com/office/drawing/2014/main" id="{E4EFBDCB-7AAA-F035-B94A-CC73AF35D979}"/>
              </a:ext>
            </a:extLst>
          </p:cNvPr>
          <p:cNvGrpSpPr/>
          <p:nvPr/>
        </p:nvGrpSpPr>
        <p:grpSpPr>
          <a:xfrm>
            <a:off x="478366" y="3928618"/>
            <a:ext cx="4133938" cy="889589"/>
            <a:chOff x="478367" y="1363553"/>
            <a:chExt cx="4133938" cy="889589"/>
          </a:xfrm>
        </p:grpSpPr>
        <p:sp>
          <p:nvSpPr>
            <p:cNvPr id="40" name="テキスト ボックス 39">
              <a:extLst>
                <a:ext uri="{FF2B5EF4-FFF2-40B4-BE49-F238E27FC236}">
                  <a16:creationId xmlns:a16="http://schemas.microsoft.com/office/drawing/2014/main" id="{80E912B4-1DD0-B187-9B1F-7BCD37CF6024}"/>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41" name="四角形: 角を丸くする 40">
              <a:extLst>
                <a:ext uri="{FF2B5EF4-FFF2-40B4-BE49-F238E27FC236}">
                  <a16:creationId xmlns:a16="http://schemas.microsoft.com/office/drawing/2014/main" id="{4405CD0E-083E-DF86-7B7A-AD18ADEC977E}"/>
                </a:ext>
              </a:extLst>
            </p:cNvPr>
            <p:cNvSpPr/>
            <p:nvPr/>
          </p:nvSpPr>
          <p:spPr>
            <a:xfrm>
              <a:off x="478367" y="1366463"/>
              <a:ext cx="4133938" cy="838434"/>
            </a:xfrm>
            <a:prstGeom prst="roundRect">
              <a:avLst/>
            </a:prstGeom>
            <a:solidFill>
              <a:srgbClr val="FBFBE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lIns="1080000" tIns="90000" bIns="0" rtlCol="0" anchor="ctr"/>
            <a:lstStyle/>
            <a:p>
              <a:pPr>
                <a:lnSpc>
                  <a:spcPts val="2700"/>
                </a:lnSpc>
              </a:pPr>
              <a:r>
                <a:rPr lang="ja-JP" altLang="en-US" sz="2000" b="1" dirty="0">
                  <a:solidFill>
                    <a:srgbClr val="6EB0AF"/>
                  </a:solidFill>
                  <a:latin typeface="メイリオ" panose="020B0604030504040204" pitchFamily="50" charset="-128"/>
                </a:rPr>
                <a:t>緊急地震速報！！</a:t>
              </a:r>
            </a:p>
            <a:p>
              <a:pPr>
                <a:lnSpc>
                  <a:spcPts val="2700"/>
                </a:lnSpc>
              </a:pPr>
              <a:r>
                <a:rPr lang="ja-JP" altLang="en-US" sz="2000" b="1" dirty="0">
                  <a:solidFill>
                    <a:srgbClr val="6EB0AF"/>
                  </a:solidFill>
                  <a:latin typeface="メイリオ" panose="020B0604030504040204" pitchFamily="50" charset="-128"/>
                </a:rPr>
                <a:t>どうする？</a:t>
              </a:r>
            </a:p>
          </p:txBody>
        </p:sp>
        <p:sp>
          <p:nvSpPr>
            <p:cNvPr id="42" name="四角形: 角を丸くする 41">
              <a:extLst>
                <a:ext uri="{FF2B5EF4-FFF2-40B4-BE49-F238E27FC236}">
                  <a16:creationId xmlns:a16="http://schemas.microsoft.com/office/drawing/2014/main" id="{7CEAD838-A526-495F-948F-EF1C12C897D4}"/>
                </a:ext>
              </a:extLst>
            </p:cNvPr>
            <p:cNvSpPr/>
            <p:nvPr/>
          </p:nvSpPr>
          <p:spPr>
            <a:xfrm>
              <a:off x="501828" y="1363553"/>
              <a:ext cx="847696" cy="838434"/>
            </a:xfrm>
            <a:prstGeom prst="roundRect">
              <a:avLst/>
            </a:prstGeom>
            <a:solidFill>
              <a:srgbClr val="6EB0A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04FC57E7-F3C7-A6FB-9845-36346DB07022}"/>
                </a:ext>
              </a:extLst>
            </p:cNvPr>
            <p:cNvSpPr txBox="1"/>
            <p:nvPr/>
          </p:nvSpPr>
          <p:spPr>
            <a:xfrm>
              <a:off x="501828" y="1466251"/>
              <a:ext cx="800219" cy="276999"/>
            </a:xfrm>
            <a:prstGeom prst="rect">
              <a:avLst/>
            </a:prstGeom>
            <a:noFill/>
          </p:spPr>
          <p:txBody>
            <a:bodyPr wrap="none" rtlCol="0">
              <a:spAutoFit/>
            </a:bodyPr>
            <a:lstStyle/>
            <a:p>
              <a:r>
                <a:rPr kumimoji="1" lang="ja-JP" altLang="en-US" sz="1200" b="1" dirty="0"/>
                <a:t>意見交換</a:t>
              </a:r>
            </a:p>
          </p:txBody>
        </p:sp>
        <p:sp>
          <p:nvSpPr>
            <p:cNvPr id="44" name="テキスト ボックス 43">
              <a:extLst>
                <a:ext uri="{FF2B5EF4-FFF2-40B4-BE49-F238E27FC236}">
                  <a16:creationId xmlns:a16="http://schemas.microsoft.com/office/drawing/2014/main" id="{D5B5472D-09EC-790B-C223-6D61A68C0D2F}"/>
                </a:ext>
              </a:extLst>
            </p:cNvPr>
            <p:cNvSpPr txBox="1"/>
            <p:nvPr/>
          </p:nvSpPr>
          <p:spPr>
            <a:xfrm>
              <a:off x="624237" y="1373391"/>
              <a:ext cx="589905"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い  けんこうかん</a:t>
              </a:r>
            </a:p>
          </p:txBody>
        </p:sp>
        <p:sp>
          <p:nvSpPr>
            <p:cNvPr id="45" name="テキスト ボックス 44">
              <a:extLst>
                <a:ext uri="{FF2B5EF4-FFF2-40B4-BE49-F238E27FC236}">
                  <a16:creationId xmlns:a16="http://schemas.microsoft.com/office/drawing/2014/main" id="{6BDA610B-41AE-7561-1D9C-A7C4EA1A0B75}"/>
                </a:ext>
              </a:extLst>
            </p:cNvPr>
            <p:cNvSpPr txBox="1"/>
            <p:nvPr/>
          </p:nvSpPr>
          <p:spPr>
            <a:xfrm>
              <a:off x="621671" y="1668367"/>
              <a:ext cx="595035" cy="584775"/>
            </a:xfrm>
            <a:prstGeom prst="rect">
              <a:avLst/>
            </a:prstGeom>
            <a:noFill/>
          </p:spPr>
          <p:txBody>
            <a:bodyPr wrap="none" rtlCol="0">
              <a:spAutoFit/>
            </a:bodyPr>
            <a:lstStyle/>
            <a:p>
              <a:r>
                <a:rPr kumimoji="1" lang="ja-JP" altLang="en-US" sz="3200" b="1" dirty="0">
                  <a:latin typeface="+mj-ea"/>
                  <a:ea typeface="+mj-ea"/>
                </a:rPr>
                <a:t>３</a:t>
              </a:r>
            </a:p>
          </p:txBody>
        </p:sp>
        <p:sp>
          <p:nvSpPr>
            <p:cNvPr id="46" name="テキスト ボックス 45">
              <a:extLst>
                <a:ext uri="{FF2B5EF4-FFF2-40B4-BE49-F238E27FC236}">
                  <a16:creationId xmlns:a16="http://schemas.microsoft.com/office/drawing/2014/main" id="{DF56A248-6C79-4BA6-8056-870E0733FA44}"/>
                </a:ext>
              </a:extLst>
            </p:cNvPr>
            <p:cNvSpPr txBox="1"/>
            <p:nvPr/>
          </p:nvSpPr>
          <p:spPr>
            <a:xfrm>
              <a:off x="1599898" y="1401992"/>
              <a:ext cx="1545295" cy="146194"/>
            </a:xfrm>
            <a:prstGeom prst="rect">
              <a:avLst/>
            </a:prstGeom>
            <a:noFill/>
          </p:spPr>
          <p:txBody>
            <a:bodyPr wrap="none" lIns="0" tIns="0" rIns="0" bIns="0" rtlCol="0">
              <a:spAutoFit/>
            </a:bodyPr>
            <a:lstStyle/>
            <a:p>
              <a:pPr>
                <a:lnSpc>
                  <a:spcPts val="1200"/>
                </a:lnSpc>
              </a:pPr>
              <a:r>
                <a:rPr kumimoji="1" lang="en-US" altLang="ja-JP" sz="800" dirty="0">
                  <a:solidFill>
                    <a:srgbClr val="6EB0AF"/>
                  </a:solidFill>
                  <a:latin typeface="メイリオ" panose="020B0604030504040204" pitchFamily="50" charset="-128"/>
                  <a:ea typeface="メイリオ" panose="020B0604030504040204" pitchFamily="50" charset="-128"/>
                </a:rPr>
                <a:t> </a:t>
              </a:r>
              <a:r>
                <a:rPr kumimoji="1" lang="ja-JP" altLang="en-US" sz="800" dirty="0">
                  <a:solidFill>
                    <a:srgbClr val="6EB0AF"/>
                  </a:solidFill>
                  <a:latin typeface="メイリオ" panose="020B0604030504040204" pitchFamily="50" charset="-128"/>
                  <a:ea typeface="メイリオ" panose="020B0604030504040204" pitchFamily="50" charset="-128"/>
                </a:rPr>
                <a:t>きんきゅう じ　しん  そく ほう</a:t>
              </a:r>
            </a:p>
          </p:txBody>
        </p:sp>
      </p:grpSp>
      <p:grpSp>
        <p:nvGrpSpPr>
          <p:cNvPr id="48" name="グループ化 47">
            <a:extLst>
              <a:ext uri="{FF2B5EF4-FFF2-40B4-BE49-F238E27FC236}">
                <a16:creationId xmlns:a16="http://schemas.microsoft.com/office/drawing/2014/main" id="{A8637086-1DF4-23BE-D0A7-7A07ECAC5EC6}"/>
              </a:ext>
            </a:extLst>
          </p:cNvPr>
          <p:cNvGrpSpPr/>
          <p:nvPr/>
        </p:nvGrpSpPr>
        <p:grpSpPr>
          <a:xfrm>
            <a:off x="472758" y="5235426"/>
            <a:ext cx="4139545" cy="888795"/>
            <a:chOff x="478367" y="1363553"/>
            <a:chExt cx="3799570" cy="888795"/>
          </a:xfrm>
        </p:grpSpPr>
        <p:sp>
          <p:nvSpPr>
            <p:cNvPr id="49" name="テキスト ボックス 48">
              <a:extLst>
                <a:ext uri="{FF2B5EF4-FFF2-40B4-BE49-F238E27FC236}">
                  <a16:creationId xmlns:a16="http://schemas.microsoft.com/office/drawing/2014/main" id="{C1640D3E-9E8F-6230-DE34-B4225510409B}"/>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50" name="四角形: 角を丸くする 49">
              <a:extLst>
                <a:ext uri="{FF2B5EF4-FFF2-40B4-BE49-F238E27FC236}">
                  <a16:creationId xmlns:a16="http://schemas.microsoft.com/office/drawing/2014/main" id="{7B3AFE2C-EBE5-A927-0997-72609580141F}"/>
                </a:ext>
              </a:extLst>
            </p:cNvPr>
            <p:cNvSpPr/>
            <p:nvPr/>
          </p:nvSpPr>
          <p:spPr>
            <a:xfrm>
              <a:off x="478367" y="1366463"/>
              <a:ext cx="3799570" cy="838434"/>
            </a:xfrm>
            <a:prstGeom prst="roundRect">
              <a:avLst/>
            </a:prstGeom>
            <a:solidFill>
              <a:srgbClr val="FBFBE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lIns="1080000" tIns="90000" bIns="0" rtlCol="0" anchor="ctr"/>
            <a:lstStyle/>
            <a:p>
              <a:pPr>
                <a:lnSpc>
                  <a:spcPts val="2700"/>
                </a:lnSpc>
              </a:pPr>
              <a:r>
                <a:rPr lang="ja-JP" altLang="en-US" sz="2000" b="1" dirty="0">
                  <a:solidFill>
                    <a:srgbClr val="6EB0AF"/>
                  </a:solidFill>
                  <a:latin typeface="メイリオ" panose="020B0604030504040204" pitchFamily="50" charset="-128"/>
                </a:rPr>
                <a:t>強い揺れが収まった</a:t>
              </a:r>
            </a:p>
            <a:p>
              <a:pPr>
                <a:lnSpc>
                  <a:spcPts val="2700"/>
                </a:lnSpc>
              </a:pPr>
              <a:r>
                <a:rPr lang="ja-JP" altLang="en-US" sz="2000" b="1" dirty="0">
                  <a:solidFill>
                    <a:srgbClr val="6EB0AF"/>
                  </a:solidFill>
                  <a:latin typeface="メイリオ" panose="020B0604030504040204" pitchFamily="50" charset="-128"/>
                </a:rPr>
                <a:t>次はどうする？</a:t>
              </a:r>
            </a:p>
          </p:txBody>
        </p:sp>
        <p:sp>
          <p:nvSpPr>
            <p:cNvPr id="51" name="四角形: 角を丸くする 50">
              <a:extLst>
                <a:ext uri="{FF2B5EF4-FFF2-40B4-BE49-F238E27FC236}">
                  <a16:creationId xmlns:a16="http://schemas.microsoft.com/office/drawing/2014/main" id="{E6AC71FE-B94B-B33A-63EA-D324B5F5C1B7}"/>
                </a:ext>
              </a:extLst>
            </p:cNvPr>
            <p:cNvSpPr/>
            <p:nvPr/>
          </p:nvSpPr>
          <p:spPr>
            <a:xfrm>
              <a:off x="501828" y="1363553"/>
              <a:ext cx="781297" cy="838434"/>
            </a:xfrm>
            <a:prstGeom prst="roundRect">
              <a:avLst/>
            </a:prstGeom>
            <a:solidFill>
              <a:srgbClr val="6EB0A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52" name="テキスト ボックス 51">
              <a:extLst>
                <a:ext uri="{FF2B5EF4-FFF2-40B4-BE49-F238E27FC236}">
                  <a16:creationId xmlns:a16="http://schemas.microsoft.com/office/drawing/2014/main" id="{004D3E7C-EEE5-3991-F89A-12807E2EB83E}"/>
                </a:ext>
              </a:extLst>
            </p:cNvPr>
            <p:cNvSpPr txBox="1"/>
            <p:nvPr/>
          </p:nvSpPr>
          <p:spPr>
            <a:xfrm>
              <a:off x="501828" y="1466251"/>
              <a:ext cx="800219" cy="276999"/>
            </a:xfrm>
            <a:prstGeom prst="rect">
              <a:avLst/>
            </a:prstGeom>
            <a:noFill/>
          </p:spPr>
          <p:txBody>
            <a:bodyPr wrap="none" rtlCol="0">
              <a:spAutoFit/>
            </a:bodyPr>
            <a:lstStyle/>
            <a:p>
              <a:r>
                <a:rPr kumimoji="1" lang="ja-JP" altLang="en-US" sz="1200" b="1" dirty="0"/>
                <a:t>意見交換</a:t>
              </a:r>
            </a:p>
          </p:txBody>
        </p:sp>
        <p:sp>
          <p:nvSpPr>
            <p:cNvPr id="53" name="テキスト ボックス 52">
              <a:extLst>
                <a:ext uri="{FF2B5EF4-FFF2-40B4-BE49-F238E27FC236}">
                  <a16:creationId xmlns:a16="http://schemas.microsoft.com/office/drawing/2014/main" id="{5CF56859-6C4D-4A7C-B88F-4E2901F39C0A}"/>
                </a:ext>
              </a:extLst>
            </p:cNvPr>
            <p:cNvSpPr txBox="1"/>
            <p:nvPr/>
          </p:nvSpPr>
          <p:spPr>
            <a:xfrm>
              <a:off x="624237" y="1373391"/>
              <a:ext cx="589905"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い  けんこうかん</a:t>
              </a:r>
            </a:p>
          </p:txBody>
        </p:sp>
        <p:sp>
          <p:nvSpPr>
            <p:cNvPr id="54" name="テキスト ボックス 53">
              <a:extLst>
                <a:ext uri="{FF2B5EF4-FFF2-40B4-BE49-F238E27FC236}">
                  <a16:creationId xmlns:a16="http://schemas.microsoft.com/office/drawing/2014/main" id="{5F9A2EB1-B19A-1090-B47C-0DC6B8E3BC01}"/>
                </a:ext>
              </a:extLst>
            </p:cNvPr>
            <p:cNvSpPr txBox="1"/>
            <p:nvPr/>
          </p:nvSpPr>
          <p:spPr>
            <a:xfrm>
              <a:off x="597570" y="1667573"/>
              <a:ext cx="595035" cy="584775"/>
            </a:xfrm>
            <a:prstGeom prst="rect">
              <a:avLst/>
            </a:prstGeom>
            <a:noFill/>
          </p:spPr>
          <p:txBody>
            <a:bodyPr wrap="none" rtlCol="0">
              <a:spAutoFit/>
            </a:bodyPr>
            <a:lstStyle/>
            <a:p>
              <a:r>
                <a:rPr kumimoji="1" lang="ja-JP" altLang="en-US" sz="3200" b="1" dirty="0">
                  <a:latin typeface="+mj-ea"/>
                  <a:ea typeface="+mj-ea"/>
                </a:rPr>
                <a:t>４</a:t>
              </a:r>
            </a:p>
          </p:txBody>
        </p:sp>
        <p:sp>
          <p:nvSpPr>
            <p:cNvPr id="55" name="テキスト ボックス 54">
              <a:extLst>
                <a:ext uri="{FF2B5EF4-FFF2-40B4-BE49-F238E27FC236}">
                  <a16:creationId xmlns:a16="http://schemas.microsoft.com/office/drawing/2014/main" id="{1D3D468B-DB5E-BAD1-E832-F9D23F5B280F}"/>
                </a:ext>
              </a:extLst>
            </p:cNvPr>
            <p:cNvSpPr txBox="1"/>
            <p:nvPr/>
          </p:nvSpPr>
          <p:spPr>
            <a:xfrm>
              <a:off x="1504765" y="1401992"/>
              <a:ext cx="1609415" cy="146194"/>
            </a:xfrm>
            <a:prstGeom prst="rect">
              <a:avLst/>
            </a:prstGeom>
            <a:noFill/>
          </p:spPr>
          <p:txBody>
            <a:bodyPr wrap="none" lIns="0" tIns="0" rIns="0" bIns="0" rtlCol="0">
              <a:spAutoFit/>
            </a:bodyPr>
            <a:lstStyle/>
            <a:p>
              <a:pPr>
                <a:lnSpc>
                  <a:spcPts val="1200"/>
                </a:lnSpc>
              </a:pPr>
              <a:r>
                <a:rPr kumimoji="1" lang="en-US" altLang="ja-JP" sz="800" dirty="0">
                  <a:solidFill>
                    <a:srgbClr val="6EB0AF"/>
                  </a:solidFill>
                  <a:latin typeface="メイリオ" panose="020B0604030504040204" pitchFamily="50" charset="-128"/>
                  <a:ea typeface="メイリオ" panose="020B0604030504040204" pitchFamily="50" charset="-128"/>
                </a:rPr>
                <a:t> </a:t>
              </a:r>
              <a:r>
                <a:rPr kumimoji="1" lang="ja-JP" altLang="en-US" sz="800" dirty="0">
                  <a:solidFill>
                    <a:srgbClr val="6EB0AF"/>
                  </a:solidFill>
                  <a:latin typeface="メイリオ" panose="020B0604030504040204" pitchFamily="50" charset="-128"/>
                  <a:ea typeface="メイリオ" panose="020B0604030504040204" pitchFamily="50" charset="-128"/>
                </a:rPr>
                <a:t>つよ　　　 ゆ　　　　　　おさ　</a:t>
              </a:r>
            </a:p>
          </p:txBody>
        </p:sp>
        <p:sp>
          <p:nvSpPr>
            <p:cNvPr id="56" name="テキスト ボックス 55">
              <a:extLst>
                <a:ext uri="{FF2B5EF4-FFF2-40B4-BE49-F238E27FC236}">
                  <a16:creationId xmlns:a16="http://schemas.microsoft.com/office/drawing/2014/main" id="{ED5C3583-1CDE-4FE5-8F7B-966078224CCA}"/>
                </a:ext>
              </a:extLst>
            </p:cNvPr>
            <p:cNvSpPr txBox="1"/>
            <p:nvPr/>
          </p:nvSpPr>
          <p:spPr>
            <a:xfrm>
              <a:off x="1499085" y="1763527"/>
              <a:ext cx="240450" cy="146194"/>
            </a:xfrm>
            <a:prstGeom prst="rect">
              <a:avLst/>
            </a:prstGeom>
            <a:noFill/>
          </p:spPr>
          <p:txBody>
            <a:bodyPr wrap="none" lIns="0" tIns="0" rIns="0" bIns="0" rtlCol="0">
              <a:spAutoFit/>
            </a:bodyPr>
            <a:lstStyle/>
            <a:p>
              <a:pPr>
                <a:lnSpc>
                  <a:spcPts val="1200"/>
                </a:lnSpc>
              </a:pPr>
              <a:r>
                <a:rPr lang="ja-JP" altLang="en-US" sz="800" dirty="0">
                  <a:solidFill>
                    <a:srgbClr val="6EB0AF"/>
                  </a:solidFill>
                  <a:latin typeface="メイリオ" panose="020B0604030504040204" pitchFamily="50" charset="-128"/>
                  <a:ea typeface="メイリオ" panose="020B0604030504040204" pitchFamily="50" charset="-128"/>
                </a:rPr>
                <a:t> つぎ</a:t>
              </a:r>
              <a:endParaRPr kumimoji="1" lang="ja-JP" altLang="en-US" sz="800" dirty="0">
                <a:solidFill>
                  <a:srgbClr val="6EB0AF"/>
                </a:solidFill>
                <a:latin typeface="メイリオ" panose="020B0604030504040204" pitchFamily="50" charset="-128"/>
                <a:ea typeface="メイリオ" panose="020B0604030504040204" pitchFamily="50" charset="-128"/>
              </a:endParaRPr>
            </a:p>
          </p:txBody>
        </p:sp>
      </p:grpSp>
      <p:sp>
        <p:nvSpPr>
          <p:cNvPr id="66" name="楕円 65">
            <a:extLst>
              <a:ext uri="{FF2B5EF4-FFF2-40B4-BE49-F238E27FC236}">
                <a16:creationId xmlns:a16="http://schemas.microsoft.com/office/drawing/2014/main" id="{6BF786FB-873D-A293-32E1-717F4255C30B}"/>
              </a:ext>
            </a:extLst>
          </p:cNvPr>
          <p:cNvSpPr/>
          <p:nvPr/>
        </p:nvSpPr>
        <p:spPr>
          <a:xfrm>
            <a:off x="5537641" y="3486769"/>
            <a:ext cx="1020566" cy="1020566"/>
          </a:xfrm>
          <a:prstGeom prst="ellipse">
            <a:avLst/>
          </a:prstGeom>
          <a:solidFill>
            <a:srgbClr val="6EB0A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tIns="180000" bIns="0" rtlCol="0" anchor="ctr"/>
          <a:lstStyle/>
          <a:p>
            <a:pPr algn="ctr"/>
            <a:r>
              <a:rPr kumimoji="1" lang="ja-JP" altLang="en-US" sz="5400" dirty="0">
                <a:solidFill>
                  <a:schemeClr val="tx1"/>
                </a:solidFill>
              </a:rPr>
              <a:t>▶</a:t>
            </a:r>
          </a:p>
        </p:txBody>
      </p:sp>
      <p:grpSp>
        <p:nvGrpSpPr>
          <p:cNvPr id="67" name="グループ化 66">
            <a:extLst>
              <a:ext uri="{FF2B5EF4-FFF2-40B4-BE49-F238E27FC236}">
                <a16:creationId xmlns:a16="http://schemas.microsoft.com/office/drawing/2014/main" id="{01906B1A-3E15-F145-3D63-627F9E67E702}"/>
              </a:ext>
            </a:extLst>
          </p:cNvPr>
          <p:cNvGrpSpPr/>
          <p:nvPr/>
        </p:nvGrpSpPr>
        <p:grpSpPr>
          <a:xfrm>
            <a:off x="7401882" y="3168927"/>
            <a:ext cx="3799570" cy="889589"/>
            <a:chOff x="478367" y="1363553"/>
            <a:chExt cx="3799570" cy="889589"/>
          </a:xfrm>
        </p:grpSpPr>
        <p:sp>
          <p:nvSpPr>
            <p:cNvPr id="68" name="テキスト ボックス 67">
              <a:extLst>
                <a:ext uri="{FF2B5EF4-FFF2-40B4-BE49-F238E27FC236}">
                  <a16:creationId xmlns:a16="http://schemas.microsoft.com/office/drawing/2014/main" id="{3BD5A2F7-DC8A-A2D2-4D15-5062CA39A7CA}"/>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69" name="四角形: 角を丸くする 68">
              <a:extLst>
                <a:ext uri="{FF2B5EF4-FFF2-40B4-BE49-F238E27FC236}">
                  <a16:creationId xmlns:a16="http://schemas.microsoft.com/office/drawing/2014/main" id="{4F11E369-50C4-C764-E8BE-320D0C606403}"/>
                </a:ext>
              </a:extLst>
            </p:cNvPr>
            <p:cNvSpPr/>
            <p:nvPr/>
          </p:nvSpPr>
          <p:spPr>
            <a:xfrm>
              <a:off x="478367" y="1366463"/>
              <a:ext cx="3799570" cy="838434"/>
            </a:xfrm>
            <a:prstGeom prst="roundRect">
              <a:avLst/>
            </a:prstGeom>
            <a:solidFill>
              <a:srgbClr val="FBFBE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lIns="1080000" tIns="90000" bIns="0" rtlCol="0" anchor="ctr"/>
            <a:lstStyle/>
            <a:p>
              <a:pPr>
                <a:lnSpc>
                  <a:spcPts val="2700"/>
                </a:lnSpc>
              </a:pPr>
              <a:r>
                <a:rPr lang="ja-JP" altLang="en-US" sz="2000" b="1" dirty="0">
                  <a:solidFill>
                    <a:srgbClr val="6EB0AF"/>
                  </a:solidFill>
                  <a:latin typeface="メイリオ" panose="020B0604030504040204" pitchFamily="50" charset="-128"/>
                </a:rPr>
                <a:t>いま、あなたが</a:t>
              </a:r>
            </a:p>
            <a:p>
              <a:pPr>
                <a:lnSpc>
                  <a:spcPts val="2700"/>
                </a:lnSpc>
              </a:pPr>
              <a:r>
                <a:rPr lang="ja-JP" altLang="en-US" sz="2000" b="1" dirty="0">
                  <a:solidFill>
                    <a:srgbClr val="6EB0AF"/>
                  </a:solidFill>
                  <a:latin typeface="メイリオ" panose="020B0604030504040204" pitchFamily="50" charset="-128"/>
                </a:rPr>
                <a:t>できること</a:t>
              </a:r>
            </a:p>
          </p:txBody>
        </p:sp>
        <p:sp>
          <p:nvSpPr>
            <p:cNvPr id="70" name="四角形: 角を丸くする 69">
              <a:extLst>
                <a:ext uri="{FF2B5EF4-FFF2-40B4-BE49-F238E27FC236}">
                  <a16:creationId xmlns:a16="http://schemas.microsoft.com/office/drawing/2014/main" id="{46D90531-9883-BE3F-5FBB-2EF32C03B817}"/>
                </a:ext>
              </a:extLst>
            </p:cNvPr>
            <p:cNvSpPr/>
            <p:nvPr/>
          </p:nvSpPr>
          <p:spPr>
            <a:xfrm>
              <a:off x="501828" y="1363553"/>
              <a:ext cx="847696" cy="838434"/>
            </a:xfrm>
            <a:prstGeom prst="roundRect">
              <a:avLst/>
            </a:prstGeom>
            <a:solidFill>
              <a:srgbClr val="6EB0AF"/>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71" name="テキスト ボックス 70">
              <a:extLst>
                <a:ext uri="{FF2B5EF4-FFF2-40B4-BE49-F238E27FC236}">
                  <a16:creationId xmlns:a16="http://schemas.microsoft.com/office/drawing/2014/main" id="{5D7BA7A9-B618-C11E-B55C-6DAEE53FE1D1}"/>
                </a:ext>
              </a:extLst>
            </p:cNvPr>
            <p:cNvSpPr txBox="1"/>
            <p:nvPr/>
          </p:nvSpPr>
          <p:spPr>
            <a:xfrm>
              <a:off x="501828" y="1466251"/>
              <a:ext cx="800219" cy="276999"/>
            </a:xfrm>
            <a:prstGeom prst="rect">
              <a:avLst/>
            </a:prstGeom>
            <a:noFill/>
          </p:spPr>
          <p:txBody>
            <a:bodyPr wrap="none" rtlCol="0">
              <a:spAutoFit/>
            </a:bodyPr>
            <a:lstStyle/>
            <a:p>
              <a:r>
                <a:rPr kumimoji="1" lang="ja-JP" altLang="en-US" sz="1200" b="1" dirty="0"/>
                <a:t>意見交換</a:t>
              </a:r>
            </a:p>
          </p:txBody>
        </p:sp>
        <p:sp>
          <p:nvSpPr>
            <p:cNvPr id="72" name="テキスト ボックス 71">
              <a:extLst>
                <a:ext uri="{FF2B5EF4-FFF2-40B4-BE49-F238E27FC236}">
                  <a16:creationId xmlns:a16="http://schemas.microsoft.com/office/drawing/2014/main" id="{A23CF0D2-A993-BBA2-6A44-9BFF13E75D0E}"/>
                </a:ext>
              </a:extLst>
            </p:cNvPr>
            <p:cNvSpPr txBox="1"/>
            <p:nvPr/>
          </p:nvSpPr>
          <p:spPr>
            <a:xfrm>
              <a:off x="624237" y="1373391"/>
              <a:ext cx="589905"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い  けんこうかん</a:t>
              </a:r>
            </a:p>
          </p:txBody>
        </p:sp>
        <p:sp>
          <p:nvSpPr>
            <p:cNvPr id="73" name="テキスト ボックス 72">
              <a:extLst>
                <a:ext uri="{FF2B5EF4-FFF2-40B4-BE49-F238E27FC236}">
                  <a16:creationId xmlns:a16="http://schemas.microsoft.com/office/drawing/2014/main" id="{3D9046EA-3759-E67A-A5C9-FADD4C919CF0}"/>
                </a:ext>
              </a:extLst>
            </p:cNvPr>
            <p:cNvSpPr txBox="1"/>
            <p:nvPr/>
          </p:nvSpPr>
          <p:spPr>
            <a:xfrm>
              <a:off x="621671" y="1668367"/>
              <a:ext cx="595035" cy="584775"/>
            </a:xfrm>
            <a:prstGeom prst="rect">
              <a:avLst/>
            </a:prstGeom>
            <a:noFill/>
          </p:spPr>
          <p:txBody>
            <a:bodyPr wrap="none" rtlCol="0">
              <a:spAutoFit/>
            </a:bodyPr>
            <a:lstStyle/>
            <a:p>
              <a:r>
                <a:rPr kumimoji="1" lang="ja-JP" altLang="en-US" sz="3200" b="1" dirty="0">
                  <a:latin typeface="+mj-ea"/>
                  <a:ea typeface="+mj-ea"/>
                </a:rPr>
                <a:t>５</a:t>
              </a:r>
            </a:p>
          </p:txBody>
        </p:sp>
      </p:grpSp>
      <p:sp>
        <p:nvSpPr>
          <p:cNvPr id="75" name="吹き出し: 角を丸めた四角形 74">
            <a:extLst>
              <a:ext uri="{FF2B5EF4-FFF2-40B4-BE49-F238E27FC236}">
                <a16:creationId xmlns:a16="http://schemas.microsoft.com/office/drawing/2014/main" id="{E9AE3078-9EFE-E4C8-9B52-D697A21FF217}"/>
              </a:ext>
            </a:extLst>
          </p:cNvPr>
          <p:cNvSpPr/>
          <p:nvPr/>
        </p:nvSpPr>
        <p:spPr>
          <a:xfrm>
            <a:off x="4854114" y="1313641"/>
            <a:ext cx="2712651" cy="2140556"/>
          </a:xfrm>
          <a:custGeom>
            <a:avLst/>
            <a:gdLst>
              <a:gd name="connsiteX0" fmla="*/ 0 w 3050538"/>
              <a:gd name="connsiteY0" fmla="*/ 354526 h 2127115"/>
              <a:gd name="connsiteX1" fmla="*/ 354526 w 3050538"/>
              <a:gd name="connsiteY1" fmla="*/ 0 h 2127115"/>
              <a:gd name="connsiteX2" fmla="*/ 508423 w 3050538"/>
              <a:gd name="connsiteY2" fmla="*/ 0 h 2127115"/>
              <a:gd name="connsiteX3" fmla="*/ 508423 w 3050538"/>
              <a:gd name="connsiteY3" fmla="*/ 0 h 2127115"/>
              <a:gd name="connsiteX4" fmla="*/ 1271058 w 3050538"/>
              <a:gd name="connsiteY4" fmla="*/ 0 h 2127115"/>
              <a:gd name="connsiteX5" fmla="*/ 2696012 w 3050538"/>
              <a:gd name="connsiteY5" fmla="*/ 0 h 2127115"/>
              <a:gd name="connsiteX6" fmla="*/ 3050538 w 3050538"/>
              <a:gd name="connsiteY6" fmla="*/ 354526 h 2127115"/>
              <a:gd name="connsiteX7" fmla="*/ 3050538 w 3050538"/>
              <a:gd name="connsiteY7" fmla="*/ 1240817 h 2127115"/>
              <a:gd name="connsiteX8" fmla="*/ 3050538 w 3050538"/>
              <a:gd name="connsiteY8" fmla="*/ 1240817 h 2127115"/>
              <a:gd name="connsiteX9" fmla="*/ 3050538 w 3050538"/>
              <a:gd name="connsiteY9" fmla="*/ 1772596 h 2127115"/>
              <a:gd name="connsiteX10" fmla="*/ 3050538 w 3050538"/>
              <a:gd name="connsiteY10" fmla="*/ 1772589 h 2127115"/>
              <a:gd name="connsiteX11" fmla="*/ 2696012 w 3050538"/>
              <a:gd name="connsiteY11" fmla="*/ 2127115 h 2127115"/>
              <a:gd name="connsiteX12" fmla="*/ 1271058 w 3050538"/>
              <a:gd name="connsiteY12" fmla="*/ 2127115 h 2127115"/>
              <a:gd name="connsiteX13" fmla="*/ 1154629 w 3050538"/>
              <a:gd name="connsiteY13" fmla="*/ 2360374 h 2127115"/>
              <a:gd name="connsiteX14" fmla="*/ 508423 w 3050538"/>
              <a:gd name="connsiteY14" fmla="*/ 2127115 h 2127115"/>
              <a:gd name="connsiteX15" fmla="*/ 354526 w 3050538"/>
              <a:gd name="connsiteY15" fmla="*/ 2127115 h 2127115"/>
              <a:gd name="connsiteX16" fmla="*/ 0 w 3050538"/>
              <a:gd name="connsiteY16" fmla="*/ 1772589 h 2127115"/>
              <a:gd name="connsiteX17" fmla="*/ 0 w 3050538"/>
              <a:gd name="connsiteY17" fmla="*/ 1772596 h 2127115"/>
              <a:gd name="connsiteX18" fmla="*/ 0 w 3050538"/>
              <a:gd name="connsiteY18" fmla="*/ 1240817 h 2127115"/>
              <a:gd name="connsiteX19" fmla="*/ 0 w 3050538"/>
              <a:gd name="connsiteY19" fmla="*/ 1240817 h 2127115"/>
              <a:gd name="connsiteX20" fmla="*/ 0 w 3050538"/>
              <a:gd name="connsiteY20" fmla="*/ 354526 h 2127115"/>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16648 w 3050538"/>
              <a:gd name="connsiteY14" fmla="*/ 2157938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27845 w 3050538"/>
              <a:gd name="connsiteY14" fmla="*/ 2139277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24348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95026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02490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17418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24883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38" h="2360374">
                <a:moveTo>
                  <a:pt x="0" y="354526"/>
                </a:moveTo>
                <a:cubicBezTo>
                  <a:pt x="0" y="158727"/>
                  <a:pt x="158727" y="0"/>
                  <a:pt x="354526" y="0"/>
                </a:cubicBezTo>
                <a:lnTo>
                  <a:pt x="508423" y="0"/>
                </a:lnTo>
                <a:lnTo>
                  <a:pt x="508423" y="0"/>
                </a:lnTo>
                <a:lnTo>
                  <a:pt x="1271058" y="0"/>
                </a:lnTo>
                <a:lnTo>
                  <a:pt x="2696012" y="0"/>
                </a:lnTo>
                <a:cubicBezTo>
                  <a:pt x="2891811" y="0"/>
                  <a:pt x="3050538" y="158727"/>
                  <a:pt x="3050538" y="354526"/>
                </a:cubicBezTo>
                <a:lnTo>
                  <a:pt x="3050538" y="1240817"/>
                </a:lnTo>
                <a:lnTo>
                  <a:pt x="3050538" y="1240817"/>
                </a:lnTo>
                <a:lnTo>
                  <a:pt x="3050538" y="1772596"/>
                </a:lnTo>
                <a:lnTo>
                  <a:pt x="3050538" y="1772589"/>
                </a:lnTo>
                <a:cubicBezTo>
                  <a:pt x="3050538" y="1968388"/>
                  <a:pt x="2891811" y="2127115"/>
                  <a:pt x="2696012" y="2127115"/>
                </a:cubicBezTo>
                <a:lnTo>
                  <a:pt x="1271058" y="2127115"/>
                </a:lnTo>
                <a:lnTo>
                  <a:pt x="1154629" y="2360374"/>
                </a:lnTo>
                <a:lnTo>
                  <a:pt x="924883" y="2131813"/>
                </a:lnTo>
                <a:lnTo>
                  <a:pt x="354526" y="2127115"/>
                </a:lnTo>
                <a:cubicBezTo>
                  <a:pt x="158727" y="2127115"/>
                  <a:pt x="0" y="1968388"/>
                  <a:pt x="0" y="1772589"/>
                </a:cubicBezTo>
                <a:lnTo>
                  <a:pt x="0" y="1772596"/>
                </a:lnTo>
                <a:lnTo>
                  <a:pt x="0" y="1240817"/>
                </a:lnTo>
                <a:lnTo>
                  <a:pt x="0" y="1240817"/>
                </a:lnTo>
                <a:lnTo>
                  <a:pt x="0" y="354526"/>
                </a:lnTo>
                <a:close/>
              </a:path>
            </a:pathLst>
          </a:custGeom>
          <a:ln w="762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76" name="吹き出し: 角を丸めた四角形 74">
            <a:extLst>
              <a:ext uri="{FF2B5EF4-FFF2-40B4-BE49-F238E27FC236}">
                <a16:creationId xmlns:a16="http://schemas.microsoft.com/office/drawing/2014/main" id="{F7B21AC9-1B8F-06D9-A59F-2F7D9F469C0C}"/>
              </a:ext>
            </a:extLst>
          </p:cNvPr>
          <p:cNvSpPr/>
          <p:nvPr/>
        </p:nvSpPr>
        <p:spPr>
          <a:xfrm>
            <a:off x="4854113" y="1313641"/>
            <a:ext cx="2712651" cy="2140556"/>
          </a:xfrm>
          <a:custGeom>
            <a:avLst/>
            <a:gdLst>
              <a:gd name="connsiteX0" fmla="*/ 0 w 3050538"/>
              <a:gd name="connsiteY0" fmla="*/ 354526 h 2127115"/>
              <a:gd name="connsiteX1" fmla="*/ 354526 w 3050538"/>
              <a:gd name="connsiteY1" fmla="*/ 0 h 2127115"/>
              <a:gd name="connsiteX2" fmla="*/ 508423 w 3050538"/>
              <a:gd name="connsiteY2" fmla="*/ 0 h 2127115"/>
              <a:gd name="connsiteX3" fmla="*/ 508423 w 3050538"/>
              <a:gd name="connsiteY3" fmla="*/ 0 h 2127115"/>
              <a:gd name="connsiteX4" fmla="*/ 1271058 w 3050538"/>
              <a:gd name="connsiteY4" fmla="*/ 0 h 2127115"/>
              <a:gd name="connsiteX5" fmla="*/ 2696012 w 3050538"/>
              <a:gd name="connsiteY5" fmla="*/ 0 h 2127115"/>
              <a:gd name="connsiteX6" fmla="*/ 3050538 w 3050538"/>
              <a:gd name="connsiteY6" fmla="*/ 354526 h 2127115"/>
              <a:gd name="connsiteX7" fmla="*/ 3050538 w 3050538"/>
              <a:gd name="connsiteY7" fmla="*/ 1240817 h 2127115"/>
              <a:gd name="connsiteX8" fmla="*/ 3050538 w 3050538"/>
              <a:gd name="connsiteY8" fmla="*/ 1240817 h 2127115"/>
              <a:gd name="connsiteX9" fmla="*/ 3050538 w 3050538"/>
              <a:gd name="connsiteY9" fmla="*/ 1772596 h 2127115"/>
              <a:gd name="connsiteX10" fmla="*/ 3050538 w 3050538"/>
              <a:gd name="connsiteY10" fmla="*/ 1772589 h 2127115"/>
              <a:gd name="connsiteX11" fmla="*/ 2696012 w 3050538"/>
              <a:gd name="connsiteY11" fmla="*/ 2127115 h 2127115"/>
              <a:gd name="connsiteX12" fmla="*/ 1271058 w 3050538"/>
              <a:gd name="connsiteY12" fmla="*/ 2127115 h 2127115"/>
              <a:gd name="connsiteX13" fmla="*/ 1154629 w 3050538"/>
              <a:gd name="connsiteY13" fmla="*/ 2360374 h 2127115"/>
              <a:gd name="connsiteX14" fmla="*/ 508423 w 3050538"/>
              <a:gd name="connsiteY14" fmla="*/ 2127115 h 2127115"/>
              <a:gd name="connsiteX15" fmla="*/ 354526 w 3050538"/>
              <a:gd name="connsiteY15" fmla="*/ 2127115 h 2127115"/>
              <a:gd name="connsiteX16" fmla="*/ 0 w 3050538"/>
              <a:gd name="connsiteY16" fmla="*/ 1772589 h 2127115"/>
              <a:gd name="connsiteX17" fmla="*/ 0 w 3050538"/>
              <a:gd name="connsiteY17" fmla="*/ 1772596 h 2127115"/>
              <a:gd name="connsiteX18" fmla="*/ 0 w 3050538"/>
              <a:gd name="connsiteY18" fmla="*/ 1240817 h 2127115"/>
              <a:gd name="connsiteX19" fmla="*/ 0 w 3050538"/>
              <a:gd name="connsiteY19" fmla="*/ 1240817 h 2127115"/>
              <a:gd name="connsiteX20" fmla="*/ 0 w 3050538"/>
              <a:gd name="connsiteY20" fmla="*/ 354526 h 2127115"/>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16648 w 3050538"/>
              <a:gd name="connsiteY14" fmla="*/ 2157938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27845 w 3050538"/>
              <a:gd name="connsiteY14" fmla="*/ 2139277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24348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95026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02490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17418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24883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38" h="2360374">
                <a:moveTo>
                  <a:pt x="0" y="354526"/>
                </a:moveTo>
                <a:cubicBezTo>
                  <a:pt x="0" y="158727"/>
                  <a:pt x="158727" y="0"/>
                  <a:pt x="354526" y="0"/>
                </a:cubicBezTo>
                <a:lnTo>
                  <a:pt x="508423" y="0"/>
                </a:lnTo>
                <a:lnTo>
                  <a:pt x="508423" y="0"/>
                </a:lnTo>
                <a:lnTo>
                  <a:pt x="1271058" y="0"/>
                </a:lnTo>
                <a:lnTo>
                  <a:pt x="2696012" y="0"/>
                </a:lnTo>
                <a:cubicBezTo>
                  <a:pt x="2891811" y="0"/>
                  <a:pt x="3050538" y="158727"/>
                  <a:pt x="3050538" y="354526"/>
                </a:cubicBezTo>
                <a:lnTo>
                  <a:pt x="3050538" y="1240817"/>
                </a:lnTo>
                <a:lnTo>
                  <a:pt x="3050538" y="1240817"/>
                </a:lnTo>
                <a:lnTo>
                  <a:pt x="3050538" y="1772596"/>
                </a:lnTo>
                <a:lnTo>
                  <a:pt x="3050538" y="1772589"/>
                </a:lnTo>
                <a:cubicBezTo>
                  <a:pt x="3050538" y="1968388"/>
                  <a:pt x="2891811" y="2127115"/>
                  <a:pt x="2696012" y="2127115"/>
                </a:cubicBezTo>
                <a:lnTo>
                  <a:pt x="1271058" y="2127115"/>
                </a:lnTo>
                <a:lnTo>
                  <a:pt x="1154629" y="2360374"/>
                </a:lnTo>
                <a:lnTo>
                  <a:pt x="924883" y="2131813"/>
                </a:lnTo>
                <a:lnTo>
                  <a:pt x="354526" y="2127115"/>
                </a:lnTo>
                <a:cubicBezTo>
                  <a:pt x="158727" y="2127115"/>
                  <a:pt x="0" y="1968388"/>
                  <a:pt x="0" y="1772589"/>
                </a:cubicBezTo>
                <a:lnTo>
                  <a:pt x="0" y="1772596"/>
                </a:lnTo>
                <a:lnTo>
                  <a:pt x="0" y="1240817"/>
                </a:lnTo>
                <a:lnTo>
                  <a:pt x="0" y="1240817"/>
                </a:lnTo>
                <a:lnTo>
                  <a:pt x="0" y="354526"/>
                </a:lnTo>
                <a:close/>
              </a:path>
            </a:pathLst>
          </a:custGeom>
          <a:ln w="28575">
            <a:solidFill>
              <a:srgbClr val="6EB0AF"/>
            </a:solidFill>
          </a:ln>
        </p:spPr>
        <p:style>
          <a:lnRef idx="2">
            <a:schemeClr val="accent6"/>
          </a:lnRef>
          <a:fillRef idx="1">
            <a:schemeClr val="lt1"/>
          </a:fillRef>
          <a:effectRef idx="0">
            <a:schemeClr val="accent6"/>
          </a:effectRef>
          <a:fontRef idx="minor">
            <a:schemeClr val="dk1"/>
          </a:fontRef>
        </p:style>
        <p:txBody>
          <a:bodyPr tIns="0" bIns="180000" rtlCol="0" anchor="ctr"/>
          <a:lstStyle/>
          <a:p>
            <a:pPr algn="ctr">
              <a:lnSpc>
                <a:spcPts val="3000"/>
              </a:lnSpc>
            </a:pPr>
            <a:r>
              <a:rPr lang="ja-JP" altLang="en-US" sz="2000" b="1" dirty="0">
                <a:solidFill>
                  <a:srgbClr val="6EB0AF"/>
                </a:solidFill>
                <a:latin typeface="メイリオ" panose="020B0604030504040204" pitchFamily="50" charset="-128"/>
              </a:rPr>
              <a:t>意見交換を踏まえて</a:t>
            </a:r>
          </a:p>
          <a:p>
            <a:pPr algn="ctr">
              <a:lnSpc>
                <a:spcPts val="3000"/>
              </a:lnSpc>
            </a:pPr>
            <a:r>
              <a:rPr lang="ja-JP" altLang="en-US" sz="2000" b="1" dirty="0">
                <a:solidFill>
                  <a:srgbClr val="6EB0AF"/>
                </a:solidFill>
                <a:latin typeface="メイリオ" panose="020B0604030504040204" pitchFamily="50" charset="-128"/>
              </a:rPr>
              <a:t>ワークシートを</a:t>
            </a:r>
            <a:endParaRPr lang="en-US" altLang="ja-JP" sz="2000" b="1" dirty="0">
              <a:solidFill>
                <a:srgbClr val="6EB0AF"/>
              </a:solidFill>
              <a:latin typeface="メイリオ" panose="020B0604030504040204" pitchFamily="50" charset="-128"/>
            </a:endParaRPr>
          </a:p>
          <a:p>
            <a:pPr algn="ctr">
              <a:lnSpc>
                <a:spcPts val="3000"/>
              </a:lnSpc>
            </a:pPr>
            <a:r>
              <a:rPr lang="ja-JP" altLang="en-US" sz="2000" b="1" dirty="0">
                <a:solidFill>
                  <a:srgbClr val="6EB0AF"/>
                </a:solidFill>
                <a:latin typeface="メイリオ" panose="020B0604030504040204" pitchFamily="50" charset="-128"/>
              </a:rPr>
              <a:t>点検・修正　　</a:t>
            </a:r>
          </a:p>
        </p:txBody>
      </p:sp>
      <p:sp>
        <p:nvSpPr>
          <p:cNvPr id="77" name="テキスト ボックス 76">
            <a:extLst>
              <a:ext uri="{FF2B5EF4-FFF2-40B4-BE49-F238E27FC236}">
                <a16:creationId xmlns:a16="http://schemas.microsoft.com/office/drawing/2014/main" id="{C76D31F3-7C71-12AA-1022-9AA1C4D217EC}"/>
              </a:ext>
            </a:extLst>
          </p:cNvPr>
          <p:cNvSpPr txBox="1"/>
          <p:nvPr/>
        </p:nvSpPr>
        <p:spPr>
          <a:xfrm>
            <a:off x="5112437" y="1655721"/>
            <a:ext cx="1697421" cy="146194"/>
          </a:xfrm>
          <a:prstGeom prst="rect">
            <a:avLst/>
          </a:prstGeom>
          <a:noFill/>
        </p:spPr>
        <p:txBody>
          <a:bodyPr wrap="square" lIns="0" tIns="0" rIns="0" bIns="0" rtlCol="0">
            <a:spAutoFit/>
          </a:bodyPr>
          <a:lstStyle/>
          <a:p>
            <a:pPr>
              <a:lnSpc>
                <a:spcPts val="1200"/>
              </a:lnSpc>
            </a:pPr>
            <a:r>
              <a:rPr kumimoji="1" lang="en-US" altLang="ja-JP" sz="800" dirty="0">
                <a:solidFill>
                  <a:srgbClr val="6EB0AF"/>
                </a:solidFill>
                <a:latin typeface="メイリオ" panose="020B0604030504040204" pitchFamily="50" charset="-128"/>
                <a:ea typeface="メイリオ" panose="020B0604030504040204" pitchFamily="50" charset="-128"/>
              </a:rPr>
              <a:t> </a:t>
            </a:r>
            <a:r>
              <a:rPr kumimoji="1" lang="ja-JP" altLang="en-US" sz="800" dirty="0">
                <a:solidFill>
                  <a:srgbClr val="6EB0AF"/>
                </a:solidFill>
                <a:latin typeface="メイリオ" panose="020B0604030504040204" pitchFamily="50" charset="-128"/>
                <a:ea typeface="メイリオ" panose="020B0604030504040204" pitchFamily="50" charset="-128"/>
              </a:rPr>
              <a:t>い　けん  こう かん　　 　ふ</a:t>
            </a:r>
          </a:p>
        </p:txBody>
      </p:sp>
      <p:sp>
        <p:nvSpPr>
          <p:cNvPr id="78" name="テキスト ボックス 77">
            <a:extLst>
              <a:ext uri="{FF2B5EF4-FFF2-40B4-BE49-F238E27FC236}">
                <a16:creationId xmlns:a16="http://schemas.microsoft.com/office/drawing/2014/main" id="{B3116198-DDB8-453B-978D-3A7A53ACA842}"/>
              </a:ext>
            </a:extLst>
          </p:cNvPr>
          <p:cNvSpPr txBox="1"/>
          <p:nvPr/>
        </p:nvSpPr>
        <p:spPr>
          <a:xfrm>
            <a:off x="5578649" y="2421653"/>
            <a:ext cx="1697421" cy="146194"/>
          </a:xfrm>
          <a:prstGeom prst="rect">
            <a:avLst/>
          </a:prstGeom>
          <a:noFill/>
        </p:spPr>
        <p:txBody>
          <a:bodyPr wrap="square" lIns="0" tIns="0" rIns="0" bIns="0" rtlCol="0">
            <a:spAutoFit/>
          </a:bodyPr>
          <a:lstStyle/>
          <a:p>
            <a:pPr>
              <a:lnSpc>
                <a:spcPts val="1200"/>
              </a:lnSpc>
            </a:pPr>
            <a:r>
              <a:rPr kumimoji="1" lang="en-US" altLang="ja-JP" sz="800" dirty="0">
                <a:solidFill>
                  <a:srgbClr val="6EB0AF"/>
                </a:solidFill>
                <a:latin typeface="メイリオ" panose="020B0604030504040204" pitchFamily="50" charset="-128"/>
                <a:ea typeface="メイリオ" panose="020B0604030504040204" pitchFamily="50" charset="-128"/>
              </a:rPr>
              <a:t> </a:t>
            </a:r>
            <a:r>
              <a:rPr kumimoji="1" lang="ja-JP" altLang="en-US" sz="800" dirty="0">
                <a:solidFill>
                  <a:srgbClr val="6EB0AF"/>
                </a:solidFill>
                <a:latin typeface="メイリオ" panose="020B0604030504040204" pitchFamily="50" charset="-128"/>
                <a:ea typeface="メイリオ" panose="020B0604030504040204" pitchFamily="50" charset="-128"/>
              </a:rPr>
              <a:t>てん  けん　　 しゅうせい</a:t>
            </a:r>
          </a:p>
        </p:txBody>
      </p:sp>
      <p:pic>
        <p:nvPicPr>
          <p:cNvPr id="5" name="図 4">
            <a:extLst>
              <a:ext uri="{FF2B5EF4-FFF2-40B4-BE49-F238E27FC236}">
                <a16:creationId xmlns:a16="http://schemas.microsoft.com/office/drawing/2014/main" id="{A16F96BB-A449-8767-947B-E0002FDE0212}"/>
              </a:ext>
            </a:extLst>
          </p:cNvPr>
          <p:cNvPicPr>
            <a:picLocks noChangeAspect="1"/>
          </p:cNvPicPr>
          <p:nvPr/>
        </p:nvPicPr>
        <p:blipFill>
          <a:blip r:embed="rId4"/>
          <a:stretch>
            <a:fillRect/>
          </a:stretch>
        </p:blipFill>
        <p:spPr>
          <a:xfrm>
            <a:off x="3969023" y="1485182"/>
            <a:ext cx="549257" cy="641788"/>
          </a:xfrm>
          <a:prstGeom prst="rect">
            <a:avLst/>
          </a:prstGeom>
        </p:spPr>
      </p:pic>
      <p:sp>
        <p:nvSpPr>
          <p:cNvPr id="7" name="テキスト ボックス 6">
            <a:extLst>
              <a:ext uri="{FF2B5EF4-FFF2-40B4-BE49-F238E27FC236}">
                <a16:creationId xmlns:a16="http://schemas.microsoft.com/office/drawing/2014/main" id="{011E5BE2-4411-6C4B-634D-DFB197ACB749}"/>
              </a:ext>
            </a:extLst>
          </p:cNvPr>
          <p:cNvSpPr txBox="1"/>
          <p:nvPr/>
        </p:nvSpPr>
        <p:spPr>
          <a:xfrm>
            <a:off x="4013028" y="1595357"/>
            <a:ext cx="468398" cy="523220"/>
          </a:xfrm>
          <a:prstGeom prst="rect">
            <a:avLst/>
          </a:prstGeom>
          <a:noFill/>
        </p:spPr>
        <p:txBody>
          <a:bodyPr wrap="none" rtlCol="0">
            <a:spAutoFit/>
          </a:bodyPr>
          <a:lstStyle/>
          <a:p>
            <a:pPr algn="ctr"/>
            <a:r>
              <a:rPr kumimoji="1" lang="ja-JP" altLang="en-US" sz="1000" b="1" dirty="0">
                <a:solidFill>
                  <a:srgbClr val="6EB0AF"/>
                </a:solidFill>
              </a:rPr>
              <a:t>目安</a:t>
            </a:r>
            <a:endParaRPr kumimoji="1" lang="en-US" altLang="ja-JP" sz="1000" b="1" dirty="0">
              <a:solidFill>
                <a:srgbClr val="6EB0AF"/>
              </a:solidFill>
            </a:endParaRPr>
          </a:p>
          <a:p>
            <a:pPr algn="ctr"/>
            <a:r>
              <a:rPr kumimoji="1" lang="ja-JP" altLang="en-US" b="1" dirty="0">
                <a:solidFill>
                  <a:srgbClr val="6EB0AF"/>
                </a:solidFill>
              </a:rPr>
              <a:t>５ </a:t>
            </a:r>
          </a:p>
        </p:txBody>
      </p:sp>
      <p:pic>
        <p:nvPicPr>
          <p:cNvPr id="8" name="図 7">
            <a:extLst>
              <a:ext uri="{FF2B5EF4-FFF2-40B4-BE49-F238E27FC236}">
                <a16:creationId xmlns:a16="http://schemas.microsoft.com/office/drawing/2014/main" id="{47439891-D82B-B45D-14B4-E8C529060FC5}"/>
              </a:ext>
            </a:extLst>
          </p:cNvPr>
          <p:cNvPicPr>
            <a:picLocks noChangeAspect="1"/>
          </p:cNvPicPr>
          <p:nvPr/>
        </p:nvPicPr>
        <p:blipFill>
          <a:blip r:embed="rId4"/>
          <a:stretch>
            <a:fillRect/>
          </a:stretch>
        </p:blipFill>
        <p:spPr>
          <a:xfrm>
            <a:off x="3969023" y="2767948"/>
            <a:ext cx="549257" cy="641788"/>
          </a:xfrm>
          <a:prstGeom prst="rect">
            <a:avLst/>
          </a:prstGeom>
        </p:spPr>
      </p:pic>
      <p:sp>
        <p:nvSpPr>
          <p:cNvPr id="11" name="テキスト ボックス 10">
            <a:extLst>
              <a:ext uri="{FF2B5EF4-FFF2-40B4-BE49-F238E27FC236}">
                <a16:creationId xmlns:a16="http://schemas.microsoft.com/office/drawing/2014/main" id="{3429C80C-B78A-297A-83AA-E6350354378B}"/>
              </a:ext>
            </a:extLst>
          </p:cNvPr>
          <p:cNvSpPr txBox="1"/>
          <p:nvPr/>
        </p:nvSpPr>
        <p:spPr>
          <a:xfrm>
            <a:off x="3807977" y="2844247"/>
            <a:ext cx="803681" cy="576440"/>
          </a:xfrm>
          <a:prstGeom prst="rect">
            <a:avLst/>
          </a:prstGeom>
          <a:noFill/>
        </p:spPr>
        <p:txBody>
          <a:bodyPr wrap="square" rtlCol="0">
            <a:spAutoFit/>
          </a:bodyPr>
          <a:lstStyle/>
          <a:p>
            <a:pPr algn="ctr">
              <a:lnSpc>
                <a:spcPts val="1200"/>
              </a:lnSpc>
            </a:pPr>
            <a:r>
              <a:rPr kumimoji="1" lang="ja-JP" altLang="en-US" sz="800" b="1" dirty="0">
                <a:solidFill>
                  <a:srgbClr val="6EB0AF"/>
                </a:solidFill>
              </a:rPr>
              <a:t>  目安</a:t>
            </a:r>
            <a:endParaRPr kumimoji="1" lang="en-US" altLang="ja-JP" sz="800" b="1" dirty="0">
              <a:solidFill>
                <a:srgbClr val="6EB0AF"/>
              </a:solidFill>
            </a:endParaRPr>
          </a:p>
          <a:p>
            <a:pPr algn="ctr">
              <a:lnSpc>
                <a:spcPts val="1200"/>
              </a:lnSpc>
            </a:pPr>
            <a:r>
              <a:rPr kumimoji="1" lang="en-US" altLang="ja-JP" sz="1600" b="1" dirty="0">
                <a:solidFill>
                  <a:srgbClr val="6EB0AF"/>
                </a:solidFill>
              </a:rPr>
              <a:t> 5</a:t>
            </a:r>
            <a:r>
              <a:rPr kumimoji="1" lang="en-US" altLang="ja-JP" sz="1050" b="1" dirty="0">
                <a:solidFill>
                  <a:srgbClr val="6EB0AF"/>
                </a:solidFill>
              </a:rPr>
              <a:t>~</a:t>
            </a:r>
          </a:p>
          <a:p>
            <a:pPr algn="ctr">
              <a:lnSpc>
                <a:spcPts val="1200"/>
              </a:lnSpc>
            </a:pPr>
            <a:r>
              <a:rPr kumimoji="1" lang="en-US" altLang="ja-JP" sz="1600" b="1" dirty="0">
                <a:solidFill>
                  <a:srgbClr val="6EB0AF"/>
                </a:solidFill>
              </a:rPr>
              <a:t>10    </a:t>
            </a:r>
            <a:r>
              <a:rPr kumimoji="1" lang="ja-JP" altLang="en-US" b="1" dirty="0">
                <a:solidFill>
                  <a:srgbClr val="6EB0AF"/>
                </a:solidFill>
              </a:rPr>
              <a:t> </a:t>
            </a:r>
          </a:p>
        </p:txBody>
      </p:sp>
      <p:pic>
        <p:nvPicPr>
          <p:cNvPr id="14" name="図 13">
            <a:extLst>
              <a:ext uri="{FF2B5EF4-FFF2-40B4-BE49-F238E27FC236}">
                <a16:creationId xmlns:a16="http://schemas.microsoft.com/office/drawing/2014/main" id="{5A31B3E2-FF05-2CB0-C258-F1461511984B}"/>
              </a:ext>
            </a:extLst>
          </p:cNvPr>
          <p:cNvPicPr>
            <a:picLocks noChangeAspect="1"/>
          </p:cNvPicPr>
          <p:nvPr/>
        </p:nvPicPr>
        <p:blipFill>
          <a:blip r:embed="rId4"/>
          <a:stretch>
            <a:fillRect/>
          </a:stretch>
        </p:blipFill>
        <p:spPr>
          <a:xfrm>
            <a:off x="3971625" y="4045262"/>
            <a:ext cx="549257" cy="641788"/>
          </a:xfrm>
          <a:prstGeom prst="rect">
            <a:avLst/>
          </a:prstGeom>
        </p:spPr>
      </p:pic>
      <p:sp>
        <p:nvSpPr>
          <p:cNvPr id="15" name="テキスト ボックス 14">
            <a:extLst>
              <a:ext uri="{FF2B5EF4-FFF2-40B4-BE49-F238E27FC236}">
                <a16:creationId xmlns:a16="http://schemas.microsoft.com/office/drawing/2014/main" id="{C179A9F1-15C0-C3F0-4180-3052C5274BA7}"/>
              </a:ext>
            </a:extLst>
          </p:cNvPr>
          <p:cNvSpPr txBox="1"/>
          <p:nvPr/>
        </p:nvSpPr>
        <p:spPr>
          <a:xfrm>
            <a:off x="4015630" y="4155437"/>
            <a:ext cx="468398" cy="523220"/>
          </a:xfrm>
          <a:prstGeom prst="rect">
            <a:avLst/>
          </a:prstGeom>
          <a:noFill/>
        </p:spPr>
        <p:txBody>
          <a:bodyPr wrap="none" rtlCol="0">
            <a:spAutoFit/>
          </a:bodyPr>
          <a:lstStyle/>
          <a:p>
            <a:pPr algn="ctr"/>
            <a:r>
              <a:rPr kumimoji="1" lang="ja-JP" altLang="en-US" sz="1000" b="1" dirty="0">
                <a:solidFill>
                  <a:srgbClr val="6EB0AF"/>
                </a:solidFill>
              </a:rPr>
              <a:t>目安</a:t>
            </a:r>
            <a:endParaRPr kumimoji="1" lang="en-US" altLang="ja-JP" sz="1000" b="1" dirty="0">
              <a:solidFill>
                <a:srgbClr val="6EB0AF"/>
              </a:solidFill>
            </a:endParaRPr>
          </a:p>
          <a:p>
            <a:pPr algn="ctr"/>
            <a:r>
              <a:rPr kumimoji="1" lang="ja-JP" altLang="en-US" b="1" dirty="0">
                <a:solidFill>
                  <a:srgbClr val="6EB0AF"/>
                </a:solidFill>
              </a:rPr>
              <a:t>５ </a:t>
            </a:r>
          </a:p>
        </p:txBody>
      </p:sp>
      <p:pic>
        <p:nvPicPr>
          <p:cNvPr id="16" name="図 15">
            <a:extLst>
              <a:ext uri="{FF2B5EF4-FFF2-40B4-BE49-F238E27FC236}">
                <a16:creationId xmlns:a16="http://schemas.microsoft.com/office/drawing/2014/main" id="{780D9F04-6086-DCEB-50E1-0C3B1B2202C6}"/>
              </a:ext>
            </a:extLst>
          </p:cNvPr>
          <p:cNvPicPr>
            <a:picLocks noChangeAspect="1"/>
          </p:cNvPicPr>
          <p:nvPr/>
        </p:nvPicPr>
        <p:blipFill>
          <a:blip r:embed="rId4"/>
          <a:stretch>
            <a:fillRect/>
          </a:stretch>
        </p:blipFill>
        <p:spPr>
          <a:xfrm>
            <a:off x="3971625" y="5344044"/>
            <a:ext cx="549257" cy="641788"/>
          </a:xfrm>
          <a:prstGeom prst="rect">
            <a:avLst/>
          </a:prstGeom>
        </p:spPr>
      </p:pic>
      <p:sp>
        <p:nvSpPr>
          <p:cNvPr id="19" name="テキスト ボックス 18">
            <a:extLst>
              <a:ext uri="{FF2B5EF4-FFF2-40B4-BE49-F238E27FC236}">
                <a16:creationId xmlns:a16="http://schemas.microsoft.com/office/drawing/2014/main" id="{9DB865B2-785E-23CF-18C0-1CC30FCCB0FF}"/>
              </a:ext>
            </a:extLst>
          </p:cNvPr>
          <p:cNvSpPr txBox="1"/>
          <p:nvPr/>
        </p:nvSpPr>
        <p:spPr>
          <a:xfrm>
            <a:off x="4015630" y="5454219"/>
            <a:ext cx="468398" cy="523220"/>
          </a:xfrm>
          <a:prstGeom prst="rect">
            <a:avLst/>
          </a:prstGeom>
          <a:noFill/>
        </p:spPr>
        <p:txBody>
          <a:bodyPr wrap="none" rtlCol="0">
            <a:spAutoFit/>
          </a:bodyPr>
          <a:lstStyle/>
          <a:p>
            <a:pPr algn="ctr"/>
            <a:r>
              <a:rPr kumimoji="1" lang="ja-JP" altLang="en-US" sz="1000" b="1" dirty="0">
                <a:solidFill>
                  <a:srgbClr val="6EB0AF"/>
                </a:solidFill>
              </a:rPr>
              <a:t>目安</a:t>
            </a:r>
            <a:endParaRPr kumimoji="1" lang="en-US" altLang="ja-JP" sz="1000" b="1" dirty="0">
              <a:solidFill>
                <a:srgbClr val="6EB0AF"/>
              </a:solidFill>
            </a:endParaRPr>
          </a:p>
          <a:p>
            <a:pPr algn="ctr"/>
            <a:r>
              <a:rPr kumimoji="1" lang="ja-JP" altLang="en-US" b="1" dirty="0">
                <a:solidFill>
                  <a:srgbClr val="6EB0AF"/>
                </a:solidFill>
              </a:rPr>
              <a:t>５ </a:t>
            </a:r>
          </a:p>
        </p:txBody>
      </p:sp>
      <p:pic>
        <p:nvPicPr>
          <p:cNvPr id="20" name="図 19">
            <a:extLst>
              <a:ext uri="{FF2B5EF4-FFF2-40B4-BE49-F238E27FC236}">
                <a16:creationId xmlns:a16="http://schemas.microsoft.com/office/drawing/2014/main" id="{B5AFC5EE-E1B7-949A-A60B-0DC34313C8E5}"/>
              </a:ext>
            </a:extLst>
          </p:cNvPr>
          <p:cNvPicPr>
            <a:picLocks noChangeAspect="1"/>
          </p:cNvPicPr>
          <p:nvPr/>
        </p:nvPicPr>
        <p:blipFill>
          <a:blip r:embed="rId4"/>
          <a:stretch>
            <a:fillRect/>
          </a:stretch>
        </p:blipFill>
        <p:spPr>
          <a:xfrm>
            <a:off x="10462894" y="3278801"/>
            <a:ext cx="549257" cy="641788"/>
          </a:xfrm>
          <a:prstGeom prst="rect">
            <a:avLst/>
          </a:prstGeom>
        </p:spPr>
      </p:pic>
      <p:sp>
        <p:nvSpPr>
          <p:cNvPr id="24" name="テキスト ボックス 23">
            <a:extLst>
              <a:ext uri="{FF2B5EF4-FFF2-40B4-BE49-F238E27FC236}">
                <a16:creationId xmlns:a16="http://schemas.microsoft.com/office/drawing/2014/main" id="{098C73BC-B7E1-4A42-284D-F27774576ADE}"/>
              </a:ext>
            </a:extLst>
          </p:cNvPr>
          <p:cNvSpPr txBox="1"/>
          <p:nvPr/>
        </p:nvSpPr>
        <p:spPr>
          <a:xfrm>
            <a:off x="10301848" y="3355100"/>
            <a:ext cx="803681" cy="576440"/>
          </a:xfrm>
          <a:prstGeom prst="rect">
            <a:avLst/>
          </a:prstGeom>
          <a:noFill/>
        </p:spPr>
        <p:txBody>
          <a:bodyPr wrap="square" rtlCol="0">
            <a:spAutoFit/>
          </a:bodyPr>
          <a:lstStyle/>
          <a:p>
            <a:pPr algn="ctr">
              <a:lnSpc>
                <a:spcPts val="1200"/>
              </a:lnSpc>
            </a:pPr>
            <a:r>
              <a:rPr kumimoji="1" lang="ja-JP" altLang="en-US" sz="800" b="1" dirty="0">
                <a:solidFill>
                  <a:srgbClr val="6EB0AF"/>
                </a:solidFill>
              </a:rPr>
              <a:t>  目安</a:t>
            </a:r>
            <a:endParaRPr kumimoji="1" lang="en-US" altLang="ja-JP" sz="800" b="1" dirty="0">
              <a:solidFill>
                <a:srgbClr val="6EB0AF"/>
              </a:solidFill>
            </a:endParaRPr>
          </a:p>
          <a:p>
            <a:pPr algn="ctr">
              <a:lnSpc>
                <a:spcPts val="1200"/>
              </a:lnSpc>
            </a:pPr>
            <a:r>
              <a:rPr kumimoji="1" lang="en-US" altLang="ja-JP" sz="1600" b="1" dirty="0">
                <a:solidFill>
                  <a:srgbClr val="6EB0AF"/>
                </a:solidFill>
              </a:rPr>
              <a:t> 5</a:t>
            </a:r>
            <a:r>
              <a:rPr kumimoji="1" lang="en-US" altLang="ja-JP" sz="1050" b="1" dirty="0">
                <a:solidFill>
                  <a:srgbClr val="6EB0AF"/>
                </a:solidFill>
              </a:rPr>
              <a:t>~</a:t>
            </a:r>
          </a:p>
          <a:p>
            <a:pPr algn="ctr">
              <a:lnSpc>
                <a:spcPts val="1200"/>
              </a:lnSpc>
            </a:pPr>
            <a:r>
              <a:rPr kumimoji="1" lang="en-US" altLang="ja-JP" sz="1600" b="1" dirty="0">
                <a:solidFill>
                  <a:srgbClr val="6EB0AF"/>
                </a:solidFill>
              </a:rPr>
              <a:t>10    </a:t>
            </a:r>
            <a:r>
              <a:rPr kumimoji="1" lang="ja-JP" altLang="en-US" b="1" dirty="0">
                <a:solidFill>
                  <a:srgbClr val="6EB0AF"/>
                </a:solidFill>
              </a:rPr>
              <a:t> </a:t>
            </a:r>
          </a:p>
        </p:txBody>
      </p:sp>
      <p:pic>
        <p:nvPicPr>
          <p:cNvPr id="30" name="図 29">
            <a:extLst>
              <a:ext uri="{FF2B5EF4-FFF2-40B4-BE49-F238E27FC236}">
                <a16:creationId xmlns:a16="http://schemas.microsoft.com/office/drawing/2014/main" id="{BE23D377-8AB0-B1AD-05FC-46CF5E6A9CE7}"/>
              </a:ext>
            </a:extLst>
          </p:cNvPr>
          <p:cNvPicPr>
            <a:picLocks noChangeAspect="1"/>
          </p:cNvPicPr>
          <p:nvPr/>
        </p:nvPicPr>
        <p:blipFill>
          <a:blip r:embed="rId4"/>
          <a:stretch>
            <a:fillRect/>
          </a:stretch>
        </p:blipFill>
        <p:spPr>
          <a:xfrm>
            <a:off x="6912940" y="2488452"/>
            <a:ext cx="549257" cy="641788"/>
          </a:xfrm>
          <a:prstGeom prst="rect">
            <a:avLst/>
          </a:prstGeom>
        </p:spPr>
      </p:pic>
      <p:sp>
        <p:nvSpPr>
          <p:cNvPr id="31" name="テキスト ボックス 30">
            <a:extLst>
              <a:ext uri="{FF2B5EF4-FFF2-40B4-BE49-F238E27FC236}">
                <a16:creationId xmlns:a16="http://schemas.microsoft.com/office/drawing/2014/main" id="{C4A2107E-C3DD-BFB7-3E2E-85AE342FD7F2}"/>
              </a:ext>
            </a:extLst>
          </p:cNvPr>
          <p:cNvSpPr txBox="1"/>
          <p:nvPr/>
        </p:nvSpPr>
        <p:spPr>
          <a:xfrm>
            <a:off x="6956945" y="2598627"/>
            <a:ext cx="468398" cy="523220"/>
          </a:xfrm>
          <a:prstGeom prst="rect">
            <a:avLst/>
          </a:prstGeom>
          <a:noFill/>
        </p:spPr>
        <p:txBody>
          <a:bodyPr wrap="none" rtlCol="0">
            <a:spAutoFit/>
          </a:bodyPr>
          <a:lstStyle/>
          <a:p>
            <a:pPr algn="ctr"/>
            <a:r>
              <a:rPr kumimoji="1" lang="ja-JP" altLang="en-US" sz="1000" b="1" dirty="0">
                <a:solidFill>
                  <a:srgbClr val="6EB0AF"/>
                </a:solidFill>
              </a:rPr>
              <a:t>目安</a:t>
            </a:r>
            <a:endParaRPr kumimoji="1" lang="en-US" altLang="ja-JP" sz="1000" b="1" dirty="0">
              <a:solidFill>
                <a:srgbClr val="6EB0AF"/>
              </a:solidFill>
            </a:endParaRPr>
          </a:p>
          <a:p>
            <a:pPr algn="ctr"/>
            <a:r>
              <a:rPr kumimoji="1" lang="ja-JP" altLang="en-US" b="1" dirty="0">
                <a:solidFill>
                  <a:srgbClr val="6EB0AF"/>
                </a:solidFill>
              </a:rPr>
              <a:t>５ </a:t>
            </a:r>
          </a:p>
        </p:txBody>
      </p:sp>
    </p:spTree>
    <p:extLst>
      <p:ext uri="{BB962C8B-B14F-4D97-AF65-F5344CB8AC3E}">
        <p14:creationId xmlns:p14="http://schemas.microsoft.com/office/powerpoint/2010/main" val="1716382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8329C24-3740-392A-D21E-6AC9362AA0EA}"/>
              </a:ext>
            </a:extLst>
          </p:cNvPr>
          <p:cNvSpPr>
            <a:spLocks noGrp="1"/>
          </p:cNvSpPr>
          <p:nvPr>
            <p:ph type="body" sz="quarter" idx="10"/>
          </p:nvPr>
        </p:nvSpPr>
        <p:spPr/>
        <p:txBody>
          <a:bodyPr/>
          <a:lstStyle/>
          <a:p>
            <a:r>
              <a:rPr lang="ja-JP" altLang="en-US" dirty="0"/>
              <a:t>はじめに</a:t>
            </a:r>
          </a:p>
        </p:txBody>
      </p:sp>
      <p:sp>
        <p:nvSpPr>
          <p:cNvPr id="5" name="テキスト プレースホルダー 4">
            <a:extLst>
              <a:ext uri="{FF2B5EF4-FFF2-40B4-BE49-F238E27FC236}">
                <a16:creationId xmlns:a16="http://schemas.microsoft.com/office/drawing/2014/main" id="{77344B0F-5690-F3EA-6855-7311B4636A3A}"/>
              </a:ext>
            </a:extLst>
          </p:cNvPr>
          <p:cNvSpPr>
            <a:spLocks noGrp="1"/>
          </p:cNvSpPr>
          <p:nvPr>
            <p:ph type="body" sz="quarter" idx="11"/>
          </p:nvPr>
        </p:nvSpPr>
        <p:spPr/>
        <p:txBody>
          <a:bodyPr anchor="ctr"/>
          <a:lstStyle/>
          <a:p>
            <a:r>
              <a:rPr lang="en-US" altLang="ja-JP" dirty="0"/>
              <a:t>3</a:t>
            </a:r>
            <a:endParaRPr lang="ja-JP" altLang="en-US" dirty="0"/>
          </a:p>
        </p:txBody>
      </p:sp>
      <p:sp>
        <p:nvSpPr>
          <p:cNvPr id="6" name="テキスト プレースホルダー 5">
            <a:extLst>
              <a:ext uri="{FF2B5EF4-FFF2-40B4-BE49-F238E27FC236}">
                <a16:creationId xmlns:a16="http://schemas.microsoft.com/office/drawing/2014/main" id="{D7C6AD03-D72D-5CFE-E5D5-4496221D94D0}"/>
              </a:ext>
            </a:extLst>
          </p:cNvPr>
          <p:cNvSpPr>
            <a:spLocks noGrp="1"/>
          </p:cNvSpPr>
          <p:nvPr>
            <p:ph type="body" sz="quarter" idx="12"/>
          </p:nvPr>
        </p:nvSpPr>
        <p:spPr>
          <a:xfrm>
            <a:off x="0" y="1710861"/>
            <a:ext cx="12186301" cy="4481195"/>
          </a:xfrm>
        </p:spPr>
        <p:txBody>
          <a:bodyPr anchor="ctr"/>
          <a:lstStyle/>
          <a:p>
            <a:pPr algn="ctr">
              <a:lnSpc>
                <a:spcPct val="200000"/>
              </a:lnSpc>
              <a:spcBef>
                <a:spcPts val="0"/>
              </a:spcBef>
              <a:spcAft>
                <a:spcPts val="0"/>
              </a:spcAft>
            </a:pPr>
            <a:r>
              <a:rPr lang="ja-JP" altLang="en-US" dirty="0">
                <a:solidFill>
                  <a:srgbClr val="404040"/>
                </a:solidFill>
              </a:rPr>
              <a:t>地震や津波は、突然発生します。</a:t>
            </a:r>
          </a:p>
          <a:p>
            <a:pPr algn="ctr">
              <a:lnSpc>
                <a:spcPct val="200000"/>
              </a:lnSpc>
              <a:spcBef>
                <a:spcPts val="0"/>
              </a:spcBef>
              <a:spcAft>
                <a:spcPts val="0"/>
              </a:spcAft>
            </a:pPr>
            <a:r>
              <a:rPr lang="ja-JP" altLang="en-US" dirty="0">
                <a:solidFill>
                  <a:srgbClr val="404040"/>
                </a:solidFill>
              </a:rPr>
              <a:t>だからこそ、</a:t>
            </a:r>
            <a:br>
              <a:rPr lang="ja-JP" altLang="en-US" dirty="0">
                <a:solidFill>
                  <a:srgbClr val="404040"/>
                </a:solidFill>
              </a:rPr>
            </a:br>
            <a:r>
              <a:rPr lang="ja-JP" altLang="en-US" dirty="0">
                <a:solidFill>
                  <a:srgbClr val="6EB0AF"/>
                </a:solidFill>
              </a:rPr>
              <a:t>その場で判断する力</a:t>
            </a:r>
            <a:r>
              <a:rPr lang="ja-JP" altLang="en-US" dirty="0">
                <a:solidFill>
                  <a:srgbClr val="404040"/>
                </a:solidFill>
              </a:rPr>
              <a:t>と</a:t>
            </a:r>
            <a:r>
              <a:rPr lang="ja-JP" altLang="en-US" dirty="0">
                <a:solidFill>
                  <a:srgbClr val="6EB0AF"/>
                </a:solidFill>
              </a:rPr>
              <a:t>事前の備え</a:t>
            </a:r>
            <a:r>
              <a:rPr lang="ja-JP" altLang="en-US" dirty="0">
                <a:solidFill>
                  <a:srgbClr val="404040"/>
                </a:solidFill>
              </a:rPr>
              <a:t>が大切です。</a:t>
            </a:r>
          </a:p>
          <a:p>
            <a:pPr algn="ctr">
              <a:lnSpc>
                <a:spcPct val="200000"/>
              </a:lnSpc>
              <a:spcBef>
                <a:spcPts val="0"/>
              </a:spcBef>
              <a:spcAft>
                <a:spcPts val="0"/>
              </a:spcAft>
            </a:pPr>
            <a:r>
              <a:rPr lang="ja-JP" altLang="en-US" dirty="0">
                <a:solidFill>
                  <a:srgbClr val="404040"/>
                </a:solidFill>
              </a:rPr>
              <a:t>このグループワークでは、自分の状況をもとに考え、</a:t>
            </a:r>
          </a:p>
          <a:p>
            <a:pPr algn="ctr">
              <a:lnSpc>
                <a:spcPct val="200000"/>
              </a:lnSpc>
              <a:spcBef>
                <a:spcPts val="0"/>
              </a:spcBef>
              <a:spcAft>
                <a:spcPts val="0"/>
              </a:spcAft>
            </a:pPr>
            <a:r>
              <a:rPr lang="ja-JP" altLang="en-US" dirty="0">
                <a:solidFill>
                  <a:srgbClr val="404040"/>
                </a:solidFill>
              </a:rPr>
              <a:t>意見交換を通じて新たな気づきを共有していきます。</a:t>
            </a:r>
          </a:p>
          <a:p>
            <a:pPr algn="ctr">
              <a:lnSpc>
                <a:spcPct val="200000"/>
              </a:lnSpc>
            </a:pPr>
            <a:endParaRPr lang="ja-JP" altLang="en-US" dirty="0">
              <a:solidFill>
                <a:srgbClr val="404040"/>
              </a:solidFill>
            </a:endParaRPr>
          </a:p>
        </p:txBody>
      </p:sp>
      <p:sp>
        <p:nvSpPr>
          <p:cNvPr id="8" name="テキスト ボックス 7">
            <a:extLst>
              <a:ext uri="{FF2B5EF4-FFF2-40B4-BE49-F238E27FC236}">
                <a16:creationId xmlns:a16="http://schemas.microsoft.com/office/drawing/2014/main" id="{2D1F39F4-33AE-A36C-49B7-E9B80D304C0B}"/>
              </a:ext>
            </a:extLst>
          </p:cNvPr>
          <p:cNvSpPr txBox="1"/>
          <p:nvPr/>
        </p:nvSpPr>
        <p:spPr>
          <a:xfrm>
            <a:off x="3461284" y="1521331"/>
            <a:ext cx="3983783"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じ　　しん　　　　　  つ　　なみ　　　　　　　　とつ　　ぜん　 はっ　 せい</a:t>
            </a:r>
          </a:p>
        </p:txBody>
      </p:sp>
      <p:sp>
        <p:nvSpPr>
          <p:cNvPr id="9" name="テキスト ボックス 8">
            <a:extLst>
              <a:ext uri="{FF2B5EF4-FFF2-40B4-BE49-F238E27FC236}">
                <a16:creationId xmlns:a16="http://schemas.microsoft.com/office/drawing/2014/main" id="{122161CA-41C7-11FB-9ABC-B179AD180916}"/>
              </a:ext>
            </a:extLst>
          </p:cNvPr>
          <p:cNvSpPr txBox="1"/>
          <p:nvPr/>
        </p:nvSpPr>
        <p:spPr>
          <a:xfrm>
            <a:off x="3115139" y="3241860"/>
            <a:ext cx="5692584"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ば　　　　　 はん 　 だん　　　　　　　　ちから　　　　　じ　　ぜん　　　　　そな　　　　　　　　　</a:t>
            </a:r>
            <a:r>
              <a:rPr kumimoji="1" lang="ja-JP" altLang="en-US" sz="800" dirty="0">
                <a:solidFill>
                  <a:srgbClr val="404040"/>
                </a:solidFill>
                <a:latin typeface="Meiryo" panose="020B0604030504040204" pitchFamily="34" charset="-128"/>
                <a:ea typeface="Meiryo" panose="020B0604030504040204" pitchFamily="34" charset="-128"/>
              </a:rPr>
              <a:t>たい　せつ</a:t>
            </a:r>
          </a:p>
        </p:txBody>
      </p:sp>
      <p:sp>
        <p:nvSpPr>
          <p:cNvPr id="10" name="テキスト ボックス 9">
            <a:extLst>
              <a:ext uri="{FF2B5EF4-FFF2-40B4-BE49-F238E27FC236}">
                <a16:creationId xmlns:a16="http://schemas.microsoft.com/office/drawing/2014/main" id="{D140878D-E92F-6B1D-9502-00E18AE9020C}"/>
              </a:ext>
            </a:extLst>
          </p:cNvPr>
          <p:cNvSpPr txBox="1"/>
          <p:nvPr/>
        </p:nvSpPr>
        <p:spPr>
          <a:xfrm>
            <a:off x="1846502" y="4955001"/>
            <a:ext cx="6070893"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い　　けん　  こう　 かん　　　　　つう　　　　　　　　あらた　　　　　　　　 き　　　　　　　　　　　　 きょう　ゆう</a:t>
            </a:r>
          </a:p>
        </p:txBody>
      </p:sp>
      <p:sp>
        <p:nvSpPr>
          <p:cNvPr id="11" name="テキスト ボックス 10">
            <a:extLst>
              <a:ext uri="{FF2B5EF4-FFF2-40B4-BE49-F238E27FC236}">
                <a16:creationId xmlns:a16="http://schemas.microsoft.com/office/drawing/2014/main" id="{02DAB482-B976-0592-0F72-C6BEF6EB347D}"/>
              </a:ext>
            </a:extLst>
          </p:cNvPr>
          <p:cNvSpPr txBox="1"/>
          <p:nvPr/>
        </p:nvSpPr>
        <p:spPr>
          <a:xfrm>
            <a:off x="6019134" y="4082583"/>
            <a:ext cx="3711272"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　じ　　ぶん　　　　  じょう  きょう　　　　　　　　　　　　　　 かんが</a:t>
            </a:r>
          </a:p>
        </p:txBody>
      </p:sp>
    </p:spTree>
    <p:extLst>
      <p:ext uri="{BB962C8B-B14F-4D97-AF65-F5344CB8AC3E}">
        <p14:creationId xmlns:p14="http://schemas.microsoft.com/office/powerpoint/2010/main" val="4095862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ja-JP" altLang="en-US" dirty="0"/>
              <a:t>４</a:t>
            </a:r>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p:txBody>
          <a:bodyPr/>
          <a:lstStyle/>
          <a:p>
            <a:pPr algn="l"/>
            <a:r>
              <a:rPr lang="ja-JP" altLang="ja-JP" dirty="0"/>
              <a:t>自宅にある地震のリスクを確認</a:t>
            </a:r>
            <a:endParaRPr kumimoji="1" lang="ja-JP" altLang="en-US" dirty="0"/>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a:xfrm>
            <a:off x="3355595" y="1406654"/>
            <a:ext cx="8183201" cy="4582619"/>
          </a:xfrm>
        </p:spPr>
        <p:txBody>
          <a:bodyPr anchor="ctr"/>
          <a:lstStyle/>
          <a:p>
            <a:pPr algn="ctr">
              <a:lnSpc>
                <a:spcPct val="200000"/>
              </a:lnSpc>
            </a:pPr>
            <a:r>
              <a:rPr lang="ja-JP" altLang="ja-JP" dirty="0"/>
              <a:t>自宅の地震対策について、</a:t>
            </a:r>
            <a:endParaRPr lang="en-US" altLang="ja-JP" dirty="0"/>
          </a:p>
          <a:p>
            <a:pPr algn="ctr">
              <a:lnSpc>
                <a:spcPct val="200000"/>
              </a:lnSpc>
            </a:pPr>
            <a:r>
              <a:rPr lang="ja-JP" altLang="ja-JP" dirty="0"/>
              <a:t>「できていたことを</a:t>
            </a:r>
            <a:r>
              <a:rPr lang="en-US" altLang="ja-JP" dirty="0"/>
              <a:t>1</a:t>
            </a:r>
            <a:r>
              <a:rPr lang="ja-JP" altLang="ja-JP" dirty="0"/>
              <a:t>つ」</a:t>
            </a:r>
            <a:endParaRPr lang="en-US" altLang="ja-JP" dirty="0"/>
          </a:p>
          <a:p>
            <a:pPr algn="ctr">
              <a:lnSpc>
                <a:spcPct val="200000"/>
              </a:lnSpc>
            </a:pPr>
            <a:r>
              <a:rPr lang="ja-JP" altLang="ja-JP" dirty="0"/>
              <a:t>そして「これから考えたいことを</a:t>
            </a:r>
            <a:r>
              <a:rPr lang="en-US" altLang="ja-JP" dirty="0"/>
              <a:t>1</a:t>
            </a:r>
            <a:r>
              <a:rPr lang="ja-JP" altLang="ja-JP" dirty="0"/>
              <a:t>つ」</a:t>
            </a:r>
            <a:endParaRPr lang="en-US" altLang="ja-JP" dirty="0"/>
          </a:p>
          <a:p>
            <a:pPr algn="ctr">
              <a:lnSpc>
                <a:spcPct val="200000"/>
              </a:lnSpc>
            </a:pPr>
            <a:r>
              <a:rPr lang="ja-JP" altLang="ja-JP" dirty="0"/>
              <a:t>教えてください。</a:t>
            </a:r>
            <a:endParaRPr kumimoji="1" lang="ja-JP" altLang="en-US" sz="2400" dirty="0"/>
          </a:p>
        </p:txBody>
      </p:sp>
      <p:sp>
        <p:nvSpPr>
          <p:cNvPr id="8" name="テキスト プレースホルダー 7">
            <a:extLst>
              <a:ext uri="{FF2B5EF4-FFF2-40B4-BE49-F238E27FC236}">
                <a16:creationId xmlns:a16="http://schemas.microsoft.com/office/drawing/2014/main" id="{B24B6978-D822-6D65-6E68-D4BD35FB4698}"/>
              </a:ext>
            </a:extLst>
          </p:cNvPr>
          <p:cNvSpPr>
            <a:spLocks noGrp="1"/>
          </p:cNvSpPr>
          <p:nvPr>
            <p:ph type="body" sz="quarter" idx="14"/>
          </p:nvPr>
        </p:nvSpPr>
        <p:spPr/>
        <p:txBody>
          <a:bodyPr/>
          <a:lstStyle/>
          <a:p>
            <a:r>
              <a:rPr lang="en-US" altLang="ja-JP" dirty="0"/>
              <a:t>1</a:t>
            </a:r>
            <a:endParaRPr lang="ja-JP" altLang="en-US" dirty="0"/>
          </a:p>
        </p:txBody>
      </p:sp>
      <p:sp>
        <p:nvSpPr>
          <p:cNvPr id="10" name="テキスト プレースホルダー 9">
            <a:extLst>
              <a:ext uri="{FF2B5EF4-FFF2-40B4-BE49-F238E27FC236}">
                <a16:creationId xmlns:a16="http://schemas.microsoft.com/office/drawing/2014/main" id="{6D5597A7-B41A-24F5-CC2D-EA6C5E4FBC15}"/>
              </a:ext>
            </a:extLst>
          </p:cNvPr>
          <p:cNvSpPr>
            <a:spLocks noGrp="1"/>
          </p:cNvSpPr>
          <p:nvPr>
            <p:ph type="body" sz="quarter" idx="15"/>
          </p:nvPr>
        </p:nvSpPr>
        <p:spPr>
          <a:xfrm>
            <a:off x="611" y="1406654"/>
            <a:ext cx="2596631" cy="880778"/>
          </a:xfrm>
          <a:solidFill>
            <a:srgbClr val="6EB0AF"/>
          </a:solidFill>
          <a:ln w="12700">
            <a:solidFill>
              <a:srgbClr val="6EB0AF"/>
            </a:solidFill>
          </a:ln>
          <a:effectLst/>
        </p:spPr>
        <p:txBody>
          <a:bodyPr/>
          <a:lstStyle/>
          <a:p>
            <a:r>
              <a:rPr kumimoji="1" lang="ja-JP" altLang="en-US" dirty="0">
                <a:solidFill>
                  <a:srgbClr val="FBFBEF"/>
                </a:solidFill>
              </a:rPr>
              <a:t>自宅にある</a:t>
            </a:r>
            <a:endParaRPr kumimoji="1" lang="en-US" altLang="ja-JP" dirty="0">
              <a:solidFill>
                <a:srgbClr val="FBFBEF"/>
              </a:solidFill>
            </a:endParaRPr>
          </a:p>
          <a:p>
            <a:r>
              <a:rPr kumimoji="1" lang="ja-JP" altLang="en-US" dirty="0">
                <a:solidFill>
                  <a:srgbClr val="FBFBEF"/>
                </a:solidFill>
              </a:rPr>
              <a:t>地震のリスク</a:t>
            </a:r>
          </a:p>
        </p:txBody>
      </p:sp>
      <p:sp>
        <p:nvSpPr>
          <p:cNvPr id="11" name="テキスト プレースホルダー 10">
            <a:extLst>
              <a:ext uri="{FF2B5EF4-FFF2-40B4-BE49-F238E27FC236}">
                <a16:creationId xmlns:a16="http://schemas.microsoft.com/office/drawing/2014/main" id="{7E2A4C0B-DAB4-B629-35F8-C5198E6FE24A}"/>
              </a:ext>
            </a:extLst>
          </p:cNvPr>
          <p:cNvSpPr>
            <a:spLocks noGrp="1"/>
          </p:cNvSpPr>
          <p:nvPr>
            <p:ph type="body" sz="quarter" idx="16"/>
          </p:nvPr>
        </p:nvSpPr>
        <p:spPr/>
        <p:txBody>
          <a:bodyPr/>
          <a:lstStyle/>
          <a:p>
            <a:r>
              <a:rPr kumimoji="1" lang="ja-JP" altLang="en-US" dirty="0"/>
              <a:t>自宅周辺の</a:t>
            </a:r>
            <a:endParaRPr kumimoji="1" lang="en-US" altLang="ja-JP" dirty="0"/>
          </a:p>
          <a:p>
            <a:r>
              <a:rPr kumimoji="1" lang="ja-JP" altLang="en-US" dirty="0"/>
              <a:t>地震・津波のリスク</a:t>
            </a:r>
            <a:endParaRPr kumimoji="1" lang="en-US" altLang="ja-JP" dirty="0"/>
          </a:p>
        </p:txBody>
      </p:sp>
      <p:sp>
        <p:nvSpPr>
          <p:cNvPr id="12" name="テキスト プレースホルダー 11">
            <a:extLst>
              <a:ext uri="{FF2B5EF4-FFF2-40B4-BE49-F238E27FC236}">
                <a16:creationId xmlns:a16="http://schemas.microsoft.com/office/drawing/2014/main" id="{8ADCCCA5-C15E-348A-2D43-E1E93B3FB57F}"/>
              </a:ext>
            </a:extLst>
          </p:cNvPr>
          <p:cNvSpPr>
            <a:spLocks noGrp="1"/>
          </p:cNvSpPr>
          <p:nvPr>
            <p:ph type="body" sz="quarter" idx="17"/>
          </p:nvPr>
        </p:nvSpPr>
        <p:spPr/>
        <p:txBody>
          <a:bodyPr/>
          <a:lstStyle/>
          <a:p>
            <a:r>
              <a:rPr kumimoji="1" lang="ja-JP" altLang="en-US" dirty="0"/>
              <a:t>緊急地震速報！！</a:t>
            </a:r>
            <a:endParaRPr kumimoji="1" lang="en-US" altLang="ja-JP" dirty="0"/>
          </a:p>
          <a:p>
            <a:r>
              <a:rPr kumimoji="1" lang="ja-JP" altLang="en-US" dirty="0"/>
              <a:t>どうする？</a:t>
            </a:r>
          </a:p>
        </p:txBody>
      </p:sp>
      <p:sp>
        <p:nvSpPr>
          <p:cNvPr id="14" name="テキスト プレースホルダー 13">
            <a:extLst>
              <a:ext uri="{FF2B5EF4-FFF2-40B4-BE49-F238E27FC236}">
                <a16:creationId xmlns:a16="http://schemas.microsoft.com/office/drawing/2014/main" id="{DE6EBA7B-0E37-10A6-DDCE-C3C9DFA5FA7E}"/>
              </a:ext>
            </a:extLst>
          </p:cNvPr>
          <p:cNvSpPr>
            <a:spLocks noGrp="1"/>
          </p:cNvSpPr>
          <p:nvPr>
            <p:ph type="body" sz="quarter" idx="18"/>
          </p:nvPr>
        </p:nvSpPr>
        <p:spPr/>
        <p:txBody>
          <a:bodyPr/>
          <a:lstStyle/>
          <a:p>
            <a:r>
              <a:rPr kumimoji="1" lang="ja-JP" altLang="en-US" dirty="0"/>
              <a:t>強い揺れが収まった</a:t>
            </a:r>
            <a:endParaRPr kumimoji="1" lang="en-US" altLang="ja-JP" dirty="0"/>
          </a:p>
          <a:p>
            <a:r>
              <a:rPr kumimoji="1" lang="ja-JP" altLang="en-US" dirty="0"/>
              <a:t>次はどうする？</a:t>
            </a:r>
          </a:p>
        </p:txBody>
      </p:sp>
      <p:sp>
        <p:nvSpPr>
          <p:cNvPr id="16" name="テキスト プレースホルダー 15">
            <a:extLst>
              <a:ext uri="{FF2B5EF4-FFF2-40B4-BE49-F238E27FC236}">
                <a16:creationId xmlns:a16="http://schemas.microsoft.com/office/drawing/2014/main" id="{31DDC815-F7A0-BF95-966D-ECC69A93FA4A}"/>
              </a:ext>
            </a:extLst>
          </p:cNvPr>
          <p:cNvSpPr>
            <a:spLocks noGrp="1"/>
          </p:cNvSpPr>
          <p:nvPr>
            <p:ph type="body" sz="quarter" idx="20"/>
          </p:nvPr>
        </p:nvSpPr>
        <p:spPr/>
        <p:txBody>
          <a:bodyPr/>
          <a:lstStyle/>
          <a:p>
            <a:r>
              <a:rPr kumimoji="1" lang="ja-JP" altLang="en-US" dirty="0"/>
              <a:t>いま、あなたが</a:t>
            </a:r>
            <a:endParaRPr kumimoji="1" lang="en-US" altLang="ja-JP" dirty="0"/>
          </a:p>
          <a:p>
            <a:r>
              <a:rPr kumimoji="1" lang="ja-JP" altLang="en-US" dirty="0"/>
              <a:t>できること</a:t>
            </a:r>
            <a:endParaRPr kumimoji="1" lang="en-US" altLang="ja-JP" dirty="0"/>
          </a:p>
        </p:txBody>
      </p:sp>
      <p:sp>
        <p:nvSpPr>
          <p:cNvPr id="17" name="テキスト プレースホルダー 16">
            <a:extLst>
              <a:ext uri="{FF2B5EF4-FFF2-40B4-BE49-F238E27FC236}">
                <a16:creationId xmlns:a16="http://schemas.microsoft.com/office/drawing/2014/main" id="{4FEDA6B4-7A38-A3A4-69B0-7B0E356A14D4}"/>
              </a:ext>
            </a:extLst>
          </p:cNvPr>
          <p:cNvSpPr>
            <a:spLocks noGrp="1"/>
          </p:cNvSpPr>
          <p:nvPr>
            <p:ph type="body" sz="quarter" idx="21"/>
          </p:nvPr>
        </p:nvSpPr>
        <p:spPr/>
        <p:txBody>
          <a:bodyPr/>
          <a:lstStyle/>
          <a:p>
            <a:r>
              <a:rPr kumimoji="1" lang="ja-JP" altLang="en-US" dirty="0"/>
              <a:t>意見交換を踏まえて</a:t>
            </a:r>
            <a:endParaRPr kumimoji="1" lang="en-US" altLang="ja-JP" dirty="0"/>
          </a:p>
          <a:p>
            <a:r>
              <a:rPr kumimoji="1" lang="ja-JP" altLang="en-US" dirty="0"/>
              <a:t>ワークシートを</a:t>
            </a:r>
            <a:endParaRPr kumimoji="1" lang="en-US" altLang="ja-JP" dirty="0"/>
          </a:p>
          <a:p>
            <a:r>
              <a:rPr kumimoji="1" lang="ja-JP" altLang="en-US" dirty="0"/>
              <a:t>点検・修正</a:t>
            </a:r>
            <a:endParaRPr kumimoji="1" lang="en-US" altLang="ja-JP" dirty="0"/>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4609496" y="118024"/>
            <a:ext cx="697627"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じ　たく</a:t>
            </a:r>
          </a:p>
        </p:txBody>
      </p:sp>
      <p:sp>
        <p:nvSpPr>
          <p:cNvPr id="28" name="テキスト ボックス 27">
            <a:extLst>
              <a:ext uri="{FF2B5EF4-FFF2-40B4-BE49-F238E27FC236}">
                <a16:creationId xmlns:a16="http://schemas.microsoft.com/office/drawing/2014/main" id="{3B9A6AC1-B58B-8049-BD80-7FE24AB29EEB}"/>
              </a:ext>
            </a:extLst>
          </p:cNvPr>
          <p:cNvSpPr txBox="1"/>
          <p:nvPr/>
        </p:nvSpPr>
        <p:spPr>
          <a:xfrm>
            <a:off x="6379200" y="118821"/>
            <a:ext cx="69762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じ　しん</a:t>
            </a:r>
          </a:p>
        </p:txBody>
      </p:sp>
      <p:sp>
        <p:nvSpPr>
          <p:cNvPr id="29" name="テキスト ボックス 28">
            <a:extLst>
              <a:ext uri="{FF2B5EF4-FFF2-40B4-BE49-F238E27FC236}">
                <a16:creationId xmlns:a16="http://schemas.microsoft.com/office/drawing/2014/main" id="{A05AE143-BDDF-4B4F-A98D-DF041EDEA85B}"/>
              </a:ext>
            </a:extLst>
          </p:cNvPr>
          <p:cNvSpPr txBox="1"/>
          <p:nvPr/>
        </p:nvSpPr>
        <p:spPr>
          <a:xfrm>
            <a:off x="8797492" y="118024"/>
            <a:ext cx="740908"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かく にん</a:t>
            </a:r>
          </a:p>
        </p:txBody>
      </p:sp>
      <p:sp>
        <p:nvSpPr>
          <p:cNvPr id="5" name="テキスト ボックス 4">
            <a:extLst>
              <a:ext uri="{FF2B5EF4-FFF2-40B4-BE49-F238E27FC236}">
                <a16:creationId xmlns:a16="http://schemas.microsoft.com/office/drawing/2014/main" id="{D368CFE5-719F-0AE4-05AC-66D79B32099D}"/>
              </a:ext>
            </a:extLst>
          </p:cNvPr>
          <p:cNvSpPr txBox="1"/>
          <p:nvPr/>
        </p:nvSpPr>
        <p:spPr>
          <a:xfrm>
            <a:off x="5338809" y="1852748"/>
            <a:ext cx="697627"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じ　　たく</a:t>
            </a:r>
          </a:p>
        </p:txBody>
      </p:sp>
      <p:sp>
        <p:nvSpPr>
          <p:cNvPr id="13" name="テキスト ボックス 12">
            <a:extLst>
              <a:ext uri="{FF2B5EF4-FFF2-40B4-BE49-F238E27FC236}">
                <a16:creationId xmlns:a16="http://schemas.microsoft.com/office/drawing/2014/main" id="{1DD129C3-D14C-711E-91B8-AB0151A9866A}"/>
              </a:ext>
            </a:extLst>
          </p:cNvPr>
          <p:cNvSpPr txBox="1"/>
          <p:nvPr/>
        </p:nvSpPr>
        <p:spPr>
          <a:xfrm>
            <a:off x="5989350" y="5088484"/>
            <a:ext cx="389850"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おし</a:t>
            </a:r>
          </a:p>
        </p:txBody>
      </p:sp>
      <p:sp>
        <p:nvSpPr>
          <p:cNvPr id="30" name="テキスト ボックス 29">
            <a:extLst>
              <a:ext uri="{FF2B5EF4-FFF2-40B4-BE49-F238E27FC236}">
                <a16:creationId xmlns:a16="http://schemas.microsoft.com/office/drawing/2014/main" id="{6CD044A1-1F4A-A6FF-ECCA-EEA665FFE951}"/>
              </a:ext>
            </a:extLst>
          </p:cNvPr>
          <p:cNvSpPr txBox="1"/>
          <p:nvPr/>
        </p:nvSpPr>
        <p:spPr>
          <a:xfrm>
            <a:off x="6432592" y="1850442"/>
            <a:ext cx="1486304"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じ　　しん　 たい　 さく　</a:t>
            </a:r>
          </a:p>
        </p:txBody>
      </p:sp>
      <p:sp>
        <p:nvSpPr>
          <p:cNvPr id="31" name="テキスト ボックス 30">
            <a:extLst>
              <a:ext uri="{FF2B5EF4-FFF2-40B4-BE49-F238E27FC236}">
                <a16:creationId xmlns:a16="http://schemas.microsoft.com/office/drawing/2014/main" id="{F377116C-3549-84B3-B148-661E0691DF82}"/>
              </a:ext>
            </a:extLst>
          </p:cNvPr>
          <p:cNvSpPr txBox="1"/>
          <p:nvPr/>
        </p:nvSpPr>
        <p:spPr>
          <a:xfrm>
            <a:off x="7076827" y="3993006"/>
            <a:ext cx="492444"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かんが</a:t>
            </a:r>
          </a:p>
        </p:txBody>
      </p:sp>
      <p:pic>
        <p:nvPicPr>
          <p:cNvPr id="6" name="図 5">
            <a:extLst>
              <a:ext uri="{FF2B5EF4-FFF2-40B4-BE49-F238E27FC236}">
                <a16:creationId xmlns:a16="http://schemas.microsoft.com/office/drawing/2014/main" id="{CFC26011-F11D-FA78-8FE6-CB3F76389029}"/>
              </a:ext>
            </a:extLst>
          </p:cNvPr>
          <p:cNvPicPr>
            <a:picLocks noChangeAspect="1"/>
          </p:cNvPicPr>
          <p:nvPr/>
        </p:nvPicPr>
        <p:blipFill>
          <a:blip r:embed="rId3"/>
          <a:stretch>
            <a:fillRect/>
          </a:stretch>
        </p:blipFill>
        <p:spPr>
          <a:xfrm>
            <a:off x="11129780" y="1034869"/>
            <a:ext cx="894994" cy="1045770"/>
          </a:xfrm>
          <a:prstGeom prst="rect">
            <a:avLst/>
          </a:prstGeom>
        </p:spPr>
      </p:pic>
      <p:sp>
        <p:nvSpPr>
          <p:cNvPr id="7" name="テキスト ボックス 6">
            <a:extLst>
              <a:ext uri="{FF2B5EF4-FFF2-40B4-BE49-F238E27FC236}">
                <a16:creationId xmlns:a16="http://schemas.microsoft.com/office/drawing/2014/main" id="{BC5651A7-485D-518B-829E-0F3DFFD4212C}"/>
              </a:ext>
            </a:extLst>
          </p:cNvPr>
          <p:cNvSpPr txBox="1"/>
          <p:nvPr/>
        </p:nvSpPr>
        <p:spPr>
          <a:xfrm>
            <a:off x="11201400" y="1246078"/>
            <a:ext cx="686894" cy="800219"/>
          </a:xfrm>
          <a:prstGeom prst="rect">
            <a:avLst/>
          </a:prstGeom>
          <a:noFill/>
        </p:spPr>
        <p:txBody>
          <a:bodyPr wrap="square" rtlCol="0">
            <a:spAutoFit/>
          </a:bodyPr>
          <a:lstStyle/>
          <a:p>
            <a:pPr algn="ctr"/>
            <a:r>
              <a:rPr kumimoji="1" lang="ja-JP" altLang="en-US" sz="1400" b="1" dirty="0">
                <a:solidFill>
                  <a:srgbClr val="6EB0AF"/>
                </a:solidFill>
              </a:rPr>
              <a:t> 目安</a:t>
            </a:r>
            <a:endParaRPr kumimoji="1" lang="en-US" altLang="ja-JP" sz="1400" b="1" dirty="0">
              <a:solidFill>
                <a:srgbClr val="6EB0AF"/>
              </a:solidFill>
            </a:endParaRPr>
          </a:p>
          <a:p>
            <a:pPr algn="ctr"/>
            <a:r>
              <a:rPr kumimoji="1" lang="ja-JP" altLang="en-US" sz="3200" b="1" dirty="0">
                <a:solidFill>
                  <a:srgbClr val="6EB0AF"/>
                </a:solidFill>
              </a:rPr>
              <a:t>５   </a:t>
            </a:r>
          </a:p>
        </p:txBody>
      </p:sp>
      <p:sp>
        <p:nvSpPr>
          <p:cNvPr id="21" name="正方形/長方形 20">
            <a:extLst>
              <a:ext uri="{FF2B5EF4-FFF2-40B4-BE49-F238E27FC236}">
                <a16:creationId xmlns:a16="http://schemas.microsoft.com/office/drawing/2014/main" id="{039BB8FF-8341-403A-1710-E226ECE5FC5B}"/>
              </a:ext>
            </a:extLst>
          </p:cNvPr>
          <p:cNvSpPr/>
          <p:nvPr/>
        </p:nvSpPr>
        <p:spPr>
          <a:xfrm>
            <a:off x="2933700" y="1646187"/>
            <a:ext cx="1451038" cy="356857"/>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pSp>
        <p:nvGrpSpPr>
          <p:cNvPr id="15" name="グループ化 14">
            <a:extLst>
              <a:ext uri="{FF2B5EF4-FFF2-40B4-BE49-F238E27FC236}">
                <a16:creationId xmlns:a16="http://schemas.microsoft.com/office/drawing/2014/main" id="{6414FEAC-877B-6B64-EAAB-77FF6E1ABBD7}"/>
              </a:ext>
            </a:extLst>
          </p:cNvPr>
          <p:cNvGrpSpPr/>
          <p:nvPr/>
        </p:nvGrpSpPr>
        <p:grpSpPr>
          <a:xfrm>
            <a:off x="11095726" y="2046297"/>
            <a:ext cx="933450" cy="688955"/>
            <a:chOff x="11095726" y="2046297"/>
            <a:chExt cx="933450" cy="688955"/>
          </a:xfrm>
        </p:grpSpPr>
        <p:sp>
          <p:nvSpPr>
            <p:cNvPr id="20" name="正方形/長方形 19">
              <a:extLst>
                <a:ext uri="{FF2B5EF4-FFF2-40B4-BE49-F238E27FC236}">
                  <a16:creationId xmlns:a16="http://schemas.microsoft.com/office/drawing/2014/main" id="{0E02B52A-02C9-A8C0-EF35-0647DCEA9E8E}"/>
                </a:ext>
              </a:extLst>
            </p:cNvPr>
            <p:cNvSpPr/>
            <p:nvPr/>
          </p:nvSpPr>
          <p:spPr>
            <a:xfrm>
              <a:off x="11095726" y="2378395"/>
              <a:ext cx="933450" cy="356857"/>
            </a:xfrm>
            <a:prstGeom prst="rect">
              <a:avLst/>
            </a:prstGeom>
            <a:solidFill>
              <a:srgbClr val="6EB0AF"/>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200" b="1" dirty="0">
                  <a:solidFill>
                    <a:schemeClr val="tx1"/>
                  </a:solidFill>
                  <a:latin typeface="Century Gothic" panose="020B0502020202020204" pitchFamily="34" charset="0"/>
                </a:rPr>
                <a:t>Check1</a:t>
              </a:r>
              <a:endParaRPr kumimoji="1" lang="ja-JP" altLang="en-US" sz="1200" b="1" dirty="0">
                <a:solidFill>
                  <a:schemeClr val="tx1"/>
                </a:solidFill>
                <a:latin typeface="Century Gothic" panose="020B0502020202020204" pitchFamily="34" charset="0"/>
              </a:endParaRPr>
            </a:p>
          </p:txBody>
        </p:sp>
        <p:sp>
          <p:nvSpPr>
            <p:cNvPr id="9" name="正方形/長方形 8">
              <a:extLst>
                <a:ext uri="{FF2B5EF4-FFF2-40B4-BE49-F238E27FC236}">
                  <a16:creationId xmlns:a16="http://schemas.microsoft.com/office/drawing/2014/main" id="{A2D69EC8-A0A1-E55E-43C8-8A7F43BD85DC}"/>
                </a:ext>
              </a:extLst>
            </p:cNvPr>
            <p:cNvSpPr/>
            <p:nvPr/>
          </p:nvSpPr>
          <p:spPr>
            <a:xfrm>
              <a:off x="11095726" y="2046297"/>
              <a:ext cx="929048" cy="406127"/>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kumimoji="1" lang="ja-JP" altLang="en-US" sz="1100" b="1" dirty="0">
                  <a:solidFill>
                    <a:srgbClr val="6EB0AF"/>
                  </a:solidFill>
                </a:rPr>
                <a:t>ワークシート</a:t>
              </a:r>
            </a:p>
          </p:txBody>
        </p:sp>
      </p:grpSp>
    </p:spTree>
    <p:extLst>
      <p:ext uri="{BB962C8B-B14F-4D97-AF65-F5344CB8AC3E}">
        <p14:creationId xmlns:p14="http://schemas.microsoft.com/office/powerpoint/2010/main" val="1486974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テキスト プレースホルダー 3">
            <a:extLst>
              <a:ext uri="{FF2B5EF4-FFF2-40B4-BE49-F238E27FC236}">
                <a16:creationId xmlns:a16="http://schemas.microsoft.com/office/drawing/2014/main" id="{F35EA5F6-A44A-EB99-10DA-A65CB64D688D}"/>
              </a:ext>
            </a:extLst>
          </p:cNvPr>
          <p:cNvSpPr txBox="1">
            <a:spLocks/>
          </p:cNvSpPr>
          <p:nvPr/>
        </p:nvSpPr>
        <p:spPr>
          <a:xfrm>
            <a:off x="3337054" y="1137690"/>
            <a:ext cx="8206751" cy="4582619"/>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6EB0AF"/>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250000"/>
              </a:lnSpc>
              <a:spcBef>
                <a:spcPts val="0"/>
              </a:spcBef>
              <a:spcAft>
                <a:spcPts val="0"/>
              </a:spcAft>
            </a:pPr>
            <a:r>
              <a:rPr lang="ja-JP" altLang="en-US" dirty="0"/>
              <a:t>ハザードマップを見て、</a:t>
            </a:r>
          </a:p>
          <a:p>
            <a:pPr algn="ctr">
              <a:lnSpc>
                <a:spcPct val="250000"/>
              </a:lnSpc>
              <a:spcBef>
                <a:spcPts val="0"/>
              </a:spcBef>
              <a:spcAft>
                <a:spcPts val="0"/>
              </a:spcAft>
            </a:pPr>
            <a:r>
              <a:rPr lang="ja-JP" altLang="en-US" dirty="0"/>
              <a:t>地震と津波それぞれについて、</a:t>
            </a:r>
            <a:br>
              <a:rPr lang="ja-JP" altLang="en-US" dirty="0"/>
            </a:br>
            <a:r>
              <a:rPr lang="ja-JP" altLang="en-US" dirty="0"/>
              <a:t>避難場所と避難経路上の要注意箇所を</a:t>
            </a:r>
          </a:p>
          <a:p>
            <a:pPr algn="ctr">
              <a:lnSpc>
                <a:spcPct val="250000"/>
              </a:lnSpc>
              <a:spcBef>
                <a:spcPts val="0"/>
              </a:spcBef>
              <a:spcAft>
                <a:spcPts val="0"/>
              </a:spcAft>
            </a:pPr>
            <a:r>
              <a:rPr lang="ja-JP" altLang="en-US" dirty="0"/>
              <a:t>教えてください。</a:t>
            </a:r>
          </a:p>
        </p:txBody>
      </p:sp>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ja-JP" altLang="en-US" dirty="0"/>
              <a:t>５</a:t>
            </a:r>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a:xfrm>
            <a:off x="4470263" y="218007"/>
            <a:ext cx="7576426" cy="541197"/>
          </a:xfrm>
        </p:spPr>
        <p:txBody>
          <a:bodyPr/>
          <a:lstStyle/>
          <a:p>
            <a:r>
              <a:rPr lang="ja-JP" altLang="ja-JP" sz="2400" dirty="0"/>
              <a:t>ハザードマップで自宅周辺の地震・津波リスクを確認</a:t>
            </a:r>
            <a:endParaRPr kumimoji="1" lang="ja-JP" altLang="en-US" sz="2400" dirty="0"/>
          </a:p>
        </p:txBody>
      </p:sp>
      <p:sp>
        <p:nvSpPr>
          <p:cNvPr id="8" name="テキスト プレースホルダー 7">
            <a:extLst>
              <a:ext uri="{FF2B5EF4-FFF2-40B4-BE49-F238E27FC236}">
                <a16:creationId xmlns:a16="http://schemas.microsoft.com/office/drawing/2014/main" id="{5F675D26-1C38-7150-DFE2-D6B29AFD75B6}"/>
              </a:ext>
            </a:extLst>
          </p:cNvPr>
          <p:cNvSpPr>
            <a:spLocks noGrp="1"/>
          </p:cNvSpPr>
          <p:nvPr>
            <p:ph type="body" sz="quarter" idx="14"/>
          </p:nvPr>
        </p:nvSpPr>
        <p:spPr/>
        <p:txBody>
          <a:bodyPr/>
          <a:lstStyle/>
          <a:p>
            <a:r>
              <a:rPr lang="ja-JP" altLang="en-US" dirty="0"/>
              <a:t>２</a:t>
            </a:r>
          </a:p>
        </p:txBody>
      </p:sp>
      <p:sp>
        <p:nvSpPr>
          <p:cNvPr id="6" name="テキスト プレースホルダー 5">
            <a:extLst>
              <a:ext uri="{FF2B5EF4-FFF2-40B4-BE49-F238E27FC236}">
                <a16:creationId xmlns:a16="http://schemas.microsoft.com/office/drawing/2014/main" id="{6727A941-E50C-C477-1FCA-87365E9062CB}"/>
              </a:ext>
            </a:extLst>
          </p:cNvPr>
          <p:cNvSpPr>
            <a:spLocks noGrp="1"/>
          </p:cNvSpPr>
          <p:nvPr>
            <p:ph type="body" sz="quarter" idx="15"/>
          </p:nvPr>
        </p:nvSpPr>
        <p:spPr/>
        <p:txBody>
          <a:bodyPr/>
          <a:lstStyle/>
          <a:p>
            <a:r>
              <a:rPr kumimoji="1" lang="ja-JP" altLang="en-US" dirty="0"/>
              <a:t>自宅にある</a:t>
            </a:r>
            <a:endParaRPr kumimoji="1" lang="en-US" altLang="ja-JP" dirty="0"/>
          </a:p>
          <a:p>
            <a:r>
              <a:rPr kumimoji="1" lang="ja-JP" altLang="en-US" dirty="0"/>
              <a:t>地震のリスク</a:t>
            </a:r>
            <a:endParaRPr lang="ja-JP" altLang="en-US" dirty="0"/>
          </a:p>
        </p:txBody>
      </p:sp>
      <p:sp>
        <p:nvSpPr>
          <p:cNvPr id="9" name="テキスト プレースホルダー 8">
            <a:extLst>
              <a:ext uri="{FF2B5EF4-FFF2-40B4-BE49-F238E27FC236}">
                <a16:creationId xmlns:a16="http://schemas.microsoft.com/office/drawing/2014/main" id="{603C1410-98BF-FA4E-3DCF-5560DF7D9734}"/>
              </a:ext>
            </a:extLst>
          </p:cNvPr>
          <p:cNvSpPr>
            <a:spLocks noGrp="1"/>
          </p:cNvSpPr>
          <p:nvPr>
            <p:ph type="body" sz="quarter" idx="16"/>
          </p:nvPr>
        </p:nvSpPr>
        <p:spPr>
          <a:xfrm>
            <a:off x="-6053" y="2265885"/>
            <a:ext cx="2609956" cy="900000"/>
          </a:xfrm>
          <a:solidFill>
            <a:srgbClr val="6EB0AF"/>
          </a:solidFill>
          <a:ln w="19050">
            <a:solidFill>
              <a:srgbClr val="6EB0AF"/>
            </a:solidFill>
          </a:ln>
        </p:spPr>
        <p:txBody>
          <a:bodyPr/>
          <a:lstStyle/>
          <a:p>
            <a:r>
              <a:rPr kumimoji="1" lang="ja-JP" altLang="en-US" dirty="0">
                <a:solidFill>
                  <a:srgbClr val="FBFBEF"/>
                </a:solidFill>
              </a:rPr>
              <a:t>自宅周辺の</a:t>
            </a:r>
            <a:endParaRPr kumimoji="1" lang="en-US" altLang="ja-JP" dirty="0">
              <a:solidFill>
                <a:srgbClr val="FBFBEF"/>
              </a:solidFill>
            </a:endParaRPr>
          </a:p>
          <a:p>
            <a:r>
              <a:rPr kumimoji="1" lang="ja-JP" altLang="en-US" dirty="0">
                <a:solidFill>
                  <a:srgbClr val="FBFBEF"/>
                </a:solidFill>
              </a:rPr>
              <a:t>地震・津波のリスク</a:t>
            </a:r>
            <a:endParaRPr kumimoji="1" lang="en-US" altLang="ja-JP" dirty="0">
              <a:solidFill>
                <a:srgbClr val="FBFBEF"/>
              </a:solidFill>
            </a:endParaRPr>
          </a:p>
        </p:txBody>
      </p:sp>
      <p:sp>
        <p:nvSpPr>
          <p:cNvPr id="10" name="テキスト プレースホルダー 9">
            <a:extLst>
              <a:ext uri="{FF2B5EF4-FFF2-40B4-BE49-F238E27FC236}">
                <a16:creationId xmlns:a16="http://schemas.microsoft.com/office/drawing/2014/main" id="{A240558C-3705-A292-9E22-BA0F3250A1CD}"/>
              </a:ext>
            </a:extLst>
          </p:cNvPr>
          <p:cNvSpPr>
            <a:spLocks noGrp="1"/>
          </p:cNvSpPr>
          <p:nvPr>
            <p:ph type="body" sz="quarter" idx="17"/>
          </p:nvPr>
        </p:nvSpPr>
        <p:spPr/>
        <p:txBody>
          <a:bodyPr/>
          <a:lstStyle/>
          <a:p>
            <a:r>
              <a:rPr kumimoji="1" lang="ja-JP" altLang="en-US" dirty="0"/>
              <a:t>緊急地震速報！！</a:t>
            </a:r>
            <a:endParaRPr kumimoji="1" lang="en-US" altLang="ja-JP" dirty="0"/>
          </a:p>
          <a:p>
            <a:r>
              <a:rPr kumimoji="1" lang="ja-JP" altLang="en-US" dirty="0"/>
              <a:t>どうする？</a:t>
            </a:r>
          </a:p>
        </p:txBody>
      </p:sp>
      <p:sp>
        <p:nvSpPr>
          <p:cNvPr id="11" name="テキスト プレースホルダー 10">
            <a:extLst>
              <a:ext uri="{FF2B5EF4-FFF2-40B4-BE49-F238E27FC236}">
                <a16:creationId xmlns:a16="http://schemas.microsoft.com/office/drawing/2014/main" id="{6ED8B07A-CCE6-C001-1935-3E1349B2AE66}"/>
              </a:ext>
            </a:extLst>
          </p:cNvPr>
          <p:cNvSpPr>
            <a:spLocks noGrp="1"/>
          </p:cNvSpPr>
          <p:nvPr>
            <p:ph type="body" sz="quarter" idx="18"/>
          </p:nvPr>
        </p:nvSpPr>
        <p:spPr/>
        <p:txBody>
          <a:bodyPr/>
          <a:lstStyle/>
          <a:p>
            <a:r>
              <a:rPr kumimoji="1" lang="ja-JP" altLang="en-US" dirty="0"/>
              <a:t>強い揺れが収まった</a:t>
            </a:r>
            <a:endParaRPr kumimoji="1" lang="en-US" altLang="ja-JP" dirty="0"/>
          </a:p>
          <a:p>
            <a:r>
              <a:rPr kumimoji="1" lang="ja-JP" altLang="en-US" dirty="0"/>
              <a:t>次はどうする？</a:t>
            </a:r>
          </a:p>
        </p:txBody>
      </p:sp>
      <p:sp>
        <p:nvSpPr>
          <p:cNvPr id="14" name="テキスト プレースホルダー 13">
            <a:extLst>
              <a:ext uri="{FF2B5EF4-FFF2-40B4-BE49-F238E27FC236}">
                <a16:creationId xmlns:a16="http://schemas.microsoft.com/office/drawing/2014/main" id="{09073451-0FB1-142D-281B-B41246DEBD7E}"/>
              </a:ext>
            </a:extLst>
          </p:cNvPr>
          <p:cNvSpPr>
            <a:spLocks noGrp="1"/>
          </p:cNvSpPr>
          <p:nvPr>
            <p:ph type="body" sz="quarter" idx="20"/>
          </p:nvPr>
        </p:nvSpPr>
        <p:spPr/>
        <p:txBody>
          <a:bodyPr/>
          <a:lstStyle/>
          <a:p>
            <a:r>
              <a:rPr kumimoji="1" lang="ja-JP" altLang="en-US" dirty="0"/>
              <a:t>いま、あなたが</a:t>
            </a:r>
            <a:endParaRPr kumimoji="1" lang="en-US" altLang="ja-JP" dirty="0"/>
          </a:p>
          <a:p>
            <a:r>
              <a:rPr kumimoji="1" lang="ja-JP" altLang="en-US" dirty="0"/>
              <a:t>できること</a:t>
            </a:r>
            <a:endParaRPr kumimoji="1" lang="en-US" altLang="ja-JP" dirty="0"/>
          </a:p>
        </p:txBody>
      </p:sp>
      <p:sp>
        <p:nvSpPr>
          <p:cNvPr id="15" name="テキスト プレースホルダー 14">
            <a:extLst>
              <a:ext uri="{FF2B5EF4-FFF2-40B4-BE49-F238E27FC236}">
                <a16:creationId xmlns:a16="http://schemas.microsoft.com/office/drawing/2014/main" id="{AD91B3EA-453D-AC4B-63BE-0FCE17EF3201}"/>
              </a:ext>
            </a:extLst>
          </p:cNvPr>
          <p:cNvSpPr>
            <a:spLocks noGrp="1"/>
          </p:cNvSpPr>
          <p:nvPr>
            <p:ph type="body" sz="quarter" idx="21"/>
          </p:nvPr>
        </p:nvSpPr>
        <p:spPr/>
        <p:txBody>
          <a:bodyPr/>
          <a:lstStyle/>
          <a:p>
            <a:r>
              <a:rPr kumimoji="1" lang="ja-JP" altLang="en-US" dirty="0"/>
              <a:t>意見交換を踏まえて</a:t>
            </a:r>
            <a:endParaRPr kumimoji="1" lang="en-US" altLang="ja-JP" dirty="0"/>
          </a:p>
          <a:p>
            <a:r>
              <a:rPr kumimoji="1" lang="ja-JP" altLang="en-US" dirty="0"/>
              <a:t>ワークシートを</a:t>
            </a:r>
            <a:endParaRPr kumimoji="1" lang="en-US" altLang="ja-JP" dirty="0"/>
          </a:p>
          <a:p>
            <a:r>
              <a:rPr kumimoji="1" lang="ja-JP" altLang="en-US" dirty="0"/>
              <a:t>点検・修正</a:t>
            </a:r>
            <a:endParaRPr kumimoji="1" lang="en-US" altLang="ja-JP" dirty="0"/>
          </a:p>
        </p:txBody>
      </p:sp>
      <p:sp>
        <p:nvSpPr>
          <p:cNvPr id="17" name="テキスト ボックス 16">
            <a:extLst>
              <a:ext uri="{FF2B5EF4-FFF2-40B4-BE49-F238E27FC236}">
                <a16:creationId xmlns:a16="http://schemas.microsoft.com/office/drawing/2014/main" id="{EE6BBEA5-7D50-D140-98A2-26EF0FF9FA96}"/>
              </a:ext>
            </a:extLst>
          </p:cNvPr>
          <p:cNvSpPr txBox="1"/>
          <p:nvPr/>
        </p:nvSpPr>
        <p:spPr>
          <a:xfrm>
            <a:off x="4444619" y="3806701"/>
            <a:ext cx="1415772"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ひ　　なん　　ば　　しょ</a:t>
            </a:r>
          </a:p>
        </p:txBody>
      </p:sp>
      <p:sp>
        <p:nvSpPr>
          <p:cNvPr id="24" name="テキスト ボックス 23">
            <a:extLst>
              <a:ext uri="{FF2B5EF4-FFF2-40B4-BE49-F238E27FC236}">
                <a16:creationId xmlns:a16="http://schemas.microsoft.com/office/drawing/2014/main" id="{DDF40ED4-69ED-6746-8A99-E079BDDD2FE6}"/>
              </a:ext>
            </a:extLst>
          </p:cNvPr>
          <p:cNvSpPr txBox="1"/>
          <p:nvPr/>
        </p:nvSpPr>
        <p:spPr>
          <a:xfrm>
            <a:off x="6008368" y="4853069"/>
            <a:ext cx="389850"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おし</a:t>
            </a:r>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6982682" y="106831"/>
            <a:ext cx="1338828"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じ　たくしゅうへん</a:t>
            </a:r>
          </a:p>
        </p:txBody>
      </p:sp>
      <p:sp>
        <p:nvSpPr>
          <p:cNvPr id="28" name="テキスト ボックス 27">
            <a:extLst>
              <a:ext uri="{FF2B5EF4-FFF2-40B4-BE49-F238E27FC236}">
                <a16:creationId xmlns:a16="http://schemas.microsoft.com/office/drawing/2014/main" id="{3B9A6AC1-B58B-8049-BD80-7FE24AB29EEB}"/>
              </a:ext>
            </a:extLst>
          </p:cNvPr>
          <p:cNvSpPr txBox="1"/>
          <p:nvPr/>
        </p:nvSpPr>
        <p:spPr>
          <a:xfrm>
            <a:off x="8509787" y="106831"/>
            <a:ext cx="697627"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じ　しん</a:t>
            </a:r>
          </a:p>
        </p:txBody>
      </p:sp>
      <p:sp>
        <p:nvSpPr>
          <p:cNvPr id="29" name="テキスト ボックス 28">
            <a:extLst>
              <a:ext uri="{FF2B5EF4-FFF2-40B4-BE49-F238E27FC236}">
                <a16:creationId xmlns:a16="http://schemas.microsoft.com/office/drawing/2014/main" id="{A05AE143-BDDF-4B4F-A98D-DF041EDEA85B}"/>
              </a:ext>
            </a:extLst>
          </p:cNvPr>
          <p:cNvSpPr txBox="1"/>
          <p:nvPr/>
        </p:nvSpPr>
        <p:spPr>
          <a:xfrm>
            <a:off x="9413105" y="106831"/>
            <a:ext cx="69762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つ　なみ</a:t>
            </a:r>
          </a:p>
        </p:txBody>
      </p:sp>
      <p:sp>
        <p:nvSpPr>
          <p:cNvPr id="30" name="テキスト ボックス 29">
            <a:extLst>
              <a:ext uri="{FF2B5EF4-FFF2-40B4-BE49-F238E27FC236}">
                <a16:creationId xmlns:a16="http://schemas.microsoft.com/office/drawing/2014/main" id="{E8951AC8-D0B9-7B47-A363-8B24DD6772CA}"/>
              </a:ext>
            </a:extLst>
          </p:cNvPr>
          <p:cNvSpPr txBox="1"/>
          <p:nvPr/>
        </p:nvSpPr>
        <p:spPr>
          <a:xfrm>
            <a:off x="11196430" y="106831"/>
            <a:ext cx="740908"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かく にん</a:t>
            </a:r>
          </a:p>
        </p:txBody>
      </p:sp>
      <p:sp>
        <p:nvSpPr>
          <p:cNvPr id="33" name="テキスト ボックス 32">
            <a:extLst>
              <a:ext uri="{FF2B5EF4-FFF2-40B4-BE49-F238E27FC236}">
                <a16:creationId xmlns:a16="http://schemas.microsoft.com/office/drawing/2014/main" id="{877833CE-6E46-CC44-A1CE-B9528D5B88F2}"/>
              </a:ext>
            </a:extLst>
          </p:cNvPr>
          <p:cNvSpPr txBox="1"/>
          <p:nvPr/>
        </p:nvSpPr>
        <p:spPr>
          <a:xfrm>
            <a:off x="4991249" y="2735402"/>
            <a:ext cx="1794081"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じ　　しん　　　　　 つ　　なみ</a:t>
            </a:r>
          </a:p>
        </p:txBody>
      </p:sp>
      <p:sp>
        <p:nvSpPr>
          <p:cNvPr id="36" name="テキスト ボックス 35">
            <a:extLst>
              <a:ext uri="{FF2B5EF4-FFF2-40B4-BE49-F238E27FC236}">
                <a16:creationId xmlns:a16="http://schemas.microsoft.com/office/drawing/2014/main" id="{772A73A9-380C-5A43-A112-45B8A77141ED}"/>
              </a:ext>
            </a:extLst>
          </p:cNvPr>
          <p:cNvSpPr txBox="1"/>
          <p:nvPr/>
        </p:nvSpPr>
        <p:spPr>
          <a:xfrm>
            <a:off x="6234777" y="3809981"/>
            <a:ext cx="1931940"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ひ　　なん　  けい 　ろ　　じょう　</a:t>
            </a:r>
          </a:p>
        </p:txBody>
      </p:sp>
      <p:sp>
        <p:nvSpPr>
          <p:cNvPr id="13" name="テキスト ボックス 12">
            <a:extLst>
              <a:ext uri="{FF2B5EF4-FFF2-40B4-BE49-F238E27FC236}">
                <a16:creationId xmlns:a16="http://schemas.microsoft.com/office/drawing/2014/main" id="{E586162C-86A6-FC5D-B60C-9E949069C3B8}"/>
              </a:ext>
            </a:extLst>
          </p:cNvPr>
          <p:cNvSpPr txBox="1"/>
          <p:nvPr/>
        </p:nvSpPr>
        <p:spPr>
          <a:xfrm>
            <a:off x="8362957" y="1699969"/>
            <a:ext cx="287258"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み</a:t>
            </a:r>
          </a:p>
        </p:txBody>
      </p:sp>
      <p:sp>
        <p:nvSpPr>
          <p:cNvPr id="26" name="テキスト ボックス 25">
            <a:extLst>
              <a:ext uri="{FF2B5EF4-FFF2-40B4-BE49-F238E27FC236}">
                <a16:creationId xmlns:a16="http://schemas.microsoft.com/office/drawing/2014/main" id="{81DEA1C8-5E5C-FCBE-641B-7263C2D35C03}"/>
              </a:ext>
            </a:extLst>
          </p:cNvPr>
          <p:cNvSpPr txBox="1"/>
          <p:nvPr/>
        </p:nvSpPr>
        <p:spPr>
          <a:xfrm>
            <a:off x="8299199" y="3806701"/>
            <a:ext cx="1829347"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よう　ちゅう　 い　　  か　　しょ</a:t>
            </a:r>
          </a:p>
        </p:txBody>
      </p:sp>
      <p:pic>
        <p:nvPicPr>
          <p:cNvPr id="41" name="図 40">
            <a:extLst>
              <a:ext uri="{FF2B5EF4-FFF2-40B4-BE49-F238E27FC236}">
                <a16:creationId xmlns:a16="http://schemas.microsoft.com/office/drawing/2014/main" id="{DD54096E-F99C-33FF-0C75-0867FBE894D8}"/>
              </a:ext>
            </a:extLst>
          </p:cNvPr>
          <p:cNvPicPr>
            <a:picLocks noChangeAspect="1"/>
          </p:cNvPicPr>
          <p:nvPr/>
        </p:nvPicPr>
        <p:blipFill>
          <a:blip r:embed="rId3"/>
          <a:srcRect l="49074" t="36223" b="13237"/>
          <a:stretch>
            <a:fillRect/>
          </a:stretch>
        </p:blipFill>
        <p:spPr>
          <a:xfrm>
            <a:off x="2726265" y="4429125"/>
            <a:ext cx="2898481" cy="2210868"/>
          </a:xfrm>
          <a:prstGeom prst="rect">
            <a:avLst/>
          </a:prstGeom>
        </p:spPr>
      </p:pic>
      <p:sp>
        <p:nvSpPr>
          <p:cNvPr id="43" name="吹き出し: 円形 42">
            <a:extLst>
              <a:ext uri="{FF2B5EF4-FFF2-40B4-BE49-F238E27FC236}">
                <a16:creationId xmlns:a16="http://schemas.microsoft.com/office/drawing/2014/main" id="{D8C6516C-BC7B-628F-D866-D5396C388CC5}"/>
              </a:ext>
            </a:extLst>
          </p:cNvPr>
          <p:cNvSpPr/>
          <p:nvPr/>
        </p:nvSpPr>
        <p:spPr>
          <a:xfrm>
            <a:off x="2932173" y="3850841"/>
            <a:ext cx="1218811" cy="1228046"/>
          </a:xfrm>
          <a:prstGeom prst="wedgeEllipseCallout">
            <a:avLst/>
          </a:prstGeom>
          <a:solidFill>
            <a:srgbClr val="6EB0A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39" name="図 38">
            <a:extLst>
              <a:ext uri="{FF2B5EF4-FFF2-40B4-BE49-F238E27FC236}">
                <a16:creationId xmlns:a16="http://schemas.microsoft.com/office/drawing/2014/main" id="{20852A70-61E3-EA2B-F491-5BDA187F34EE}"/>
              </a:ext>
            </a:extLst>
          </p:cNvPr>
          <p:cNvPicPr>
            <a:picLocks noChangeAspect="1"/>
          </p:cNvPicPr>
          <p:nvPr/>
        </p:nvPicPr>
        <p:blipFill>
          <a:blip r:embed="rId4"/>
          <a:stretch>
            <a:fillRect/>
          </a:stretch>
        </p:blipFill>
        <p:spPr>
          <a:xfrm>
            <a:off x="3020117" y="3943080"/>
            <a:ext cx="1039614" cy="1039011"/>
          </a:xfrm>
          <a:prstGeom prst="rect">
            <a:avLst/>
          </a:prstGeom>
        </p:spPr>
      </p:pic>
      <p:sp>
        <p:nvSpPr>
          <p:cNvPr id="44" name="吹き出し: 円形 43">
            <a:extLst>
              <a:ext uri="{FF2B5EF4-FFF2-40B4-BE49-F238E27FC236}">
                <a16:creationId xmlns:a16="http://schemas.microsoft.com/office/drawing/2014/main" id="{8E2C0B7D-AB42-1417-4403-8A2B87630C0E}"/>
              </a:ext>
            </a:extLst>
          </p:cNvPr>
          <p:cNvSpPr/>
          <p:nvPr/>
        </p:nvSpPr>
        <p:spPr>
          <a:xfrm rot="5400000">
            <a:off x="4620435" y="5158828"/>
            <a:ext cx="1064141" cy="1025823"/>
          </a:xfrm>
          <a:prstGeom prst="wedgeEllipseCallout">
            <a:avLst>
              <a:gd name="adj1" fmla="val 16619"/>
              <a:gd name="adj2" fmla="val 67378"/>
            </a:avLst>
          </a:prstGeom>
          <a:solidFill>
            <a:srgbClr val="6EB0A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35" name="図 34">
            <a:extLst>
              <a:ext uri="{FF2B5EF4-FFF2-40B4-BE49-F238E27FC236}">
                <a16:creationId xmlns:a16="http://schemas.microsoft.com/office/drawing/2014/main" id="{418D0E20-103F-B974-325F-944C9CAB1FF7}"/>
              </a:ext>
            </a:extLst>
          </p:cNvPr>
          <p:cNvPicPr>
            <a:picLocks noChangeAspect="1"/>
          </p:cNvPicPr>
          <p:nvPr/>
        </p:nvPicPr>
        <p:blipFill>
          <a:blip r:embed="rId5"/>
          <a:stretch>
            <a:fillRect/>
          </a:stretch>
        </p:blipFill>
        <p:spPr>
          <a:xfrm>
            <a:off x="4689811" y="5213514"/>
            <a:ext cx="932361" cy="932361"/>
          </a:xfrm>
          <a:prstGeom prst="rect">
            <a:avLst/>
          </a:prstGeom>
        </p:spPr>
      </p:pic>
      <p:pic>
        <p:nvPicPr>
          <p:cNvPr id="16" name="図 15">
            <a:extLst>
              <a:ext uri="{FF2B5EF4-FFF2-40B4-BE49-F238E27FC236}">
                <a16:creationId xmlns:a16="http://schemas.microsoft.com/office/drawing/2014/main" id="{90D19A2C-C729-EF72-2755-15F2705A7B20}"/>
              </a:ext>
            </a:extLst>
          </p:cNvPr>
          <p:cNvPicPr>
            <a:picLocks noChangeAspect="1"/>
          </p:cNvPicPr>
          <p:nvPr/>
        </p:nvPicPr>
        <p:blipFill>
          <a:blip r:embed="rId6"/>
          <a:stretch>
            <a:fillRect/>
          </a:stretch>
        </p:blipFill>
        <p:spPr>
          <a:xfrm>
            <a:off x="11129780" y="1034869"/>
            <a:ext cx="894994" cy="1045770"/>
          </a:xfrm>
          <a:prstGeom prst="rect">
            <a:avLst/>
          </a:prstGeom>
        </p:spPr>
      </p:pic>
      <p:sp>
        <p:nvSpPr>
          <p:cNvPr id="18" name="テキスト ボックス 17">
            <a:extLst>
              <a:ext uri="{FF2B5EF4-FFF2-40B4-BE49-F238E27FC236}">
                <a16:creationId xmlns:a16="http://schemas.microsoft.com/office/drawing/2014/main" id="{1C18303F-1B24-B24F-6E38-C3A9ED4BA3D0}"/>
              </a:ext>
            </a:extLst>
          </p:cNvPr>
          <p:cNvSpPr txBox="1"/>
          <p:nvPr/>
        </p:nvSpPr>
        <p:spPr>
          <a:xfrm>
            <a:off x="11095726" y="1246078"/>
            <a:ext cx="841612" cy="851387"/>
          </a:xfrm>
          <a:prstGeom prst="rect">
            <a:avLst/>
          </a:prstGeom>
          <a:noFill/>
        </p:spPr>
        <p:txBody>
          <a:bodyPr wrap="square" rtlCol="0">
            <a:spAutoFit/>
          </a:bodyPr>
          <a:lstStyle/>
          <a:p>
            <a:pPr algn="ctr"/>
            <a:r>
              <a:rPr kumimoji="1" lang="ja-JP" altLang="en-US" sz="1400" b="1" dirty="0">
                <a:solidFill>
                  <a:srgbClr val="6EB0AF"/>
                </a:solidFill>
              </a:rPr>
              <a:t>   目安</a:t>
            </a:r>
            <a:endParaRPr kumimoji="1" lang="en-US" altLang="ja-JP" sz="1400" b="1" dirty="0">
              <a:solidFill>
                <a:srgbClr val="6EB0AF"/>
              </a:solidFill>
            </a:endParaRPr>
          </a:p>
          <a:p>
            <a:pPr algn="ctr">
              <a:lnSpc>
                <a:spcPts val="2000"/>
              </a:lnSpc>
            </a:pPr>
            <a:r>
              <a:rPr kumimoji="1" lang="en-US" altLang="ja-JP" sz="2800" b="1" dirty="0">
                <a:solidFill>
                  <a:srgbClr val="6EB0AF"/>
                </a:solidFill>
              </a:rPr>
              <a:t>5</a:t>
            </a:r>
            <a:r>
              <a:rPr kumimoji="1" lang="ja-JP" altLang="en-US" sz="1100" b="1" dirty="0">
                <a:solidFill>
                  <a:srgbClr val="6EB0AF"/>
                </a:solidFill>
              </a:rPr>
              <a:t>～</a:t>
            </a:r>
            <a:endParaRPr kumimoji="1" lang="en-US" altLang="ja-JP" sz="1100" b="1" dirty="0">
              <a:solidFill>
                <a:srgbClr val="6EB0AF"/>
              </a:solidFill>
            </a:endParaRPr>
          </a:p>
          <a:p>
            <a:pPr algn="ctr">
              <a:lnSpc>
                <a:spcPts val="2000"/>
              </a:lnSpc>
            </a:pPr>
            <a:r>
              <a:rPr kumimoji="1" lang="en-US" altLang="ja-JP" sz="2800" b="1" dirty="0">
                <a:solidFill>
                  <a:srgbClr val="6EB0AF"/>
                </a:solidFill>
              </a:rPr>
              <a:t>10</a:t>
            </a:r>
            <a:r>
              <a:rPr kumimoji="1" lang="ja-JP" altLang="en-US" b="1" dirty="0">
                <a:solidFill>
                  <a:srgbClr val="6EB0AF"/>
                </a:solidFill>
              </a:rPr>
              <a:t>   </a:t>
            </a:r>
          </a:p>
        </p:txBody>
      </p:sp>
      <p:grpSp>
        <p:nvGrpSpPr>
          <p:cNvPr id="21" name="グループ化 20">
            <a:extLst>
              <a:ext uri="{FF2B5EF4-FFF2-40B4-BE49-F238E27FC236}">
                <a16:creationId xmlns:a16="http://schemas.microsoft.com/office/drawing/2014/main" id="{0FF13972-0E7A-3B42-B754-5FE3208C657E}"/>
              </a:ext>
            </a:extLst>
          </p:cNvPr>
          <p:cNvGrpSpPr/>
          <p:nvPr/>
        </p:nvGrpSpPr>
        <p:grpSpPr>
          <a:xfrm>
            <a:off x="11095726" y="2046297"/>
            <a:ext cx="933450" cy="688955"/>
            <a:chOff x="11095726" y="2046297"/>
            <a:chExt cx="933450" cy="688955"/>
          </a:xfrm>
        </p:grpSpPr>
        <p:sp>
          <p:nvSpPr>
            <p:cNvPr id="22" name="正方形/長方形 21">
              <a:extLst>
                <a:ext uri="{FF2B5EF4-FFF2-40B4-BE49-F238E27FC236}">
                  <a16:creationId xmlns:a16="http://schemas.microsoft.com/office/drawing/2014/main" id="{BDBB9BA6-EFDE-74D5-BA09-0E477BCA9D26}"/>
                </a:ext>
              </a:extLst>
            </p:cNvPr>
            <p:cNvSpPr/>
            <p:nvPr/>
          </p:nvSpPr>
          <p:spPr>
            <a:xfrm>
              <a:off x="11095726" y="2378395"/>
              <a:ext cx="933450" cy="356857"/>
            </a:xfrm>
            <a:prstGeom prst="rect">
              <a:avLst/>
            </a:prstGeom>
            <a:solidFill>
              <a:srgbClr val="6EB0AF"/>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200" b="1" dirty="0">
                  <a:solidFill>
                    <a:schemeClr val="tx1"/>
                  </a:solidFill>
                  <a:latin typeface="Century Gothic" panose="020B0502020202020204" pitchFamily="34" charset="0"/>
                </a:rPr>
                <a:t>Check2</a:t>
              </a:r>
              <a:endParaRPr kumimoji="1" lang="ja-JP" altLang="en-US" sz="1200" b="1" dirty="0">
                <a:solidFill>
                  <a:schemeClr val="tx1"/>
                </a:solidFill>
                <a:latin typeface="Century Gothic" panose="020B0502020202020204" pitchFamily="34" charset="0"/>
              </a:endParaRPr>
            </a:p>
          </p:txBody>
        </p:sp>
        <p:sp>
          <p:nvSpPr>
            <p:cNvPr id="23" name="正方形/長方形 22">
              <a:extLst>
                <a:ext uri="{FF2B5EF4-FFF2-40B4-BE49-F238E27FC236}">
                  <a16:creationId xmlns:a16="http://schemas.microsoft.com/office/drawing/2014/main" id="{365EB0F7-9F66-2A62-3825-127E66361186}"/>
                </a:ext>
              </a:extLst>
            </p:cNvPr>
            <p:cNvSpPr/>
            <p:nvPr/>
          </p:nvSpPr>
          <p:spPr>
            <a:xfrm>
              <a:off x="11095726" y="2046297"/>
              <a:ext cx="929048" cy="406127"/>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kumimoji="1" lang="ja-JP" altLang="en-US" sz="1100" b="1" dirty="0">
                  <a:solidFill>
                    <a:srgbClr val="6EB0AF"/>
                  </a:solidFill>
                </a:rPr>
                <a:t>ワークシート</a:t>
              </a:r>
            </a:p>
          </p:txBody>
        </p:sp>
      </p:grpSp>
    </p:spTree>
    <p:extLst>
      <p:ext uri="{BB962C8B-B14F-4D97-AF65-F5344CB8AC3E}">
        <p14:creationId xmlns:p14="http://schemas.microsoft.com/office/powerpoint/2010/main" val="4205197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35EF17-1D16-4BC8-AB8D-8EC1B1742996}"/>
              </a:ext>
            </a:extLst>
          </p:cNvPr>
          <p:cNvSpPr>
            <a:spLocks noGrp="1"/>
          </p:cNvSpPr>
          <p:nvPr>
            <p:ph type="body" sz="quarter" idx="11"/>
          </p:nvPr>
        </p:nvSpPr>
        <p:spPr/>
        <p:txBody>
          <a:bodyPr/>
          <a:lstStyle/>
          <a:p>
            <a:r>
              <a:rPr kumimoji="1" lang="ja-JP" altLang="en-US" dirty="0"/>
              <a:t>６</a:t>
            </a:r>
          </a:p>
        </p:txBody>
      </p:sp>
      <p:sp>
        <p:nvSpPr>
          <p:cNvPr id="3" name="テキスト プレースホルダー 2">
            <a:extLst>
              <a:ext uri="{FF2B5EF4-FFF2-40B4-BE49-F238E27FC236}">
                <a16:creationId xmlns:a16="http://schemas.microsoft.com/office/drawing/2014/main" id="{F79A41EA-3551-0B6B-DBE9-808D4C4AEF90}"/>
              </a:ext>
            </a:extLst>
          </p:cNvPr>
          <p:cNvSpPr>
            <a:spLocks noGrp="1"/>
          </p:cNvSpPr>
          <p:nvPr>
            <p:ph type="body" sz="quarter" idx="10"/>
          </p:nvPr>
        </p:nvSpPr>
        <p:spPr/>
        <p:txBody>
          <a:bodyPr/>
          <a:lstStyle/>
          <a:p>
            <a:r>
              <a:rPr lang="ja-JP" altLang="ja-JP" dirty="0"/>
              <a:t>緊急地震速報を見聞きしたときの対応</a:t>
            </a:r>
            <a:endParaRPr kumimoji="1" lang="ja-JP" altLang="en-US" dirty="0"/>
          </a:p>
        </p:txBody>
      </p:sp>
      <p:sp>
        <p:nvSpPr>
          <p:cNvPr id="4" name="テキスト プレースホルダー 3">
            <a:extLst>
              <a:ext uri="{FF2B5EF4-FFF2-40B4-BE49-F238E27FC236}">
                <a16:creationId xmlns:a16="http://schemas.microsoft.com/office/drawing/2014/main" id="{C5C6E213-CF12-89B5-CBE2-BFDA152D74AF}"/>
              </a:ext>
            </a:extLst>
          </p:cNvPr>
          <p:cNvSpPr>
            <a:spLocks noGrp="1"/>
          </p:cNvSpPr>
          <p:nvPr>
            <p:ph type="body" sz="quarter" idx="12"/>
          </p:nvPr>
        </p:nvSpPr>
        <p:spPr/>
        <p:txBody>
          <a:bodyPr/>
          <a:lstStyle/>
          <a:p>
            <a:pPr algn="ctr"/>
            <a:r>
              <a:rPr lang="ja-JP" altLang="ja-JP" dirty="0"/>
              <a:t>自宅で緊急地震速報を見聞きしました。</a:t>
            </a:r>
            <a:endParaRPr lang="en-US" altLang="ja-JP" dirty="0"/>
          </a:p>
          <a:p>
            <a:pPr algn="ctr"/>
            <a:r>
              <a:rPr lang="ja-JP" altLang="ja-JP" dirty="0"/>
              <a:t>どう対応しますか？</a:t>
            </a:r>
          </a:p>
          <a:p>
            <a:pPr algn="ctr"/>
            <a:r>
              <a:rPr lang="en-US" altLang="ja-JP" dirty="0"/>
              <a:t>Check1</a:t>
            </a:r>
            <a:r>
              <a:rPr lang="ja-JP" altLang="ja-JP" dirty="0"/>
              <a:t>や</a:t>
            </a:r>
            <a:r>
              <a:rPr lang="en-US" altLang="ja-JP" dirty="0"/>
              <a:t>3</a:t>
            </a:r>
            <a:r>
              <a:rPr lang="ja-JP" altLang="ja-JP" dirty="0"/>
              <a:t>で確認した内容も踏まえて、</a:t>
            </a:r>
            <a:endParaRPr lang="en-US" altLang="ja-JP" dirty="0"/>
          </a:p>
          <a:p>
            <a:pPr algn="ctr"/>
            <a:r>
              <a:rPr lang="ja-JP" altLang="ja-JP" dirty="0"/>
              <a:t>考えてみましょう。</a:t>
            </a:r>
          </a:p>
          <a:p>
            <a:pPr algn="ctr"/>
            <a:endParaRPr kumimoji="1" lang="ja-JP" altLang="en-US" dirty="0"/>
          </a:p>
        </p:txBody>
      </p:sp>
      <p:sp>
        <p:nvSpPr>
          <p:cNvPr id="6" name="テキスト プレースホルダー 5">
            <a:extLst>
              <a:ext uri="{FF2B5EF4-FFF2-40B4-BE49-F238E27FC236}">
                <a16:creationId xmlns:a16="http://schemas.microsoft.com/office/drawing/2014/main" id="{E1073F62-1DD2-4FE6-5515-929577644440}"/>
              </a:ext>
            </a:extLst>
          </p:cNvPr>
          <p:cNvSpPr>
            <a:spLocks noGrp="1"/>
          </p:cNvSpPr>
          <p:nvPr>
            <p:ph type="body" sz="quarter" idx="14"/>
          </p:nvPr>
        </p:nvSpPr>
        <p:spPr/>
        <p:txBody>
          <a:bodyPr/>
          <a:lstStyle/>
          <a:p>
            <a:r>
              <a:rPr kumimoji="1" lang="ja-JP" altLang="en-US" dirty="0"/>
              <a:t>３</a:t>
            </a:r>
          </a:p>
        </p:txBody>
      </p:sp>
      <p:sp>
        <p:nvSpPr>
          <p:cNvPr id="8" name="テキスト プレースホルダー 7">
            <a:extLst>
              <a:ext uri="{FF2B5EF4-FFF2-40B4-BE49-F238E27FC236}">
                <a16:creationId xmlns:a16="http://schemas.microsoft.com/office/drawing/2014/main" id="{F9363532-86B9-6AFA-69A5-ECE7524ACA65}"/>
              </a:ext>
            </a:extLst>
          </p:cNvPr>
          <p:cNvSpPr>
            <a:spLocks noGrp="1"/>
          </p:cNvSpPr>
          <p:nvPr>
            <p:ph type="body" sz="quarter" idx="15"/>
          </p:nvPr>
        </p:nvSpPr>
        <p:spPr/>
        <p:txBody>
          <a:bodyPr/>
          <a:lstStyle/>
          <a:p>
            <a:r>
              <a:rPr kumimoji="1" lang="ja-JP" altLang="en-US" dirty="0"/>
              <a:t>自宅にある</a:t>
            </a:r>
            <a:endParaRPr kumimoji="1" lang="en-US" altLang="ja-JP" dirty="0"/>
          </a:p>
          <a:p>
            <a:r>
              <a:rPr kumimoji="1" lang="ja-JP" altLang="en-US" dirty="0"/>
              <a:t>地震のリスク</a:t>
            </a:r>
          </a:p>
        </p:txBody>
      </p:sp>
      <p:sp>
        <p:nvSpPr>
          <p:cNvPr id="9" name="テキスト プレースホルダー 8">
            <a:extLst>
              <a:ext uri="{FF2B5EF4-FFF2-40B4-BE49-F238E27FC236}">
                <a16:creationId xmlns:a16="http://schemas.microsoft.com/office/drawing/2014/main" id="{3BB540EA-6B66-4DB3-B476-0D3F7F748091}"/>
              </a:ext>
            </a:extLst>
          </p:cNvPr>
          <p:cNvSpPr>
            <a:spLocks noGrp="1"/>
          </p:cNvSpPr>
          <p:nvPr>
            <p:ph type="body" sz="quarter" idx="16"/>
          </p:nvPr>
        </p:nvSpPr>
        <p:spPr/>
        <p:txBody>
          <a:bodyPr/>
          <a:lstStyle/>
          <a:p>
            <a:r>
              <a:rPr kumimoji="1" lang="ja-JP" altLang="en-US" dirty="0"/>
              <a:t>自宅周辺の</a:t>
            </a:r>
            <a:endParaRPr kumimoji="1" lang="en-US" altLang="ja-JP" dirty="0"/>
          </a:p>
          <a:p>
            <a:r>
              <a:rPr kumimoji="1" lang="ja-JP" altLang="en-US" dirty="0"/>
              <a:t>地震・津波のリスク</a:t>
            </a:r>
            <a:endParaRPr kumimoji="1" lang="en-US" altLang="ja-JP" dirty="0"/>
          </a:p>
        </p:txBody>
      </p:sp>
      <p:sp>
        <p:nvSpPr>
          <p:cNvPr id="10" name="テキスト プレースホルダー 9">
            <a:extLst>
              <a:ext uri="{FF2B5EF4-FFF2-40B4-BE49-F238E27FC236}">
                <a16:creationId xmlns:a16="http://schemas.microsoft.com/office/drawing/2014/main" id="{B29536F7-A7F9-18BC-C58A-A674E2C3EC3C}"/>
              </a:ext>
            </a:extLst>
          </p:cNvPr>
          <p:cNvSpPr>
            <a:spLocks noGrp="1"/>
          </p:cNvSpPr>
          <p:nvPr>
            <p:ph type="body" sz="quarter" idx="17"/>
          </p:nvPr>
        </p:nvSpPr>
        <p:spPr>
          <a:solidFill>
            <a:srgbClr val="6EB0AF"/>
          </a:solidFill>
          <a:ln w="19050">
            <a:solidFill>
              <a:srgbClr val="6EB0AF"/>
            </a:solidFill>
          </a:ln>
        </p:spPr>
        <p:txBody>
          <a:bodyPr/>
          <a:lstStyle/>
          <a:p>
            <a:r>
              <a:rPr kumimoji="1" lang="ja-JP" altLang="en-US" dirty="0">
                <a:solidFill>
                  <a:srgbClr val="FBFBEF"/>
                </a:solidFill>
              </a:rPr>
              <a:t>緊急地震速報！！</a:t>
            </a:r>
            <a:endParaRPr kumimoji="1" lang="en-US" altLang="ja-JP" dirty="0">
              <a:solidFill>
                <a:srgbClr val="FBFBEF"/>
              </a:solidFill>
            </a:endParaRPr>
          </a:p>
          <a:p>
            <a:r>
              <a:rPr kumimoji="1" lang="ja-JP" altLang="en-US" dirty="0">
                <a:solidFill>
                  <a:srgbClr val="FBFBEF"/>
                </a:solidFill>
              </a:rPr>
              <a:t>どうする？</a:t>
            </a:r>
          </a:p>
        </p:txBody>
      </p:sp>
      <p:sp>
        <p:nvSpPr>
          <p:cNvPr id="11" name="テキスト プレースホルダー 10">
            <a:extLst>
              <a:ext uri="{FF2B5EF4-FFF2-40B4-BE49-F238E27FC236}">
                <a16:creationId xmlns:a16="http://schemas.microsoft.com/office/drawing/2014/main" id="{B7048CCB-BC16-42FA-2B5A-A22772C19C96}"/>
              </a:ext>
            </a:extLst>
          </p:cNvPr>
          <p:cNvSpPr>
            <a:spLocks noGrp="1"/>
          </p:cNvSpPr>
          <p:nvPr>
            <p:ph type="body" sz="quarter" idx="18"/>
          </p:nvPr>
        </p:nvSpPr>
        <p:spPr/>
        <p:txBody>
          <a:bodyPr/>
          <a:lstStyle/>
          <a:p>
            <a:r>
              <a:rPr kumimoji="1" lang="ja-JP" altLang="en-US" dirty="0"/>
              <a:t>強い揺れが収まった</a:t>
            </a:r>
            <a:endParaRPr kumimoji="1" lang="en-US" altLang="ja-JP" dirty="0"/>
          </a:p>
          <a:p>
            <a:r>
              <a:rPr kumimoji="1" lang="ja-JP" altLang="en-US" dirty="0"/>
              <a:t>次はどうする？</a:t>
            </a:r>
          </a:p>
        </p:txBody>
      </p:sp>
      <p:sp>
        <p:nvSpPr>
          <p:cNvPr id="18" name="テキスト プレースホルダー 17">
            <a:extLst>
              <a:ext uri="{FF2B5EF4-FFF2-40B4-BE49-F238E27FC236}">
                <a16:creationId xmlns:a16="http://schemas.microsoft.com/office/drawing/2014/main" id="{797E823A-F21D-76B8-6739-BC13D33D65F8}"/>
              </a:ext>
            </a:extLst>
          </p:cNvPr>
          <p:cNvSpPr>
            <a:spLocks noGrp="1"/>
          </p:cNvSpPr>
          <p:nvPr>
            <p:ph type="body" sz="quarter" idx="20"/>
          </p:nvPr>
        </p:nvSpPr>
        <p:spPr/>
        <p:txBody>
          <a:bodyPr/>
          <a:lstStyle/>
          <a:p>
            <a:r>
              <a:rPr kumimoji="1" lang="ja-JP" altLang="en-US" dirty="0"/>
              <a:t>いま、あなたが</a:t>
            </a:r>
            <a:endParaRPr kumimoji="1" lang="en-US" altLang="ja-JP" dirty="0"/>
          </a:p>
          <a:p>
            <a:r>
              <a:rPr kumimoji="1" lang="ja-JP" altLang="en-US" dirty="0"/>
              <a:t>できること</a:t>
            </a:r>
            <a:endParaRPr kumimoji="1" lang="en-US" altLang="ja-JP" dirty="0"/>
          </a:p>
        </p:txBody>
      </p:sp>
      <p:sp>
        <p:nvSpPr>
          <p:cNvPr id="19" name="テキスト プレースホルダー 18">
            <a:extLst>
              <a:ext uri="{FF2B5EF4-FFF2-40B4-BE49-F238E27FC236}">
                <a16:creationId xmlns:a16="http://schemas.microsoft.com/office/drawing/2014/main" id="{231B11B7-7003-5996-5307-BE2F45E4E39D}"/>
              </a:ext>
            </a:extLst>
          </p:cNvPr>
          <p:cNvSpPr>
            <a:spLocks noGrp="1"/>
          </p:cNvSpPr>
          <p:nvPr>
            <p:ph type="body" sz="quarter" idx="21"/>
          </p:nvPr>
        </p:nvSpPr>
        <p:spPr/>
        <p:txBody>
          <a:bodyPr/>
          <a:lstStyle/>
          <a:p>
            <a:r>
              <a:rPr kumimoji="1" lang="ja-JP" altLang="en-US" dirty="0"/>
              <a:t>意見交換を踏まえて</a:t>
            </a:r>
            <a:endParaRPr kumimoji="1" lang="en-US" altLang="ja-JP" dirty="0"/>
          </a:p>
          <a:p>
            <a:r>
              <a:rPr kumimoji="1" lang="ja-JP" altLang="en-US" dirty="0"/>
              <a:t>ワークシートを</a:t>
            </a:r>
            <a:endParaRPr kumimoji="1" lang="en-US" altLang="ja-JP" dirty="0"/>
          </a:p>
          <a:p>
            <a:r>
              <a:rPr kumimoji="1" lang="ja-JP" altLang="en-US" dirty="0"/>
              <a:t>点検・修正</a:t>
            </a:r>
            <a:endParaRPr kumimoji="1" lang="en-US" altLang="ja-JP" dirty="0"/>
          </a:p>
        </p:txBody>
      </p:sp>
      <p:sp>
        <p:nvSpPr>
          <p:cNvPr id="12" name="テキスト ボックス 11">
            <a:extLst>
              <a:ext uri="{FF2B5EF4-FFF2-40B4-BE49-F238E27FC236}">
                <a16:creationId xmlns:a16="http://schemas.microsoft.com/office/drawing/2014/main" id="{2F879C9C-C68B-19D8-DD34-D62533EF66C8}"/>
              </a:ext>
            </a:extLst>
          </p:cNvPr>
          <p:cNvSpPr txBox="1"/>
          <p:nvPr/>
        </p:nvSpPr>
        <p:spPr>
          <a:xfrm>
            <a:off x="4544202" y="96198"/>
            <a:ext cx="2199641"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きんきゅう</a:t>
            </a:r>
            <a:r>
              <a:rPr kumimoji="1" lang="en-US" altLang="ja-JP" sz="1000" dirty="0">
                <a:latin typeface="Meiryo" panose="020B0604030504040204" pitchFamily="34" charset="-128"/>
                <a:ea typeface="Meiryo" panose="020B0604030504040204" pitchFamily="34" charset="-128"/>
              </a:rPr>
              <a:t>   </a:t>
            </a:r>
            <a:r>
              <a:rPr kumimoji="1" lang="ja-JP" altLang="en-US" sz="1000" dirty="0">
                <a:latin typeface="Meiryo" panose="020B0604030504040204" pitchFamily="34" charset="-128"/>
                <a:ea typeface="Meiryo" panose="020B0604030504040204" pitchFamily="34" charset="-128"/>
              </a:rPr>
              <a:t>じ   しん   そく  ほう</a:t>
            </a:r>
          </a:p>
        </p:txBody>
      </p:sp>
      <p:sp>
        <p:nvSpPr>
          <p:cNvPr id="13" name="テキスト ボックス 12">
            <a:extLst>
              <a:ext uri="{FF2B5EF4-FFF2-40B4-BE49-F238E27FC236}">
                <a16:creationId xmlns:a16="http://schemas.microsoft.com/office/drawing/2014/main" id="{D6E8C443-9D5E-36B0-5DF3-0A61D7CBFF37}"/>
              </a:ext>
            </a:extLst>
          </p:cNvPr>
          <p:cNvSpPr txBox="1"/>
          <p:nvPr/>
        </p:nvSpPr>
        <p:spPr>
          <a:xfrm>
            <a:off x="7078075" y="96198"/>
            <a:ext cx="655949"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み　  き</a:t>
            </a:r>
          </a:p>
        </p:txBody>
      </p:sp>
      <p:sp>
        <p:nvSpPr>
          <p:cNvPr id="14" name="テキスト ボックス 13">
            <a:extLst>
              <a:ext uri="{FF2B5EF4-FFF2-40B4-BE49-F238E27FC236}">
                <a16:creationId xmlns:a16="http://schemas.microsoft.com/office/drawing/2014/main" id="{519E1C80-9A60-A7F0-C81C-6FBD158D034A}"/>
              </a:ext>
            </a:extLst>
          </p:cNvPr>
          <p:cNvSpPr txBox="1"/>
          <p:nvPr/>
        </p:nvSpPr>
        <p:spPr>
          <a:xfrm>
            <a:off x="9873579" y="96198"/>
            <a:ext cx="69762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たいおう</a:t>
            </a:r>
          </a:p>
        </p:txBody>
      </p:sp>
      <p:sp>
        <p:nvSpPr>
          <p:cNvPr id="16" name="角丸四角形 7">
            <a:extLst>
              <a:ext uri="{FF2B5EF4-FFF2-40B4-BE49-F238E27FC236}">
                <a16:creationId xmlns:a16="http://schemas.microsoft.com/office/drawing/2014/main" id="{F19DD95D-2BB8-AEFE-79C1-11901D1C4E5A}"/>
              </a:ext>
            </a:extLst>
          </p:cNvPr>
          <p:cNvSpPr/>
          <p:nvPr/>
        </p:nvSpPr>
        <p:spPr>
          <a:xfrm>
            <a:off x="3421423" y="4575324"/>
            <a:ext cx="8183385" cy="1510646"/>
          </a:xfrm>
          <a:prstGeom prst="roundRect">
            <a:avLst>
              <a:gd name="adj" fmla="val 3362"/>
            </a:avLst>
          </a:prstGeom>
          <a:solidFill>
            <a:schemeClr val="tx1"/>
          </a:solidFill>
          <a:ln w="28575">
            <a:solidFill>
              <a:srgbClr val="6EB0A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8AD1B110-D283-9D0D-99E5-F604A63DC15E}"/>
              </a:ext>
            </a:extLst>
          </p:cNvPr>
          <p:cNvSpPr txBox="1"/>
          <p:nvPr/>
        </p:nvSpPr>
        <p:spPr>
          <a:xfrm>
            <a:off x="4279980" y="1429721"/>
            <a:ext cx="697627"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じ　　たく</a:t>
            </a:r>
          </a:p>
        </p:txBody>
      </p:sp>
      <p:sp>
        <p:nvSpPr>
          <p:cNvPr id="21" name="テキスト ボックス 20">
            <a:extLst>
              <a:ext uri="{FF2B5EF4-FFF2-40B4-BE49-F238E27FC236}">
                <a16:creationId xmlns:a16="http://schemas.microsoft.com/office/drawing/2014/main" id="{9E550D19-F11C-E159-41A1-5A9F24C8383B}"/>
              </a:ext>
            </a:extLst>
          </p:cNvPr>
          <p:cNvSpPr txBox="1"/>
          <p:nvPr/>
        </p:nvSpPr>
        <p:spPr>
          <a:xfrm>
            <a:off x="6480388" y="2833357"/>
            <a:ext cx="697627"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かく　にん</a:t>
            </a:r>
          </a:p>
        </p:txBody>
      </p:sp>
      <p:sp>
        <p:nvSpPr>
          <p:cNvPr id="22" name="テキスト ボックス 21">
            <a:extLst>
              <a:ext uri="{FF2B5EF4-FFF2-40B4-BE49-F238E27FC236}">
                <a16:creationId xmlns:a16="http://schemas.microsoft.com/office/drawing/2014/main" id="{F10EEF9C-83B6-D834-F638-EB1AACAFB3CC}"/>
              </a:ext>
            </a:extLst>
          </p:cNvPr>
          <p:cNvSpPr txBox="1"/>
          <p:nvPr/>
        </p:nvSpPr>
        <p:spPr>
          <a:xfrm>
            <a:off x="7822420" y="1429721"/>
            <a:ext cx="697627" cy="338554"/>
          </a:xfrm>
          <a:prstGeom prst="rect">
            <a:avLst/>
          </a:prstGeom>
          <a:noFill/>
        </p:spPr>
        <p:txBody>
          <a:bodyPr wrap="squar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み　　き</a:t>
            </a:r>
            <a:endParaRPr kumimoji="1" lang="en-US" altLang="ja-JP" sz="800" dirty="0">
              <a:solidFill>
                <a:srgbClr val="6EB0AF"/>
              </a:solidFill>
              <a:latin typeface="Meiryo" panose="020B0604030504040204" pitchFamily="34" charset="-128"/>
              <a:ea typeface="Meiryo" panose="020B0604030504040204" pitchFamily="34" charset="-128"/>
            </a:endParaRPr>
          </a:p>
          <a:p>
            <a:pPr algn="ctr"/>
            <a:endParaRPr kumimoji="1" lang="ja-JP" altLang="en-US" sz="800" dirty="0">
              <a:solidFill>
                <a:srgbClr val="6EB0AF"/>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C412C65F-B748-C2BE-4C51-869CDE966D8B}"/>
              </a:ext>
            </a:extLst>
          </p:cNvPr>
          <p:cNvSpPr txBox="1"/>
          <p:nvPr/>
        </p:nvSpPr>
        <p:spPr>
          <a:xfrm>
            <a:off x="5764648" y="3537235"/>
            <a:ext cx="492444"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かんが</a:t>
            </a:r>
          </a:p>
        </p:txBody>
      </p:sp>
      <p:sp>
        <p:nvSpPr>
          <p:cNvPr id="24" name="テキスト ボックス 23">
            <a:extLst>
              <a:ext uri="{FF2B5EF4-FFF2-40B4-BE49-F238E27FC236}">
                <a16:creationId xmlns:a16="http://schemas.microsoft.com/office/drawing/2014/main" id="{6E87719B-E5A5-D55C-1F0E-CE9ED6D307CF}"/>
              </a:ext>
            </a:extLst>
          </p:cNvPr>
          <p:cNvSpPr txBox="1"/>
          <p:nvPr/>
        </p:nvSpPr>
        <p:spPr>
          <a:xfrm>
            <a:off x="5185424" y="1429721"/>
            <a:ext cx="2278188"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　きん　きゅう</a:t>
            </a:r>
            <a:r>
              <a:rPr kumimoji="1" lang="en-US" altLang="ja-JP" sz="800" dirty="0">
                <a:solidFill>
                  <a:srgbClr val="6EB0AF"/>
                </a:solidFill>
                <a:latin typeface="Meiryo" panose="020B0604030504040204" pitchFamily="34" charset="-128"/>
                <a:ea typeface="Meiryo" panose="020B0604030504040204" pitchFamily="34" charset="-128"/>
              </a:rPr>
              <a:t>  </a:t>
            </a:r>
            <a:r>
              <a:rPr kumimoji="1" lang="ja-JP" altLang="en-US" sz="800" dirty="0">
                <a:solidFill>
                  <a:srgbClr val="6EB0AF"/>
                </a:solidFill>
                <a:latin typeface="Meiryo" panose="020B0604030504040204" pitchFamily="34" charset="-128"/>
                <a:ea typeface="Meiryo" panose="020B0604030504040204" pitchFamily="34" charset="-128"/>
              </a:rPr>
              <a:t>　じ  　しん 　 そく 　ほう</a:t>
            </a:r>
          </a:p>
        </p:txBody>
      </p:sp>
      <p:sp>
        <p:nvSpPr>
          <p:cNvPr id="26" name="テキスト ボックス 25">
            <a:extLst>
              <a:ext uri="{FF2B5EF4-FFF2-40B4-BE49-F238E27FC236}">
                <a16:creationId xmlns:a16="http://schemas.microsoft.com/office/drawing/2014/main" id="{A17DBE7E-F33A-FB75-86AF-69E3C32B00FC}"/>
              </a:ext>
            </a:extLst>
          </p:cNvPr>
          <p:cNvSpPr txBox="1"/>
          <p:nvPr/>
        </p:nvSpPr>
        <p:spPr>
          <a:xfrm>
            <a:off x="6548371" y="2143550"/>
            <a:ext cx="732894"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たい　 おう</a:t>
            </a:r>
          </a:p>
        </p:txBody>
      </p:sp>
      <p:sp>
        <p:nvSpPr>
          <p:cNvPr id="27" name="テキスト ボックス 26">
            <a:extLst>
              <a:ext uri="{FF2B5EF4-FFF2-40B4-BE49-F238E27FC236}">
                <a16:creationId xmlns:a16="http://schemas.microsoft.com/office/drawing/2014/main" id="{F6AEEAF6-FB00-9F8B-E8BD-F51430E8BF85}"/>
              </a:ext>
            </a:extLst>
          </p:cNvPr>
          <p:cNvSpPr txBox="1"/>
          <p:nvPr/>
        </p:nvSpPr>
        <p:spPr>
          <a:xfrm>
            <a:off x="7908510" y="2832645"/>
            <a:ext cx="697627"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ない　よう</a:t>
            </a:r>
          </a:p>
        </p:txBody>
      </p:sp>
      <p:sp>
        <p:nvSpPr>
          <p:cNvPr id="28" name="テキスト ボックス 27">
            <a:extLst>
              <a:ext uri="{FF2B5EF4-FFF2-40B4-BE49-F238E27FC236}">
                <a16:creationId xmlns:a16="http://schemas.microsoft.com/office/drawing/2014/main" id="{4FE04ADD-8606-AD28-5F68-86F79B21CF29}"/>
              </a:ext>
            </a:extLst>
          </p:cNvPr>
          <p:cNvSpPr txBox="1"/>
          <p:nvPr/>
        </p:nvSpPr>
        <p:spPr>
          <a:xfrm>
            <a:off x="8995024" y="2832645"/>
            <a:ext cx="287258"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ふ</a:t>
            </a:r>
          </a:p>
        </p:txBody>
      </p:sp>
      <p:sp>
        <p:nvSpPr>
          <p:cNvPr id="29" name="角丸四角形 7">
            <a:extLst>
              <a:ext uri="{FF2B5EF4-FFF2-40B4-BE49-F238E27FC236}">
                <a16:creationId xmlns:a16="http://schemas.microsoft.com/office/drawing/2014/main" id="{A089B8C7-8A8C-4641-87B3-B3FD9797C320}"/>
              </a:ext>
            </a:extLst>
          </p:cNvPr>
          <p:cNvSpPr/>
          <p:nvPr/>
        </p:nvSpPr>
        <p:spPr>
          <a:xfrm rot="16200000" flipH="1">
            <a:off x="3268494" y="4727525"/>
            <a:ext cx="1510647" cy="1206244"/>
          </a:xfrm>
          <a:prstGeom prst="round2SameRect">
            <a:avLst>
              <a:gd name="adj1" fmla="val 5224"/>
              <a:gd name="adj2" fmla="val 0"/>
            </a:avLst>
          </a:prstGeom>
          <a:solidFill>
            <a:srgbClr val="6EB0A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400" b="1" dirty="0">
              <a:solidFill>
                <a:schemeClr val="tx1"/>
              </a:solidFill>
            </a:endParaRPr>
          </a:p>
        </p:txBody>
      </p:sp>
      <p:sp>
        <p:nvSpPr>
          <p:cNvPr id="30" name="テキスト ボックス 29">
            <a:extLst>
              <a:ext uri="{FF2B5EF4-FFF2-40B4-BE49-F238E27FC236}">
                <a16:creationId xmlns:a16="http://schemas.microsoft.com/office/drawing/2014/main" id="{1B0AC6B9-2969-11D7-07E9-0C6C6F4FFA91}"/>
              </a:ext>
            </a:extLst>
          </p:cNvPr>
          <p:cNvSpPr txBox="1"/>
          <p:nvPr/>
        </p:nvSpPr>
        <p:spPr>
          <a:xfrm>
            <a:off x="2555107" y="4171638"/>
            <a:ext cx="389851"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たと</a:t>
            </a:r>
          </a:p>
        </p:txBody>
      </p:sp>
      <p:sp>
        <p:nvSpPr>
          <p:cNvPr id="17" name="テキスト プレースホルダー 3">
            <a:extLst>
              <a:ext uri="{FF2B5EF4-FFF2-40B4-BE49-F238E27FC236}">
                <a16:creationId xmlns:a16="http://schemas.microsoft.com/office/drawing/2014/main" id="{0D3A5C87-340C-F4A6-D0BE-C28DA859C28F}"/>
              </a:ext>
            </a:extLst>
          </p:cNvPr>
          <p:cNvSpPr txBox="1">
            <a:spLocks/>
          </p:cNvSpPr>
          <p:nvPr/>
        </p:nvSpPr>
        <p:spPr>
          <a:xfrm>
            <a:off x="4837445" y="4575323"/>
            <a:ext cx="6767363" cy="1510647"/>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6EB0AF"/>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ja-JP" altLang="ja-JP" sz="1800" dirty="0"/>
              <a:t>・台所のどのあたりにいますか？</a:t>
            </a:r>
            <a:br>
              <a:rPr lang="en-US" altLang="ja-JP" sz="1800" dirty="0"/>
            </a:br>
            <a:r>
              <a:rPr lang="ja-JP" altLang="ja-JP" sz="1800" dirty="0"/>
              <a:t>・居間や寝室のどのあたりにいますか？</a:t>
            </a:r>
            <a:br>
              <a:rPr lang="en-US" altLang="ja-JP" sz="1800" dirty="0"/>
            </a:br>
            <a:r>
              <a:rPr lang="ja-JP" altLang="ja-JP" sz="1800" dirty="0"/>
              <a:t>・そのとき、何をしているところですか？</a:t>
            </a:r>
            <a:endParaRPr kumimoji="1" lang="ja-JP" altLang="en-US" sz="1600" dirty="0"/>
          </a:p>
        </p:txBody>
      </p:sp>
      <p:sp>
        <p:nvSpPr>
          <p:cNvPr id="32" name="テキスト ボックス 31">
            <a:extLst>
              <a:ext uri="{FF2B5EF4-FFF2-40B4-BE49-F238E27FC236}">
                <a16:creationId xmlns:a16="http://schemas.microsoft.com/office/drawing/2014/main" id="{412BE4E9-0368-ACDD-D895-6D0230B72159}"/>
              </a:ext>
            </a:extLst>
          </p:cNvPr>
          <p:cNvSpPr txBox="1"/>
          <p:nvPr/>
        </p:nvSpPr>
        <p:spPr>
          <a:xfrm>
            <a:off x="3562487" y="5137563"/>
            <a:ext cx="954107" cy="461665"/>
          </a:xfrm>
          <a:prstGeom prst="rect">
            <a:avLst/>
          </a:prstGeom>
          <a:noFill/>
        </p:spPr>
        <p:txBody>
          <a:bodyPr wrap="none" rtlCol="0">
            <a:spAutoFit/>
          </a:bodyPr>
          <a:lstStyle/>
          <a:p>
            <a:r>
              <a:rPr kumimoji="1" lang="ja-JP" altLang="en-US" sz="2400" b="1" dirty="0"/>
              <a:t>例</a:t>
            </a:r>
            <a:r>
              <a:rPr kumimoji="1" lang="ja-JP" altLang="en-US" b="1" dirty="0"/>
              <a:t>えば</a:t>
            </a:r>
          </a:p>
        </p:txBody>
      </p:sp>
      <p:sp>
        <p:nvSpPr>
          <p:cNvPr id="33" name="テキスト ボックス 32">
            <a:extLst>
              <a:ext uri="{FF2B5EF4-FFF2-40B4-BE49-F238E27FC236}">
                <a16:creationId xmlns:a16="http://schemas.microsoft.com/office/drawing/2014/main" id="{42700BBD-DA7B-E22C-526B-4E326A8C4245}"/>
              </a:ext>
            </a:extLst>
          </p:cNvPr>
          <p:cNvSpPr txBox="1"/>
          <p:nvPr/>
        </p:nvSpPr>
        <p:spPr>
          <a:xfrm>
            <a:off x="3614028" y="5019424"/>
            <a:ext cx="389851"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たと</a:t>
            </a:r>
          </a:p>
        </p:txBody>
      </p:sp>
      <p:sp>
        <p:nvSpPr>
          <p:cNvPr id="34" name="テキスト ボックス 33">
            <a:extLst>
              <a:ext uri="{FF2B5EF4-FFF2-40B4-BE49-F238E27FC236}">
                <a16:creationId xmlns:a16="http://schemas.microsoft.com/office/drawing/2014/main" id="{DD91B6EA-234F-6380-9D2A-61CDF4676B33}"/>
              </a:ext>
            </a:extLst>
          </p:cNvPr>
          <p:cNvSpPr txBox="1"/>
          <p:nvPr/>
        </p:nvSpPr>
        <p:spPr>
          <a:xfrm>
            <a:off x="5038553" y="4692469"/>
            <a:ext cx="697627"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だいどころ</a:t>
            </a:r>
          </a:p>
        </p:txBody>
      </p:sp>
      <p:sp>
        <p:nvSpPr>
          <p:cNvPr id="35" name="テキスト ボックス 34">
            <a:extLst>
              <a:ext uri="{FF2B5EF4-FFF2-40B4-BE49-F238E27FC236}">
                <a16:creationId xmlns:a16="http://schemas.microsoft.com/office/drawing/2014/main" id="{80065984-857D-BBF3-53F2-6261EADC2607}"/>
              </a:ext>
            </a:extLst>
          </p:cNvPr>
          <p:cNvSpPr txBox="1"/>
          <p:nvPr/>
        </p:nvSpPr>
        <p:spPr>
          <a:xfrm>
            <a:off x="5132808" y="5078135"/>
            <a:ext cx="492444"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い　ま</a:t>
            </a:r>
          </a:p>
        </p:txBody>
      </p:sp>
      <p:sp>
        <p:nvSpPr>
          <p:cNvPr id="36" name="テキスト ボックス 35">
            <a:extLst>
              <a:ext uri="{FF2B5EF4-FFF2-40B4-BE49-F238E27FC236}">
                <a16:creationId xmlns:a16="http://schemas.microsoft.com/office/drawing/2014/main" id="{99606D61-57FC-D946-A16F-0648C4EE1CB9}"/>
              </a:ext>
            </a:extLst>
          </p:cNvPr>
          <p:cNvSpPr txBox="1"/>
          <p:nvPr/>
        </p:nvSpPr>
        <p:spPr>
          <a:xfrm>
            <a:off x="5774301" y="5067744"/>
            <a:ext cx="595035"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しんしつ</a:t>
            </a:r>
          </a:p>
        </p:txBody>
      </p:sp>
      <p:sp>
        <p:nvSpPr>
          <p:cNvPr id="37" name="テキスト ボックス 36">
            <a:extLst>
              <a:ext uri="{FF2B5EF4-FFF2-40B4-BE49-F238E27FC236}">
                <a16:creationId xmlns:a16="http://schemas.microsoft.com/office/drawing/2014/main" id="{F62F348B-9D9E-4D12-A01D-C58D2088F4B6}"/>
              </a:ext>
            </a:extLst>
          </p:cNvPr>
          <p:cNvSpPr txBox="1"/>
          <p:nvPr/>
        </p:nvSpPr>
        <p:spPr>
          <a:xfrm>
            <a:off x="6219467" y="5502420"/>
            <a:ext cx="389851" cy="215444"/>
          </a:xfrm>
          <a:prstGeom prst="rect">
            <a:avLst/>
          </a:prstGeom>
          <a:noFill/>
        </p:spPr>
        <p:txBody>
          <a:bodyPr wrap="non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なに</a:t>
            </a:r>
          </a:p>
        </p:txBody>
      </p:sp>
      <p:pic>
        <p:nvPicPr>
          <p:cNvPr id="25" name="図 24">
            <a:extLst>
              <a:ext uri="{FF2B5EF4-FFF2-40B4-BE49-F238E27FC236}">
                <a16:creationId xmlns:a16="http://schemas.microsoft.com/office/drawing/2014/main" id="{679B7DFD-3385-C62C-2B8A-44874DB9C2F8}"/>
              </a:ext>
            </a:extLst>
          </p:cNvPr>
          <p:cNvPicPr>
            <a:picLocks noChangeAspect="1"/>
          </p:cNvPicPr>
          <p:nvPr/>
        </p:nvPicPr>
        <p:blipFill>
          <a:blip r:embed="rId3"/>
          <a:stretch>
            <a:fillRect/>
          </a:stretch>
        </p:blipFill>
        <p:spPr>
          <a:xfrm>
            <a:off x="11129780" y="1034869"/>
            <a:ext cx="894994" cy="1045770"/>
          </a:xfrm>
          <a:prstGeom prst="rect">
            <a:avLst/>
          </a:prstGeom>
        </p:spPr>
      </p:pic>
      <p:sp>
        <p:nvSpPr>
          <p:cNvPr id="31" name="テキスト ボックス 30">
            <a:extLst>
              <a:ext uri="{FF2B5EF4-FFF2-40B4-BE49-F238E27FC236}">
                <a16:creationId xmlns:a16="http://schemas.microsoft.com/office/drawing/2014/main" id="{CCB56191-3C77-2F1F-D478-F51EE0CB36EE}"/>
              </a:ext>
            </a:extLst>
          </p:cNvPr>
          <p:cNvSpPr txBox="1"/>
          <p:nvPr/>
        </p:nvSpPr>
        <p:spPr>
          <a:xfrm>
            <a:off x="11201400" y="1246078"/>
            <a:ext cx="686894" cy="800219"/>
          </a:xfrm>
          <a:prstGeom prst="rect">
            <a:avLst/>
          </a:prstGeom>
          <a:noFill/>
        </p:spPr>
        <p:txBody>
          <a:bodyPr wrap="square" rtlCol="0">
            <a:spAutoFit/>
          </a:bodyPr>
          <a:lstStyle/>
          <a:p>
            <a:pPr algn="ctr"/>
            <a:r>
              <a:rPr kumimoji="1" lang="ja-JP" altLang="en-US" sz="1400" b="1" dirty="0">
                <a:solidFill>
                  <a:srgbClr val="6EB0AF"/>
                </a:solidFill>
              </a:rPr>
              <a:t> 目安</a:t>
            </a:r>
            <a:endParaRPr kumimoji="1" lang="en-US" altLang="ja-JP" sz="1400" b="1" dirty="0">
              <a:solidFill>
                <a:srgbClr val="6EB0AF"/>
              </a:solidFill>
            </a:endParaRPr>
          </a:p>
          <a:p>
            <a:pPr algn="ctr"/>
            <a:r>
              <a:rPr kumimoji="1" lang="ja-JP" altLang="en-US" sz="3200" b="1" dirty="0">
                <a:solidFill>
                  <a:srgbClr val="6EB0AF"/>
                </a:solidFill>
              </a:rPr>
              <a:t>５   </a:t>
            </a:r>
          </a:p>
        </p:txBody>
      </p:sp>
      <p:grpSp>
        <p:nvGrpSpPr>
          <p:cNvPr id="7" name="グループ化 6">
            <a:extLst>
              <a:ext uri="{FF2B5EF4-FFF2-40B4-BE49-F238E27FC236}">
                <a16:creationId xmlns:a16="http://schemas.microsoft.com/office/drawing/2014/main" id="{9A28C676-46EF-BC19-FF0A-E07C84288B19}"/>
              </a:ext>
            </a:extLst>
          </p:cNvPr>
          <p:cNvGrpSpPr/>
          <p:nvPr/>
        </p:nvGrpSpPr>
        <p:grpSpPr>
          <a:xfrm>
            <a:off x="11095726" y="2046297"/>
            <a:ext cx="933450" cy="688955"/>
            <a:chOff x="11095726" y="2046297"/>
            <a:chExt cx="933450" cy="688955"/>
          </a:xfrm>
        </p:grpSpPr>
        <p:sp>
          <p:nvSpPr>
            <p:cNvPr id="15" name="正方形/長方形 14">
              <a:extLst>
                <a:ext uri="{FF2B5EF4-FFF2-40B4-BE49-F238E27FC236}">
                  <a16:creationId xmlns:a16="http://schemas.microsoft.com/office/drawing/2014/main" id="{EA35C3B4-43D2-CAFA-8C0B-6C7DE15F588B}"/>
                </a:ext>
              </a:extLst>
            </p:cNvPr>
            <p:cNvSpPr/>
            <p:nvPr/>
          </p:nvSpPr>
          <p:spPr>
            <a:xfrm>
              <a:off x="11095726" y="2378395"/>
              <a:ext cx="933450" cy="356857"/>
            </a:xfrm>
            <a:prstGeom prst="rect">
              <a:avLst/>
            </a:prstGeom>
            <a:solidFill>
              <a:srgbClr val="6EB0AF"/>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200" b="1" dirty="0">
                  <a:solidFill>
                    <a:schemeClr val="tx1"/>
                  </a:solidFill>
                  <a:latin typeface="Century Gothic" panose="020B0502020202020204" pitchFamily="34" charset="0"/>
                </a:rPr>
                <a:t>Check4</a:t>
              </a:r>
              <a:endParaRPr kumimoji="1" lang="ja-JP" altLang="en-US" sz="1200" b="1" dirty="0">
                <a:solidFill>
                  <a:schemeClr val="tx1"/>
                </a:solidFill>
                <a:latin typeface="Century Gothic" panose="020B0502020202020204" pitchFamily="34" charset="0"/>
              </a:endParaRPr>
            </a:p>
          </p:txBody>
        </p:sp>
        <p:sp>
          <p:nvSpPr>
            <p:cNvPr id="39" name="正方形/長方形 38">
              <a:extLst>
                <a:ext uri="{FF2B5EF4-FFF2-40B4-BE49-F238E27FC236}">
                  <a16:creationId xmlns:a16="http://schemas.microsoft.com/office/drawing/2014/main" id="{2CDEC7BB-D5BB-61DB-905D-3D82DC4F06F3}"/>
                </a:ext>
              </a:extLst>
            </p:cNvPr>
            <p:cNvSpPr/>
            <p:nvPr/>
          </p:nvSpPr>
          <p:spPr>
            <a:xfrm>
              <a:off x="11095726" y="2046297"/>
              <a:ext cx="929048" cy="406127"/>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kumimoji="1" lang="ja-JP" altLang="en-US" sz="1100" b="1" dirty="0">
                  <a:solidFill>
                    <a:srgbClr val="6EB0AF"/>
                  </a:solidFill>
                </a:rPr>
                <a:t>ワークシート</a:t>
              </a:r>
            </a:p>
          </p:txBody>
        </p:sp>
      </p:grpSp>
    </p:spTree>
    <p:extLst>
      <p:ext uri="{BB962C8B-B14F-4D97-AF65-F5344CB8AC3E}">
        <p14:creationId xmlns:p14="http://schemas.microsoft.com/office/powerpoint/2010/main" val="1935941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9A75DBD-8ACA-D67D-6523-A4A93E1676B7}"/>
              </a:ext>
            </a:extLst>
          </p:cNvPr>
          <p:cNvSpPr>
            <a:spLocks noGrp="1"/>
          </p:cNvSpPr>
          <p:nvPr>
            <p:ph type="body" sz="quarter" idx="4294967295"/>
          </p:nvPr>
        </p:nvSpPr>
        <p:spPr>
          <a:xfrm>
            <a:off x="11703050" y="6372225"/>
            <a:ext cx="488950" cy="485775"/>
          </a:xfrm>
          <a:prstGeom prst="rect">
            <a:avLst/>
          </a:prstGeom>
        </p:spPr>
        <p:txBody>
          <a:bodyPr anchor="ctr"/>
          <a:lstStyle/>
          <a:p>
            <a:pPr marL="0" indent="0" algn="ctr">
              <a:buNone/>
            </a:pPr>
            <a:r>
              <a:rPr lang="ja-JP" altLang="en-US" sz="1800" dirty="0">
                <a:solidFill>
                  <a:srgbClr val="6EB0AF"/>
                </a:solidFill>
              </a:rPr>
              <a:t>７</a:t>
            </a:r>
          </a:p>
        </p:txBody>
      </p:sp>
      <p:grpSp>
        <p:nvGrpSpPr>
          <p:cNvPr id="97" name="グループ化 96">
            <a:extLst>
              <a:ext uri="{FF2B5EF4-FFF2-40B4-BE49-F238E27FC236}">
                <a16:creationId xmlns:a16="http://schemas.microsoft.com/office/drawing/2014/main" id="{1419F0AF-885E-8A40-A96F-9DCE93703BC4}"/>
              </a:ext>
            </a:extLst>
          </p:cNvPr>
          <p:cNvGrpSpPr/>
          <p:nvPr/>
        </p:nvGrpSpPr>
        <p:grpSpPr>
          <a:xfrm>
            <a:off x="835631" y="1781953"/>
            <a:ext cx="10520736" cy="4301177"/>
            <a:chOff x="113069" y="-36767"/>
            <a:chExt cx="8116564" cy="4301177"/>
          </a:xfrm>
        </p:grpSpPr>
        <p:sp>
          <p:nvSpPr>
            <p:cNvPr id="98" name="正方形/長方形 97">
              <a:extLst>
                <a:ext uri="{FF2B5EF4-FFF2-40B4-BE49-F238E27FC236}">
                  <a16:creationId xmlns:a16="http://schemas.microsoft.com/office/drawing/2014/main" id="{E544F276-44DF-8446-93E9-DC5FF410CDEC}"/>
                </a:ext>
              </a:extLst>
            </p:cNvPr>
            <p:cNvSpPr/>
            <p:nvPr/>
          </p:nvSpPr>
          <p:spPr>
            <a:xfrm>
              <a:off x="113069" y="-36767"/>
              <a:ext cx="8116564" cy="4301177"/>
            </a:xfrm>
            <a:prstGeom prst="rect">
              <a:avLst/>
            </a:prstGeom>
          </p:spPr>
          <p:txBody>
            <a:bodyPr wrap="square">
              <a:spAutoFit/>
            </a:bodyPr>
            <a:lstStyle/>
            <a:p>
              <a:pPr marL="342900" indent="-342900">
                <a:lnSpc>
                  <a:spcPct val="150000"/>
                </a:lnSpc>
                <a:spcAft>
                  <a:spcPts val="600"/>
                </a:spcAft>
                <a:buFont typeface="Wingdings" panose="05000000000000000000" pitchFamily="2" charset="2"/>
                <a:buChar char="l"/>
              </a:pPr>
              <a:r>
                <a:rPr lang="ja-JP" altLang="en-US" sz="2800" b="1" dirty="0">
                  <a:latin typeface="メイリオ" pitchFamily="50" charset="-128"/>
                </a:rPr>
                <a:t> 緊急地震速報が発表されてから、強い揺れが来るまで、</a:t>
              </a:r>
              <a:endParaRPr lang="en-US" altLang="ja-JP" sz="2800" b="1" dirty="0">
                <a:latin typeface="メイリオ" pitchFamily="50" charset="-128"/>
              </a:endParaRPr>
            </a:p>
            <a:p>
              <a:pPr>
                <a:lnSpc>
                  <a:spcPct val="150000"/>
                </a:lnSpc>
                <a:spcAft>
                  <a:spcPts val="600"/>
                </a:spcAft>
              </a:pPr>
              <a:r>
                <a:rPr lang="ja-JP" altLang="en-US" sz="2800" b="1" dirty="0">
                  <a:latin typeface="メイリオ" pitchFamily="50" charset="-128"/>
                </a:rPr>
                <a:t> 　とても短い時間</a:t>
              </a:r>
              <a:endParaRPr lang="en-US" altLang="ja-JP" sz="2800" b="1" dirty="0">
                <a:latin typeface="メイリオ" pitchFamily="50" charset="-128"/>
              </a:endParaRPr>
            </a:p>
            <a:p>
              <a:pPr>
                <a:lnSpc>
                  <a:spcPct val="150000"/>
                </a:lnSpc>
                <a:spcAft>
                  <a:spcPts val="600"/>
                </a:spcAft>
              </a:pPr>
              <a:r>
                <a:rPr lang="ja-JP" altLang="en-US" sz="2800" b="1" dirty="0">
                  <a:latin typeface="メイリオ" pitchFamily="50" charset="-128"/>
                </a:rPr>
                <a:t>● 震源に近い場所は緊急地震速報の前に</a:t>
              </a:r>
              <a:endParaRPr lang="en-US" altLang="ja-JP" sz="2800" b="1" dirty="0">
                <a:latin typeface="メイリオ" pitchFamily="50" charset="-128"/>
              </a:endParaRPr>
            </a:p>
            <a:p>
              <a:pPr>
                <a:lnSpc>
                  <a:spcPct val="150000"/>
                </a:lnSpc>
                <a:spcAft>
                  <a:spcPts val="600"/>
                </a:spcAft>
              </a:pPr>
              <a:r>
                <a:rPr lang="ja-JP" altLang="en-US" sz="2800" b="1" dirty="0">
                  <a:latin typeface="メイリオ" pitchFamily="50" charset="-128"/>
                </a:rPr>
                <a:t>　 強い揺れが来ることがある</a:t>
              </a:r>
            </a:p>
            <a:p>
              <a:pPr marL="342900" indent="-342900">
                <a:lnSpc>
                  <a:spcPct val="150000"/>
                </a:lnSpc>
                <a:spcAft>
                  <a:spcPts val="600"/>
                </a:spcAft>
                <a:buFont typeface="Wingdings" panose="05000000000000000000" pitchFamily="2" charset="2"/>
                <a:buChar char="l"/>
              </a:pPr>
              <a:r>
                <a:rPr lang="ja-JP" altLang="en-US" sz="2800" b="1" dirty="0">
                  <a:latin typeface="メイリオ" pitchFamily="50" charset="-128"/>
                </a:rPr>
                <a:t> 緊急地震速報を見聞きした場合や地震の揺れを感じたら、</a:t>
              </a:r>
            </a:p>
            <a:p>
              <a:pPr>
                <a:lnSpc>
                  <a:spcPct val="150000"/>
                </a:lnSpc>
                <a:spcAft>
                  <a:spcPts val="600"/>
                </a:spcAft>
              </a:pPr>
              <a:r>
                <a:rPr lang="ja-JP" altLang="en-US" sz="2800" b="1" dirty="0">
                  <a:latin typeface="メイリオ" pitchFamily="50" charset="-128"/>
                </a:rPr>
                <a:t>　 周りの状況に応じ、自身で身の安全を確保する</a:t>
              </a:r>
              <a:endParaRPr lang="en-US" altLang="ja-JP" sz="2800" b="1" dirty="0">
                <a:latin typeface="メイリオ" pitchFamily="50" charset="-128"/>
                <a:ea typeface="メイリオ" pitchFamily="50" charset="-128"/>
              </a:endParaRPr>
            </a:p>
          </p:txBody>
        </p:sp>
        <p:sp>
          <p:nvSpPr>
            <p:cNvPr id="99" name="テキスト ボックス 98">
              <a:extLst>
                <a:ext uri="{FF2B5EF4-FFF2-40B4-BE49-F238E27FC236}">
                  <a16:creationId xmlns:a16="http://schemas.microsoft.com/office/drawing/2014/main" id="{22CD3ACA-A91D-9444-8C7E-239093553585}"/>
                </a:ext>
              </a:extLst>
            </p:cNvPr>
            <p:cNvSpPr txBox="1"/>
            <p:nvPr/>
          </p:nvSpPr>
          <p:spPr>
            <a:xfrm>
              <a:off x="603692" y="2031"/>
              <a:ext cx="2569839" cy="169277"/>
            </a:xfrm>
            <a:prstGeom prst="rect">
              <a:avLst/>
            </a:prstGeom>
            <a:noFill/>
          </p:spPr>
          <p:txBody>
            <a:bodyPr wrap="none" lIns="0" tIns="0" rIns="0" bIns="0" rtlCol="0">
              <a:spAutoFit/>
            </a:bodyPr>
            <a:lstStyle/>
            <a:p>
              <a:pPr>
                <a:lnSpc>
                  <a:spcPct val="150000"/>
                </a:lnSpc>
              </a:pPr>
              <a:r>
                <a:rPr kumimoji="1" lang="ja-JP" altLang="en-US" sz="800" dirty="0">
                  <a:latin typeface="メイリオ" panose="020B0604030504040204" pitchFamily="50" charset="-128"/>
                  <a:ea typeface="メイリオ" panose="020B0604030504040204" pitchFamily="50" charset="-128"/>
                </a:rPr>
                <a:t>きん　きゅう    じ　   しん  　そく　 ほう　　　   　はっ　ぴょう　　</a:t>
              </a:r>
            </a:p>
          </p:txBody>
        </p:sp>
        <p:sp>
          <p:nvSpPr>
            <p:cNvPr id="100" name="テキスト ボックス 99">
              <a:extLst>
                <a:ext uri="{FF2B5EF4-FFF2-40B4-BE49-F238E27FC236}">
                  <a16:creationId xmlns:a16="http://schemas.microsoft.com/office/drawing/2014/main" id="{A5B49077-44D2-2D49-987D-06440DC06AAC}"/>
                </a:ext>
              </a:extLst>
            </p:cNvPr>
            <p:cNvSpPr txBox="1"/>
            <p:nvPr/>
          </p:nvSpPr>
          <p:spPr>
            <a:xfrm>
              <a:off x="4711339" y="-11732"/>
              <a:ext cx="2564892" cy="169277"/>
            </a:xfrm>
            <a:prstGeom prst="rect">
              <a:avLst/>
            </a:prstGeom>
            <a:noFill/>
          </p:spPr>
          <p:txBody>
            <a:bodyPr wrap="none" lIns="0" tIns="0" rIns="0" bIns="0" rtlCol="0">
              <a:spAutoFit/>
            </a:bodyPr>
            <a:lstStyle/>
            <a:p>
              <a:pPr>
                <a:lnSpc>
                  <a:spcPct val="150000"/>
                </a:lnSpc>
              </a:pPr>
              <a:r>
                <a:rPr kumimoji="1" lang="ja-JP" altLang="en-US" sz="800" dirty="0">
                  <a:latin typeface="メイリオ" panose="020B0604030504040204" pitchFamily="50" charset="-128"/>
                  <a:ea typeface="メイリオ" panose="020B0604030504040204" pitchFamily="50" charset="-128"/>
                </a:rPr>
                <a:t>つよ　　　　 　 ゆ　　　　　　　　   く　　　  　　　　　　　　　　</a:t>
              </a:r>
            </a:p>
          </p:txBody>
        </p:sp>
        <p:sp>
          <p:nvSpPr>
            <p:cNvPr id="107" name="テキスト ボックス 106">
              <a:extLst>
                <a:ext uri="{FF2B5EF4-FFF2-40B4-BE49-F238E27FC236}">
                  <a16:creationId xmlns:a16="http://schemas.microsoft.com/office/drawing/2014/main" id="{F27AE4C7-7174-6143-B4A0-175CC812657E}"/>
                </a:ext>
              </a:extLst>
            </p:cNvPr>
            <p:cNvSpPr txBox="1"/>
            <p:nvPr/>
          </p:nvSpPr>
          <p:spPr>
            <a:xfrm>
              <a:off x="594339" y="1427075"/>
              <a:ext cx="4553488" cy="169277"/>
            </a:xfrm>
            <a:prstGeom prst="rect">
              <a:avLst/>
            </a:prstGeom>
            <a:noFill/>
          </p:spPr>
          <p:txBody>
            <a:bodyPr wrap="none" lIns="0" tIns="0" rIns="0" bIns="0" rtlCol="0">
              <a:spAutoFit/>
            </a:bodyPr>
            <a:lstStyle/>
            <a:p>
              <a:pPr>
                <a:lnSpc>
                  <a:spcPct val="150000"/>
                </a:lnSpc>
              </a:pPr>
              <a:r>
                <a:rPr kumimoji="1" lang="ja-JP" altLang="en-US" sz="800" dirty="0">
                  <a:latin typeface="メイリオ" panose="020B0604030504040204" pitchFamily="50" charset="-128"/>
                  <a:ea typeface="メイリオ" panose="020B0604030504040204" pitchFamily="50" charset="-128"/>
                </a:rPr>
                <a:t>しん     げん　　　　　ちか　　　 　　ば　　しょ　　  　　 きん　きゅう　 じ   　しん     そく　 ほう　　　　　まえ　　　</a:t>
              </a:r>
            </a:p>
          </p:txBody>
        </p:sp>
      </p:grpSp>
      <p:sp>
        <p:nvSpPr>
          <p:cNvPr id="150" name="テキスト ボックス 149">
            <a:extLst>
              <a:ext uri="{FF2B5EF4-FFF2-40B4-BE49-F238E27FC236}">
                <a16:creationId xmlns:a16="http://schemas.microsoft.com/office/drawing/2014/main" id="{89C222E2-4406-6A4B-A33D-CBE353405FB5}"/>
              </a:ext>
            </a:extLst>
          </p:cNvPr>
          <p:cNvSpPr txBox="1"/>
          <p:nvPr/>
        </p:nvSpPr>
        <p:spPr>
          <a:xfrm>
            <a:off x="1471579" y="3981180"/>
            <a:ext cx="1920398" cy="146194"/>
          </a:xfrm>
          <a:prstGeom prst="rect">
            <a:avLst/>
          </a:prstGeom>
          <a:noFill/>
        </p:spPr>
        <p:txBody>
          <a:bodyPr wrap="none" lIns="0" tIns="0" rIns="0" bIns="0" rtlCol="0">
            <a:spAutoFit/>
          </a:bodyPr>
          <a:lstStyle/>
          <a:p>
            <a:pPr>
              <a:lnSpc>
                <a:spcPts val="1200"/>
              </a:lnSpc>
            </a:pPr>
            <a:r>
              <a:rPr lang="ja-JP" altLang="en-US" sz="800" dirty="0">
                <a:latin typeface="メイリオ" panose="020B0604030504040204" pitchFamily="50" charset="-128"/>
                <a:ea typeface="メイリオ" panose="020B0604030504040204" pitchFamily="50" charset="-128"/>
              </a:rPr>
              <a:t>つよ　　 　　　 ゆ　　　　　　 　　  く</a:t>
            </a:r>
            <a:endParaRPr kumimoji="1" lang="ja-JP" altLang="en-US" sz="800" dirty="0">
              <a:latin typeface="メイリオ" panose="020B0604030504040204" pitchFamily="50" charset="-128"/>
              <a:ea typeface="メイリオ" panose="020B0604030504040204" pitchFamily="50" charset="-128"/>
            </a:endParaRPr>
          </a:p>
        </p:txBody>
      </p:sp>
      <p:sp>
        <p:nvSpPr>
          <p:cNvPr id="12" name="四角形: 角を丸くする 11">
            <a:extLst>
              <a:ext uri="{FF2B5EF4-FFF2-40B4-BE49-F238E27FC236}">
                <a16:creationId xmlns:a16="http://schemas.microsoft.com/office/drawing/2014/main" id="{876D8EF6-2F34-BC86-3551-ADD1C9ABD6A9}"/>
              </a:ext>
            </a:extLst>
          </p:cNvPr>
          <p:cNvSpPr/>
          <p:nvPr/>
        </p:nvSpPr>
        <p:spPr>
          <a:xfrm>
            <a:off x="2228490" y="668441"/>
            <a:ext cx="7735020" cy="743338"/>
          </a:xfrm>
          <a:prstGeom prst="roundRect">
            <a:avLst>
              <a:gd name="adj" fmla="val 50000"/>
            </a:avLst>
          </a:prstGeom>
          <a:solidFill>
            <a:srgbClr val="FBFBEF"/>
          </a:solidFill>
          <a:ln w="28575">
            <a:solidFill>
              <a:srgbClr val="CFE9EA"/>
            </a:solidFill>
          </a:ln>
        </p:spPr>
        <p:style>
          <a:lnRef idx="2">
            <a:schemeClr val="accent6"/>
          </a:lnRef>
          <a:fillRef idx="1">
            <a:schemeClr val="lt1"/>
          </a:fillRef>
          <a:effectRef idx="0">
            <a:schemeClr val="accent6"/>
          </a:effectRef>
          <a:fontRef idx="minor">
            <a:schemeClr val="dk1"/>
          </a:fontRef>
        </p:style>
        <p:txBody>
          <a:bodyPr tIns="90000" bIns="0" rtlCol="0" anchor="ctr"/>
          <a:lstStyle/>
          <a:p>
            <a:pPr algn="ctr"/>
            <a:r>
              <a:rPr kumimoji="1" lang="ja-JP" altLang="en-US" sz="2400" b="1" dirty="0">
                <a:solidFill>
                  <a:srgbClr val="0F69AC"/>
                </a:solidFill>
              </a:rPr>
              <a:t>地震による強い揺れから身を守るためのポイント</a:t>
            </a:r>
          </a:p>
        </p:txBody>
      </p:sp>
      <p:sp>
        <p:nvSpPr>
          <p:cNvPr id="13" name="テキスト ボックス 12">
            <a:extLst>
              <a:ext uri="{FF2B5EF4-FFF2-40B4-BE49-F238E27FC236}">
                <a16:creationId xmlns:a16="http://schemas.microsoft.com/office/drawing/2014/main" id="{DFC2D0C6-652E-79E8-369D-5ED0F0D83B74}"/>
              </a:ext>
            </a:extLst>
          </p:cNvPr>
          <p:cNvSpPr txBox="1"/>
          <p:nvPr/>
        </p:nvSpPr>
        <p:spPr>
          <a:xfrm>
            <a:off x="1479295" y="5409863"/>
            <a:ext cx="6896119" cy="146194"/>
          </a:xfrm>
          <a:prstGeom prst="rect">
            <a:avLst/>
          </a:prstGeom>
          <a:noFill/>
        </p:spPr>
        <p:txBody>
          <a:bodyPr wrap="none" lIns="0" tIns="0" rIns="0" bIns="0" rtlCol="0">
            <a:spAutoFit/>
          </a:bodyPr>
          <a:lstStyle/>
          <a:p>
            <a:pPr>
              <a:lnSpc>
                <a:spcPts val="1200"/>
              </a:lnSpc>
            </a:pPr>
            <a:r>
              <a:rPr kumimoji="1" lang="ja-JP" altLang="en-US" sz="800" dirty="0">
                <a:latin typeface="メイリオ" panose="020B0604030504040204" pitchFamily="50" charset="-128"/>
                <a:ea typeface="メイリオ" panose="020B0604030504040204" pitchFamily="50" charset="-128"/>
              </a:rPr>
              <a:t>まわ　　　　　　　　じょう きょう　　  　　おう　　　　　　　　   じ　　しん　 　　　   み　 　　  　  あん　 ぜん　 　　　   かく　  ほ　　　</a:t>
            </a:r>
          </a:p>
        </p:txBody>
      </p:sp>
      <p:sp>
        <p:nvSpPr>
          <p:cNvPr id="14" name="テキスト ボックス 13">
            <a:extLst>
              <a:ext uri="{FF2B5EF4-FFF2-40B4-BE49-F238E27FC236}">
                <a16:creationId xmlns:a16="http://schemas.microsoft.com/office/drawing/2014/main" id="{2DB194A8-1034-9B2A-C90E-0B74824D0D76}"/>
              </a:ext>
            </a:extLst>
          </p:cNvPr>
          <p:cNvSpPr txBox="1"/>
          <p:nvPr/>
        </p:nvSpPr>
        <p:spPr>
          <a:xfrm>
            <a:off x="1459456" y="4693482"/>
            <a:ext cx="7938071" cy="146194"/>
          </a:xfrm>
          <a:prstGeom prst="rect">
            <a:avLst/>
          </a:prstGeom>
          <a:noFill/>
        </p:spPr>
        <p:txBody>
          <a:bodyPr wrap="none" lIns="0" tIns="0" rIns="0" bIns="0" rtlCol="0">
            <a:spAutoFit/>
          </a:bodyPr>
          <a:lstStyle/>
          <a:p>
            <a:pPr>
              <a:lnSpc>
                <a:spcPts val="1200"/>
              </a:lnSpc>
            </a:pPr>
            <a:r>
              <a:rPr lang="ja-JP" altLang="en-US" sz="800" dirty="0">
                <a:latin typeface="メイリオ" panose="020B0604030504040204" pitchFamily="50" charset="-128"/>
                <a:ea typeface="メイリオ" panose="020B0604030504040204" pitchFamily="50" charset="-128"/>
              </a:rPr>
              <a:t>きん　きゅう     じ　  しん　  そく    ほう　 　　   　 み   　 き　　　　　　 　　　  　　　ば　  あい　　 　　　 じ　　しん　　 　  　 ゆ　　  　　　　 　　かん　　</a:t>
            </a:r>
            <a:endParaRPr kumimoji="1" lang="ja-JP" altLang="en-US" sz="800" dirty="0">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1DE55BA4-FA39-5C4F-E1B0-1DBCF6C779AA}"/>
              </a:ext>
            </a:extLst>
          </p:cNvPr>
          <p:cNvSpPr txBox="1"/>
          <p:nvPr/>
        </p:nvSpPr>
        <p:spPr>
          <a:xfrm>
            <a:off x="2858891" y="774870"/>
            <a:ext cx="4103688" cy="146194"/>
          </a:xfrm>
          <a:prstGeom prst="rect">
            <a:avLst/>
          </a:prstGeom>
          <a:noFill/>
        </p:spPr>
        <p:txBody>
          <a:bodyPr wrap="none" lIns="0" tIns="0" rIns="0" bIns="0" rtlCol="0">
            <a:spAutoFit/>
          </a:bodyPr>
          <a:lstStyle/>
          <a:p>
            <a:pPr>
              <a:lnSpc>
                <a:spcPts val="1200"/>
              </a:lnSpc>
            </a:pPr>
            <a:r>
              <a:rPr lang="ja-JP" altLang="en-US" sz="800" dirty="0">
                <a:solidFill>
                  <a:srgbClr val="0F69AC"/>
                </a:solidFill>
                <a:latin typeface="メイリオ" panose="020B0604030504040204" pitchFamily="50" charset="-128"/>
                <a:ea typeface="メイリオ" panose="020B0604030504040204" pitchFamily="50" charset="-128"/>
              </a:rPr>
              <a:t>じ　 しん　　　　　　　　　　つよ 　　　　ゆ 　　　　　　　　　　　み　　　　 まも</a:t>
            </a:r>
            <a:endParaRPr kumimoji="1" lang="ja-JP" altLang="en-US" sz="800" dirty="0">
              <a:solidFill>
                <a:srgbClr val="0F69AC"/>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203A6488-3BC3-6D13-8797-D47052103224}"/>
              </a:ext>
            </a:extLst>
          </p:cNvPr>
          <p:cNvSpPr txBox="1"/>
          <p:nvPr/>
        </p:nvSpPr>
        <p:spPr>
          <a:xfrm>
            <a:off x="1564481" y="2531249"/>
            <a:ext cx="6100762" cy="215444"/>
          </a:xfrm>
          <a:prstGeom prst="rect">
            <a:avLst/>
          </a:prstGeom>
          <a:noFill/>
        </p:spPr>
        <p:txBody>
          <a:bodyPr wrap="square">
            <a:spAutoFit/>
          </a:bodyPr>
          <a:lstStyle/>
          <a:p>
            <a:r>
              <a:rPr kumimoji="1" lang="ja-JP" altLang="en-US" sz="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　　　　　　　　 みじか　　  　　 じ　　かん</a:t>
            </a:r>
            <a:endParaRPr lang="ja-JP" altLang="en-US" dirty="0"/>
          </a:p>
        </p:txBody>
      </p:sp>
    </p:spTree>
    <p:extLst>
      <p:ext uri="{BB962C8B-B14F-4D97-AF65-F5344CB8AC3E}">
        <p14:creationId xmlns:p14="http://schemas.microsoft.com/office/powerpoint/2010/main" val="3415702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8D71B8C-1E1F-DF29-A843-807C880D7D3F}"/>
              </a:ext>
            </a:extLst>
          </p:cNvPr>
          <p:cNvSpPr>
            <a:spLocks noGrp="1"/>
          </p:cNvSpPr>
          <p:nvPr>
            <p:ph type="body" sz="quarter" idx="11"/>
          </p:nvPr>
        </p:nvSpPr>
        <p:spPr/>
        <p:txBody>
          <a:bodyPr/>
          <a:lstStyle/>
          <a:p>
            <a:r>
              <a:rPr kumimoji="1" lang="ja-JP" altLang="en-US" dirty="0"/>
              <a:t>８</a:t>
            </a:r>
          </a:p>
        </p:txBody>
      </p:sp>
      <p:sp>
        <p:nvSpPr>
          <p:cNvPr id="3" name="テキスト プレースホルダー 2">
            <a:extLst>
              <a:ext uri="{FF2B5EF4-FFF2-40B4-BE49-F238E27FC236}">
                <a16:creationId xmlns:a16="http://schemas.microsoft.com/office/drawing/2014/main" id="{3E6BFF24-22EF-FFDE-77B5-437F96202B25}"/>
              </a:ext>
            </a:extLst>
          </p:cNvPr>
          <p:cNvSpPr>
            <a:spLocks noGrp="1"/>
          </p:cNvSpPr>
          <p:nvPr>
            <p:ph type="body" sz="quarter" idx="10"/>
          </p:nvPr>
        </p:nvSpPr>
        <p:spPr/>
        <p:txBody>
          <a:bodyPr/>
          <a:lstStyle/>
          <a:p>
            <a:r>
              <a:rPr lang="ja-JP" altLang="ja-JP" dirty="0"/>
              <a:t>強い揺れが収まった後の行動</a:t>
            </a:r>
            <a:endParaRPr kumimoji="1" lang="ja-JP" altLang="en-US" dirty="0"/>
          </a:p>
        </p:txBody>
      </p:sp>
      <p:sp>
        <p:nvSpPr>
          <p:cNvPr id="4" name="テキスト プレースホルダー 3">
            <a:extLst>
              <a:ext uri="{FF2B5EF4-FFF2-40B4-BE49-F238E27FC236}">
                <a16:creationId xmlns:a16="http://schemas.microsoft.com/office/drawing/2014/main" id="{FDAA6AE5-B5C8-C2CA-ED9E-9AE4D9E91196}"/>
              </a:ext>
            </a:extLst>
          </p:cNvPr>
          <p:cNvSpPr>
            <a:spLocks noGrp="1"/>
          </p:cNvSpPr>
          <p:nvPr>
            <p:ph type="body" sz="quarter" idx="12"/>
          </p:nvPr>
        </p:nvSpPr>
        <p:spPr>
          <a:xfrm>
            <a:off x="3355595" y="1702152"/>
            <a:ext cx="8183201" cy="2104247"/>
          </a:xfrm>
        </p:spPr>
        <p:txBody>
          <a:bodyPr/>
          <a:lstStyle/>
          <a:p>
            <a:pPr algn="ctr"/>
            <a:r>
              <a:rPr lang="ja-JP" altLang="ja-JP" dirty="0"/>
              <a:t>実際に強い揺れがきて、長く続きました。</a:t>
            </a:r>
            <a:endParaRPr lang="en-US" altLang="ja-JP" dirty="0"/>
          </a:p>
          <a:p>
            <a:pPr algn="ctr"/>
            <a:r>
              <a:rPr lang="ja-JP" altLang="ja-JP" dirty="0"/>
              <a:t>その後、揺れが収まりました。</a:t>
            </a:r>
            <a:endParaRPr lang="en-US" altLang="ja-JP" dirty="0"/>
          </a:p>
          <a:p>
            <a:pPr algn="ctr"/>
            <a:r>
              <a:rPr lang="ja-JP" altLang="ja-JP" dirty="0"/>
              <a:t>どう行動しますか。</a:t>
            </a:r>
            <a:endParaRPr kumimoji="1" lang="ja-JP" altLang="en-US" dirty="0"/>
          </a:p>
        </p:txBody>
      </p:sp>
      <p:sp>
        <p:nvSpPr>
          <p:cNvPr id="6" name="テキスト プレースホルダー 5">
            <a:extLst>
              <a:ext uri="{FF2B5EF4-FFF2-40B4-BE49-F238E27FC236}">
                <a16:creationId xmlns:a16="http://schemas.microsoft.com/office/drawing/2014/main" id="{A08779BB-6FA5-72D1-264E-DFB6DF73EDF1}"/>
              </a:ext>
            </a:extLst>
          </p:cNvPr>
          <p:cNvSpPr>
            <a:spLocks noGrp="1"/>
          </p:cNvSpPr>
          <p:nvPr>
            <p:ph type="body" sz="quarter" idx="14"/>
          </p:nvPr>
        </p:nvSpPr>
        <p:spPr/>
        <p:txBody>
          <a:bodyPr/>
          <a:lstStyle/>
          <a:p>
            <a:r>
              <a:rPr kumimoji="1" lang="en-US" altLang="ja-JP" dirty="0"/>
              <a:t>4</a:t>
            </a:r>
            <a:endParaRPr kumimoji="1" lang="ja-JP" altLang="en-US" dirty="0"/>
          </a:p>
        </p:txBody>
      </p:sp>
      <p:sp>
        <p:nvSpPr>
          <p:cNvPr id="8" name="テキスト プレースホルダー 7">
            <a:extLst>
              <a:ext uri="{FF2B5EF4-FFF2-40B4-BE49-F238E27FC236}">
                <a16:creationId xmlns:a16="http://schemas.microsoft.com/office/drawing/2014/main" id="{43FB7C7B-1A73-AED1-58F7-D44F07EE3CCD}"/>
              </a:ext>
            </a:extLst>
          </p:cNvPr>
          <p:cNvSpPr>
            <a:spLocks noGrp="1"/>
          </p:cNvSpPr>
          <p:nvPr>
            <p:ph type="body" sz="quarter" idx="15"/>
          </p:nvPr>
        </p:nvSpPr>
        <p:spPr/>
        <p:txBody>
          <a:bodyPr/>
          <a:lstStyle/>
          <a:p>
            <a:r>
              <a:rPr kumimoji="1" lang="ja-JP" altLang="en-US" dirty="0"/>
              <a:t>自宅にある</a:t>
            </a:r>
            <a:endParaRPr kumimoji="1" lang="en-US" altLang="ja-JP" dirty="0"/>
          </a:p>
          <a:p>
            <a:r>
              <a:rPr kumimoji="1" lang="ja-JP" altLang="en-US" dirty="0"/>
              <a:t>地震のリスク</a:t>
            </a:r>
            <a:endParaRPr lang="ja-JP" altLang="en-US" dirty="0"/>
          </a:p>
        </p:txBody>
      </p:sp>
      <p:sp>
        <p:nvSpPr>
          <p:cNvPr id="9" name="テキスト プレースホルダー 8">
            <a:extLst>
              <a:ext uri="{FF2B5EF4-FFF2-40B4-BE49-F238E27FC236}">
                <a16:creationId xmlns:a16="http://schemas.microsoft.com/office/drawing/2014/main" id="{D42649E4-81D1-E28B-A005-CD0762B6E5EA}"/>
              </a:ext>
            </a:extLst>
          </p:cNvPr>
          <p:cNvSpPr>
            <a:spLocks noGrp="1"/>
          </p:cNvSpPr>
          <p:nvPr>
            <p:ph type="body" sz="quarter" idx="16"/>
          </p:nvPr>
        </p:nvSpPr>
        <p:spPr/>
        <p:txBody>
          <a:bodyPr/>
          <a:lstStyle/>
          <a:p>
            <a:r>
              <a:rPr kumimoji="1" lang="ja-JP" altLang="en-US" dirty="0"/>
              <a:t>自宅周辺の</a:t>
            </a:r>
            <a:endParaRPr kumimoji="1" lang="en-US" altLang="ja-JP" dirty="0"/>
          </a:p>
          <a:p>
            <a:r>
              <a:rPr kumimoji="1" lang="ja-JP" altLang="en-US" dirty="0"/>
              <a:t>地震・津波のリスク</a:t>
            </a:r>
            <a:endParaRPr kumimoji="1" lang="en-US" altLang="ja-JP" dirty="0"/>
          </a:p>
        </p:txBody>
      </p:sp>
      <p:sp>
        <p:nvSpPr>
          <p:cNvPr id="19" name="テキスト プレースホルダー 18">
            <a:extLst>
              <a:ext uri="{FF2B5EF4-FFF2-40B4-BE49-F238E27FC236}">
                <a16:creationId xmlns:a16="http://schemas.microsoft.com/office/drawing/2014/main" id="{E4006B20-A29D-139A-F01C-865AFFDB5A49}"/>
              </a:ext>
            </a:extLst>
          </p:cNvPr>
          <p:cNvSpPr>
            <a:spLocks noGrp="1"/>
          </p:cNvSpPr>
          <p:nvPr>
            <p:ph type="body" sz="quarter" idx="17"/>
          </p:nvPr>
        </p:nvSpPr>
        <p:spPr/>
        <p:txBody>
          <a:bodyPr/>
          <a:lstStyle/>
          <a:p>
            <a:r>
              <a:rPr kumimoji="1" lang="ja-JP" altLang="en-US" dirty="0"/>
              <a:t>緊急地震速報！！</a:t>
            </a:r>
            <a:endParaRPr kumimoji="1" lang="en-US" altLang="ja-JP" dirty="0"/>
          </a:p>
          <a:p>
            <a:r>
              <a:rPr kumimoji="1" lang="ja-JP" altLang="en-US" dirty="0"/>
              <a:t>どうする？</a:t>
            </a:r>
          </a:p>
        </p:txBody>
      </p:sp>
      <p:sp>
        <p:nvSpPr>
          <p:cNvPr id="27" name="テキスト プレースホルダー 26">
            <a:extLst>
              <a:ext uri="{FF2B5EF4-FFF2-40B4-BE49-F238E27FC236}">
                <a16:creationId xmlns:a16="http://schemas.microsoft.com/office/drawing/2014/main" id="{2FA96BA6-209E-E4D4-8886-63ADE165443B}"/>
              </a:ext>
            </a:extLst>
          </p:cNvPr>
          <p:cNvSpPr>
            <a:spLocks noGrp="1"/>
          </p:cNvSpPr>
          <p:nvPr>
            <p:ph type="body" sz="quarter" idx="18"/>
          </p:nvPr>
        </p:nvSpPr>
        <p:spPr>
          <a:solidFill>
            <a:srgbClr val="6EB0AF"/>
          </a:solidFill>
          <a:ln w="19050">
            <a:solidFill>
              <a:srgbClr val="6EB0AF"/>
            </a:solidFill>
          </a:ln>
        </p:spPr>
        <p:txBody>
          <a:bodyPr/>
          <a:lstStyle/>
          <a:p>
            <a:r>
              <a:rPr kumimoji="1" lang="ja-JP" altLang="en-US" dirty="0">
                <a:solidFill>
                  <a:srgbClr val="FBFBEF"/>
                </a:solidFill>
              </a:rPr>
              <a:t>強い揺れが収まった</a:t>
            </a:r>
            <a:endParaRPr kumimoji="1" lang="en-US" altLang="ja-JP" dirty="0">
              <a:solidFill>
                <a:srgbClr val="FBFBEF"/>
              </a:solidFill>
            </a:endParaRPr>
          </a:p>
          <a:p>
            <a:r>
              <a:rPr kumimoji="1" lang="ja-JP" altLang="en-US" dirty="0">
                <a:solidFill>
                  <a:srgbClr val="FBFBEF"/>
                </a:solidFill>
              </a:rPr>
              <a:t>次はどうする？</a:t>
            </a:r>
          </a:p>
        </p:txBody>
      </p:sp>
      <p:sp>
        <p:nvSpPr>
          <p:cNvPr id="35" name="テキスト プレースホルダー 34">
            <a:extLst>
              <a:ext uri="{FF2B5EF4-FFF2-40B4-BE49-F238E27FC236}">
                <a16:creationId xmlns:a16="http://schemas.microsoft.com/office/drawing/2014/main" id="{E7FD723F-02BB-97DB-E922-BB313C604A49}"/>
              </a:ext>
            </a:extLst>
          </p:cNvPr>
          <p:cNvSpPr>
            <a:spLocks noGrp="1"/>
          </p:cNvSpPr>
          <p:nvPr>
            <p:ph type="body" sz="quarter" idx="20"/>
          </p:nvPr>
        </p:nvSpPr>
        <p:spPr/>
        <p:txBody>
          <a:bodyPr/>
          <a:lstStyle/>
          <a:p>
            <a:r>
              <a:rPr kumimoji="1" lang="ja-JP" altLang="en-US" dirty="0"/>
              <a:t>いま、あなたが</a:t>
            </a:r>
            <a:endParaRPr kumimoji="1" lang="en-US" altLang="ja-JP" dirty="0"/>
          </a:p>
          <a:p>
            <a:r>
              <a:rPr kumimoji="1" lang="ja-JP" altLang="en-US" dirty="0"/>
              <a:t>できること</a:t>
            </a:r>
            <a:endParaRPr kumimoji="1" lang="en-US" altLang="ja-JP" dirty="0"/>
          </a:p>
        </p:txBody>
      </p:sp>
      <p:sp>
        <p:nvSpPr>
          <p:cNvPr id="36" name="テキスト プレースホルダー 35">
            <a:extLst>
              <a:ext uri="{FF2B5EF4-FFF2-40B4-BE49-F238E27FC236}">
                <a16:creationId xmlns:a16="http://schemas.microsoft.com/office/drawing/2014/main" id="{74103D01-BF0D-B690-969C-B71C6748BB3D}"/>
              </a:ext>
            </a:extLst>
          </p:cNvPr>
          <p:cNvSpPr>
            <a:spLocks noGrp="1"/>
          </p:cNvSpPr>
          <p:nvPr>
            <p:ph type="body" sz="quarter" idx="21"/>
          </p:nvPr>
        </p:nvSpPr>
        <p:spPr/>
        <p:txBody>
          <a:bodyPr/>
          <a:lstStyle/>
          <a:p>
            <a:r>
              <a:rPr kumimoji="1" lang="ja-JP" altLang="en-US" dirty="0"/>
              <a:t>意見交換を踏まえて</a:t>
            </a:r>
            <a:endParaRPr kumimoji="1" lang="en-US" altLang="ja-JP" dirty="0"/>
          </a:p>
          <a:p>
            <a:r>
              <a:rPr kumimoji="1" lang="ja-JP" altLang="en-US" dirty="0"/>
              <a:t>ワークシートを</a:t>
            </a:r>
            <a:endParaRPr kumimoji="1" lang="en-US" altLang="ja-JP" dirty="0"/>
          </a:p>
          <a:p>
            <a:r>
              <a:rPr kumimoji="1" lang="ja-JP" altLang="en-US" dirty="0"/>
              <a:t>点検・修正</a:t>
            </a:r>
            <a:endParaRPr kumimoji="1" lang="en-US" altLang="ja-JP" dirty="0"/>
          </a:p>
        </p:txBody>
      </p:sp>
      <p:sp>
        <p:nvSpPr>
          <p:cNvPr id="10" name="テキスト ボックス 9">
            <a:extLst>
              <a:ext uri="{FF2B5EF4-FFF2-40B4-BE49-F238E27FC236}">
                <a16:creationId xmlns:a16="http://schemas.microsoft.com/office/drawing/2014/main" id="{E4145525-A7AE-BAF1-2FE2-79E080A30549}"/>
              </a:ext>
            </a:extLst>
          </p:cNvPr>
          <p:cNvSpPr txBox="1"/>
          <p:nvPr/>
        </p:nvSpPr>
        <p:spPr>
          <a:xfrm>
            <a:off x="4514959" y="96198"/>
            <a:ext cx="441146"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つよ</a:t>
            </a:r>
          </a:p>
        </p:txBody>
      </p:sp>
      <p:sp>
        <p:nvSpPr>
          <p:cNvPr id="11" name="テキスト ボックス 10">
            <a:extLst>
              <a:ext uri="{FF2B5EF4-FFF2-40B4-BE49-F238E27FC236}">
                <a16:creationId xmlns:a16="http://schemas.microsoft.com/office/drawing/2014/main" id="{6941A83B-A224-FC9B-AA8B-6B4229AAA9BA}"/>
              </a:ext>
            </a:extLst>
          </p:cNvPr>
          <p:cNvSpPr txBox="1"/>
          <p:nvPr/>
        </p:nvSpPr>
        <p:spPr>
          <a:xfrm>
            <a:off x="5291703" y="94898"/>
            <a:ext cx="312906"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ゆ</a:t>
            </a:r>
          </a:p>
        </p:txBody>
      </p:sp>
      <p:sp>
        <p:nvSpPr>
          <p:cNvPr id="12" name="テキスト ボックス 11">
            <a:extLst>
              <a:ext uri="{FF2B5EF4-FFF2-40B4-BE49-F238E27FC236}">
                <a16:creationId xmlns:a16="http://schemas.microsoft.com/office/drawing/2014/main" id="{EE90C6FC-DCE7-FC66-4C92-6E9F6620CBD0}"/>
              </a:ext>
            </a:extLst>
          </p:cNvPr>
          <p:cNvSpPr txBox="1"/>
          <p:nvPr/>
        </p:nvSpPr>
        <p:spPr>
          <a:xfrm>
            <a:off x="6275489" y="85807"/>
            <a:ext cx="441146"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おさ</a:t>
            </a:r>
          </a:p>
        </p:txBody>
      </p:sp>
      <p:sp>
        <p:nvSpPr>
          <p:cNvPr id="13" name="テキスト ボックス 12">
            <a:extLst>
              <a:ext uri="{FF2B5EF4-FFF2-40B4-BE49-F238E27FC236}">
                <a16:creationId xmlns:a16="http://schemas.microsoft.com/office/drawing/2014/main" id="{BDA41849-514E-97DA-C1CE-106266F4E12A}"/>
              </a:ext>
            </a:extLst>
          </p:cNvPr>
          <p:cNvSpPr txBox="1"/>
          <p:nvPr/>
        </p:nvSpPr>
        <p:spPr>
          <a:xfrm>
            <a:off x="7719669" y="92252"/>
            <a:ext cx="441146"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あと</a:t>
            </a:r>
          </a:p>
        </p:txBody>
      </p:sp>
      <p:sp>
        <p:nvSpPr>
          <p:cNvPr id="14" name="テキスト ボックス 13">
            <a:extLst>
              <a:ext uri="{FF2B5EF4-FFF2-40B4-BE49-F238E27FC236}">
                <a16:creationId xmlns:a16="http://schemas.microsoft.com/office/drawing/2014/main" id="{3B3D26DD-5ED3-1298-14CE-014B6D05A348}"/>
              </a:ext>
            </a:extLst>
          </p:cNvPr>
          <p:cNvSpPr txBox="1"/>
          <p:nvPr/>
        </p:nvSpPr>
        <p:spPr>
          <a:xfrm>
            <a:off x="8443531" y="92252"/>
            <a:ext cx="740908"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こう どう</a:t>
            </a:r>
          </a:p>
        </p:txBody>
      </p:sp>
      <p:sp>
        <p:nvSpPr>
          <p:cNvPr id="15" name="テキスト ボックス 14">
            <a:extLst>
              <a:ext uri="{FF2B5EF4-FFF2-40B4-BE49-F238E27FC236}">
                <a16:creationId xmlns:a16="http://schemas.microsoft.com/office/drawing/2014/main" id="{DADF5392-3062-E2B4-C59C-FC79D3F6CADC}"/>
              </a:ext>
            </a:extLst>
          </p:cNvPr>
          <p:cNvSpPr txBox="1"/>
          <p:nvPr/>
        </p:nvSpPr>
        <p:spPr>
          <a:xfrm>
            <a:off x="4102406" y="1605064"/>
            <a:ext cx="697627"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じっ　さい</a:t>
            </a:r>
          </a:p>
        </p:txBody>
      </p:sp>
      <p:sp>
        <p:nvSpPr>
          <p:cNvPr id="16" name="テキスト ボックス 15">
            <a:extLst>
              <a:ext uri="{FF2B5EF4-FFF2-40B4-BE49-F238E27FC236}">
                <a16:creationId xmlns:a16="http://schemas.microsoft.com/office/drawing/2014/main" id="{C5152964-4A32-21B4-3488-4BEF516A1326}"/>
              </a:ext>
            </a:extLst>
          </p:cNvPr>
          <p:cNvSpPr txBox="1"/>
          <p:nvPr/>
        </p:nvSpPr>
        <p:spPr>
          <a:xfrm>
            <a:off x="5714879" y="1605064"/>
            <a:ext cx="697627" cy="215444"/>
          </a:xfrm>
          <a:prstGeom prst="rect">
            <a:avLst/>
          </a:prstGeom>
          <a:noFill/>
        </p:spPr>
        <p:txBody>
          <a:bodyPr wrap="squar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ゆ</a:t>
            </a:r>
            <a:endParaRPr kumimoji="1" lang="en-US" altLang="ja-JP" sz="800" dirty="0">
              <a:solidFill>
                <a:srgbClr val="6EB0AF"/>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69489B36-ACBE-008C-583C-686DEC0B802B}"/>
              </a:ext>
            </a:extLst>
          </p:cNvPr>
          <p:cNvSpPr txBox="1"/>
          <p:nvPr/>
        </p:nvSpPr>
        <p:spPr>
          <a:xfrm>
            <a:off x="5117969" y="1605064"/>
            <a:ext cx="389850" cy="215444"/>
          </a:xfrm>
          <a:prstGeom prst="rect">
            <a:avLst/>
          </a:prstGeom>
          <a:noFill/>
        </p:spPr>
        <p:txBody>
          <a:bodyPr wrap="none" rtlCol="0">
            <a:spAutoFit/>
          </a:bodyPr>
          <a:lstStyle/>
          <a:p>
            <a:r>
              <a:rPr kumimoji="1" lang="ja-JP" altLang="en-US" sz="800" dirty="0">
                <a:solidFill>
                  <a:srgbClr val="6EB0AF"/>
                </a:solidFill>
                <a:latin typeface="Meiryo" panose="020B0604030504040204" pitchFamily="34" charset="-128"/>
                <a:ea typeface="Meiryo" panose="020B0604030504040204" pitchFamily="34" charset="-128"/>
              </a:rPr>
              <a:t>つよ</a:t>
            </a:r>
          </a:p>
        </p:txBody>
      </p:sp>
      <p:sp>
        <p:nvSpPr>
          <p:cNvPr id="18" name="正方形/長方形 17">
            <a:extLst>
              <a:ext uri="{FF2B5EF4-FFF2-40B4-BE49-F238E27FC236}">
                <a16:creationId xmlns:a16="http://schemas.microsoft.com/office/drawing/2014/main" id="{DC1D2E10-A482-517A-C89F-6927A098E571}"/>
              </a:ext>
            </a:extLst>
          </p:cNvPr>
          <p:cNvSpPr/>
          <p:nvPr/>
        </p:nvSpPr>
        <p:spPr>
          <a:xfrm>
            <a:off x="3466573" y="4152082"/>
            <a:ext cx="7976117" cy="1774613"/>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0" name="テキスト プレースホルダー 3">
            <a:extLst>
              <a:ext uri="{FF2B5EF4-FFF2-40B4-BE49-F238E27FC236}">
                <a16:creationId xmlns:a16="http://schemas.microsoft.com/office/drawing/2014/main" id="{39F9EBB1-2951-3438-2235-47A5AB938723}"/>
              </a:ext>
            </a:extLst>
          </p:cNvPr>
          <p:cNvSpPr txBox="1">
            <a:spLocks/>
          </p:cNvSpPr>
          <p:nvPr/>
        </p:nvSpPr>
        <p:spPr>
          <a:xfrm>
            <a:off x="4102405" y="4382914"/>
            <a:ext cx="7046727" cy="1543781"/>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6EB0AF"/>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ja-JP" altLang="ja-JP" dirty="0"/>
              <a:t>行動する上で、</a:t>
            </a:r>
            <a:endParaRPr lang="en-US" altLang="ja-JP" dirty="0"/>
          </a:p>
          <a:p>
            <a:pPr>
              <a:lnSpc>
                <a:spcPct val="100000"/>
              </a:lnSpc>
            </a:pPr>
            <a:r>
              <a:rPr lang="ja-JP" altLang="ja-JP" dirty="0"/>
              <a:t>判断に迷うところはどこでしょうか？</a:t>
            </a:r>
            <a:endParaRPr kumimoji="1" lang="ja-JP" altLang="en-US" sz="1600" dirty="0"/>
          </a:p>
        </p:txBody>
      </p:sp>
      <p:sp>
        <p:nvSpPr>
          <p:cNvPr id="21" name="テキスト ボックス 20">
            <a:extLst>
              <a:ext uri="{FF2B5EF4-FFF2-40B4-BE49-F238E27FC236}">
                <a16:creationId xmlns:a16="http://schemas.microsoft.com/office/drawing/2014/main" id="{FC83E9EF-D08C-BBCB-8231-E38311EACBF1}"/>
              </a:ext>
            </a:extLst>
          </p:cNvPr>
          <p:cNvSpPr txBox="1"/>
          <p:nvPr/>
        </p:nvSpPr>
        <p:spPr>
          <a:xfrm>
            <a:off x="4182243" y="4435321"/>
            <a:ext cx="740908" cy="246221"/>
          </a:xfrm>
          <a:prstGeom prst="rect">
            <a:avLst/>
          </a:prstGeom>
          <a:noFill/>
        </p:spPr>
        <p:txBody>
          <a:bodyPr wrap="none" rtlCol="0">
            <a:spAutoFit/>
          </a:bodyPr>
          <a:lstStyle/>
          <a:p>
            <a:pPr algn="ctr"/>
            <a:r>
              <a:rPr kumimoji="1" lang="ja-JP" altLang="en-US" sz="1000" dirty="0">
                <a:solidFill>
                  <a:srgbClr val="6EB0AF"/>
                </a:solidFill>
                <a:latin typeface="Meiryo" panose="020B0604030504040204" pitchFamily="34" charset="-128"/>
                <a:ea typeface="Meiryo" panose="020B0604030504040204" pitchFamily="34" charset="-128"/>
              </a:rPr>
              <a:t>こう どう</a:t>
            </a:r>
          </a:p>
        </p:txBody>
      </p:sp>
      <p:sp>
        <p:nvSpPr>
          <p:cNvPr id="22" name="角丸四角形吹き出し 42">
            <a:extLst>
              <a:ext uri="{FF2B5EF4-FFF2-40B4-BE49-F238E27FC236}">
                <a16:creationId xmlns:a16="http://schemas.microsoft.com/office/drawing/2014/main" id="{707468A9-1596-A18F-8728-3C7DEB4F3767}"/>
              </a:ext>
            </a:extLst>
          </p:cNvPr>
          <p:cNvSpPr/>
          <p:nvPr/>
        </p:nvSpPr>
        <p:spPr>
          <a:xfrm>
            <a:off x="3569395" y="3789998"/>
            <a:ext cx="1196499" cy="361176"/>
          </a:xfrm>
          <a:prstGeom prst="wedgeRoundRectCallout">
            <a:avLst>
              <a:gd name="adj1" fmla="val -20833"/>
              <a:gd name="adj2" fmla="val 83745"/>
              <a:gd name="adj3" fmla="val 16667"/>
            </a:avLst>
          </a:prstGeom>
          <a:solidFill>
            <a:srgbClr val="FF3264"/>
          </a:solidFill>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solidFill>
                <a:schemeClr val="tx1"/>
              </a:solidFill>
            </a:endParaRPr>
          </a:p>
        </p:txBody>
      </p:sp>
      <p:sp>
        <p:nvSpPr>
          <p:cNvPr id="23" name="テキスト ボックス 22">
            <a:extLst>
              <a:ext uri="{FF2B5EF4-FFF2-40B4-BE49-F238E27FC236}">
                <a16:creationId xmlns:a16="http://schemas.microsoft.com/office/drawing/2014/main" id="{79B1F8ED-6B6C-93FD-E1EB-7E616D484B0E}"/>
              </a:ext>
            </a:extLst>
          </p:cNvPr>
          <p:cNvSpPr txBox="1"/>
          <p:nvPr/>
        </p:nvSpPr>
        <p:spPr>
          <a:xfrm>
            <a:off x="3615536" y="3825632"/>
            <a:ext cx="1107996" cy="369332"/>
          </a:xfrm>
          <a:prstGeom prst="rect">
            <a:avLst/>
          </a:prstGeom>
          <a:noFill/>
        </p:spPr>
        <p:txBody>
          <a:bodyPr wrap="none" rtlCol="0">
            <a:spAutoFit/>
          </a:bodyPr>
          <a:lstStyle/>
          <a:p>
            <a:pPr algn="ctr"/>
            <a:r>
              <a:rPr kumimoji="1" lang="ja-JP" altLang="en-US" b="1" dirty="0"/>
              <a:t>ポイント</a:t>
            </a:r>
          </a:p>
        </p:txBody>
      </p:sp>
      <p:sp>
        <p:nvSpPr>
          <p:cNvPr id="24" name="テキスト ボックス 23">
            <a:extLst>
              <a:ext uri="{FF2B5EF4-FFF2-40B4-BE49-F238E27FC236}">
                <a16:creationId xmlns:a16="http://schemas.microsoft.com/office/drawing/2014/main" id="{2D09D0E8-E2A7-E96C-C227-789244CF84F4}"/>
              </a:ext>
            </a:extLst>
          </p:cNvPr>
          <p:cNvSpPr txBox="1"/>
          <p:nvPr/>
        </p:nvSpPr>
        <p:spPr>
          <a:xfrm>
            <a:off x="5567022" y="4419695"/>
            <a:ext cx="441147" cy="246221"/>
          </a:xfrm>
          <a:prstGeom prst="rect">
            <a:avLst/>
          </a:prstGeom>
          <a:noFill/>
        </p:spPr>
        <p:txBody>
          <a:bodyPr wrap="none" rtlCol="0">
            <a:spAutoFit/>
          </a:bodyPr>
          <a:lstStyle/>
          <a:p>
            <a:pPr algn="ctr"/>
            <a:r>
              <a:rPr kumimoji="1" lang="ja-JP" altLang="en-US" sz="1000" dirty="0">
                <a:solidFill>
                  <a:srgbClr val="6EB0AF"/>
                </a:solidFill>
                <a:latin typeface="Meiryo" panose="020B0604030504040204" pitchFamily="34" charset="-128"/>
                <a:ea typeface="Meiryo" panose="020B0604030504040204" pitchFamily="34" charset="-128"/>
              </a:rPr>
              <a:t>うえ</a:t>
            </a:r>
          </a:p>
        </p:txBody>
      </p:sp>
      <p:sp>
        <p:nvSpPr>
          <p:cNvPr id="25" name="テキスト ボックス 24">
            <a:extLst>
              <a:ext uri="{FF2B5EF4-FFF2-40B4-BE49-F238E27FC236}">
                <a16:creationId xmlns:a16="http://schemas.microsoft.com/office/drawing/2014/main" id="{095A2C70-A9C3-38C2-7EFF-941C7D9134CA}"/>
              </a:ext>
            </a:extLst>
          </p:cNvPr>
          <p:cNvSpPr txBox="1"/>
          <p:nvPr/>
        </p:nvSpPr>
        <p:spPr>
          <a:xfrm>
            <a:off x="5227582" y="5058848"/>
            <a:ext cx="441147" cy="246221"/>
          </a:xfrm>
          <a:prstGeom prst="rect">
            <a:avLst/>
          </a:prstGeom>
          <a:noFill/>
        </p:spPr>
        <p:txBody>
          <a:bodyPr wrap="none" rtlCol="0">
            <a:spAutoFit/>
          </a:bodyPr>
          <a:lstStyle/>
          <a:p>
            <a:pPr algn="ctr"/>
            <a:r>
              <a:rPr kumimoji="1" lang="ja-JP" altLang="en-US" sz="1000" dirty="0">
                <a:solidFill>
                  <a:srgbClr val="6EB0AF"/>
                </a:solidFill>
                <a:latin typeface="Meiryo" panose="020B0604030504040204" pitchFamily="34" charset="-128"/>
                <a:ea typeface="Meiryo" panose="020B0604030504040204" pitchFamily="34" charset="-128"/>
              </a:rPr>
              <a:t>まよ</a:t>
            </a:r>
          </a:p>
        </p:txBody>
      </p:sp>
      <p:sp>
        <p:nvSpPr>
          <p:cNvPr id="26" name="テキスト ボックス 25">
            <a:extLst>
              <a:ext uri="{FF2B5EF4-FFF2-40B4-BE49-F238E27FC236}">
                <a16:creationId xmlns:a16="http://schemas.microsoft.com/office/drawing/2014/main" id="{13838E50-BF25-7710-F7B0-271C1C58B89D}"/>
              </a:ext>
            </a:extLst>
          </p:cNvPr>
          <p:cNvSpPr txBox="1"/>
          <p:nvPr/>
        </p:nvSpPr>
        <p:spPr>
          <a:xfrm>
            <a:off x="4191074" y="5062036"/>
            <a:ext cx="740908" cy="246221"/>
          </a:xfrm>
          <a:prstGeom prst="rect">
            <a:avLst/>
          </a:prstGeom>
          <a:noFill/>
        </p:spPr>
        <p:txBody>
          <a:bodyPr wrap="none" rtlCol="0">
            <a:spAutoFit/>
          </a:bodyPr>
          <a:lstStyle/>
          <a:p>
            <a:pPr algn="ctr"/>
            <a:r>
              <a:rPr kumimoji="1" lang="ja-JP" altLang="en-US" sz="1000" dirty="0">
                <a:solidFill>
                  <a:srgbClr val="6EB0AF"/>
                </a:solidFill>
                <a:latin typeface="Meiryo" panose="020B0604030504040204" pitchFamily="34" charset="-128"/>
                <a:ea typeface="Meiryo" panose="020B0604030504040204" pitchFamily="34" charset="-128"/>
              </a:rPr>
              <a:t>はん だん</a:t>
            </a:r>
          </a:p>
        </p:txBody>
      </p:sp>
      <p:sp>
        <p:nvSpPr>
          <p:cNvPr id="29" name="テキスト ボックス 28">
            <a:extLst>
              <a:ext uri="{FF2B5EF4-FFF2-40B4-BE49-F238E27FC236}">
                <a16:creationId xmlns:a16="http://schemas.microsoft.com/office/drawing/2014/main" id="{2AB6BFDB-12DD-D5A9-8AB9-649FF17E44DA}"/>
              </a:ext>
            </a:extLst>
          </p:cNvPr>
          <p:cNvSpPr txBox="1"/>
          <p:nvPr/>
        </p:nvSpPr>
        <p:spPr>
          <a:xfrm>
            <a:off x="7815298" y="1606795"/>
            <a:ext cx="697627" cy="215444"/>
          </a:xfrm>
          <a:prstGeom prst="rect">
            <a:avLst/>
          </a:prstGeom>
          <a:noFill/>
        </p:spPr>
        <p:txBody>
          <a:bodyPr wrap="squar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なが</a:t>
            </a:r>
            <a:endParaRPr kumimoji="1" lang="en-US" altLang="ja-JP" sz="800" dirty="0">
              <a:solidFill>
                <a:srgbClr val="6EB0AF"/>
              </a:solidFill>
              <a:latin typeface="Meiryo" panose="020B0604030504040204" pitchFamily="34" charset="-128"/>
              <a:ea typeface="Meiryo" panose="020B0604030504040204" pitchFamily="34" charset="-128"/>
            </a:endParaRPr>
          </a:p>
        </p:txBody>
      </p:sp>
      <p:sp>
        <p:nvSpPr>
          <p:cNvPr id="30" name="テキスト ボックス 29">
            <a:extLst>
              <a:ext uri="{FF2B5EF4-FFF2-40B4-BE49-F238E27FC236}">
                <a16:creationId xmlns:a16="http://schemas.microsoft.com/office/drawing/2014/main" id="{2E0C8BEA-2EBC-799F-DF6C-42013BD7B156}"/>
              </a:ext>
            </a:extLst>
          </p:cNvPr>
          <p:cNvSpPr txBox="1"/>
          <p:nvPr/>
        </p:nvSpPr>
        <p:spPr>
          <a:xfrm>
            <a:off x="8526635" y="1612885"/>
            <a:ext cx="697627" cy="215444"/>
          </a:xfrm>
          <a:prstGeom prst="rect">
            <a:avLst/>
          </a:prstGeom>
          <a:noFill/>
        </p:spPr>
        <p:txBody>
          <a:bodyPr wrap="squar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つづ</a:t>
            </a:r>
            <a:endParaRPr kumimoji="1" lang="en-US" altLang="ja-JP" sz="800" dirty="0">
              <a:solidFill>
                <a:srgbClr val="6EB0AF"/>
              </a:solidFill>
              <a:latin typeface="Meiryo" panose="020B0604030504040204" pitchFamily="34" charset="-128"/>
              <a:ea typeface="Meiryo" panose="020B0604030504040204" pitchFamily="34" charset="-128"/>
            </a:endParaRPr>
          </a:p>
        </p:txBody>
      </p:sp>
      <p:sp>
        <p:nvSpPr>
          <p:cNvPr id="31" name="テキスト ボックス 30">
            <a:extLst>
              <a:ext uri="{FF2B5EF4-FFF2-40B4-BE49-F238E27FC236}">
                <a16:creationId xmlns:a16="http://schemas.microsoft.com/office/drawing/2014/main" id="{457CAEB3-99EB-7AEB-CBC8-25BEAC4E4C02}"/>
              </a:ext>
            </a:extLst>
          </p:cNvPr>
          <p:cNvSpPr txBox="1"/>
          <p:nvPr/>
        </p:nvSpPr>
        <p:spPr>
          <a:xfrm>
            <a:off x="6216092" y="2308519"/>
            <a:ext cx="697627" cy="215444"/>
          </a:xfrm>
          <a:prstGeom prst="rect">
            <a:avLst/>
          </a:prstGeom>
          <a:noFill/>
        </p:spPr>
        <p:txBody>
          <a:bodyPr wrap="squar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ゆ</a:t>
            </a:r>
            <a:endParaRPr kumimoji="1" lang="en-US" altLang="ja-JP" sz="800" dirty="0">
              <a:solidFill>
                <a:srgbClr val="6EB0AF"/>
              </a:solidFill>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A5190574-81BF-69E2-5437-B1BBAF4D9408}"/>
              </a:ext>
            </a:extLst>
          </p:cNvPr>
          <p:cNvSpPr txBox="1"/>
          <p:nvPr/>
        </p:nvSpPr>
        <p:spPr>
          <a:xfrm>
            <a:off x="5507820" y="2308519"/>
            <a:ext cx="697627" cy="215444"/>
          </a:xfrm>
          <a:prstGeom prst="rect">
            <a:avLst/>
          </a:prstGeom>
          <a:noFill/>
        </p:spPr>
        <p:txBody>
          <a:bodyPr wrap="squar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あと</a:t>
            </a:r>
            <a:endParaRPr kumimoji="1" lang="en-US" altLang="ja-JP" sz="800" dirty="0">
              <a:solidFill>
                <a:srgbClr val="6EB0AF"/>
              </a:solidFill>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7A6FD58C-1A9D-C902-7F31-E63B3D220567}"/>
              </a:ext>
            </a:extLst>
          </p:cNvPr>
          <p:cNvSpPr txBox="1"/>
          <p:nvPr/>
        </p:nvSpPr>
        <p:spPr>
          <a:xfrm>
            <a:off x="7290619" y="2308519"/>
            <a:ext cx="697627" cy="215444"/>
          </a:xfrm>
          <a:prstGeom prst="rect">
            <a:avLst/>
          </a:prstGeom>
          <a:noFill/>
        </p:spPr>
        <p:txBody>
          <a:bodyPr wrap="squar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おさ</a:t>
            </a:r>
            <a:endParaRPr kumimoji="1" lang="en-US" altLang="ja-JP" sz="800" dirty="0">
              <a:solidFill>
                <a:srgbClr val="6EB0AF"/>
              </a:solidFill>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86497668-BDE3-F6F0-0F6F-192CDD6D2F15}"/>
              </a:ext>
            </a:extLst>
          </p:cNvPr>
          <p:cNvSpPr txBox="1"/>
          <p:nvPr/>
        </p:nvSpPr>
        <p:spPr>
          <a:xfrm>
            <a:off x="6571228" y="3011974"/>
            <a:ext cx="697627" cy="215444"/>
          </a:xfrm>
          <a:prstGeom prst="rect">
            <a:avLst/>
          </a:prstGeom>
          <a:noFill/>
        </p:spPr>
        <p:txBody>
          <a:bodyPr wrap="square" rtlCol="0">
            <a:spAutoFit/>
          </a:bodyPr>
          <a:lstStyle/>
          <a:p>
            <a:pPr algn="ctr"/>
            <a:r>
              <a:rPr kumimoji="1" lang="ja-JP" altLang="en-US" sz="800" dirty="0">
                <a:solidFill>
                  <a:srgbClr val="6EB0AF"/>
                </a:solidFill>
                <a:latin typeface="Meiryo" panose="020B0604030504040204" pitchFamily="34" charset="-128"/>
                <a:ea typeface="Meiryo" panose="020B0604030504040204" pitchFamily="34" charset="-128"/>
              </a:rPr>
              <a:t>こう　どう</a:t>
            </a:r>
            <a:endParaRPr kumimoji="1" lang="en-US" altLang="ja-JP" sz="800" dirty="0">
              <a:solidFill>
                <a:srgbClr val="6EB0AF"/>
              </a:solidFill>
              <a:latin typeface="Meiryo" panose="020B0604030504040204" pitchFamily="34" charset="-128"/>
              <a:ea typeface="Meiryo" panose="020B0604030504040204" pitchFamily="34" charset="-128"/>
            </a:endParaRPr>
          </a:p>
        </p:txBody>
      </p:sp>
      <p:pic>
        <p:nvPicPr>
          <p:cNvPr id="37" name="図 36">
            <a:extLst>
              <a:ext uri="{FF2B5EF4-FFF2-40B4-BE49-F238E27FC236}">
                <a16:creationId xmlns:a16="http://schemas.microsoft.com/office/drawing/2014/main" id="{09DF7069-D23A-9C8E-2456-9F796C4410FD}"/>
              </a:ext>
            </a:extLst>
          </p:cNvPr>
          <p:cNvPicPr>
            <a:picLocks noChangeAspect="1"/>
          </p:cNvPicPr>
          <p:nvPr/>
        </p:nvPicPr>
        <p:blipFill>
          <a:blip r:embed="rId3"/>
          <a:stretch>
            <a:fillRect/>
          </a:stretch>
        </p:blipFill>
        <p:spPr>
          <a:xfrm>
            <a:off x="11129780" y="1034869"/>
            <a:ext cx="894994" cy="1045770"/>
          </a:xfrm>
          <a:prstGeom prst="rect">
            <a:avLst/>
          </a:prstGeom>
        </p:spPr>
      </p:pic>
      <p:sp>
        <p:nvSpPr>
          <p:cNvPr id="38" name="テキスト ボックス 37">
            <a:extLst>
              <a:ext uri="{FF2B5EF4-FFF2-40B4-BE49-F238E27FC236}">
                <a16:creationId xmlns:a16="http://schemas.microsoft.com/office/drawing/2014/main" id="{168ED746-6B0A-F1C3-2F93-10C00EA80A7C}"/>
              </a:ext>
            </a:extLst>
          </p:cNvPr>
          <p:cNvSpPr txBox="1"/>
          <p:nvPr/>
        </p:nvSpPr>
        <p:spPr>
          <a:xfrm>
            <a:off x="11201400" y="1246078"/>
            <a:ext cx="686894" cy="800219"/>
          </a:xfrm>
          <a:prstGeom prst="rect">
            <a:avLst/>
          </a:prstGeom>
          <a:noFill/>
        </p:spPr>
        <p:txBody>
          <a:bodyPr wrap="square" rtlCol="0">
            <a:spAutoFit/>
          </a:bodyPr>
          <a:lstStyle/>
          <a:p>
            <a:pPr algn="ctr"/>
            <a:r>
              <a:rPr kumimoji="1" lang="ja-JP" altLang="en-US" sz="1400" b="1" dirty="0">
                <a:solidFill>
                  <a:srgbClr val="6EB0AF"/>
                </a:solidFill>
              </a:rPr>
              <a:t> 目安</a:t>
            </a:r>
            <a:endParaRPr kumimoji="1" lang="en-US" altLang="ja-JP" sz="1400" b="1" dirty="0">
              <a:solidFill>
                <a:srgbClr val="6EB0AF"/>
              </a:solidFill>
            </a:endParaRPr>
          </a:p>
          <a:p>
            <a:pPr algn="ctr"/>
            <a:r>
              <a:rPr kumimoji="1" lang="ja-JP" altLang="en-US" sz="3200" b="1" dirty="0">
                <a:solidFill>
                  <a:srgbClr val="6EB0AF"/>
                </a:solidFill>
              </a:rPr>
              <a:t>５   </a:t>
            </a:r>
          </a:p>
        </p:txBody>
      </p:sp>
      <p:grpSp>
        <p:nvGrpSpPr>
          <p:cNvPr id="7" name="グループ化 6">
            <a:extLst>
              <a:ext uri="{FF2B5EF4-FFF2-40B4-BE49-F238E27FC236}">
                <a16:creationId xmlns:a16="http://schemas.microsoft.com/office/drawing/2014/main" id="{969F3580-6633-805A-58B0-52DCA673C2D5}"/>
              </a:ext>
            </a:extLst>
          </p:cNvPr>
          <p:cNvGrpSpPr/>
          <p:nvPr/>
        </p:nvGrpSpPr>
        <p:grpSpPr>
          <a:xfrm>
            <a:off x="11095726" y="2046297"/>
            <a:ext cx="933450" cy="688955"/>
            <a:chOff x="11095726" y="2046297"/>
            <a:chExt cx="933450" cy="688955"/>
          </a:xfrm>
        </p:grpSpPr>
        <p:sp>
          <p:nvSpPr>
            <p:cNvPr id="28" name="正方形/長方形 27">
              <a:extLst>
                <a:ext uri="{FF2B5EF4-FFF2-40B4-BE49-F238E27FC236}">
                  <a16:creationId xmlns:a16="http://schemas.microsoft.com/office/drawing/2014/main" id="{D4E3A4CE-48CE-B8BE-E9B9-36D188998260}"/>
                </a:ext>
              </a:extLst>
            </p:cNvPr>
            <p:cNvSpPr/>
            <p:nvPr/>
          </p:nvSpPr>
          <p:spPr>
            <a:xfrm>
              <a:off x="11095726" y="2378395"/>
              <a:ext cx="933450" cy="356857"/>
            </a:xfrm>
            <a:prstGeom prst="rect">
              <a:avLst/>
            </a:prstGeom>
            <a:solidFill>
              <a:srgbClr val="6EB0AF"/>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200" b="1" dirty="0">
                  <a:solidFill>
                    <a:schemeClr val="tx1"/>
                  </a:solidFill>
                  <a:latin typeface="Century Gothic" panose="020B0502020202020204" pitchFamily="34" charset="0"/>
                </a:rPr>
                <a:t>Check5</a:t>
              </a:r>
              <a:endParaRPr kumimoji="1" lang="ja-JP" altLang="en-US" sz="1200" b="1" dirty="0">
                <a:solidFill>
                  <a:schemeClr val="tx1"/>
                </a:solidFill>
                <a:latin typeface="Century Gothic" panose="020B0502020202020204" pitchFamily="34" charset="0"/>
              </a:endParaRPr>
            </a:p>
          </p:txBody>
        </p:sp>
        <p:sp>
          <p:nvSpPr>
            <p:cNvPr id="40" name="正方形/長方形 39">
              <a:extLst>
                <a:ext uri="{FF2B5EF4-FFF2-40B4-BE49-F238E27FC236}">
                  <a16:creationId xmlns:a16="http://schemas.microsoft.com/office/drawing/2014/main" id="{3DDD67DE-4270-2D98-761C-C5053C2497B1}"/>
                </a:ext>
              </a:extLst>
            </p:cNvPr>
            <p:cNvSpPr/>
            <p:nvPr/>
          </p:nvSpPr>
          <p:spPr>
            <a:xfrm>
              <a:off x="11095726" y="2046297"/>
              <a:ext cx="929048" cy="406127"/>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kumimoji="1" lang="ja-JP" altLang="en-US" sz="1100" b="1" dirty="0">
                  <a:solidFill>
                    <a:srgbClr val="6EB0AF"/>
                  </a:solidFill>
                </a:rPr>
                <a:t>ワークシート</a:t>
              </a:r>
            </a:p>
          </p:txBody>
        </p:sp>
      </p:grpSp>
    </p:spTree>
    <p:extLst>
      <p:ext uri="{BB962C8B-B14F-4D97-AF65-F5344CB8AC3E}">
        <p14:creationId xmlns:p14="http://schemas.microsoft.com/office/powerpoint/2010/main" val="4266534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94201-AE5A-4F0E-A59A-6DFB9AECB593}"/>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50CB864-4C65-E05E-530A-69D7B9B84148}"/>
              </a:ext>
            </a:extLst>
          </p:cNvPr>
          <p:cNvSpPr>
            <a:spLocks noGrp="1"/>
          </p:cNvSpPr>
          <p:nvPr>
            <p:ph type="body" sz="quarter" idx="4294967295"/>
          </p:nvPr>
        </p:nvSpPr>
        <p:spPr>
          <a:xfrm>
            <a:off x="11599101" y="6268952"/>
            <a:ext cx="592899" cy="589049"/>
          </a:xfrm>
          <a:prstGeom prst="rect">
            <a:avLst/>
          </a:prstGeom>
        </p:spPr>
        <p:txBody>
          <a:bodyPr anchor="ctr"/>
          <a:lstStyle/>
          <a:p>
            <a:pPr marL="0" indent="0" algn="ctr">
              <a:buNone/>
            </a:pPr>
            <a:r>
              <a:rPr lang="ja-JP" altLang="en-US" sz="2000" dirty="0">
                <a:solidFill>
                  <a:srgbClr val="6EB0AF"/>
                </a:solidFill>
              </a:rPr>
              <a:t>９</a:t>
            </a:r>
          </a:p>
        </p:txBody>
      </p:sp>
      <p:grpSp>
        <p:nvGrpSpPr>
          <p:cNvPr id="97" name="グループ化 96">
            <a:extLst>
              <a:ext uri="{FF2B5EF4-FFF2-40B4-BE49-F238E27FC236}">
                <a16:creationId xmlns:a16="http://schemas.microsoft.com/office/drawing/2014/main" id="{1834206A-AF37-EE21-7CE5-61738702EE4D}"/>
              </a:ext>
            </a:extLst>
          </p:cNvPr>
          <p:cNvGrpSpPr/>
          <p:nvPr/>
        </p:nvGrpSpPr>
        <p:grpSpPr>
          <a:xfrm>
            <a:off x="76200" y="1692180"/>
            <a:ext cx="12039319" cy="4628190"/>
            <a:chOff x="-1468968" y="-126539"/>
            <a:chExt cx="12039319" cy="4628190"/>
          </a:xfrm>
        </p:grpSpPr>
        <p:sp>
          <p:nvSpPr>
            <p:cNvPr id="98" name="正方形/長方形 97">
              <a:extLst>
                <a:ext uri="{FF2B5EF4-FFF2-40B4-BE49-F238E27FC236}">
                  <a16:creationId xmlns:a16="http://schemas.microsoft.com/office/drawing/2014/main" id="{95407475-8317-2045-AE75-E675C01C5EAC}"/>
                </a:ext>
              </a:extLst>
            </p:cNvPr>
            <p:cNvSpPr/>
            <p:nvPr/>
          </p:nvSpPr>
          <p:spPr>
            <a:xfrm>
              <a:off x="-1468968" y="-126539"/>
              <a:ext cx="12030075" cy="4628190"/>
            </a:xfrm>
            <a:prstGeom prst="rect">
              <a:avLst/>
            </a:prstGeom>
          </p:spPr>
          <p:txBody>
            <a:bodyPr wrap="square" rIns="0">
              <a:spAutoFit/>
            </a:bodyPr>
            <a:lstStyle/>
            <a:p>
              <a:pPr marL="342900" indent="-342900">
                <a:lnSpc>
                  <a:spcPct val="150000"/>
                </a:lnSpc>
                <a:spcAft>
                  <a:spcPts val="600"/>
                </a:spcAft>
                <a:buFont typeface="Wingdings" panose="05000000000000000000" pitchFamily="2" charset="2"/>
                <a:buChar char="l"/>
              </a:pPr>
              <a:r>
                <a:rPr lang="ja-JP" altLang="en-US" sz="2600" b="1" dirty="0">
                  <a:latin typeface="メイリオ" pitchFamily="50" charset="-128"/>
                </a:rPr>
                <a:t>津波はすぐに海岸に押し寄せる場合がある</a:t>
              </a:r>
            </a:p>
            <a:p>
              <a:pPr marL="342900" indent="-342900">
                <a:lnSpc>
                  <a:spcPct val="150000"/>
                </a:lnSpc>
                <a:spcAft>
                  <a:spcPts val="600"/>
                </a:spcAft>
                <a:buFont typeface="Wingdings" panose="05000000000000000000" pitchFamily="2" charset="2"/>
                <a:buChar char="l"/>
              </a:pPr>
              <a:r>
                <a:rPr lang="ja-JP" altLang="en-US" sz="2600" b="1" dirty="0">
                  <a:latin typeface="メイリオ" pitchFamily="50" charset="-128"/>
                </a:rPr>
                <a:t>海岸で、地震による強い揺れや弱くてもゆっくりした揺れを感じた場合や津波警報等を見聞きしたら、直ちに海岸から離れ、出来るだけ高い場所に避難する</a:t>
              </a:r>
            </a:p>
            <a:p>
              <a:pPr marL="342900" indent="-342900">
                <a:lnSpc>
                  <a:spcPct val="150000"/>
                </a:lnSpc>
                <a:spcAft>
                  <a:spcPts val="600"/>
                </a:spcAft>
                <a:buFont typeface="Wingdings" panose="05000000000000000000" pitchFamily="2" charset="2"/>
                <a:buChar char="l"/>
              </a:pPr>
              <a:r>
                <a:rPr lang="ja-JP" altLang="en-US" sz="2600" b="1" dirty="0">
                  <a:latin typeface="メイリオ" pitchFamily="50" charset="-128"/>
                </a:rPr>
                <a:t>津波警報等が解除されるまでは、避難を続ける</a:t>
              </a:r>
              <a:endParaRPr lang="en-US" altLang="ja-JP" sz="2600" b="1" dirty="0">
                <a:latin typeface="メイリオ" pitchFamily="50" charset="-128"/>
              </a:endParaRPr>
            </a:p>
            <a:p>
              <a:pPr marL="342900" indent="-342900">
                <a:lnSpc>
                  <a:spcPct val="150000"/>
                </a:lnSpc>
                <a:spcAft>
                  <a:spcPts val="600"/>
                </a:spcAft>
                <a:buFont typeface="Wingdings" panose="05000000000000000000" pitchFamily="2" charset="2"/>
                <a:buChar char="l"/>
              </a:pPr>
              <a:r>
                <a:rPr lang="ja-JP" altLang="en-US" sz="2600" b="1" dirty="0">
                  <a:latin typeface="メイリオ" pitchFamily="50" charset="-128"/>
                </a:rPr>
                <a:t>海岸や河口付近に出かける場合は、スマートフォンやラジオを携帯する</a:t>
              </a:r>
            </a:p>
            <a:p>
              <a:pPr marL="342900" indent="-342900">
                <a:lnSpc>
                  <a:spcPct val="150000"/>
                </a:lnSpc>
                <a:spcAft>
                  <a:spcPts val="600"/>
                </a:spcAft>
                <a:buFont typeface="Wingdings" panose="05000000000000000000" pitchFamily="2" charset="2"/>
                <a:buChar char="l"/>
              </a:pPr>
              <a:r>
                <a:rPr lang="ja-JP" altLang="en-US" sz="2600" b="1" dirty="0">
                  <a:latin typeface="メイリオ" pitchFamily="50" charset="-128"/>
                </a:rPr>
                <a:t>あらかじめ津波ハザードマップや近くの高台・津波避難ビルなどを</a:t>
              </a:r>
              <a:endParaRPr lang="en-US" altLang="ja-JP" sz="2600" b="1" dirty="0">
                <a:latin typeface="メイリオ" pitchFamily="50" charset="-128"/>
              </a:endParaRPr>
            </a:p>
            <a:p>
              <a:pPr>
                <a:lnSpc>
                  <a:spcPct val="150000"/>
                </a:lnSpc>
                <a:spcAft>
                  <a:spcPts val="600"/>
                </a:spcAft>
              </a:pPr>
              <a:r>
                <a:rPr lang="ja-JP" altLang="en-US" sz="2600" b="1" dirty="0">
                  <a:latin typeface="メイリオ" pitchFamily="50" charset="-128"/>
                </a:rPr>
                <a:t>　確認しておく</a:t>
              </a:r>
              <a:endParaRPr lang="en-US" altLang="ja-JP" sz="2600" b="1" dirty="0">
                <a:latin typeface="メイリオ" pitchFamily="50" charset="-128"/>
                <a:ea typeface="メイリオ" pitchFamily="50" charset="-128"/>
              </a:endParaRPr>
            </a:p>
          </p:txBody>
        </p:sp>
        <p:sp>
          <p:nvSpPr>
            <p:cNvPr id="99" name="テキスト ボックス 98">
              <a:extLst>
                <a:ext uri="{FF2B5EF4-FFF2-40B4-BE49-F238E27FC236}">
                  <a16:creationId xmlns:a16="http://schemas.microsoft.com/office/drawing/2014/main" id="{2D799E83-D506-7A86-A5CE-A3368DBE6097}"/>
                </a:ext>
              </a:extLst>
            </p:cNvPr>
            <p:cNvSpPr txBox="1"/>
            <p:nvPr/>
          </p:nvSpPr>
          <p:spPr>
            <a:xfrm>
              <a:off x="-935362" y="-91495"/>
              <a:ext cx="5184111" cy="169277"/>
            </a:xfrm>
            <a:prstGeom prst="rect">
              <a:avLst/>
            </a:prstGeom>
            <a:noFill/>
          </p:spPr>
          <p:txBody>
            <a:bodyPr wrap="none" lIns="0" tIns="0" rIns="0" bIns="0" rtlCol="0">
              <a:spAutoFit/>
            </a:bodyPr>
            <a:lstStyle/>
            <a:p>
              <a:pPr>
                <a:lnSpc>
                  <a:spcPct val="150000"/>
                </a:lnSpc>
              </a:pPr>
              <a:r>
                <a:rPr kumimoji="1" lang="ja-JP" altLang="en-US" sz="800" dirty="0">
                  <a:latin typeface="メイリオ" panose="020B0604030504040204" pitchFamily="50" charset="-128"/>
                  <a:ea typeface="メイリオ" panose="020B0604030504040204" pitchFamily="50" charset="-128"/>
                </a:rPr>
                <a:t> つ　  なみ　　　　　　　　　　   　　　 かい   がん　　　  　 お　　　　 　よ　　　　　 　　　  ば    あい</a:t>
              </a:r>
            </a:p>
          </p:txBody>
        </p:sp>
        <p:sp>
          <p:nvSpPr>
            <p:cNvPr id="100" name="テキスト ボックス 99">
              <a:extLst>
                <a:ext uri="{FF2B5EF4-FFF2-40B4-BE49-F238E27FC236}">
                  <a16:creationId xmlns:a16="http://schemas.microsoft.com/office/drawing/2014/main" id="{3792A951-6788-0A9D-E69F-E3429433E2E2}"/>
                </a:ext>
              </a:extLst>
            </p:cNvPr>
            <p:cNvSpPr txBox="1"/>
            <p:nvPr/>
          </p:nvSpPr>
          <p:spPr>
            <a:xfrm>
              <a:off x="-964858" y="558837"/>
              <a:ext cx="11535209" cy="169277"/>
            </a:xfrm>
            <a:prstGeom prst="rect">
              <a:avLst/>
            </a:prstGeom>
            <a:noFill/>
          </p:spPr>
          <p:txBody>
            <a:bodyPr wrap="none" lIns="0" tIns="0" rIns="0" bIns="0" rtlCol="0">
              <a:spAutoFit/>
            </a:bodyPr>
            <a:lstStyle/>
            <a:p>
              <a:pPr>
                <a:lnSpc>
                  <a:spcPct val="150000"/>
                </a:lnSpc>
              </a:pPr>
              <a:r>
                <a:rPr kumimoji="1" lang="ja-JP" altLang="en-US" sz="800" dirty="0">
                  <a:latin typeface="メイリオ" panose="020B0604030504040204" pitchFamily="50" charset="-128"/>
                  <a:ea typeface="メイリオ" panose="020B0604030504040204" pitchFamily="50" charset="-128"/>
                </a:rPr>
                <a:t>かい    がん　　　　  　　  　じ　 しん　　　　　　　　　　　つよ　 　　　  ゆ　　　　　  　　  よわ　　　　　　　　　　　 　　　　　　　　　　　　　　　　  　  　 ゆ　　　　　 　　 </a:t>
              </a:r>
              <a:r>
                <a:rPr kumimoji="1" lang="ja-JP" altLang="en-US" sz="800" dirty="0">
                  <a:latin typeface="メイリオ" panose="020B0604030504040204" pitchFamily="50" charset="-128"/>
                </a:rPr>
                <a:t> かん　　　　　  　     ば     あい　　　　　つ     なみ </a:t>
              </a:r>
              <a:endParaRPr kumimoji="1" lang="ja-JP" altLang="en-US" sz="800" dirty="0">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67E74E39-1206-62C7-E44C-EAC8B2ED038A}"/>
                </a:ext>
              </a:extLst>
            </p:cNvPr>
            <p:cNvSpPr txBox="1"/>
            <p:nvPr/>
          </p:nvSpPr>
          <p:spPr>
            <a:xfrm>
              <a:off x="-952389" y="1162337"/>
              <a:ext cx="1923604" cy="169277"/>
            </a:xfrm>
            <a:prstGeom prst="rect">
              <a:avLst/>
            </a:prstGeom>
            <a:noFill/>
          </p:spPr>
          <p:txBody>
            <a:bodyPr wrap="none" lIns="0" tIns="0" rIns="0" bIns="0" rtlCol="0">
              <a:spAutoFit/>
            </a:bodyPr>
            <a:lstStyle/>
            <a:p>
              <a:pPr>
                <a:lnSpc>
                  <a:spcPct val="150000"/>
                </a:lnSpc>
              </a:pPr>
              <a:r>
                <a:rPr kumimoji="1" lang="ja-JP" altLang="en-US" sz="800" dirty="0">
                  <a:latin typeface="メイリオ" panose="020B0604030504040204" pitchFamily="50" charset="-128"/>
                  <a:ea typeface="メイリオ" panose="020B0604030504040204" pitchFamily="50" charset="-128"/>
                </a:rPr>
                <a:t>けい　ほう    など　　　 　  み　　き </a:t>
              </a:r>
              <a:r>
                <a:rPr kumimoji="1" lang="ja-JP" altLang="en-US" sz="800" dirty="0">
                  <a:latin typeface="メイリオ" panose="020B0604030504040204" pitchFamily="50" charset="-128"/>
                </a:rPr>
                <a:t>　</a:t>
              </a:r>
              <a:endParaRPr kumimoji="1" lang="ja-JP" altLang="en-US" sz="800" dirty="0">
                <a:latin typeface="メイリオ" panose="020B0604030504040204" pitchFamily="50" charset="-128"/>
                <a:ea typeface="メイリオ" panose="020B0604030504040204" pitchFamily="50" charset="-128"/>
              </a:endParaRPr>
            </a:p>
          </p:txBody>
        </p:sp>
      </p:grpSp>
      <p:sp>
        <p:nvSpPr>
          <p:cNvPr id="150" name="テキスト ボックス 149">
            <a:extLst>
              <a:ext uri="{FF2B5EF4-FFF2-40B4-BE49-F238E27FC236}">
                <a16:creationId xmlns:a16="http://schemas.microsoft.com/office/drawing/2014/main" id="{7C41EB45-8697-6B1A-70C9-83F30AF4BBED}"/>
              </a:ext>
            </a:extLst>
          </p:cNvPr>
          <p:cNvSpPr txBox="1"/>
          <p:nvPr/>
        </p:nvSpPr>
        <p:spPr>
          <a:xfrm>
            <a:off x="4225147" y="2997641"/>
            <a:ext cx="2846933" cy="146194"/>
          </a:xfrm>
          <a:prstGeom prst="rect">
            <a:avLst/>
          </a:prstGeom>
          <a:noFill/>
        </p:spPr>
        <p:txBody>
          <a:bodyPr wrap="none" lIns="0" tIns="0" rIns="0" bIns="0" rtlCol="0">
            <a:spAutoFit/>
          </a:bodyPr>
          <a:lstStyle/>
          <a:p>
            <a:pPr>
              <a:lnSpc>
                <a:spcPts val="1200"/>
              </a:lnSpc>
            </a:pPr>
            <a:r>
              <a:rPr lang="ja-JP" altLang="en-US" sz="800" dirty="0">
                <a:latin typeface="メイリオ" panose="020B0604030504040204" pitchFamily="50" charset="-128"/>
                <a:ea typeface="メイリオ" panose="020B0604030504040204" pitchFamily="50" charset="-128"/>
              </a:rPr>
              <a:t>ただ　　　　　　 　 かい    がん　　　　　　 　 はな　　　</a:t>
            </a:r>
            <a:endParaRPr kumimoji="1" lang="ja-JP" altLang="en-US" sz="800" dirty="0">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D60BA306-A996-D0DB-A800-44F1EF5D3ABB}"/>
              </a:ext>
            </a:extLst>
          </p:cNvPr>
          <p:cNvSpPr txBox="1"/>
          <p:nvPr/>
        </p:nvSpPr>
        <p:spPr>
          <a:xfrm>
            <a:off x="3274978" y="676096"/>
            <a:ext cx="1611340" cy="246221"/>
          </a:xfrm>
          <a:prstGeom prst="rect">
            <a:avLst/>
          </a:prstGeom>
          <a:noFill/>
        </p:spPr>
        <p:txBody>
          <a:bodyPr wrap="none" rtlCol="0">
            <a:spAutoFit/>
          </a:bodyPr>
          <a:lstStyle/>
          <a:p>
            <a:pPr algn="ctr"/>
            <a:r>
              <a:rPr kumimoji="1" lang="ja-JP" altLang="en-US" sz="1000" dirty="0"/>
              <a:t>ひ　なん　   こう  　どう</a:t>
            </a:r>
          </a:p>
        </p:txBody>
      </p:sp>
      <p:sp>
        <p:nvSpPr>
          <p:cNvPr id="12" name="四角形: 角を丸くする 11">
            <a:extLst>
              <a:ext uri="{FF2B5EF4-FFF2-40B4-BE49-F238E27FC236}">
                <a16:creationId xmlns:a16="http://schemas.microsoft.com/office/drawing/2014/main" id="{8D8518BA-3083-58BF-1573-D554C0655970}"/>
              </a:ext>
            </a:extLst>
          </p:cNvPr>
          <p:cNvSpPr/>
          <p:nvPr/>
        </p:nvSpPr>
        <p:spPr>
          <a:xfrm>
            <a:off x="2703339" y="685810"/>
            <a:ext cx="6785325" cy="743338"/>
          </a:xfrm>
          <a:prstGeom prst="roundRect">
            <a:avLst>
              <a:gd name="adj" fmla="val 50000"/>
            </a:avLst>
          </a:prstGeom>
          <a:solidFill>
            <a:srgbClr val="FBFBEF"/>
          </a:solidFill>
          <a:ln w="28575">
            <a:solidFill>
              <a:srgbClr val="CFE9EA"/>
            </a:solidFill>
          </a:ln>
        </p:spPr>
        <p:style>
          <a:lnRef idx="2">
            <a:schemeClr val="accent6"/>
          </a:lnRef>
          <a:fillRef idx="1">
            <a:schemeClr val="lt1"/>
          </a:fillRef>
          <a:effectRef idx="0">
            <a:schemeClr val="accent6"/>
          </a:effectRef>
          <a:fontRef idx="minor">
            <a:schemeClr val="dk1"/>
          </a:fontRef>
        </p:style>
        <p:txBody>
          <a:bodyPr tIns="90000" bIns="0" rtlCol="0" anchor="ctr"/>
          <a:lstStyle/>
          <a:p>
            <a:pPr algn="ctr"/>
            <a:r>
              <a:rPr kumimoji="1" lang="ja-JP" altLang="en-US" sz="2400" b="1" dirty="0">
                <a:solidFill>
                  <a:srgbClr val="0F69AC"/>
                </a:solidFill>
              </a:rPr>
              <a:t>津波から身を守るためのポイント</a:t>
            </a:r>
          </a:p>
        </p:txBody>
      </p:sp>
      <p:sp>
        <p:nvSpPr>
          <p:cNvPr id="13" name="テキスト ボックス 12">
            <a:extLst>
              <a:ext uri="{FF2B5EF4-FFF2-40B4-BE49-F238E27FC236}">
                <a16:creationId xmlns:a16="http://schemas.microsoft.com/office/drawing/2014/main" id="{75E982BE-1187-CE11-2092-69E53E0185FB}"/>
              </a:ext>
            </a:extLst>
          </p:cNvPr>
          <p:cNvSpPr txBox="1"/>
          <p:nvPr/>
        </p:nvSpPr>
        <p:spPr>
          <a:xfrm>
            <a:off x="968689" y="5011817"/>
            <a:ext cx="6101029" cy="146194"/>
          </a:xfrm>
          <a:prstGeom prst="rect">
            <a:avLst/>
          </a:prstGeom>
          <a:noFill/>
        </p:spPr>
        <p:txBody>
          <a:bodyPr wrap="none" lIns="0" tIns="0" rIns="0" bIns="0" rtlCol="0">
            <a:spAutoFit/>
          </a:bodyPr>
          <a:lstStyle/>
          <a:p>
            <a:pPr>
              <a:lnSpc>
                <a:spcPts val="1200"/>
              </a:lnSpc>
            </a:pPr>
            <a:r>
              <a:rPr kumimoji="1" lang="ja-JP" altLang="en-US" sz="800" dirty="0">
                <a:latin typeface="メイリオ" panose="020B0604030504040204" pitchFamily="50" charset="-128"/>
                <a:ea typeface="メイリオ" panose="020B0604030504040204" pitchFamily="50" charset="-128"/>
              </a:rPr>
              <a:t>　　　　　　　　　　　　　つ 　 なみ　　　　　　　　　　　　　　　　　　　　　　　　　  　  ちか　　　 　　  　  たか   だい</a:t>
            </a:r>
          </a:p>
        </p:txBody>
      </p:sp>
      <p:sp>
        <p:nvSpPr>
          <p:cNvPr id="14" name="テキスト ボックス 13">
            <a:extLst>
              <a:ext uri="{FF2B5EF4-FFF2-40B4-BE49-F238E27FC236}">
                <a16:creationId xmlns:a16="http://schemas.microsoft.com/office/drawing/2014/main" id="{174229D4-1365-D49B-7BFD-36DE2EA826A3}"/>
              </a:ext>
            </a:extLst>
          </p:cNvPr>
          <p:cNvSpPr txBox="1"/>
          <p:nvPr/>
        </p:nvSpPr>
        <p:spPr>
          <a:xfrm>
            <a:off x="550814" y="3681451"/>
            <a:ext cx="6251711" cy="146194"/>
          </a:xfrm>
          <a:prstGeom prst="rect">
            <a:avLst/>
          </a:prstGeom>
          <a:noFill/>
        </p:spPr>
        <p:txBody>
          <a:bodyPr wrap="none" lIns="0" tIns="0" rIns="0" bIns="0" rtlCol="0">
            <a:spAutoFit/>
          </a:bodyPr>
          <a:lstStyle/>
          <a:p>
            <a:pPr>
              <a:lnSpc>
                <a:spcPts val="1200"/>
              </a:lnSpc>
            </a:pPr>
            <a:r>
              <a:rPr kumimoji="1" lang="ja-JP" altLang="en-US" sz="800" dirty="0">
                <a:latin typeface="メイリオ" panose="020B0604030504040204" pitchFamily="50" charset="-128"/>
                <a:ea typeface="メイリオ" panose="020B0604030504040204" pitchFamily="50" charset="-128"/>
              </a:rPr>
              <a:t>  つ      なみ   けい    ほう   など　　　 　 かい   じょ 　　　　　　　　　　　　　　　　　　　  　　　　  ひ  　なん　　　 　つづ</a:t>
            </a:r>
          </a:p>
        </p:txBody>
      </p:sp>
      <p:sp>
        <p:nvSpPr>
          <p:cNvPr id="15" name="テキスト ボックス 14">
            <a:extLst>
              <a:ext uri="{FF2B5EF4-FFF2-40B4-BE49-F238E27FC236}">
                <a16:creationId xmlns:a16="http://schemas.microsoft.com/office/drawing/2014/main" id="{4F0FF608-18FE-B184-D58B-017F26B18D30}"/>
              </a:ext>
            </a:extLst>
          </p:cNvPr>
          <p:cNvSpPr txBox="1"/>
          <p:nvPr/>
        </p:nvSpPr>
        <p:spPr>
          <a:xfrm>
            <a:off x="3901438" y="778038"/>
            <a:ext cx="1987724" cy="146194"/>
          </a:xfrm>
          <a:prstGeom prst="rect">
            <a:avLst/>
          </a:prstGeom>
          <a:noFill/>
        </p:spPr>
        <p:txBody>
          <a:bodyPr wrap="none" lIns="0" tIns="0" rIns="0" bIns="0" rtlCol="0">
            <a:spAutoFit/>
          </a:bodyPr>
          <a:lstStyle/>
          <a:p>
            <a:pPr>
              <a:lnSpc>
                <a:spcPts val="1200"/>
              </a:lnSpc>
            </a:pPr>
            <a:r>
              <a:rPr lang="ja-JP" altLang="en-US" sz="800" dirty="0">
                <a:solidFill>
                  <a:srgbClr val="0F69AC"/>
                </a:solidFill>
                <a:latin typeface="メイリオ" panose="020B0604030504040204" pitchFamily="50" charset="-128"/>
                <a:ea typeface="メイリオ" panose="020B0604030504040204" pitchFamily="50" charset="-128"/>
              </a:rPr>
              <a:t>つ　  なみ　　　　　　　 み　　　 　まも</a:t>
            </a:r>
            <a:endParaRPr kumimoji="1" lang="ja-JP" altLang="en-US" sz="800" dirty="0">
              <a:solidFill>
                <a:srgbClr val="0F69AC"/>
              </a:solidFill>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E3E2A12E-865B-DBCF-D9A9-9F180632851B}"/>
              </a:ext>
            </a:extLst>
          </p:cNvPr>
          <p:cNvSpPr txBox="1"/>
          <p:nvPr/>
        </p:nvSpPr>
        <p:spPr>
          <a:xfrm>
            <a:off x="590142" y="4351945"/>
            <a:ext cx="4607030" cy="146194"/>
          </a:xfrm>
          <a:prstGeom prst="rect">
            <a:avLst/>
          </a:prstGeom>
          <a:noFill/>
        </p:spPr>
        <p:txBody>
          <a:bodyPr wrap="none" lIns="0" tIns="0" rIns="0" bIns="0" rtlCol="0">
            <a:spAutoFit/>
          </a:bodyPr>
          <a:lstStyle/>
          <a:p>
            <a:pPr>
              <a:lnSpc>
                <a:spcPts val="1200"/>
              </a:lnSpc>
            </a:pPr>
            <a:r>
              <a:rPr kumimoji="1" lang="ja-JP" altLang="en-US" sz="800" dirty="0">
                <a:latin typeface="メイリオ" panose="020B0604030504040204" pitchFamily="50" charset="-128"/>
                <a:ea typeface="メイリオ" panose="020B0604030504040204" pitchFamily="50" charset="-128"/>
              </a:rPr>
              <a:t>かい   がん　　　   　か     こう　   ふ　   きん　　  　  で　　　　　　　　　　　 　ば 　あい　</a:t>
            </a:r>
          </a:p>
        </p:txBody>
      </p:sp>
      <p:sp>
        <p:nvSpPr>
          <p:cNvPr id="4" name="テキスト ボックス 3">
            <a:extLst>
              <a:ext uri="{FF2B5EF4-FFF2-40B4-BE49-F238E27FC236}">
                <a16:creationId xmlns:a16="http://schemas.microsoft.com/office/drawing/2014/main" id="{552FDBB3-0524-F8C4-2636-04A3F62F3F2E}"/>
              </a:ext>
            </a:extLst>
          </p:cNvPr>
          <p:cNvSpPr txBox="1"/>
          <p:nvPr/>
        </p:nvSpPr>
        <p:spPr>
          <a:xfrm>
            <a:off x="9826359" y="4351945"/>
            <a:ext cx="516167" cy="146194"/>
          </a:xfrm>
          <a:prstGeom prst="rect">
            <a:avLst/>
          </a:prstGeom>
          <a:noFill/>
        </p:spPr>
        <p:txBody>
          <a:bodyPr wrap="none" lIns="0" tIns="0" rIns="0" bIns="0" rtlCol="0">
            <a:spAutoFit/>
          </a:bodyPr>
          <a:lstStyle/>
          <a:p>
            <a:pPr>
              <a:lnSpc>
                <a:spcPts val="1200"/>
              </a:lnSpc>
            </a:pPr>
            <a:r>
              <a:rPr kumimoji="1" lang="ja-JP" altLang="en-US" sz="800" dirty="0">
                <a:latin typeface="メイリオ" panose="020B0604030504040204" pitchFamily="50" charset="-128"/>
                <a:ea typeface="メイリオ" panose="020B0604030504040204" pitchFamily="50" charset="-128"/>
              </a:rPr>
              <a:t>けい   たい</a:t>
            </a:r>
          </a:p>
        </p:txBody>
      </p:sp>
      <p:sp>
        <p:nvSpPr>
          <p:cNvPr id="5" name="テキスト ボックス 4">
            <a:extLst>
              <a:ext uri="{FF2B5EF4-FFF2-40B4-BE49-F238E27FC236}">
                <a16:creationId xmlns:a16="http://schemas.microsoft.com/office/drawing/2014/main" id="{F6841C27-AB00-A5BA-C0AF-425F486C3C5C}"/>
              </a:ext>
            </a:extLst>
          </p:cNvPr>
          <p:cNvSpPr txBox="1"/>
          <p:nvPr/>
        </p:nvSpPr>
        <p:spPr>
          <a:xfrm>
            <a:off x="7553150" y="5012084"/>
            <a:ext cx="2436564" cy="146194"/>
          </a:xfrm>
          <a:prstGeom prst="rect">
            <a:avLst/>
          </a:prstGeom>
          <a:noFill/>
        </p:spPr>
        <p:txBody>
          <a:bodyPr wrap="none" lIns="0" tIns="0" rIns="0" bIns="0" rtlCol="0">
            <a:spAutoFit/>
          </a:bodyPr>
          <a:lstStyle/>
          <a:p>
            <a:pPr>
              <a:lnSpc>
                <a:spcPts val="1200"/>
              </a:lnSpc>
            </a:pPr>
            <a:r>
              <a:rPr kumimoji="1" lang="ja-JP" altLang="en-US" sz="800" dirty="0">
                <a:latin typeface="メイリオ" panose="020B0604030504040204" pitchFamily="50" charset="-128"/>
                <a:ea typeface="メイリオ" panose="020B0604030504040204" pitchFamily="50" charset="-128"/>
              </a:rPr>
              <a:t>つ   　なみ　  ひ 　 なん　　　　　　　　　　　　 </a:t>
            </a:r>
          </a:p>
        </p:txBody>
      </p:sp>
      <p:sp>
        <p:nvSpPr>
          <p:cNvPr id="8" name="テキスト ボックス 7">
            <a:extLst>
              <a:ext uri="{FF2B5EF4-FFF2-40B4-BE49-F238E27FC236}">
                <a16:creationId xmlns:a16="http://schemas.microsoft.com/office/drawing/2014/main" id="{554FDB65-6214-C086-6B1E-48AD2E389BD0}"/>
              </a:ext>
            </a:extLst>
          </p:cNvPr>
          <p:cNvSpPr txBox="1"/>
          <p:nvPr/>
        </p:nvSpPr>
        <p:spPr>
          <a:xfrm>
            <a:off x="7553150" y="2998396"/>
            <a:ext cx="3844001" cy="146194"/>
          </a:xfrm>
          <a:prstGeom prst="rect">
            <a:avLst/>
          </a:prstGeom>
          <a:noFill/>
        </p:spPr>
        <p:txBody>
          <a:bodyPr wrap="none" lIns="0" tIns="0" rIns="0" bIns="0" rtlCol="0">
            <a:spAutoFit/>
          </a:bodyPr>
          <a:lstStyle/>
          <a:p>
            <a:pPr>
              <a:lnSpc>
                <a:spcPts val="1200"/>
              </a:lnSpc>
            </a:pPr>
            <a:r>
              <a:rPr lang="ja-JP" altLang="en-US" sz="800" dirty="0">
                <a:latin typeface="メイリオ" panose="020B0604030504040204" pitchFamily="50" charset="-128"/>
                <a:ea typeface="メイリオ" panose="020B0604030504040204" pitchFamily="50" charset="-128"/>
              </a:rPr>
              <a:t>で　 　き　　　　　　　　 　  　 たか 　　　 　 ば　  しょ　　　　　ひ     なん</a:t>
            </a:r>
            <a:endParaRPr kumimoji="1" lang="ja-JP" altLang="en-US" sz="800" dirty="0">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5E383158-99D9-CFF2-8292-39DC47DA2BF2}"/>
              </a:ext>
            </a:extLst>
          </p:cNvPr>
          <p:cNvSpPr txBox="1"/>
          <p:nvPr/>
        </p:nvSpPr>
        <p:spPr>
          <a:xfrm>
            <a:off x="571562" y="5682311"/>
            <a:ext cx="516167" cy="146194"/>
          </a:xfrm>
          <a:prstGeom prst="rect">
            <a:avLst/>
          </a:prstGeom>
          <a:noFill/>
        </p:spPr>
        <p:txBody>
          <a:bodyPr wrap="none" lIns="0" tIns="0" rIns="0" bIns="0" rtlCol="0">
            <a:spAutoFit/>
          </a:bodyPr>
          <a:lstStyle/>
          <a:p>
            <a:pPr>
              <a:lnSpc>
                <a:spcPts val="1200"/>
              </a:lnSpc>
            </a:pPr>
            <a:r>
              <a:rPr kumimoji="1" lang="ja-JP" altLang="en-US" sz="800" dirty="0">
                <a:latin typeface="メイリオ" panose="020B0604030504040204" pitchFamily="50" charset="-128"/>
                <a:ea typeface="メイリオ" panose="020B0604030504040204" pitchFamily="50" charset="-128"/>
              </a:rPr>
              <a:t>かく   にん</a:t>
            </a:r>
          </a:p>
        </p:txBody>
      </p:sp>
    </p:spTree>
    <p:extLst>
      <p:ext uri="{BB962C8B-B14F-4D97-AF65-F5344CB8AC3E}">
        <p14:creationId xmlns:p14="http://schemas.microsoft.com/office/powerpoint/2010/main" val="4156780852"/>
      </p:ext>
    </p:extLst>
  </p:cSld>
  <p:clrMapOvr>
    <a:masterClrMapping/>
  </p:clrMapOvr>
</p:sld>
</file>

<file path=ppt/theme/theme1.xml><?xml version="1.0" encoding="utf-8"?>
<a:theme xmlns:a="http://schemas.openxmlformats.org/drawingml/2006/main" name="3DFloatVTI">
  <a:themeElements>
    <a:clrScheme name="Float">
      <a:dk1>
        <a:sysClr val="windowText" lastClr="000000"/>
      </a:dk1>
      <a:lt1>
        <a:sysClr val="window" lastClr="FFFFFF"/>
      </a:lt1>
      <a:dk2>
        <a:srgbClr val="1B192E"/>
      </a:dk2>
      <a:lt2>
        <a:srgbClr val="EAE5EB"/>
      </a:lt2>
      <a:accent1>
        <a:srgbClr val="13BE89"/>
      </a:accent1>
      <a:accent2>
        <a:srgbClr val="12B1BF"/>
      </a:accent2>
      <a:accent3>
        <a:srgbClr val="D40AA8"/>
      </a:accent3>
      <a:accent4>
        <a:srgbClr val="B86E62"/>
      </a:accent4>
      <a:accent5>
        <a:srgbClr val="A3A3C1"/>
      </a:accent5>
      <a:accent6>
        <a:srgbClr val="37335B"/>
      </a:accent6>
      <a:hlink>
        <a:srgbClr val="0066FF"/>
      </a:hlink>
      <a:folHlink>
        <a:srgbClr val="66669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28575">
          <a:solidFill>
            <a:srgbClr val="0F69AC"/>
          </a:solidFill>
        </a:ln>
      </a:spPr>
      <a:bodyPr rtlCol="0" anchor="ctr"/>
      <a:lstStyle>
        <a:defPPr algn="ctr">
          <a:defRPr kumimoji="1"/>
        </a:defPPr>
      </a:lstStyle>
      <a:style>
        <a:lnRef idx="2">
          <a:schemeClr val="accent6"/>
        </a:lnRef>
        <a:fillRef idx="1">
          <a:schemeClr val="lt1"/>
        </a:fillRef>
        <a:effectRef idx="0">
          <a:schemeClr val="accent6"/>
        </a:effectRef>
        <a:fontRef idx="minor">
          <a:schemeClr val="dk1"/>
        </a:fontRef>
      </a:style>
    </a:spDef>
  </a:objectDefaults>
  <a:extraClrSchemeLst/>
  <a:extLst>
    <a:ext uri="{05A4C25C-085E-4340-85A3-A5531E510DB2}">
      <thm15:themeFamily xmlns:thm15="http://schemas.microsoft.com/office/thememl/2012/main" name="3DFloatVTI" id="{F59BA300-ED19-4B39-9AE3-7882B1DE8B78}" vid="{0FEC63E3-719F-4F50-9F1E-5B8BAF39109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3753</Words>
  <Application>Microsoft Office PowerPoint</Application>
  <PresentationFormat>ワイド画面</PresentationFormat>
  <Paragraphs>437</Paragraphs>
  <Slides>14</Slides>
  <Notes>12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14</vt:i4>
      </vt:variant>
    </vt:vector>
  </HeadingPairs>
  <TitlesOfParts>
    <vt:vector size="22" baseType="lpstr">
      <vt:lpstr>BIZ UDGothic</vt:lpstr>
      <vt:lpstr>メイリオ</vt:lpstr>
      <vt:lpstr>メイリオ</vt:lpstr>
      <vt:lpstr>游ゴシック</vt:lpstr>
      <vt:lpstr>Arial</vt:lpstr>
      <vt:lpstr>Century Gothic</vt:lpstr>
      <vt:lpstr>Wingdings</vt:lpstr>
      <vt:lpstr>3DFloatVTI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2026-03-23T18:50:54Z</dcterms:created>
  <dcterms:modified xsi:type="dcterms:W3CDTF">2026-03-23T18:52:39Z</dcterms:modified>
</cp:coreProperties>
</file>