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2" r:id="rId1"/>
  </p:sldMasterIdLst>
  <p:notesMasterIdLst>
    <p:notesMasterId r:id="rId20"/>
  </p:notesMasterIdLst>
  <p:sldIdLst>
    <p:sldId id="312" r:id="rId2"/>
    <p:sldId id="313" r:id="rId3"/>
    <p:sldId id="319" r:id="rId4"/>
    <p:sldId id="321" r:id="rId5"/>
    <p:sldId id="322" r:id="rId6"/>
    <p:sldId id="314" r:id="rId7"/>
    <p:sldId id="323" r:id="rId8"/>
    <p:sldId id="324" r:id="rId9"/>
    <p:sldId id="326" r:id="rId10"/>
    <p:sldId id="327" r:id="rId11"/>
    <p:sldId id="328" r:id="rId12"/>
    <p:sldId id="329" r:id="rId13"/>
    <p:sldId id="330" r:id="rId14"/>
    <p:sldId id="331" r:id="rId15"/>
    <p:sldId id="332" r:id="rId16"/>
    <p:sldId id="333" r:id="rId17"/>
    <p:sldId id="334" r:id="rId18"/>
    <p:sldId id="335"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E77"/>
    <a:srgbClr val="404040"/>
    <a:srgbClr val="0F69AC"/>
    <a:srgbClr val="FF3264"/>
    <a:srgbClr val="FFA5C0"/>
    <a:srgbClr val="AA00AA"/>
    <a:srgbClr val="FF2800"/>
    <a:srgbClr val="F2E700"/>
    <a:srgbClr val="0C000C"/>
    <a:srgbClr val="A8D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A727BC-3042-4F4A-BF38-DD523F237920}" v="5" dt="2021-03-19T00:13:20.2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6353" autoAdjust="0"/>
  </p:normalViewPr>
  <p:slideViewPr>
    <p:cSldViewPr snapToGrid="0" snapToObjects="1">
      <p:cViewPr varScale="1">
        <p:scale>
          <a:sx n="126" d="100"/>
          <a:sy n="126" d="100"/>
        </p:scale>
        <p:origin x="1206" y="108"/>
      </p:cViewPr>
      <p:guideLst/>
    </p:cSldViewPr>
  </p:slideViewPr>
  <p:notesTextViewPr>
    <p:cViewPr>
      <p:scale>
        <a:sx n="1" d="1"/>
        <a:sy n="1" d="1"/>
      </p:scale>
      <p:origin x="0" y="0"/>
    </p:cViewPr>
  </p:notesTextViewPr>
  <p:notesViewPr>
    <p:cSldViewPr snapToGrid="0" snapToObjects="1">
      <p:cViewPr varScale="1">
        <p:scale>
          <a:sx n="84" d="100"/>
          <a:sy n="84" d="100"/>
        </p:scale>
        <p:origin x="996"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678C5F-15AD-49B6-920B-A63E63E6BE98}" type="datetimeFigureOut">
              <a:rPr kumimoji="1" lang="ja-JP" altLang="en-US" smtClean="0"/>
              <a:t>2021/3/19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17233-7DB6-4462-ADC7-270B67FBE8C1}" type="slidenum">
              <a:rPr kumimoji="1" lang="ja-JP" altLang="en-US" smtClean="0"/>
              <a:t>‹#›</a:t>
            </a:fld>
            <a:endParaRPr kumimoji="1" lang="ja-JP" altLang="en-US"/>
          </a:p>
        </p:txBody>
      </p:sp>
    </p:spTree>
    <p:extLst>
      <p:ext uri="{BB962C8B-B14F-4D97-AF65-F5344CB8AC3E}">
        <p14:creationId xmlns:p14="http://schemas.microsoft.com/office/powerpoint/2010/main" val="19366061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■個人ワーク「あなたの「避難」」では、みなさんにワークシートを作成してもらいましたので、今度は、グループワーク「みんなで意見交換」を使って、みんなで意見交換します。</a:t>
            </a:r>
            <a:endParaRPr kumimoji="1" lang="en-US" altLang="ja-JP" dirty="0">
              <a:latin typeface="メイリオ" panose="020B0604030504040204" pitchFamily="50" charset="-128"/>
              <a:ea typeface="メイリオ" panose="020B0604030504040204" pitchFamily="50" charset="-128"/>
            </a:endParaRP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ひとりで学んでいると、疑問・不安を感じることはありませんか。思い込みにより誤解してしまう場合もあるので、みんなで意見交換して、それを解消しようと思います。</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a:t>
            </a:fld>
            <a:endParaRPr kumimoji="1" lang="ja-JP" altLang="en-US"/>
          </a:p>
        </p:txBody>
      </p:sp>
    </p:spTree>
    <p:extLst>
      <p:ext uri="{BB962C8B-B14F-4D97-AF65-F5344CB8AC3E}">
        <p14:creationId xmlns:p14="http://schemas.microsoft.com/office/powerpoint/2010/main" val="29189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■市区町村が発令する避難情報で確実に避難することが基本です。</a:t>
            </a:r>
          </a:p>
          <a:p>
            <a:r>
              <a:rPr kumimoji="1" lang="ja-JP" altLang="en-US" dirty="0">
                <a:latin typeface="メイリオ" panose="020B0604030504040204" pitchFamily="50" charset="-128"/>
                <a:ea typeface="メイリオ" panose="020B0604030504040204" pitchFamily="50" charset="-128"/>
              </a:rPr>
              <a:t>でも、外の状況は刻々と変ってゆきますので、避難情報が発令されていなくても、気象庁等が発表する防災気象情報を参考に、自主的に早めに避難行動をとることも重要になってきます。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警戒レベルと防災気象情報の関係などを参考に、いつ避難するか、早めの避難について、皆さんで考えてください。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10</a:t>
            </a:fld>
            <a:endParaRPr kumimoji="1" lang="ja-JP" altLang="en-US"/>
          </a:p>
        </p:txBody>
      </p:sp>
    </p:spTree>
    <p:extLst>
      <p:ext uri="{BB962C8B-B14F-4D97-AF65-F5344CB8AC3E}">
        <p14:creationId xmlns:p14="http://schemas.microsoft.com/office/powerpoint/2010/main" val="1476413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一緒に避難する人の状況によって、避難に必要な時間が変わる場合もあります。また、雨風が強くなると、移動に危険を伴う場合もあるので、早めの行動が大事です。なお、土砂災害や急激に水位が上昇する危険がある川の近くは、急激に状況が悪化する場合がありますので、この場合も早めの行動が大事です。</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11</a:t>
            </a:fld>
            <a:endParaRPr kumimoji="1" lang="ja-JP" altLang="en-US"/>
          </a:p>
        </p:txBody>
      </p:sp>
    </p:spTree>
    <p:extLst>
      <p:ext uri="{BB962C8B-B14F-4D97-AF65-F5344CB8AC3E}">
        <p14:creationId xmlns:p14="http://schemas.microsoft.com/office/powerpoint/2010/main" val="4175803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■それでは、これまでの意見をふまえて、自分の作成したワークシートを点検してください。修正が必要なら修正もしてください。</a:t>
            </a:r>
          </a:p>
          <a:p>
            <a:r>
              <a:rPr kumimoji="1" lang="ja-JP" altLang="en-US" dirty="0">
                <a:latin typeface="メイリオ" panose="020B0604030504040204" pitchFamily="50" charset="-128"/>
                <a:ea typeface="メイリオ" panose="020B0604030504040204" pitchFamily="50" charset="-128"/>
              </a:rPr>
              <a:t>なお、点検・修正作業のあと、今日気付いたことや勉強になったことを発表してもらいます。</a:t>
            </a:r>
          </a:p>
          <a:p>
            <a:r>
              <a:rPr kumimoji="1" lang="ja-JP" altLang="en-US" dirty="0">
                <a:latin typeface="メイリオ" panose="020B0604030504040204" pitchFamily="50" charset="-128"/>
                <a:ea typeface="メイリオ" panose="020B0604030504040204" pitchFamily="50" charset="-128"/>
              </a:rPr>
              <a:t>何を発表しようかも意識しながら、作業してみてください。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12</a:t>
            </a:fld>
            <a:endParaRPr kumimoji="1" lang="ja-JP" altLang="en-US"/>
          </a:p>
        </p:txBody>
      </p:sp>
    </p:spTree>
    <p:extLst>
      <p:ext uri="{BB962C8B-B14F-4D97-AF65-F5344CB8AC3E}">
        <p14:creationId xmlns:p14="http://schemas.microsoft.com/office/powerpoint/2010/main" val="3257731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■それでは、はじめてください。</a:t>
            </a:r>
          </a:p>
          <a:p>
            <a:r>
              <a:rPr kumimoji="1" lang="ja-JP" altLang="en-US" dirty="0">
                <a:latin typeface="メイリオ" panose="020B0604030504040204" pitchFamily="50" charset="-128"/>
                <a:ea typeface="メイリオ" panose="020B0604030504040204" pitchFamily="50" charset="-128"/>
              </a:rPr>
              <a:t>　時間は５分間です。</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このとき、実施場所の時計で、何時何分までと伝えてください。</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意見交換の際、このスライドを投影しておく</a:t>
            </a:r>
          </a:p>
          <a:p>
            <a:r>
              <a:rPr kumimoji="1" lang="ja-JP" altLang="en-US" dirty="0">
                <a:latin typeface="メイリオ" panose="020B0604030504040204" pitchFamily="50" charset="-128"/>
                <a:ea typeface="メイリオ" panose="020B0604030504040204" pitchFamily="50" charset="-128"/>
              </a:rPr>
              <a:t> </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ワークシートの見直しの時間が終わったら</a:t>
            </a:r>
            <a:r>
              <a:rPr kumimoji="1" lang="en-US" altLang="ja-JP" dirty="0">
                <a:latin typeface="メイリオ" panose="020B0604030504040204" pitchFamily="50" charset="-128"/>
                <a:ea typeface="メイリオ" panose="020B0604030504040204" pitchFamily="50" charset="-128"/>
              </a:rPr>
              <a:t>】</a:t>
            </a:r>
          </a:p>
          <a:p>
            <a:r>
              <a:rPr kumimoji="1" lang="ja-JP" altLang="en-US" dirty="0">
                <a:latin typeface="メイリオ" panose="020B0604030504040204" pitchFamily="50" charset="-128"/>
                <a:ea typeface="メイリオ" panose="020B0604030504040204" pitchFamily="50" charset="-128"/>
              </a:rPr>
              <a:t>それでは、時間になりましたので、終わってください。</a:t>
            </a:r>
          </a:p>
          <a:p>
            <a:r>
              <a:rPr kumimoji="1" lang="ja-JP" altLang="en-US" dirty="0">
                <a:latin typeface="メイリオ" panose="020B0604030504040204" pitchFamily="50" charset="-128"/>
                <a:ea typeface="メイリオ" panose="020B0604030504040204" pitchFamily="50" charset="-128"/>
              </a:rPr>
              <a:t>　</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時間に余裕があれば、意見交換を通じてワークシートの結果が変わった方がどれぐらいいるか、挙手してもらってもよいでしょう。</a:t>
            </a:r>
          </a:p>
          <a:p>
            <a:endParaRPr kumimoji="1" lang="ja-JP" altLang="en-US" dirty="0">
              <a:latin typeface="メイリオ" panose="020B0604030504040204" pitchFamily="50" charset="-128"/>
              <a:ea typeface="メイリオ" panose="020B0604030504040204" pitchFamily="50" charset="-128"/>
            </a:endParaRP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13</a:t>
            </a:fld>
            <a:endParaRPr kumimoji="1" lang="ja-JP" altLang="en-US"/>
          </a:p>
        </p:txBody>
      </p:sp>
    </p:spTree>
    <p:extLst>
      <p:ext uri="{BB962C8B-B14F-4D97-AF65-F5344CB8AC3E}">
        <p14:creationId xmlns:p14="http://schemas.microsoft.com/office/powerpoint/2010/main" val="1816236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■それでは、意見交換とワークシートの見直しを通じて、「気づいたこと」や「勉強になったこと」を発表してもらいます。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それでは、〇〇の順番で発表して下さい。</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発表する順番を伝えて下さい</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時間が無い場合は、進行役が指名して発表してもらってもよいでしょう。</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14</a:t>
            </a:fld>
            <a:endParaRPr kumimoji="1" lang="ja-JP" altLang="en-US"/>
          </a:p>
        </p:txBody>
      </p:sp>
    </p:spTree>
    <p:extLst>
      <p:ext uri="{BB962C8B-B14F-4D97-AF65-F5344CB8AC3E}">
        <p14:creationId xmlns:p14="http://schemas.microsoft.com/office/powerpoint/2010/main" val="4187188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■おつかれさまでした。</a:t>
            </a:r>
          </a:p>
          <a:p>
            <a:r>
              <a:rPr kumimoji="1" lang="ja-JP" altLang="en-US" dirty="0">
                <a:latin typeface="メイリオ" panose="020B0604030504040204" pitchFamily="50" charset="-128"/>
                <a:ea typeface="メイリオ" panose="020B0604030504040204" pitchFamily="50" charset="-128"/>
              </a:rPr>
              <a:t>最後にまとめとおねがいです。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まず、避難行動を考えるときのポイントです。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災害リスクをしっかり認識しておくこと。</a:t>
            </a:r>
          </a:p>
          <a:p>
            <a:r>
              <a:rPr kumimoji="1" lang="ja-JP" altLang="en-US" dirty="0">
                <a:latin typeface="メイリオ" panose="020B0604030504040204" pitchFamily="50" charset="-128"/>
                <a:ea typeface="メイリオ" panose="020B0604030504040204" pitchFamily="50" charset="-128"/>
              </a:rPr>
              <a:t>そして、避難先や早めの行動開始など、避難行動をしっかり理解しておくこと。</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そしてお願いは、家に帰ったら、家族など、身近な人と、学んだことを振り返ってほしいという点です。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今回学んだことは、自然災害から命を守る基本的な知識です。</a:t>
            </a:r>
          </a:p>
          <a:p>
            <a:r>
              <a:rPr kumimoji="1" lang="ja-JP" altLang="en-US" dirty="0">
                <a:latin typeface="メイリオ" panose="020B0604030504040204" pitchFamily="50" charset="-128"/>
                <a:ea typeface="メイリオ" panose="020B0604030504040204" pitchFamily="50" charset="-128"/>
              </a:rPr>
              <a:t>いざというとき、実践できるようにするためには・・・</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15</a:t>
            </a:fld>
            <a:endParaRPr kumimoji="1" lang="ja-JP" altLang="en-US"/>
          </a:p>
        </p:txBody>
      </p:sp>
    </p:spTree>
    <p:extLst>
      <p:ext uri="{BB962C8B-B14F-4D97-AF65-F5344CB8AC3E}">
        <p14:creationId xmlns:p14="http://schemas.microsoft.com/office/powerpoint/2010/main" val="3289276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■マイ・タイムラインが有効です。</a:t>
            </a:r>
          </a:p>
          <a:p>
            <a:r>
              <a:rPr kumimoji="1" lang="ja-JP" altLang="en-US" dirty="0">
                <a:latin typeface="メイリオ" panose="020B0604030504040204" pitchFamily="50" charset="-128"/>
                <a:ea typeface="メイリオ" panose="020B0604030504040204" pitchFamily="50" charset="-128"/>
              </a:rPr>
              <a:t>マイ･タイムラインとは、「いつ」「誰が」「何をするのか」、あらかじめ時系列で整理した自分自身の防災行動計画です。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お住まいの都道府県や市区町村や国土交通省のホームページで紹介しているところもあるので、ぜひ、取り組んでみてください。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16</a:t>
            </a:fld>
            <a:endParaRPr kumimoji="1" lang="ja-JP" altLang="en-US"/>
          </a:p>
        </p:txBody>
      </p:sp>
    </p:spTree>
    <p:extLst>
      <p:ext uri="{BB962C8B-B14F-4D97-AF65-F5344CB8AC3E}">
        <p14:creationId xmlns:p14="http://schemas.microsoft.com/office/powerpoint/2010/main" val="951390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■また、地区防災計画にもチャレンジしてみてください。</a:t>
            </a:r>
          </a:p>
          <a:p>
            <a:r>
              <a:rPr kumimoji="1" lang="ja-JP" altLang="en-US" dirty="0">
                <a:latin typeface="メイリオ" panose="020B0604030504040204" pitchFamily="50" charset="-128"/>
                <a:ea typeface="メイリオ" panose="020B0604030504040204" pitchFamily="50" charset="-128"/>
              </a:rPr>
              <a:t>地区防災計画とは、住民等がお互いに支援し合えるよう、その地区に必要なものを、計画として定めておくものです。地域全体の防災力の向上にもつながります。</a:t>
            </a:r>
          </a:p>
          <a:p>
            <a:r>
              <a:rPr kumimoji="1" lang="ja-JP" altLang="en-US" dirty="0">
                <a:latin typeface="メイリオ" panose="020B0604030504040204" pitchFamily="50" charset="-128"/>
                <a:ea typeface="メイリオ" panose="020B0604030504040204" pitchFamily="50" charset="-128"/>
              </a:rPr>
              <a:t>　内閣府が公開している「みんなでつくる地区防災計画」で、地区防災計画の作り方やガイドなどがありますので、ぜひ参考にして下さい。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17</a:t>
            </a:fld>
            <a:endParaRPr kumimoji="1" lang="ja-JP" altLang="en-US"/>
          </a:p>
        </p:txBody>
      </p:sp>
    </p:spTree>
    <p:extLst>
      <p:ext uri="{BB962C8B-B14F-4D97-AF65-F5344CB8AC3E}">
        <p14:creationId xmlns:p14="http://schemas.microsoft.com/office/powerpoint/2010/main" val="3125021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■「自らの命は自らが守る」という意識を持ち、自らの判断で、早めに避難を行う！</a:t>
            </a:r>
          </a:p>
          <a:p>
            <a:r>
              <a:rPr kumimoji="1" lang="ja-JP" altLang="en-US" dirty="0">
                <a:latin typeface="メイリオ" panose="020B0604030504040204" pitchFamily="50" charset="-128"/>
                <a:ea typeface="メイリオ" panose="020B0604030504040204" pitchFamily="50" charset="-128"/>
              </a:rPr>
              <a:t>いざというときに、焦らないよう、身近にある「災害リスク」をしっかり認識し、いつ、どのような行動をとるべきか、日ごろから確認しておくことが大事ということを忘れないでください！</a:t>
            </a:r>
          </a:p>
          <a:p>
            <a:r>
              <a:rPr kumimoji="1" lang="ja-JP" altLang="en-US" dirty="0">
                <a:latin typeface="メイリオ" panose="020B0604030504040204" pitchFamily="50" charset="-128"/>
                <a:ea typeface="メイリオ" panose="020B0604030504040204" pitchFamily="50" charset="-128"/>
              </a:rPr>
              <a:t>そして、この教材で学んだことを、ぜひ、周囲の方にも広めてください。</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これで、グループワークを終わります。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お疲れ様でした。</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18</a:t>
            </a:fld>
            <a:endParaRPr kumimoji="1" lang="ja-JP" altLang="en-US"/>
          </a:p>
        </p:txBody>
      </p:sp>
    </p:spTree>
    <p:extLst>
      <p:ext uri="{BB962C8B-B14F-4D97-AF65-F5344CB8AC3E}">
        <p14:creationId xmlns:p14="http://schemas.microsoft.com/office/powerpoint/2010/main" val="1261152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■全体の流れですが、最初に、意見交換をふたつ行って頂きます。</a:t>
            </a:r>
          </a:p>
          <a:p>
            <a:r>
              <a:rPr kumimoji="1" lang="ja-JP" altLang="en-US" dirty="0">
                <a:latin typeface="メイリオ" panose="020B0604030504040204" pitchFamily="50" charset="-128"/>
                <a:ea typeface="メイリオ" panose="020B0604030504040204" pitchFamily="50" charset="-128"/>
              </a:rPr>
              <a:t>その結果を踏まえて、自分のワークシートに修正する点がないか確認してもらいます。</a:t>
            </a:r>
          </a:p>
          <a:p>
            <a:r>
              <a:rPr kumimoji="1" lang="ja-JP" altLang="en-US" dirty="0">
                <a:latin typeface="メイリオ" panose="020B0604030504040204" pitchFamily="50" charset="-128"/>
                <a:ea typeface="メイリオ" panose="020B0604030504040204" pitchFamily="50" charset="-128"/>
              </a:rPr>
              <a:t>最後に、今日気づいたことや勉強になったことを発表に、みんなで共有しようという流れです。</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ここで、意見交換をスムーズに進めるため、ふたつ、お願いがあります。</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ひとつ目は、みなさんひとりひとりが、他の人の話に、しっかり耳を傾けてほしいという点です。</a:t>
            </a:r>
          </a:p>
          <a:p>
            <a:r>
              <a:rPr kumimoji="1" lang="ja-JP" altLang="en-US" dirty="0">
                <a:latin typeface="メイリオ" panose="020B0604030504040204" pitchFamily="50" charset="-128"/>
                <a:ea typeface="メイリオ" panose="020B0604030504040204" pitchFamily="50" charset="-128"/>
              </a:rPr>
              <a:t>話をよく聞いて、良いところを積極的に見つけてください。</a:t>
            </a:r>
          </a:p>
          <a:p>
            <a:r>
              <a:rPr kumimoji="1" lang="ja-JP" altLang="en-US" dirty="0">
                <a:latin typeface="メイリオ" panose="020B0604030504040204" pitchFamily="50" charset="-128"/>
                <a:ea typeface="メイリオ" panose="020B0604030504040204" pitchFamily="50" charset="-128"/>
              </a:rPr>
              <a:t>そして、それをみんなで共有しようという姿勢で、この意見交換にのぞんでください。</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ふたつ目は、時間の厳守です。</a:t>
            </a:r>
          </a:p>
          <a:p>
            <a:r>
              <a:rPr kumimoji="1" lang="ja-JP" altLang="en-US" dirty="0">
                <a:latin typeface="メイリオ" panose="020B0604030504040204" pitchFamily="50" charset="-128"/>
                <a:ea typeface="メイリオ" panose="020B0604030504040204" pitchFamily="50" charset="-128"/>
              </a:rPr>
              <a:t>意見交換の終わりの時間を示しますので、その時間を意識してください。</a:t>
            </a:r>
          </a:p>
          <a:p>
            <a:r>
              <a:rPr kumimoji="1" lang="ja-JP" altLang="en-US" dirty="0">
                <a:latin typeface="メイリオ" panose="020B0604030504040204" pitchFamily="50" charset="-128"/>
                <a:ea typeface="メイリオ" panose="020B0604030504040204" pitchFamily="50" charset="-128"/>
              </a:rPr>
              <a:t>限られた時間なので、発言も、長くてひとり１分を目安にしてください。</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よろしいでしょうか？</a:t>
            </a:r>
          </a:p>
          <a:p>
            <a:r>
              <a:rPr kumimoji="1" lang="ja-JP" altLang="en-US" dirty="0">
                <a:latin typeface="メイリオ" panose="020B0604030504040204" pitchFamily="50" charset="-128"/>
                <a:ea typeface="メイリオ" panose="020B0604030504040204" pitchFamily="50" charset="-128"/>
              </a:rPr>
              <a:t>では、さっそくはじめましょう。</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スライドに記している意見交換①・②の時間は目安です。時間や状況にあわせて、適宜修正して構いません。</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2</a:t>
            </a:fld>
            <a:endParaRPr kumimoji="1" lang="ja-JP" altLang="en-US"/>
          </a:p>
        </p:txBody>
      </p:sp>
    </p:spTree>
    <p:extLst>
      <p:ext uri="{BB962C8B-B14F-4D97-AF65-F5344CB8AC3E}">
        <p14:creationId xmlns:p14="http://schemas.microsoft.com/office/powerpoint/2010/main" val="194982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■まず、意見交換①　テーマは、「災害リスク（水害・土砂災害）」です。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ワークシートの</a:t>
            </a:r>
            <a:r>
              <a:rPr kumimoji="1" lang="en-US" altLang="ja-JP" dirty="0">
                <a:latin typeface="メイリオ" panose="020B0604030504040204" pitchFamily="50" charset="-128"/>
                <a:ea typeface="メイリオ" panose="020B0604030504040204" pitchFamily="50" charset="-128"/>
              </a:rPr>
              <a:t>1⃣</a:t>
            </a:r>
            <a:r>
              <a:rPr kumimoji="1" lang="ja-JP" altLang="en-US" dirty="0">
                <a:latin typeface="メイリオ" panose="020B0604030504040204" pitchFamily="50" charset="-128"/>
                <a:ea typeface="メイリオ" panose="020B0604030504040204" pitchFamily="50" charset="-128"/>
              </a:rPr>
              <a:t>では、自宅の災害リスクを、ハザードマップで確認しました。</a:t>
            </a:r>
          </a:p>
          <a:p>
            <a:r>
              <a:rPr kumimoji="1" lang="ja-JP" altLang="en-US" dirty="0">
                <a:latin typeface="メイリオ" panose="020B0604030504040204" pitchFamily="50" charset="-128"/>
                <a:ea typeface="メイリオ" panose="020B0604030504040204" pitchFamily="50" charset="-128"/>
              </a:rPr>
              <a:t>みなさんは、ハザードマップで表現されていない「災害リスク」も考えながら記入したと思いますが、見逃しはありませんか？</a:t>
            </a:r>
          </a:p>
          <a:p>
            <a:r>
              <a:rPr kumimoji="1" lang="ja-JP" altLang="en-US" dirty="0">
                <a:latin typeface="メイリオ" panose="020B0604030504040204" pitchFamily="50" charset="-128"/>
                <a:ea typeface="メイリオ" panose="020B0604030504040204" pitchFamily="50" charset="-128"/>
              </a:rPr>
              <a:t>みんなの意見を聴きながら、「見逃し」がないか確認するのが、意見交換①の目的です。</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3</a:t>
            </a:fld>
            <a:endParaRPr kumimoji="1" lang="ja-JP" altLang="en-US"/>
          </a:p>
        </p:txBody>
      </p:sp>
    </p:spTree>
    <p:extLst>
      <p:ext uri="{BB962C8B-B14F-4D97-AF65-F5344CB8AC3E}">
        <p14:creationId xmlns:p14="http://schemas.microsoft.com/office/powerpoint/2010/main" val="1346049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このスライドにはアニメーションが設定されています）</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■意見交換を始める前に、どんな場所にどんな災害リスクがあるのか改めて確認しておきましょう。</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みなさんは、水は低い方へ流れるというのを知っていると思いますので、それをイメージしながら確認してください。</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「川の近く」はあっという間に水位が上昇し危険になる場合もあります。「川の高さと同じ高さの場所」は川の水があふれると、周囲の土地が浸水する恐れがあります。</a:t>
            </a:r>
          </a:p>
          <a:p>
            <a:r>
              <a:rPr kumimoji="1" lang="ja-JP" altLang="en-US" dirty="0">
                <a:latin typeface="メイリオ" panose="020B0604030504040204" pitchFamily="50" charset="-128"/>
                <a:ea typeface="メイリオ" panose="020B0604030504040204" pitchFamily="50" charset="-128"/>
              </a:rPr>
              <a:t>「堤防よりも低い場所」では、川の水が堤防を越えると、浸水する恐れがあります。</a:t>
            </a:r>
          </a:p>
          <a:p>
            <a:r>
              <a:rPr kumimoji="1" lang="ja-JP" altLang="en-US" dirty="0">
                <a:latin typeface="メイリオ" panose="020B0604030504040204" pitchFamily="50" charset="-128"/>
                <a:ea typeface="メイリオ" panose="020B0604030504040204" pitchFamily="50" charset="-128"/>
              </a:rPr>
              <a:t>「周囲より低い場所」は、大雨が降ると、周囲の水が集まってきて、浸水する恐れがあります。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最後に、土砂崩れですが、崖や斜面の近くは、上から土砂が崩れてくるかもしれません。</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このような災害リスクがある場所を見逃していないか、を意識して意見交換しましょう。</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4</a:t>
            </a:fld>
            <a:endParaRPr kumimoji="1" lang="ja-JP" altLang="en-US"/>
          </a:p>
        </p:txBody>
      </p:sp>
    </p:spTree>
    <p:extLst>
      <p:ext uri="{BB962C8B-B14F-4D97-AF65-F5344CB8AC3E}">
        <p14:creationId xmlns:p14="http://schemas.microsoft.com/office/powerpoint/2010/main" val="2841764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■それでは、意見交換をはじめましょう。</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まずは、自分の「災害リスク」を一人ずつ発表します。</a:t>
            </a:r>
          </a:p>
          <a:p>
            <a:r>
              <a:rPr kumimoji="1" lang="ja-JP" altLang="en-US" dirty="0">
                <a:latin typeface="メイリオ" panose="020B0604030504040204" pitchFamily="50" charset="-128"/>
                <a:ea typeface="メイリオ" panose="020B0604030504040204" pitchFamily="50" charset="-128"/>
              </a:rPr>
              <a:t>その後、自宅の近くの「災害リスク」に見逃しはないか、グループで意見交換をしましょう。</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　時間は１０分間注です。　　　注）参加人数等を踏まえて変更可</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このとき、実施場所の時計で、何時何分までと伝えてください。</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　それでは、始めて下さい。</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意見交換の際、このスライドを投影しておく</a:t>
            </a:r>
          </a:p>
          <a:p>
            <a:r>
              <a:rPr kumimoji="1" lang="ja-JP" altLang="en-US" dirty="0">
                <a:latin typeface="メイリオ" panose="020B0604030504040204" pitchFamily="50" charset="-128"/>
                <a:ea typeface="メイリオ" panose="020B0604030504040204" pitchFamily="50" charset="-128"/>
              </a:rPr>
              <a:t> </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意見交換の時間が終わったら</a:t>
            </a:r>
            <a:r>
              <a:rPr kumimoji="1" lang="en-US" altLang="ja-JP" dirty="0">
                <a:latin typeface="メイリオ" panose="020B0604030504040204" pitchFamily="50" charset="-128"/>
                <a:ea typeface="メイリオ" panose="020B0604030504040204" pitchFamily="50" charset="-128"/>
              </a:rPr>
              <a:t>】</a:t>
            </a:r>
          </a:p>
          <a:p>
            <a:r>
              <a:rPr kumimoji="1" lang="ja-JP" altLang="en-US" dirty="0">
                <a:latin typeface="メイリオ" panose="020B0604030504040204" pitchFamily="50" charset="-128"/>
                <a:ea typeface="メイリオ" panose="020B0604030504040204" pitchFamily="50" charset="-128"/>
              </a:rPr>
              <a:t>　それでは、時間になりましたので、意見交換を終わってください。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5</a:t>
            </a:fld>
            <a:endParaRPr kumimoji="1" lang="ja-JP" altLang="en-US"/>
          </a:p>
        </p:txBody>
      </p:sp>
    </p:spTree>
    <p:extLst>
      <p:ext uri="{BB962C8B-B14F-4D97-AF65-F5344CB8AC3E}">
        <p14:creationId xmlns:p14="http://schemas.microsoft.com/office/powerpoint/2010/main" val="3391945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■災害リスクについて意見交換してもらいました。</a:t>
            </a:r>
          </a:p>
          <a:p>
            <a:r>
              <a:rPr kumimoji="1" lang="ja-JP" altLang="en-US" dirty="0">
                <a:latin typeface="メイリオ" panose="020B0604030504040204" pitchFamily="50" charset="-128"/>
                <a:ea typeface="メイリオ" panose="020B0604030504040204" pitchFamily="50" charset="-128"/>
              </a:rPr>
              <a:t>災害リスクを知ることは、命を守る基本中の基本です。</a:t>
            </a:r>
          </a:p>
          <a:p>
            <a:r>
              <a:rPr kumimoji="1" lang="ja-JP" altLang="en-US" dirty="0">
                <a:latin typeface="メイリオ" panose="020B0604030504040204" pitchFamily="50" charset="-128"/>
                <a:ea typeface="メイリオ" panose="020B0604030504040204" pitchFamily="50" charset="-128"/>
              </a:rPr>
              <a:t>災害が起こりやすい地形は、地図でも知ることがでるので、ぜひ、国土地理院の「地理教育の道具箱」も見て、知識を養ってください。</a:t>
            </a:r>
          </a:p>
          <a:p>
            <a:r>
              <a:rPr kumimoji="1" lang="ja-JP" altLang="en-US" dirty="0">
                <a:latin typeface="メイリオ" panose="020B0604030504040204" pitchFamily="50" charset="-128"/>
                <a:ea typeface="メイリオ" panose="020B0604030504040204" pitchFamily="50" charset="-128"/>
              </a:rPr>
              <a:t>今まで見えていなかった「災害リスク」が見えてくるかもしれません。</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6</a:t>
            </a:fld>
            <a:endParaRPr kumimoji="1" lang="ja-JP" altLang="en-US"/>
          </a:p>
        </p:txBody>
      </p:sp>
    </p:spTree>
    <p:extLst>
      <p:ext uri="{BB962C8B-B14F-4D97-AF65-F5344CB8AC3E}">
        <p14:creationId xmlns:p14="http://schemas.microsoft.com/office/powerpoint/2010/main" val="768894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■次に、意見交換②　テーマは、「避難行動（避難にかかる時間）」です。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ワークシートの</a:t>
            </a:r>
            <a:r>
              <a:rPr kumimoji="1" lang="en-US" altLang="ja-JP" dirty="0">
                <a:latin typeface="メイリオ" panose="020B0604030504040204" pitchFamily="50" charset="-128"/>
                <a:ea typeface="メイリオ" panose="020B0604030504040204" pitchFamily="50" charset="-128"/>
              </a:rPr>
              <a:t>4⃣</a:t>
            </a:r>
            <a:r>
              <a:rPr kumimoji="1" lang="ja-JP" altLang="en-US" dirty="0">
                <a:latin typeface="メイリオ" panose="020B0604030504040204" pitchFamily="50" charset="-128"/>
                <a:ea typeface="メイリオ" panose="020B0604030504040204" pitchFamily="50" charset="-128"/>
              </a:rPr>
              <a:t>では、避難にかかる時間を記入してもらいました。</a:t>
            </a:r>
          </a:p>
          <a:p>
            <a:r>
              <a:rPr kumimoji="1" lang="ja-JP" altLang="en-US" dirty="0">
                <a:latin typeface="メイリオ" panose="020B0604030504040204" pitchFamily="50" charset="-128"/>
                <a:ea typeface="メイリオ" panose="020B0604030504040204" pitchFamily="50" charset="-128"/>
              </a:rPr>
              <a:t>でも、避難先への移動が、いつも天気の良い昼間とは限らないですよね。</a:t>
            </a:r>
          </a:p>
          <a:p>
            <a:r>
              <a:rPr kumimoji="1" lang="ja-JP" altLang="en-US" dirty="0">
                <a:latin typeface="メイリオ" panose="020B0604030504040204" pitchFamily="50" charset="-128"/>
                <a:ea typeface="メイリオ" panose="020B0604030504040204" pitchFamily="50" charset="-128"/>
              </a:rPr>
              <a:t>天気が悪い時に移動する場合、どんな危険があるのか、みんなの意見を聴きながら、それを考えてもらうのが、意見交換②の目的です。</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7</a:t>
            </a:fld>
            <a:endParaRPr kumimoji="1" lang="ja-JP" altLang="en-US"/>
          </a:p>
        </p:txBody>
      </p:sp>
    </p:spTree>
    <p:extLst>
      <p:ext uri="{BB962C8B-B14F-4D97-AF65-F5344CB8AC3E}">
        <p14:creationId xmlns:p14="http://schemas.microsoft.com/office/powerpoint/2010/main" val="2971587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■まずは、イメージしてもらいます。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大雨が降り続き、</a:t>
            </a:r>
          </a:p>
          <a:p>
            <a:r>
              <a:rPr kumimoji="1" lang="ja-JP" altLang="en-US" dirty="0">
                <a:latin typeface="メイリオ" panose="020B0604030504040204" pitchFamily="50" charset="-128"/>
                <a:ea typeface="メイリオ" panose="020B0604030504040204" pitchFamily="50" charset="-128"/>
              </a:rPr>
              <a:t>道路が川のようになっている。</a:t>
            </a:r>
          </a:p>
          <a:p>
            <a:r>
              <a:rPr kumimoji="1" lang="ja-JP" altLang="en-US" dirty="0">
                <a:latin typeface="メイリオ" panose="020B0604030504040204" pitchFamily="50" charset="-128"/>
                <a:ea typeface="メイリオ" panose="020B0604030504040204" pitchFamily="50" charset="-128"/>
              </a:rPr>
              <a:t>濁った水で、足下が見えません。</a:t>
            </a:r>
          </a:p>
          <a:p>
            <a:r>
              <a:rPr kumimoji="1" lang="ja-JP" altLang="en-US" dirty="0">
                <a:latin typeface="メイリオ" panose="020B0604030504040204" pitchFamily="50" charset="-128"/>
                <a:ea typeface="メイリオ" panose="020B0604030504040204" pitchFamily="50" charset="-128"/>
              </a:rPr>
              <a:t>マンホールの蓋が開いているかもしれません。</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風が強まって、傘は役に立ちません。</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夜になると真っ暗です。</a:t>
            </a:r>
          </a:p>
          <a:p>
            <a:r>
              <a:rPr kumimoji="1" lang="ja-JP" altLang="en-US" dirty="0">
                <a:latin typeface="メイリオ" panose="020B0604030504040204" pitchFamily="50" charset="-128"/>
                <a:ea typeface="メイリオ" panose="020B0604030504040204" pitchFamily="50" charset="-128"/>
              </a:rPr>
              <a:t>停電して、街灯はすべて消えているかもしれません。</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いかがでしょう、みんなで意見交換して、避難先へ向かうに当たって、どのような危険があるか考えてもらいます。</a:t>
            </a:r>
          </a:p>
          <a:p>
            <a:r>
              <a:rPr kumimoji="1" lang="ja-JP" altLang="en-US" dirty="0">
                <a:latin typeface="メイリオ" panose="020B0604030504040204" pitchFamily="50" charset="-128"/>
                <a:ea typeface="メイリオ" panose="020B0604030504040204" pitchFamily="50" charset="-128"/>
              </a:rPr>
              <a:t>大雨が続き、風や雨が強まり、しかも、夜をイメージしてください。</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小さな子供と一緒、障害のある方やお年寄り一緒に避難する方は、それも含めて考えてください。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8</a:t>
            </a:fld>
            <a:endParaRPr kumimoji="1" lang="ja-JP" altLang="en-US"/>
          </a:p>
        </p:txBody>
      </p:sp>
    </p:spTree>
    <p:extLst>
      <p:ext uri="{BB962C8B-B14F-4D97-AF65-F5344CB8AC3E}">
        <p14:creationId xmlns:p14="http://schemas.microsoft.com/office/powerpoint/2010/main" val="3655957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■それでは、意見交換をはじめましょう。</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まずは、どのような危険があるか、一人ずつ発表します。</a:t>
            </a:r>
          </a:p>
          <a:p>
            <a:r>
              <a:rPr kumimoji="1" lang="ja-JP" altLang="en-US" dirty="0">
                <a:latin typeface="メイリオ" panose="020B0604030504040204" pitchFamily="50" charset="-128"/>
                <a:ea typeface="メイリオ" panose="020B0604030504040204" pitchFamily="50" charset="-128"/>
              </a:rPr>
              <a:t>そのあと、他に危険はないか、グループで意見交換をしましょう。</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　時間は１０分間注です。　　　注）参加人数等を踏まえて変更可</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このとき、実施場所の時計で、何時何分までと伝えてください。</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　それでは、始めて下さい。</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意見交換の際、このスライドを投影しておく</a:t>
            </a:r>
          </a:p>
          <a:p>
            <a:r>
              <a:rPr kumimoji="1" lang="ja-JP" altLang="en-US" dirty="0">
                <a:latin typeface="メイリオ" panose="020B0604030504040204" pitchFamily="50" charset="-128"/>
                <a:ea typeface="メイリオ" panose="020B0604030504040204" pitchFamily="50" charset="-128"/>
              </a:rPr>
              <a:t> </a:t>
            </a: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意見交換の時間が終わったら</a:t>
            </a:r>
            <a:r>
              <a:rPr kumimoji="1" lang="en-US" altLang="ja-JP" dirty="0">
                <a:latin typeface="メイリオ" panose="020B0604030504040204" pitchFamily="50" charset="-128"/>
                <a:ea typeface="メイリオ" panose="020B0604030504040204" pitchFamily="50" charset="-128"/>
              </a:rPr>
              <a:t>】</a:t>
            </a:r>
          </a:p>
          <a:p>
            <a:r>
              <a:rPr kumimoji="1" lang="ja-JP" altLang="en-US" dirty="0">
                <a:latin typeface="メイリオ" panose="020B0604030504040204" pitchFamily="50" charset="-128"/>
                <a:ea typeface="メイリオ" panose="020B0604030504040204" pitchFamily="50" charset="-128"/>
              </a:rPr>
              <a:t>それでは、時間になりましたので、意見交換を終わってください。</a:t>
            </a:r>
          </a:p>
          <a:p>
            <a:r>
              <a:rPr kumimoji="1" lang="ja-JP" altLang="en-US" dirty="0">
                <a:latin typeface="メイリオ" panose="020B0604030504040204" pitchFamily="50" charset="-128"/>
                <a:ea typeface="メイリオ" panose="020B0604030504040204" pitchFamily="50" charset="-128"/>
              </a:rPr>
              <a:t>実際の災害でも、避難先へ移動中に命を落とす事例は少なくないのです。</a:t>
            </a:r>
          </a:p>
          <a:p>
            <a:r>
              <a:rPr kumimoji="1" lang="ja-JP" altLang="en-US" dirty="0">
                <a:latin typeface="メイリオ" panose="020B0604030504040204" pitchFamily="50" charset="-128"/>
                <a:ea typeface="メイリオ" panose="020B0604030504040204" pitchFamily="50" charset="-128"/>
              </a:rPr>
              <a:t>今、意見交換したことは、とても重要なことなのです。</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9</a:t>
            </a:fld>
            <a:endParaRPr kumimoji="1" lang="ja-JP" altLang="en-US"/>
          </a:p>
        </p:txBody>
      </p:sp>
    </p:spTree>
    <p:extLst>
      <p:ext uri="{BB962C8B-B14F-4D97-AF65-F5344CB8AC3E}">
        <p14:creationId xmlns:p14="http://schemas.microsoft.com/office/powerpoint/2010/main" val="21194296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69C1BC9-5643-B24B-B9E7-2268F3ED44C6}"/>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5" name="テキスト プレースホルダー 4">
            <a:extLst>
              <a:ext uri="{FF2B5EF4-FFF2-40B4-BE49-F238E27FC236}">
                <a16:creationId xmlns:a16="http://schemas.microsoft.com/office/drawing/2014/main" id="{CA95B3E4-EC56-BA47-A24A-25F883451D41}"/>
              </a:ext>
            </a:extLst>
          </p:cNvPr>
          <p:cNvSpPr>
            <a:spLocks noGrp="1"/>
          </p:cNvSpPr>
          <p:nvPr>
            <p:ph type="body" sz="quarter" idx="10" hasCustomPrompt="1"/>
          </p:nvPr>
        </p:nvSpPr>
        <p:spPr>
          <a:xfrm>
            <a:off x="1590357" y="352616"/>
            <a:ext cx="5963285" cy="629920"/>
          </a:xfrm>
          <a:prstGeom prst="rect">
            <a:avLst/>
          </a:prstGeom>
        </p:spPr>
        <p:txBody>
          <a:bodyPr/>
          <a:lstStyle>
            <a:lvl1pPr marL="0" indent="0" algn="ctr">
              <a:buFontTx/>
              <a:buNone/>
              <a:defRPr sz="32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9" name="テキスト プレースホルダー 4">
            <a:extLst>
              <a:ext uri="{FF2B5EF4-FFF2-40B4-BE49-F238E27FC236}">
                <a16:creationId xmlns:a16="http://schemas.microsoft.com/office/drawing/2014/main" id="{86156ADA-F8A4-8845-A8BE-907E51630DCB}"/>
              </a:ext>
            </a:extLst>
          </p:cNvPr>
          <p:cNvSpPr>
            <a:spLocks noGrp="1"/>
          </p:cNvSpPr>
          <p:nvPr>
            <p:ph type="body" sz="quarter" idx="11" hasCustomPrompt="1"/>
          </p:nvPr>
        </p:nvSpPr>
        <p:spPr>
          <a:xfrm>
            <a:off x="762634" y="238316"/>
            <a:ext cx="827723" cy="629920"/>
          </a:xfrm>
          <a:prstGeom prst="rect">
            <a:avLst/>
          </a:prstGeom>
        </p:spPr>
        <p:txBody>
          <a:bodyP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０</a:t>
            </a:r>
          </a:p>
        </p:txBody>
      </p:sp>
      <p:sp>
        <p:nvSpPr>
          <p:cNvPr id="10" name="テキスト プレースホルダー 4">
            <a:extLst>
              <a:ext uri="{FF2B5EF4-FFF2-40B4-BE49-F238E27FC236}">
                <a16:creationId xmlns:a16="http://schemas.microsoft.com/office/drawing/2014/main" id="{D7FB7AC8-509D-A94A-BE49-9D0256D05B45}"/>
              </a:ext>
            </a:extLst>
          </p:cNvPr>
          <p:cNvSpPr>
            <a:spLocks noGrp="1"/>
          </p:cNvSpPr>
          <p:nvPr>
            <p:ph type="body" sz="quarter" idx="12" hasCustomPrompt="1"/>
          </p:nvPr>
        </p:nvSpPr>
        <p:spPr>
          <a:xfrm>
            <a:off x="673417" y="2558203"/>
            <a:ext cx="7797165" cy="965200"/>
          </a:xfrm>
          <a:prstGeom prst="rect">
            <a:avLst/>
          </a:prstGeom>
        </p:spPr>
        <p:txBody>
          <a:bodyPr/>
          <a:lstStyle>
            <a:lvl1pPr marL="0" indent="0" algn="ctr">
              <a:buFontTx/>
              <a:buNone/>
              <a:defRPr sz="60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章のタイトル</a:t>
            </a:r>
          </a:p>
        </p:txBody>
      </p:sp>
      <p:sp>
        <p:nvSpPr>
          <p:cNvPr id="12" name="テキスト プレースホルダー 4">
            <a:extLst>
              <a:ext uri="{FF2B5EF4-FFF2-40B4-BE49-F238E27FC236}">
                <a16:creationId xmlns:a16="http://schemas.microsoft.com/office/drawing/2014/main" id="{241F07A8-7F62-424D-B21D-0BD0DFE76CD0}"/>
              </a:ext>
            </a:extLst>
          </p:cNvPr>
          <p:cNvSpPr>
            <a:spLocks noGrp="1"/>
          </p:cNvSpPr>
          <p:nvPr>
            <p:ph type="body" sz="quarter" idx="13" hasCustomPrompt="1"/>
          </p:nvPr>
        </p:nvSpPr>
        <p:spPr>
          <a:xfrm>
            <a:off x="673417" y="3701203"/>
            <a:ext cx="7797165"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サブタイトル</a:t>
            </a:r>
          </a:p>
        </p:txBody>
      </p:sp>
    </p:spTree>
    <p:extLst>
      <p:ext uri="{BB962C8B-B14F-4D97-AF65-F5344CB8AC3E}">
        <p14:creationId xmlns:p14="http://schemas.microsoft.com/office/powerpoint/2010/main" val="551608741"/>
      </p:ext>
    </p:extLst>
  </p:cSld>
  <p:clrMapOvr>
    <a:masterClrMapping/>
  </p:clrMapOvr>
  <p:extLst>
    <p:ext uri="{DCECCB84-F9BA-43D5-87BE-67443E8EF086}">
      <p15:sldGuideLst xmlns:p15="http://schemas.microsoft.com/office/powerpoint/2012/main">
        <p15:guide id="1" orient="horz" pos="1706" userDrawn="1">
          <p15:clr>
            <a:srgbClr val="FBAE40"/>
          </p15:clr>
        </p15:guide>
        <p15:guide id="2" pos="2880" userDrawn="1">
          <p15:clr>
            <a:srgbClr val="FBAE40"/>
          </p15:clr>
        </p15:guide>
        <p15:guide id="3" orient="horz" pos="4133" userDrawn="1">
          <p15:clr>
            <a:srgbClr val="FBAE40"/>
          </p15:clr>
        </p15:guide>
        <p15:guide id="4" orient="horz" pos="2160" userDrawn="1">
          <p15:clr>
            <a:srgbClr val="FBAE40"/>
          </p15:clr>
        </p15:guide>
        <p15:guide id="5" orient="horz" pos="2387" userDrawn="1">
          <p15:clr>
            <a:srgbClr val="FBAE40"/>
          </p15:clr>
        </p15:guide>
        <p15:guide id="6" orient="horz" pos="265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解説1">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2E93E2D-C031-514F-B8E6-ADAEBCDC67E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47E732D6-CD9A-924C-A2E4-3F060B778269}"/>
              </a:ext>
            </a:extLst>
          </p:cNvPr>
          <p:cNvSpPr>
            <a:spLocks noGrp="1"/>
          </p:cNvSpPr>
          <p:nvPr>
            <p:ph type="body" sz="quarter" idx="10" hasCustomPrompt="1"/>
          </p:nvPr>
        </p:nvSpPr>
        <p:spPr>
          <a:xfrm>
            <a:off x="358775" y="200660"/>
            <a:ext cx="8426450"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7" name="テキスト プレースホルダー 4">
            <a:extLst>
              <a:ext uri="{FF2B5EF4-FFF2-40B4-BE49-F238E27FC236}">
                <a16:creationId xmlns:a16="http://schemas.microsoft.com/office/drawing/2014/main" id="{96159598-CD09-A146-8F4C-F4169ED3F9A7}"/>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9" name="テキスト プレースホルダー 4">
            <a:extLst>
              <a:ext uri="{FF2B5EF4-FFF2-40B4-BE49-F238E27FC236}">
                <a16:creationId xmlns:a16="http://schemas.microsoft.com/office/drawing/2014/main" id="{F6BDFE61-97BD-3242-A8BC-73DC3421847F}"/>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8" name="テキスト プレースホルダー 10">
            <a:extLst>
              <a:ext uri="{FF2B5EF4-FFF2-40B4-BE49-F238E27FC236}">
                <a16:creationId xmlns:a16="http://schemas.microsoft.com/office/drawing/2014/main" id="{E7961467-C855-8E4A-8ACD-B625FE48205A}"/>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3448656421"/>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5534" userDrawn="1">
          <p15:clr>
            <a:srgbClr val="FBAE40"/>
          </p15:clr>
        </p15:guide>
        <p15:guide id="3" pos="5420" userDrawn="1">
          <p15:clr>
            <a:srgbClr val="FBAE40"/>
          </p15:clr>
        </p15:guide>
        <p15:guide id="4" pos="22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358774" y="386404"/>
            <a:ext cx="8426451"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1590356" y="1516177"/>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26998907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guide id="3" pos="5420" userDrawn="1">
          <p15:clr>
            <a:srgbClr val="FBAE40"/>
          </p15:clr>
        </p15:guide>
        <p15:guide id="4" pos="553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解説2">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DE26065-261B-9D4D-81F1-75788A4B811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1103C55-219C-6E4D-BBB3-1F78C18BC2EF}"/>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4" name="テキスト プレースホルダー 4">
            <a:extLst>
              <a:ext uri="{FF2B5EF4-FFF2-40B4-BE49-F238E27FC236}">
                <a16:creationId xmlns:a16="http://schemas.microsoft.com/office/drawing/2014/main" id="{6FBD9ECF-158C-BE41-8D2A-C2C6BEB90BD8}"/>
              </a:ext>
            </a:extLst>
          </p:cNvPr>
          <p:cNvSpPr>
            <a:spLocks noGrp="1"/>
          </p:cNvSpPr>
          <p:nvPr>
            <p:ph type="body" sz="quarter" idx="10" hasCustomPrompt="1"/>
          </p:nvPr>
        </p:nvSpPr>
        <p:spPr>
          <a:xfrm>
            <a:off x="358775" y="200660"/>
            <a:ext cx="8426450"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05B3F8C5-8FE3-E549-8366-24A81A3FA742}"/>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12" name="テキスト プレースホルダー 10">
            <a:extLst>
              <a:ext uri="{FF2B5EF4-FFF2-40B4-BE49-F238E27FC236}">
                <a16:creationId xmlns:a16="http://schemas.microsoft.com/office/drawing/2014/main" id="{4ED226C1-7D10-4341-9394-3DD237E4C6A0}"/>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4089829944"/>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guide id="3" pos="5534" userDrawn="1">
          <p15:clr>
            <a:srgbClr val="FBAE40"/>
          </p15:clr>
        </p15:guide>
        <p15:guide id="4" pos="54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まとめ">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073CA586-5939-E649-8339-E0E6507356FF}"/>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A23CE8A7-C777-1740-9C26-84EE0637CEDE}"/>
              </a:ext>
            </a:extLst>
          </p:cNvPr>
          <p:cNvSpPr>
            <a:spLocks noGrp="1"/>
          </p:cNvSpPr>
          <p:nvPr>
            <p:ph type="body" sz="quarter" idx="10" hasCustomPrompt="1"/>
          </p:nvPr>
        </p:nvSpPr>
        <p:spPr>
          <a:xfrm>
            <a:off x="1590357" y="297951"/>
            <a:ext cx="5963285"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4" name="テキスト プレースホルダー 4">
            <a:extLst>
              <a:ext uri="{FF2B5EF4-FFF2-40B4-BE49-F238E27FC236}">
                <a16:creationId xmlns:a16="http://schemas.microsoft.com/office/drawing/2014/main" id="{B949152F-F634-304E-A854-D478ED513A50}"/>
              </a:ext>
            </a:extLst>
          </p:cNvPr>
          <p:cNvSpPr>
            <a:spLocks noGrp="1"/>
          </p:cNvSpPr>
          <p:nvPr>
            <p:ph type="body" sz="quarter" idx="11" hasCustomPrompt="1"/>
          </p:nvPr>
        </p:nvSpPr>
        <p:spPr>
          <a:xfrm>
            <a:off x="762634" y="183651"/>
            <a:ext cx="827723" cy="629920"/>
          </a:xfrm>
          <a:prstGeom prst="rect">
            <a:avLst/>
          </a:prstGeom>
        </p:spPr>
        <p:txBody>
          <a:bodyPr/>
          <a:lstStyle>
            <a:lvl1pPr marL="0" indent="0" algn="ctr">
              <a:buFontTx/>
              <a:buNone/>
              <a:defRPr sz="48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０</a:t>
            </a:r>
          </a:p>
        </p:txBody>
      </p:sp>
      <p:sp>
        <p:nvSpPr>
          <p:cNvPr id="5" name="テキスト プレースホルダー 4">
            <a:extLst>
              <a:ext uri="{FF2B5EF4-FFF2-40B4-BE49-F238E27FC236}">
                <a16:creationId xmlns:a16="http://schemas.microsoft.com/office/drawing/2014/main" id="{88609DA3-E646-F64A-8E86-AE8096F90D11}"/>
              </a:ext>
            </a:extLst>
          </p:cNvPr>
          <p:cNvSpPr>
            <a:spLocks noGrp="1"/>
          </p:cNvSpPr>
          <p:nvPr>
            <p:ph type="body" sz="quarter" idx="12" hasCustomPrompt="1"/>
          </p:nvPr>
        </p:nvSpPr>
        <p:spPr>
          <a:xfrm>
            <a:off x="2321877" y="2361195"/>
            <a:ext cx="5963285" cy="2611120"/>
          </a:xfrm>
          <a:prstGeom prst="rect">
            <a:avLst/>
          </a:prstGeom>
        </p:spPr>
        <p:txBody>
          <a:bodyPr/>
          <a:lstStyle>
            <a:lvl1pPr marL="0" indent="0" algn="ctr">
              <a:buFontTx/>
              <a:buNone/>
              <a:defRPr sz="28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6" name="縦書きテキスト プレースホルダー 5">
            <a:extLst>
              <a:ext uri="{FF2B5EF4-FFF2-40B4-BE49-F238E27FC236}">
                <a16:creationId xmlns:a16="http://schemas.microsoft.com/office/drawing/2014/main" id="{9EC485BD-D30F-6E42-855E-0DF3F8D677DC}"/>
              </a:ext>
            </a:extLst>
          </p:cNvPr>
          <p:cNvSpPr>
            <a:spLocks noGrp="1"/>
          </p:cNvSpPr>
          <p:nvPr>
            <p:ph type="body" orient="vert" sz="quarter" idx="13" hasCustomPrompt="1"/>
          </p:nvPr>
        </p:nvSpPr>
        <p:spPr>
          <a:xfrm>
            <a:off x="457518" y="2085261"/>
            <a:ext cx="605472" cy="3143567"/>
          </a:xfrm>
          <a:prstGeom prst="rect">
            <a:avLst/>
          </a:prstGeom>
        </p:spPr>
        <p:txBody>
          <a:bodyPr vert="eaVert"/>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stStyle>
          <a:p>
            <a:pPr lvl="0"/>
            <a:r>
              <a:rPr kumimoji="1" lang="ja-JP" altLang="en-US"/>
              <a:t>まとめ</a:t>
            </a:r>
          </a:p>
        </p:txBody>
      </p:sp>
      <p:sp>
        <p:nvSpPr>
          <p:cNvPr id="11" name="テキスト プレースホルダー 10">
            <a:extLst>
              <a:ext uri="{FF2B5EF4-FFF2-40B4-BE49-F238E27FC236}">
                <a16:creationId xmlns:a16="http://schemas.microsoft.com/office/drawing/2014/main" id="{234D6E72-CF74-6D4F-A60A-44430829516F}"/>
              </a:ext>
            </a:extLst>
          </p:cNvPr>
          <p:cNvSpPr>
            <a:spLocks noGrp="1"/>
          </p:cNvSpPr>
          <p:nvPr>
            <p:ph type="body" sz="quarter" idx="14"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403674258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吹き出しセット">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88091796-E79A-BF43-866E-11B1CCED7BF6}"/>
              </a:ext>
            </a:extLst>
          </p:cNvPr>
          <p:cNvPicPr>
            <a:picLocks noChangeAspect="1"/>
          </p:cNvPicPr>
          <p:nvPr userDrawn="1"/>
        </p:nvPicPr>
        <p:blipFill>
          <a:blip r:embed="rId2"/>
          <a:stretch>
            <a:fillRect/>
          </a:stretch>
        </p:blipFill>
        <p:spPr>
          <a:xfrm>
            <a:off x="1224250" y="4861760"/>
            <a:ext cx="7380000" cy="1627940"/>
          </a:xfrm>
          <a:prstGeom prst="rect">
            <a:avLst/>
          </a:prstGeom>
        </p:spPr>
      </p:pic>
      <p:pic>
        <p:nvPicPr>
          <p:cNvPr id="10" name="図 9">
            <a:extLst>
              <a:ext uri="{FF2B5EF4-FFF2-40B4-BE49-F238E27FC236}">
                <a16:creationId xmlns:a16="http://schemas.microsoft.com/office/drawing/2014/main" id="{B6FB0A01-1F66-B546-8F1F-7788A8B412F2}"/>
              </a:ext>
            </a:extLst>
          </p:cNvPr>
          <p:cNvPicPr>
            <a:picLocks noChangeAspect="1"/>
          </p:cNvPicPr>
          <p:nvPr userDrawn="1"/>
        </p:nvPicPr>
        <p:blipFill>
          <a:blip r:embed="rId3"/>
          <a:stretch>
            <a:fillRect/>
          </a:stretch>
        </p:blipFill>
        <p:spPr>
          <a:xfrm>
            <a:off x="1404250" y="5430877"/>
            <a:ext cx="7200000" cy="1058823"/>
          </a:xfrm>
          <a:prstGeom prst="rect">
            <a:avLst/>
          </a:prstGeom>
        </p:spPr>
      </p:pic>
      <p:pic>
        <p:nvPicPr>
          <p:cNvPr id="9" name="図 8">
            <a:extLst>
              <a:ext uri="{FF2B5EF4-FFF2-40B4-BE49-F238E27FC236}">
                <a16:creationId xmlns:a16="http://schemas.microsoft.com/office/drawing/2014/main" id="{6553FC80-23C1-1243-93F4-016769B4F3E4}"/>
              </a:ext>
            </a:extLst>
          </p:cNvPr>
          <p:cNvPicPr>
            <a:picLocks noChangeAspect="1"/>
          </p:cNvPicPr>
          <p:nvPr userDrawn="1"/>
        </p:nvPicPr>
        <p:blipFill>
          <a:blip r:embed="rId4"/>
          <a:stretch>
            <a:fillRect/>
          </a:stretch>
        </p:blipFill>
        <p:spPr>
          <a:xfrm>
            <a:off x="1404250" y="5695581"/>
            <a:ext cx="7200000" cy="794119"/>
          </a:xfrm>
          <a:prstGeom prst="rect">
            <a:avLst/>
          </a:prstGeom>
        </p:spPr>
      </p:pic>
    </p:spTree>
    <p:extLst>
      <p:ext uri="{BB962C8B-B14F-4D97-AF65-F5344CB8AC3E}">
        <p14:creationId xmlns:p14="http://schemas.microsoft.com/office/powerpoint/2010/main" val="625366662"/>
      </p:ext>
    </p:extLst>
  </p:cSld>
  <p:clrMapOvr>
    <a:masterClrMapping/>
  </p:clrMapOvr>
  <p:extLst>
    <p:ext uri="{DCECCB84-F9BA-43D5-87BE-67443E8EF086}">
      <p15:sldGuideLst xmlns:p15="http://schemas.microsoft.com/office/powerpoint/2012/main">
        <p15:guide id="1" pos="226" userDrawn="1">
          <p15:clr>
            <a:srgbClr val="FBAE40"/>
          </p15:clr>
        </p15:guide>
        <p15:guide id="2" orient="horz" pos="4088" userDrawn="1">
          <p15:clr>
            <a:srgbClr val="FBAE40"/>
          </p15:clr>
        </p15:guide>
        <p15:guide id="3" pos="54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解説2">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2477AD4-A904-4449-A805-D85935A847F4}"/>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1103C55-219C-6E4D-BBB3-1F78C18BC2EF}"/>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5" name="テキスト プレースホルダー 4">
            <a:extLst>
              <a:ext uri="{FF2B5EF4-FFF2-40B4-BE49-F238E27FC236}">
                <a16:creationId xmlns:a16="http://schemas.microsoft.com/office/drawing/2014/main" id="{05B3F8C5-8FE3-E549-8366-24A81A3FA742}"/>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12" name="テキスト プレースホルダー 10">
            <a:extLst>
              <a:ext uri="{FF2B5EF4-FFF2-40B4-BE49-F238E27FC236}">
                <a16:creationId xmlns:a16="http://schemas.microsoft.com/office/drawing/2014/main" id="{4ED226C1-7D10-4341-9394-3DD237E4C6A0}"/>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1021760748"/>
      </p:ext>
    </p:extLst>
  </p:cSld>
  <p:clrMapOvr>
    <a:masterClrMapping/>
  </p:clrMapOvr>
  <p:extLst>
    <p:ext uri="{DCECCB84-F9BA-43D5-87BE-67443E8EF086}">
      <p15:sldGuideLst xmlns:p15="http://schemas.microsoft.com/office/powerpoint/2012/main">
        <p15:guide id="1" orient="horz" pos="4088">
          <p15:clr>
            <a:srgbClr val="FBAE40"/>
          </p15:clr>
        </p15:guide>
        <p15:guide id="2" pos="226">
          <p15:clr>
            <a:srgbClr val="FBAE40"/>
          </p15:clr>
        </p15:guide>
        <p15:guide id="3" pos="5534">
          <p15:clr>
            <a:srgbClr val="FBAE40"/>
          </p15:clr>
        </p15:guide>
        <p15:guide id="4" pos="54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表紙">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65998FA-277A-914F-A546-E2F9220D4F44}"/>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5" name="テキスト プレースホルダー 4">
            <a:extLst>
              <a:ext uri="{FF2B5EF4-FFF2-40B4-BE49-F238E27FC236}">
                <a16:creationId xmlns:a16="http://schemas.microsoft.com/office/drawing/2014/main" id="{CA95B3E4-EC56-BA47-A24A-25F883451D41}"/>
              </a:ext>
            </a:extLst>
          </p:cNvPr>
          <p:cNvSpPr>
            <a:spLocks noGrp="1"/>
          </p:cNvSpPr>
          <p:nvPr>
            <p:ph type="body" sz="quarter" idx="10" hasCustomPrompt="1"/>
          </p:nvPr>
        </p:nvSpPr>
        <p:spPr>
          <a:xfrm>
            <a:off x="1590357" y="338216"/>
            <a:ext cx="5963285" cy="629920"/>
          </a:xfrm>
          <a:prstGeom prst="rect">
            <a:avLst/>
          </a:prstGeom>
        </p:spPr>
        <p:txBody>
          <a:bodyPr/>
          <a:lstStyle>
            <a:lvl1pPr marL="0" indent="0" algn="ctr">
              <a:buFontTx/>
              <a:buNone/>
              <a:defRPr sz="32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10" name="テキスト プレースホルダー 4">
            <a:extLst>
              <a:ext uri="{FF2B5EF4-FFF2-40B4-BE49-F238E27FC236}">
                <a16:creationId xmlns:a16="http://schemas.microsoft.com/office/drawing/2014/main" id="{D7FB7AC8-509D-A94A-BE49-9D0256D05B45}"/>
              </a:ext>
            </a:extLst>
          </p:cNvPr>
          <p:cNvSpPr>
            <a:spLocks noGrp="1"/>
          </p:cNvSpPr>
          <p:nvPr>
            <p:ph type="body" sz="quarter" idx="12" hasCustomPrompt="1"/>
          </p:nvPr>
        </p:nvSpPr>
        <p:spPr>
          <a:xfrm>
            <a:off x="673417" y="2711043"/>
            <a:ext cx="7797165" cy="965200"/>
          </a:xfrm>
          <a:prstGeom prst="rect">
            <a:avLst/>
          </a:prstGeom>
        </p:spPr>
        <p:txBody>
          <a:bodyPr/>
          <a:lstStyle>
            <a:lvl1pPr marL="0" indent="0" algn="ctr">
              <a:buFontTx/>
              <a:buNone/>
              <a:defRPr sz="60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章のタイトル</a:t>
            </a:r>
          </a:p>
        </p:txBody>
      </p:sp>
      <p:sp>
        <p:nvSpPr>
          <p:cNvPr id="12" name="テキスト プレースホルダー 4">
            <a:extLst>
              <a:ext uri="{FF2B5EF4-FFF2-40B4-BE49-F238E27FC236}">
                <a16:creationId xmlns:a16="http://schemas.microsoft.com/office/drawing/2014/main" id="{241F07A8-7F62-424D-B21D-0BD0DFE76CD0}"/>
              </a:ext>
            </a:extLst>
          </p:cNvPr>
          <p:cNvSpPr>
            <a:spLocks noGrp="1"/>
          </p:cNvSpPr>
          <p:nvPr>
            <p:ph type="body" sz="quarter" idx="13" hasCustomPrompt="1"/>
          </p:nvPr>
        </p:nvSpPr>
        <p:spPr>
          <a:xfrm>
            <a:off x="673417" y="3906626"/>
            <a:ext cx="7797165"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サブタイトル</a:t>
            </a:r>
          </a:p>
        </p:txBody>
      </p:sp>
      <p:sp>
        <p:nvSpPr>
          <p:cNvPr id="11" name="テキスト プレースホルダー 4">
            <a:extLst>
              <a:ext uri="{FF2B5EF4-FFF2-40B4-BE49-F238E27FC236}">
                <a16:creationId xmlns:a16="http://schemas.microsoft.com/office/drawing/2014/main" id="{FC6B2458-8D92-F84F-A32D-40C85E5A1AEF}"/>
              </a:ext>
            </a:extLst>
          </p:cNvPr>
          <p:cNvSpPr>
            <a:spLocks noGrp="1"/>
          </p:cNvSpPr>
          <p:nvPr>
            <p:ph type="body" sz="quarter" idx="14" hasCustomPrompt="1"/>
          </p:nvPr>
        </p:nvSpPr>
        <p:spPr>
          <a:xfrm>
            <a:off x="1590357" y="1829474"/>
            <a:ext cx="5963285" cy="424627"/>
          </a:xfrm>
          <a:prstGeom prst="rect">
            <a:avLst/>
          </a:prstGeom>
        </p:spPr>
        <p:txBody>
          <a:bodyPr/>
          <a:lstStyle>
            <a:lvl1pPr marL="0" indent="0" algn="ctr">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避難のポイント</a:t>
            </a:r>
          </a:p>
        </p:txBody>
      </p:sp>
    </p:spTree>
    <p:extLst>
      <p:ext uri="{BB962C8B-B14F-4D97-AF65-F5344CB8AC3E}">
        <p14:creationId xmlns:p14="http://schemas.microsoft.com/office/powerpoint/2010/main" val="3135554901"/>
      </p:ext>
    </p:extLst>
  </p:cSld>
  <p:clrMapOvr>
    <a:masterClrMapping/>
  </p:clrMapOvr>
  <p:extLst>
    <p:ext uri="{DCECCB84-F9BA-43D5-87BE-67443E8EF086}">
      <p15:sldGuideLst xmlns:p15="http://schemas.microsoft.com/office/powerpoint/2012/main">
        <p15:guide id="1" orient="horz" pos="1706">
          <p15:clr>
            <a:srgbClr val="FBAE40"/>
          </p15:clr>
        </p15:guide>
        <p15:guide id="2" pos="2880">
          <p15:clr>
            <a:srgbClr val="FBAE40"/>
          </p15:clr>
        </p15:guide>
        <p15:guide id="3" orient="horz" pos="4133">
          <p15:clr>
            <a:srgbClr val="FBAE40"/>
          </p15:clr>
        </p15:guide>
        <p15:guide id="4" orient="horz" pos="2319">
          <p15:clr>
            <a:srgbClr val="FBAE40"/>
          </p15:clr>
        </p15:guide>
        <p15:guide id="5" orient="horz" pos="2455">
          <p15:clr>
            <a:srgbClr val="FBAE40"/>
          </p15:clr>
        </p15:guide>
        <p15:guide id="6" orient="horz" pos="2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367713"/>
      </p:ext>
    </p:extLst>
  </p:cSld>
  <p:clrMap bg1="dk1" tx1="lt1" bg2="dk2" tx2="lt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84" r:id="rId6"/>
    <p:sldLayoutId id="2147483685" r:id="rId7"/>
    <p:sldLayoutId id="2147483686" r:id="rId8"/>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4.xml"/><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0.png"/><Relationship Id="rId4" Type="http://schemas.openxmlformats.org/officeDocument/2006/relationships/hyperlink" Target="https://www.gsi.go.jp/CHIRIKYOUIKU/index.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DA2077-0357-7E46-A2F0-67CD8F27B463}"/>
              </a:ext>
            </a:extLst>
          </p:cNvPr>
          <p:cNvSpPr>
            <a:spLocks noGrp="1"/>
          </p:cNvSpPr>
          <p:nvPr>
            <p:ph type="body" sz="quarter" idx="12"/>
          </p:nvPr>
        </p:nvSpPr>
        <p:spPr>
          <a:xfrm>
            <a:off x="0" y="2711043"/>
            <a:ext cx="9143999" cy="965200"/>
          </a:xfrm>
        </p:spPr>
        <p:txBody>
          <a:bodyPr/>
          <a:lstStyle/>
          <a:p>
            <a:r>
              <a:rPr kumimoji="1" lang="ja-JP" altLang="en-US">
                <a:solidFill>
                  <a:srgbClr val="404040"/>
                </a:solidFill>
              </a:rPr>
              <a:t>みんなで意見交換</a:t>
            </a:r>
          </a:p>
        </p:txBody>
      </p:sp>
      <p:sp>
        <p:nvSpPr>
          <p:cNvPr id="4" name="テキスト プレースホルダー 3">
            <a:extLst>
              <a:ext uri="{FF2B5EF4-FFF2-40B4-BE49-F238E27FC236}">
                <a16:creationId xmlns:a16="http://schemas.microsoft.com/office/drawing/2014/main" id="{30CD44B9-D896-DF4E-B0DC-54F5EB34D8F3}"/>
              </a:ext>
            </a:extLst>
          </p:cNvPr>
          <p:cNvSpPr>
            <a:spLocks noGrp="1"/>
          </p:cNvSpPr>
          <p:nvPr>
            <p:ph type="body" sz="quarter" idx="13"/>
          </p:nvPr>
        </p:nvSpPr>
        <p:spPr>
          <a:xfrm>
            <a:off x="0" y="3906626"/>
            <a:ext cx="9143999" cy="629920"/>
          </a:xfrm>
        </p:spPr>
        <p:txBody>
          <a:bodyPr/>
          <a:lstStyle/>
          <a:p>
            <a:r>
              <a:rPr kumimoji="1" lang="ja-JP" altLang="en-US">
                <a:solidFill>
                  <a:srgbClr val="404040"/>
                </a:solidFill>
              </a:rPr>
              <a:t>誤解や、疑問、不安を解消しよう</a:t>
            </a:r>
          </a:p>
        </p:txBody>
      </p:sp>
      <p:sp>
        <p:nvSpPr>
          <p:cNvPr id="5" name="テキスト プレースホルダー 4">
            <a:extLst>
              <a:ext uri="{FF2B5EF4-FFF2-40B4-BE49-F238E27FC236}">
                <a16:creationId xmlns:a16="http://schemas.microsoft.com/office/drawing/2014/main" id="{E729A954-73CF-0F40-B94C-7697D56294E0}"/>
              </a:ext>
            </a:extLst>
          </p:cNvPr>
          <p:cNvSpPr>
            <a:spLocks noGrp="1"/>
          </p:cNvSpPr>
          <p:nvPr>
            <p:ph type="body" sz="quarter" idx="14"/>
          </p:nvPr>
        </p:nvSpPr>
        <p:spPr/>
        <p:txBody>
          <a:bodyPr/>
          <a:lstStyle/>
          <a:p>
            <a:r>
              <a:rPr kumimoji="1" lang="ja-JP" altLang="en-US"/>
              <a:t>グループワーク</a:t>
            </a:r>
          </a:p>
        </p:txBody>
      </p:sp>
      <p:sp>
        <p:nvSpPr>
          <p:cNvPr id="9" name="テキスト ボックス 8">
            <a:extLst>
              <a:ext uri="{FF2B5EF4-FFF2-40B4-BE49-F238E27FC236}">
                <a16:creationId xmlns:a16="http://schemas.microsoft.com/office/drawing/2014/main" id="{D40E587C-A710-E648-AE37-E09C31E3CD59}"/>
              </a:ext>
            </a:extLst>
          </p:cNvPr>
          <p:cNvSpPr txBox="1"/>
          <p:nvPr/>
        </p:nvSpPr>
        <p:spPr>
          <a:xfrm>
            <a:off x="4777550" y="2558735"/>
            <a:ext cx="2770310" cy="246221"/>
          </a:xfrm>
          <a:prstGeom prst="rect">
            <a:avLst/>
          </a:prstGeom>
          <a:noFill/>
        </p:spPr>
        <p:txBody>
          <a:bodyPr wrap="none" rtlCol="0">
            <a:spAutoFit/>
          </a:bodyPr>
          <a:lstStyle/>
          <a:p>
            <a:r>
              <a:rPr kumimoji="1" lang="ja-JP" altLang="en-US" sz="1000" dirty="0">
                <a:solidFill>
                  <a:srgbClr val="404040"/>
                </a:solidFill>
                <a:latin typeface="Meiryo" panose="020B0604030504040204" pitchFamily="34" charset="-128"/>
                <a:ea typeface="Meiryo" panose="020B0604030504040204" pitchFamily="34" charset="-128"/>
              </a:rPr>
              <a:t>い             けん            こう            かん</a:t>
            </a:r>
          </a:p>
        </p:txBody>
      </p:sp>
      <p:sp>
        <p:nvSpPr>
          <p:cNvPr id="11" name="テキスト ボックス 10">
            <a:extLst>
              <a:ext uri="{FF2B5EF4-FFF2-40B4-BE49-F238E27FC236}">
                <a16:creationId xmlns:a16="http://schemas.microsoft.com/office/drawing/2014/main" id="{0CB676CE-0BB1-3B4B-952C-51550FA57E87}"/>
              </a:ext>
            </a:extLst>
          </p:cNvPr>
          <p:cNvSpPr txBox="1"/>
          <p:nvPr/>
        </p:nvSpPr>
        <p:spPr>
          <a:xfrm>
            <a:off x="1590003" y="3729830"/>
            <a:ext cx="742511"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ご    かい</a:t>
            </a:r>
            <a:endParaRPr kumimoji="1" lang="en-US" altLang="ja-JP" sz="1000" dirty="0">
              <a:solidFill>
                <a:srgbClr val="404040"/>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6E121334-EDCC-7A41-9FD1-8E65A46717F9}"/>
              </a:ext>
            </a:extLst>
          </p:cNvPr>
          <p:cNvSpPr txBox="1"/>
          <p:nvPr/>
        </p:nvSpPr>
        <p:spPr>
          <a:xfrm>
            <a:off x="5570722" y="3729830"/>
            <a:ext cx="912430"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かい  しょう</a:t>
            </a:r>
          </a:p>
        </p:txBody>
      </p:sp>
      <p:sp>
        <p:nvSpPr>
          <p:cNvPr id="14" name="テキスト ボックス 13">
            <a:extLst>
              <a:ext uri="{FF2B5EF4-FFF2-40B4-BE49-F238E27FC236}">
                <a16:creationId xmlns:a16="http://schemas.microsoft.com/office/drawing/2014/main" id="{F0FDBFC3-C27A-5F46-8511-6EA772965052}"/>
              </a:ext>
            </a:extLst>
          </p:cNvPr>
          <p:cNvSpPr txBox="1"/>
          <p:nvPr/>
        </p:nvSpPr>
        <p:spPr>
          <a:xfrm>
            <a:off x="3194338" y="3729830"/>
            <a:ext cx="742511"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ぎ    もん</a:t>
            </a:r>
            <a:endParaRPr kumimoji="1" lang="en-US" altLang="ja-JP" sz="1000" dirty="0">
              <a:solidFill>
                <a:srgbClr val="404040"/>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CC9ED49B-214B-3B4C-977F-66CF0E041CC8}"/>
              </a:ext>
            </a:extLst>
          </p:cNvPr>
          <p:cNvSpPr txBox="1"/>
          <p:nvPr/>
        </p:nvSpPr>
        <p:spPr>
          <a:xfrm>
            <a:off x="4412739" y="3729830"/>
            <a:ext cx="785793"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ふ     あん</a:t>
            </a:r>
            <a:endParaRPr kumimoji="1" lang="en-US" altLang="ja-JP" sz="1000" dirty="0">
              <a:solidFill>
                <a:srgbClr val="404040"/>
              </a:solidFill>
              <a:latin typeface="Meiryo" panose="020B0604030504040204" pitchFamily="34" charset="-128"/>
              <a:ea typeface="Meiryo" panose="020B0604030504040204" pitchFamily="34" charset="-128"/>
            </a:endParaRPr>
          </a:p>
        </p:txBody>
      </p:sp>
      <p:pic>
        <p:nvPicPr>
          <p:cNvPr id="10" name="図 9">
            <a:extLst>
              <a:ext uri="{FF2B5EF4-FFF2-40B4-BE49-F238E27FC236}">
                <a16:creationId xmlns:a16="http://schemas.microsoft.com/office/drawing/2014/main" id="{1FCB1ECB-F998-2A40-87ED-75AA36C5B83A}"/>
              </a:ext>
            </a:extLst>
          </p:cNvPr>
          <p:cNvPicPr>
            <a:picLocks noChangeAspect="1"/>
          </p:cNvPicPr>
          <p:nvPr/>
        </p:nvPicPr>
        <p:blipFill>
          <a:blip r:embed="rId3"/>
          <a:stretch>
            <a:fillRect/>
          </a:stretch>
        </p:blipFill>
        <p:spPr>
          <a:xfrm>
            <a:off x="4148687" y="4171092"/>
            <a:ext cx="3470024" cy="2313350"/>
          </a:xfrm>
          <a:prstGeom prst="rect">
            <a:avLst/>
          </a:prstGeom>
        </p:spPr>
      </p:pic>
      <p:sp>
        <p:nvSpPr>
          <p:cNvPr id="16" name="テキスト プレースホルダー 1">
            <a:extLst>
              <a:ext uri="{FF2B5EF4-FFF2-40B4-BE49-F238E27FC236}">
                <a16:creationId xmlns:a16="http://schemas.microsoft.com/office/drawing/2014/main" id="{62E43D08-D0CA-D442-937E-1CBF55B54F29}"/>
              </a:ext>
            </a:extLst>
          </p:cNvPr>
          <p:cNvSpPr>
            <a:spLocks noGrp="1"/>
          </p:cNvSpPr>
          <p:nvPr>
            <p:ph type="body" sz="quarter" idx="10"/>
          </p:nvPr>
        </p:nvSpPr>
        <p:spPr>
          <a:xfrm>
            <a:off x="1590357" y="338216"/>
            <a:ext cx="5963285" cy="629920"/>
          </a:xfrm>
        </p:spPr>
        <p:txBody>
          <a:bodyPr/>
          <a:lstStyle/>
          <a:p>
            <a:r>
              <a:rPr kumimoji="1" lang="ja-JP" altLang="en-US"/>
              <a:t>大雨の時にどう逃げる</a:t>
            </a:r>
          </a:p>
          <a:p>
            <a:endParaRPr kumimoji="1" lang="ja-JP" altLang="en-US"/>
          </a:p>
        </p:txBody>
      </p:sp>
      <p:sp>
        <p:nvSpPr>
          <p:cNvPr id="17" name="テキスト ボックス 16">
            <a:extLst>
              <a:ext uri="{FF2B5EF4-FFF2-40B4-BE49-F238E27FC236}">
                <a16:creationId xmlns:a16="http://schemas.microsoft.com/office/drawing/2014/main" id="{2DD7E5A1-FFD7-6E45-A818-B536E314F77D}"/>
              </a:ext>
            </a:extLst>
          </p:cNvPr>
          <p:cNvSpPr txBox="1"/>
          <p:nvPr/>
        </p:nvSpPr>
        <p:spPr>
          <a:xfrm>
            <a:off x="2525328" y="172241"/>
            <a:ext cx="827471"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おお   あめ</a:t>
            </a:r>
          </a:p>
        </p:txBody>
      </p:sp>
      <p:sp>
        <p:nvSpPr>
          <p:cNvPr id="18" name="テキスト ボックス 17">
            <a:extLst>
              <a:ext uri="{FF2B5EF4-FFF2-40B4-BE49-F238E27FC236}">
                <a16:creationId xmlns:a16="http://schemas.microsoft.com/office/drawing/2014/main" id="{CB62C3EF-01AC-8F46-9973-1B1799FBA948}"/>
              </a:ext>
            </a:extLst>
          </p:cNvPr>
          <p:cNvSpPr txBox="1"/>
          <p:nvPr/>
        </p:nvSpPr>
        <p:spPr>
          <a:xfrm>
            <a:off x="5470365" y="172241"/>
            <a:ext cx="31290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に</a:t>
            </a:r>
          </a:p>
        </p:txBody>
      </p:sp>
      <p:sp>
        <p:nvSpPr>
          <p:cNvPr id="19" name="テキスト ボックス 18">
            <a:extLst>
              <a:ext uri="{FF2B5EF4-FFF2-40B4-BE49-F238E27FC236}">
                <a16:creationId xmlns:a16="http://schemas.microsoft.com/office/drawing/2014/main" id="{02A918BD-0806-5D4B-942D-BC3EFF3CBF23}"/>
              </a:ext>
            </a:extLst>
          </p:cNvPr>
          <p:cNvSpPr txBox="1"/>
          <p:nvPr/>
        </p:nvSpPr>
        <p:spPr>
          <a:xfrm>
            <a:off x="3741749" y="17224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とき</a:t>
            </a:r>
          </a:p>
        </p:txBody>
      </p:sp>
      <p:pic>
        <p:nvPicPr>
          <p:cNvPr id="8" name="図 7" descr="アイコン&#10;&#10;中程度の精度で自動的に生成された説明">
            <a:extLst>
              <a:ext uri="{FF2B5EF4-FFF2-40B4-BE49-F238E27FC236}">
                <a16:creationId xmlns:a16="http://schemas.microsoft.com/office/drawing/2014/main" id="{D97386FA-C410-458C-B769-AA3FD09C3E2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738533" y="5120657"/>
            <a:ext cx="894192" cy="1363785"/>
          </a:xfrm>
          <a:prstGeom prst="rect">
            <a:avLst/>
          </a:prstGeom>
        </p:spPr>
      </p:pic>
      <p:sp>
        <p:nvSpPr>
          <p:cNvPr id="20" name="正方形/長方形 19">
            <a:extLst>
              <a:ext uri="{FF2B5EF4-FFF2-40B4-BE49-F238E27FC236}">
                <a16:creationId xmlns:a16="http://schemas.microsoft.com/office/drawing/2014/main" id="{988F642F-E923-4B68-8D3F-6ACD25A23005}"/>
              </a:ext>
            </a:extLst>
          </p:cNvPr>
          <p:cNvSpPr/>
          <p:nvPr/>
        </p:nvSpPr>
        <p:spPr>
          <a:xfrm>
            <a:off x="2526150" y="6416563"/>
            <a:ext cx="1257726" cy="423193"/>
          </a:xfrm>
          <a:prstGeom prst="rect">
            <a:avLst/>
          </a:prstGeom>
        </p:spPr>
        <p:txBody>
          <a:bodyPr wrap="square">
            <a:spAutoFit/>
          </a:bodyPr>
          <a:lstStyle/>
          <a:p>
            <a:pPr algn="ctr">
              <a:lnSpc>
                <a:spcPts val="2800"/>
              </a:lnSpc>
            </a:pPr>
            <a:r>
              <a:rPr lang="en-US" altLang="ja-JP" sz="1600" b="1" dirty="0">
                <a:solidFill>
                  <a:srgbClr val="404040"/>
                </a:solidFill>
                <a:latin typeface="Meiryo" panose="020B0604030504040204" pitchFamily="34" charset="-128"/>
                <a:ea typeface="Meiryo" panose="020B0604030504040204" pitchFamily="34" charset="-128"/>
              </a:rPr>
              <a:t>WEB</a:t>
            </a:r>
            <a:r>
              <a:rPr lang="ja-JP" altLang="en-US" sz="1600" b="1" dirty="0">
                <a:solidFill>
                  <a:srgbClr val="404040"/>
                </a:solidFill>
                <a:latin typeface="Meiryo" panose="020B0604030504040204" pitchFamily="34" charset="-128"/>
                <a:ea typeface="Meiryo" panose="020B0604030504040204" pitchFamily="34" charset="-128"/>
              </a:rPr>
              <a:t>会議</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91489DC-5EE1-4064-9A09-A34B41F74D25}"/>
              </a:ext>
            </a:extLst>
          </p:cNvPr>
          <p:cNvSpPr/>
          <p:nvPr/>
        </p:nvSpPr>
        <p:spPr>
          <a:xfrm>
            <a:off x="5254836" y="6434807"/>
            <a:ext cx="1257726" cy="423193"/>
          </a:xfrm>
          <a:prstGeom prst="rect">
            <a:avLst/>
          </a:prstGeom>
        </p:spPr>
        <p:txBody>
          <a:bodyPr wrap="square">
            <a:spAutoFit/>
          </a:bodyPr>
          <a:lstStyle/>
          <a:p>
            <a:pPr algn="ctr">
              <a:lnSpc>
                <a:spcPts val="2800"/>
              </a:lnSpc>
            </a:pPr>
            <a:r>
              <a:rPr lang="ja-JP" altLang="en-US" sz="1600" b="1" dirty="0">
                <a:solidFill>
                  <a:srgbClr val="404040"/>
                </a:solidFill>
                <a:latin typeface="Meiryo" panose="020B0604030504040204" pitchFamily="34" charset="-128"/>
                <a:ea typeface="Meiryo" panose="020B0604030504040204" pitchFamily="34" charset="-128"/>
              </a:rPr>
              <a:t>研修</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94FD5969-143B-4D95-A571-6E0058EFDB2A}"/>
              </a:ext>
            </a:extLst>
          </p:cNvPr>
          <p:cNvSpPr txBox="1"/>
          <p:nvPr/>
        </p:nvSpPr>
        <p:spPr>
          <a:xfrm>
            <a:off x="7656789" y="5220777"/>
            <a:ext cx="1205779" cy="246221"/>
          </a:xfrm>
          <a:prstGeom prst="rect">
            <a:avLst/>
          </a:prstGeom>
          <a:noFill/>
        </p:spPr>
        <p:txBody>
          <a:bodyPr wrap="none" rtlCol="0">
            <a:spAutoFit/>
          </a:bodyPr>
          <a:lstStyle/>
          <a:p>
            <a:pPr algn="r"/>
            <a:r>
              <a:rPr kumimoji="1" lang="ja-JP" altLang="en-US" sz="1000" dirty="0">
                <a:solidFill>
                  <a:srgbClr val="404040"/>
                </a:solidFill>
                <a:latin typeface="Meiryo" panose="020B0604030504040204" pitchFamily="34" charset="-128"/>
                <a:ea typeface="Meiryo" panose="020B0604030504040204" pitchFamily="34" charset="-128"/>
              </a:rPr>
              <a:t>気象庁</a:t>
            </a:r>
            <a:r>
              <a:rPr kumimoji="1" lang="en-US" altLang="ja-JP" sz="1000" dirty="0">
                <a:solidFill>
                  <a:srgbClr val="404040"/>
                </a:solidFill>
                <a:latin typeface="Meiryo" panose="020B0604030504040204" pitchFamily="34" charset="-128"/>
                <a:ea typeface="Meiryo" panose="020B0604030504040204" pitchFamily="34" charset="-128"/>
              </a:rPr>
              <a:t> </a:t>
            </a:r>
            <a:r>
              <a:rPr kumimoji="1" lang="ja-JP" altLang="en-US" sz="1000" dirty="0">
                <a:solidFill>
                  <a:srgbClr val="404040"/>
                </a:solidFill>
                <a:latin typeface="Meiryo" panose="020B0604030504040204" pitchFamily="34" charset="-128"/>
                <a:ea typeface="Meiryo" panose="020B0604030504040204" pitchFamily="34" charset="-128"/>
              </a:rPr>
              <a:t>令和</a:t>
            </a:r>
            <a:r>
              <a:rPr kumimoji="1" lang="en-US" altLang="ja-JP" sz="1000" dirty="0">
                <a:solidFill>
                  <a:srgbClr val="404040"/>
                </a:solidFill>
                <a:latin typeface="Meiryo" panose="020B0604030504040204" pitchFamily="34" charset="-128"/>
                <a:ea typeface="Meiryo" panose="020B0604030504040204" pitchFamily="34" charset="-128"/>
              </a:rPr>
              <a:t>3</a:t>
            </a:r>
            <a:r>
              <a:rPr kumimoji="1" lang="ja-JP" altLang="en-US" sz="1000" dirty="0">
                <a:solidFill>
                  <a:srgbClr val="404040"/>
                </a:solidFill>
                <a:latin typeface="Meiryo" panose="020B0604030504040204" pitchFamily="34" charset="-128"/>
                <a:ea typeface="Meiryo" panose="020B0604030504040204" pitchFamily="34" charset="-128"/>
              </a:rPr>
              <a:t>年春</a:t>
            </a:r>
          </a:p>
        </p:txBody>
      </p:sp>
    </p:spTree>
    <p:extLst>
      <p:ext uri="{BB962C8B-B14F-4D97-AF65-F5344CB8AC3E}">
        <p14:creationId xmlns:p14="http://schemas.microsoft.com/office/powerpoint/2010/main" val="953934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QR コード&#10;&#10;自動的に生成された説明">
            <a:extLst>
              <a:ext uri="{FF2B5EF4-FFF2-40B4-BE49-F238E27FC236}">
                <a16:creationId xmlns:a16="http://schemas.microsoft.com/office/drawing/2014/main" id="{DD1A0726-C93A-4351-A435-CAA659CBEE0A}"/>
              </a:ext>
            </a:extLst>
          </p:cNvPr>
          <p:cNvPicPr>
            <a:picLocks noChangeAspect="1"/>
          </p:cNvPicPr>
          <p:nvPr/>
        </p:nvPicPr>
        <p:blipFill>
          <a:blip r:embed="rId3"/>
          <a:stretch>
            <a:fillRect/>
          </a:stretch>
        </p:blipFill>
        <p:spPr>
          <a:xfrm>
            <a:off x="6809677" y="4996197"/>
            <a:ext cx="1924895" cy="738459"/>
          </a:xfrm>
          <a:prstGeom prst="rect">
            <a:avLst/>
          </a:prstGeom>
        </p:spPr>
      </p:pic>
      <p:sp>
        <p:nvSpPr>
          <p:cNvPr id="58" name="正方形/長方形 57">
            <a:extLst>
              <a:ext uri="{FF2B5EF4-FFF2-40B4-BE49-F238E27FC236}">
                <a16:creationId xmlns:a16="http://schemas.microsoft.com/office/drawing/2014/main" id="{1F0CE91A-D63B-EA49-9614-4588681D324A}"/>
              </a:ext>
            </a:extLst>
          </p:cNvPr>
          <p:cNvSpPr/>
          <p:nvPr/>
        </p:nvSpPr>
        <p:spPr>
          <a:xfrm>
            <a:off x="358774" y="1210843"/>
            <a:ext cx="8426451" cy="1385405"/>
          </a:xfrm>
          <a:prstGeom prst="rec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8927F036-CF90-CB4B-9122-AE605B3922A4}"/>
              </a:ext>
            </a:extLst>
          </p:cNvPr>
          <p:cNvSpPr>
            <a:spLocks noGrp="1"/>
          </p:cNvSpPr>
          <p:nvPr>
            <p:ph type="body" sz="quarter" idx="11"/>
          </p:nvPr>
        </p:nvSpPr>
        <p:spPr/>
        <p:txBody>
          <a:bodyPr/>
          <a:lstStyle/>
          <a:p>
            <a:r>
              <a:rPr kumimoji="1" lang="en-US" altLang="ja-JP" dirty="0"/>
              <a:t>10</a:t>
            </a:r>
            <a:endParaRPr kumimoji="1" lang="ja-JP" altLang="en-US"/>
          </a:p>
        </p:txBody>
      </p:sp>
      <p:sp>
        <p:nvSpPr>
          <p:cNvPr id="19" name="テキスト プレースホルダー 3">
            <a:extLst>
              <a:ext uri="{FF2B5EF4-FFF2-40B4-BE49-F238E27FC236}">
                <a16:creationId xmlns:a16="http://schemas.microsoft.com/office/drawing/2014/main" id="{C033D694-BF37-0C4C-A0DA-0BD65640199C}"/>
              </a:ext>
            </a:extLst>
          </p:cNvPr>
          <p:cNvSpPr txBox="1">
            <a:spLocks/>
          </p:cNvSpPr>
          <p:nvPr/>
        </p:nvSpPr>
        <p:spPr>
          <a:xfrm>
            <a:off x="2292283" y="180896"/>
            <a:ext cx="5859258"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a:solidFill>
                  <a:schemeClr val="tx1"/>
                </a:solidFill>
              </a:rPr>
              <a:t>警戒レベルと避難を促す情報</a:t>
            </a:r>
          </a:p>
        </p:txBody>
      </p:sp>
      <p:sp>
        <p:nvSpPr>
          <p:cNvPr id="20" name="テキスト ボックス 19">
            <a:extLst>
              <a:ext uri="{FF2B5EF4-FFF2-40B4-BE49-F238E27FC236}">
                <a16:creationId xmlns:a16="http://schemas.microsoft.com/office/drawing/2014/main" id="{10F27E1C-200C-144D-9D1C-1FBED1C4CBDC}"/>
              </a:ext>
            </a:extLst>
          </p:cNvPr>
          <p:cNvSpPr txBox="1"/>
          <p:nvPr/>
        </p:nvSpPr>
        <p:spPr>
          <a:xfrm>
            <a:off x="2334902" y="133197"/>
            <a:ext cx="784190" cy="246221"/>
          </a:xfrm>
          <a:prstGeom prst="rect">
            <a:avLst/>
          </a:prstGeom>
          <a:noFill/>
        </p:spPr>
        <p:txBody>
          <a:bodyPr wrap="none" rtlCol="0">
            <a:spAutoFit/>
          </a:bodyPr>
          <a:lstStyle/>
          <a:p>
            <a:pPr algn="ctr"/>
            <a:r>
              <a:rPr kumimoji="1" lang="ja-JP" altLang="en-US" sz="1000" dirty="0"/>
              <a:t>けい   かい</a:t>
            </a:r>
          </a:p>
        </p:txBody>
      </p:sp>
      <p:sp>
        <p:nvSpPr>
          <p:cNvPr id="22" name="テキスト ボックス 21">
            <a:extLst>
              <a:ext uri="{FF2B5EF4-FFF2-40B4-BE49-F238E27FC236}">
                <a16:creationId xmlns:a16="http://schemas.microsoft.com/office/drawing/2014/main" id="{943D571A-A371-5049-9A0E-09A65439090C}"/>
              </a:ext>
            </a:extLst>
          </p:cNvPr>
          <p:cNvSpPr txBox="1"/>
          <p:nvPr/>
        </p:nvSpPr>
        <p:spPr>
          <a:xfrm>
            <a:off x="173836" y="285597"/>
            <a:ext cx="1609436" cy="400110"/>
          </a:xfrm>
          <a:prstGeom prst="rect">
            <a:avLst/>
          </a:prstGeom>
          <a:noFill/>
        </p:spPr>
        <p:txBody>
          <a:bodyPr wrap="square" rtlCol="0">
            <a:spAutoFit/>
          </a:bodyPr>
          <a:lstStyle/>
          <a:p>
            <a:pPr algn="ctr"/>
            <a:r>
              <a:rPr kumimoji="1" lang="ja-JP" altLang="en-US" sz="2400" b="1"/>
              <a:t>おさらい</a:t>
            </a:r>
          </a:p>
        </p:txBody>
      </p:sp>
      <p:sp>
        <p:nvSpPr>
          <p:cNvPr id="23" name="テキスト ボックス 22">
            <a:extLst>
              <a:ext uri="{FF2B5EF4-FFF2-40B4-BE49-F238E27FC236}">
                <a16:creationId xmlns:a16="http://schemas.microsoft.com/office/drawing/2014/main" id="{D4AB06F2-D68A-864B-9CA4-F4DD38BC7CBB}"/>
              </a:ext>
            </a:extLst>
          </p:cNvPr>
          <p:cNvSpPr txBox="1"/>
          <p:nvPr/>
        </p:nvSpPr>
        <p:spPr>
          <a:xfrm>
            <a:off x="4533461" y="133197"/>
            <a:ext cx="713658" cy="246221"/>
          </a:xfrm>
          <a:prstGeom prst="rect">
            <a:avLst/>
          </a:prstGeom>
          <a:noFill/>
        </p:spPr>
        <p:txBody>
          <a:bodyPr wrap="none" rtlCol="0">
            <a:spAutoFit/>
          </a:bodyPr>
          <a:lstStyle/>
          <a:p>
            <a:pPr algn="ctr"/>
            <a:r>
              <a:rPr kumimoji="1" lang="ja-JP" altLang="en-US" sz="1000" dirty="0"/>
              <a:t>ひ     なん</a:t>
            </a:r>
          </a:p>
        </p:txBody>
      </p:sp>
      <p:sp>
        <p:nvSpPr>
          <p:cNvPr id="24" name="テキスト ボックス 23">
            <a:extLst>
              <a:ext uri="{FF2B5EF4-FFF2-40B4-BE49-F238E27FC236}">
                <a16:creationId xmlns:a16="http://schemas.microsoft.com/office/drawing/2014/main" id="{0F8DDFF7-4FDC-D247-BC45-140841F5509B}"/>
              </a:ext>
            </a:extLst>
          </p:cNvPr>
          <p:cNvSpPr txBox="1"/>
          <p:nvPr/>
        </p:nvSpPr>
        <p:spPr>
          <a:xfrm>
            <a:off x="5458092" y="133197"/>
            <a:ext cx="569388" cy="246221"/>
          </a:xfrm>
          <a:prstGeom prst="rect">
            <a:avLst/>
          </a:prstGeom>
          <a:noFill/>
        </p:spPr>
        <p:txBody>
          <a:bodyPr wrap="none" rtlCol="0">
            <a:spAutoFit/>
          </a:bodyPr>
          <a:lstStyle/>
          <a:p>
            <a:pPr algn="ctr"/>
            <a:r>
              <a:rPr kumimoji="1" lang="ja-JP" altLang="en-US" sz="1000"/>
              <a:t>うなが</a:t>
            </a:r>
          </a:p>
        </p:txBody>
      </p:sp>
      <p:sp>
        <p:nvSpPr>
          <p:cNvPr id="25" name="テキスト ボックス 24">
            <a:extLst>
              <a:ext uri="{FF2B5EF4-FFF2-40B4-BE49-F238E27FC236}">
                <a16:creationId xmlns:a16="http://schemas.microsoft.com/office/drawing/2014/main" id="{AC2C0EAC-414A-0549-9155-6F25D64F1A1F}"/>
              </a:ext>
            </a:extLst>
          </p:cNvPr>
          <p:cNvSpPr txBox="1"/>
          <p:nvPr/>
        </p:nvSpPr>
        <p:spPr>
          <a:xfrm>
            <a:off x="6176743" y="133197"/>
            <a:ext cx="854721" cy="246221"/>
          </a:xfrm>
          <a:prstGeom prst="rect">
            <a:avLst/>
          </a:prstGeom>
          <a:noFill/>
        </p:spPr>
        <p:txBody>
          <a:bodyPr wrap="none" rtlCol="0">
            <a:spAutoFit/>
          </a:bodyPr>
          <a:lstStyle/>
          <a:p>
            <a:pPr algn="ctr"/>
            <a:r>
              <a:rPr kumimoji="1" lang="ja-JP" altLang="en-US" sz="1000" dirty="0"/>
              <a:t>じょう ほう</a:t>
            </a:r>
          </a:p>
        </p:txBody>
      </p:sp>
      <p:sp>
        <p:nvSpPr>
          <p:cNvPr id="36" name="テキスト ボックス 35">
            <a:extLst>
              <a:ext uri="{FF2B5EF4-FFF2-40B4-BE49-F238E27FC236}">
                <a16:creationId xmlns:a16="http://schemas.microsoft.com/office/drawing/2014/main" id="{E5F9AE60-896F-F64F-9A22-6636E2E9302C}"/>
              </a:ext>
            </a:extLst>
          </p:cNvPr>
          <p:cNvSpPr txBox="1"/>
          <p:nvPr/>
        </p:nvSpPr>
        <p:spPr>
          <a:xfrm>
            <a:off x="619636" y="909530"/>
            <a:ext cx="7904728" cy="286323"/>
          </a:xfrm>
          <a:prstGeom prst="rect">
            <a:avLst/>
          </a:prstGeom>
          <a:noFill/>
        </p:spPr>
        <p:txBody>
          <a:bodyPr wrap="none" rtlCol="0">
            <a:spAutoFit/>
          </a:bodyPr>
          <a:lstStyle/>
          <a:p>
            <a:pPr lvl="0" algn="ctr" defTabSz="914400" fontAlgn="t">
              <a:lnSpc>
                <a:spcPct val="90000"/>
              </a:lnSpc>
              <a:spcBef>
                <a:spcPts val="1000"/>
              </a:spcBef>
              <a:defRPr/>
            </a:pPr>
            <a:r>
              <a:rPr kumimoji="1" lang="ja-JP" altLang="en-US" sz="1400" b="1">
                <a:solidFill>
                  <a:srgbClr val="404040"/>
                </a:solidFill>
                <a:latin typeface="メイリオ" pitchFamily="50" charset="-128"/>
                <a:ea typeface="メイリオ" pitchFamily="50" charset="-128"/>
              </a:rPr>
              <a:t>あなたの命、あなたの大切な人の命を守るため、さらに有効な避難行動について考えてください</a:t>
            </a:r>
          </a:p>
        </p:txBody>
      </p:sp>
      <p:sp>
        <p:nvSpPr>
          <p:cNvPr id="4" name="テキスト プレースホルダー 3">
            <a:extLst>
              <a:ext uri="{FF2B5EF4-FFF2-40B4-BE49-F238E27FC236}">
                <a16:creationId xmlns:a16="http://schemas.microsoft.com/office/drawing/2014/main" id="{BCBF004C-65EA-C449-B010-FE387788FFA5}"/>
              </a:ext>
            </a:extLst>
          </p:cNvPr>
          <p:cNvSpPr>
            <a:spLocks noGrp="1"/>
          </p:cNvSpPr>
          <p:nvPr>
            <p:ph type="body" sz="quarter" idx="13"/>
          </p:nvPr>
        </p:nvSpPr>
        <p:spPr/>
        <p:txBody>
          <a:bodyPr/>
          <a:lstStyle/>
          <a:p>
            <a:endParaRPr lang="ja-JP" altLang="en-US"/>
          </a:p>
        </p:txBody>
      </p:sp>
      <p:sp>
        <p:nvSpPr>
          <p:cNvPr id="40" name="正方形/長方形 39">
            <a:extLst>
              <a:ext uri="{FF2B5EF4-FFF2-40B4-BE49-F238E27FC236}">
                <a16:creationId xmlns:a16="http://schemas.microsoft.com/office/drawing/2014/main" id="{C41B8536-AB8A-374B-912E-D856CF2E3C6A}"/>
              </a:ext>
            </a:extLst>
          </p:cNvPr>
          <p:cNvSpPr/>
          <p:nvPr/>
        </p:nvSpPr>
        <p:spPr>
          <a:xfrm>
            <a:off x="-95920" y="2760739"/>
            <a:ext cx="7129559" cy="321242"/>
          </a:xfrm>
          <a:prstGeom prst="rect">
            <a:avLst/>
          </a:prstGeom>
          <a:noFill/>
        </p:spPr>
        <p:txBody>
          <a:bodyPr wrap="square" lIns="0" tIns="0" rIns="0" bIns="0" anchor="ctr" anchorCtr="0">
            <a:spAutoFit/>
          </a:bodyPr>
          <a:lstStyle/>
          <a:p>
            <a:pPr algn="ctr">
              <a:lnSpc>
                <a:spcPts val="2667"/>
              </a:lnSpc>
            </a:pPr>
            <a:r>
              <a:rPr lang="ja-JP" altLang="en-US" sz="1600" b="1">
                <a:solidFill>
                  <a:srgbClr val="404040"/>
                </a:solidFill>
                <a:latin typeface="メイリオ" pitchFamily="50" charset="-128"/>
                <a:ea typeface="メイリオ" pitchFamily="50" charset="-128"/>
              </a:rPr>
              <a:t>＜「警戒レベル」と「避難情報」「警戒レベル相当情報」の関係＞</a:t>
            </a:r>
            <a:endParaRPr lang="ja-JP" altLang="en-US" sz="1600" b="1" dirty="0">
              <a:solidFill>
                <a:srgbClr val="404040"/>
              </a:solidFill>
              <a:latin typeface="メイリオ" pitchFamily="50" charset="-128"/>
              <a:ea typeface="メイリオ" pitchFamily="50" charset="-128"/>
            </a:endParaRPr>
          </a:p>
        </p:txBody>
      </p:sp>
      <p:sp>
        <p:nvSpPr>
          <p:cNvPr id="43" name="テキスト ボックス 42">
            <a:extLst>
              <a:ext uri="{FF2B5EF4-FFF2-40B4-BE49-F238E27FC236}">
                <a16:creationId xmlns:a16="http://schemas.microsoft.com/office/drawing/2014/main" id="{4160C5CF-0BC2-E14D-A2E8-08FAE6FE145E}"/>
              </a:ext>
            </a:extLst>
          </p:cNvPr>
          <p:cNvSpPr txBox="1"/>
          <p:nvPr/>
        </p:nvSpPr>
        <p:spPr>
          <a:xfrm>
            <a:off x="6726229" y="5707680"/>
            <a:ext cx="2008343" cy="153888"/>
          </a:xfrm>
          <a:prstGeom prst="rect">
            <a:avLst/>
          </a:prstGeom>
          <a:noFill/>
        </p:spPr>
        <p:txBody>
          <a:bodyPr wrap="square" lIns="0" tIns="0" rIns="0" bIns="0" rtlCol="0">
            <a:spAutoFit/>
          </a:bodyPr>
          <a:lstStyle/>
          <a:p>
            <a:pPr algn="ctr"/>
            <a:r>
              <a:rPr kumimoji="1" lang="ja-JP" altLang="en-US" sz="1000" dirty="0">
                <a:solidFill>
                  <a:srgbClr val="404040"/>
                </a:solidFill>
                <a:latin typeface="メイリオ" pitchFamily="50" charset="-128"/>
                <a:ea typeface="メイリオ" pitchFamily="50" charset="-128"/>
              </a:rPr>
              <a:t>（気象庁ホームページバナー）</a:t>
            </a:r>
          </a:p>
        </p:txBody>
      </p:sp>
      <p:sp>
        <p:nvSpPr>
          <p:cNvPr id="44" name="正方形/長方形 43">
            <a:extLst>
              <a:ext uri="{FF2B5EF4-FFF2-40B4-BE49-F238E27FC236}">
                <a16:creationId xmlns:a16="http://schemas.microsoft.com/office/drawing/2014/main" id="{04BC27AB-AA85-0B42-8C37-7463488D1A18}"/>
              </a:ext>
            </a:extLst>
          </p:cNvPr>
          <p:cNvSpPr/>
          <p:nvPr/>
        </p:nvSpPr>
        <p:spPr>
          <a:xfrm>
            <a:off x="757205" y="6386334"/>
            <a:ext cx="5356543" cy="369332"/>
          </a:xfrm>
          <a:prstGeom prst="rect">
            <a:avLst/>
          </a:prstGeom>
        </p:spPr>
        <p:txBody>
          <a:bodyPr wrap="square" lIns="0" tIns="0" rIns="0" bIns="0" anchor="ctr" anchorCtr="0">
            <a:spAutoFit/>
          </a:bodyPr>
          <a:lstStyle/>
          <a:p>
            <a:pPr marL="90488" indent="-90488"/>
            <a:r>
              <a:rPr lang="en-US" altLang="ja-JP" sz="1200" dirty="0">
                <a:solidFill>
                  <a:srgbClr val="404040"/>
                </a:solidFill>
                <a:latin typeface="メイリオ" panose="020B0604030504040204" pitchFamily="50" charset="-128"/>
                <a:ea typeface="メイリオ" panose="020B0604030504040204" pitchFamily="50" charset="-128"/>
              </a:rPr>
              <a:t>※</a:t>
            </a:r>
            <a:r>
              <a:rPr lang="ja-JP" altLang="en-US" sz="1200" dirty="0">
                <a:solidFill>
                  <a:srgbClr val="404040"/>
                </a:solidFill>
                <a:latin typeface="メイリオ" panose="020B0604030504040204" pitchFamily="50" charset="-128"/>
                <a:ea typeface="メイリオ" panose="020B0604030504040204" pitchFamily="50" charset="-128"/>
              </a:rPr>
              <a:t>「早期注意情報」は、警報級の現象が５日先までに予想されて</a:t>
            </a:r>
            <a:r>
              <a:rPr lang="ja-JP" altLang="en-US" sz="1200">
                <a:solidFill>
                  <a:srgbClr val="404040"/>
                </a:solidFill>
                <a:latin typeface="メイリオ" panose="020B0604030504040204" pitchFamily="50" charset="-128"/>
                <a:ea typeface="メイリオ" panose="020B0604030504040204" pitchFamily="50" charset="-128"/>
              </a:rPr>
              <a:t>いるときに、　　　　　　　</a:t>
            </a:r>
            <a:endParaRPr lang="en-US" altLang="ja-JP" sz="1200" dirty="0">
              <a:solidFill>
                <a:srgbClr val="404040"/>
              </a:solidFill>
              <a:latin typeface="メイリオ" panose="020B0604030504040204" pitchFamily="50" charset="-128"/>
              <a:ea typeface="メイリオ" panose="020B0604030504040204" pitchFamily="50" charset="-128"/>
            </a:endParaRPr>
          </a:p>
          <a:p>
            <a:pPr marL="90488" indent="-90488"/>
            <a:r>
              <a:rPr lang="ja-JP" altLang="en-US" sz="1200">
                <a:solidFill>
                  <a:srgbClr val="404040"/>
                </a:solidFill>
                <a:latin typeface="メイリオ" panose="020B0604030504040204" pitchFamily="50" charset="-128"/>
                <a:ea typeface="メイリオ" panose="020B0604030504040204" pitchFamily="50" charset="-128"/>
              </a:rPr>
              <a:t>　</a:t>
            </a:r>
            <a:r>
              <a:rPr lang="en-US" altLang="ja-JP" sz="1200" dirty="0">
                <a:solidFill>
                  <a:srgbClr val="404040"/>
                </a:solidFill>
                <a:latin typeface="メイリオ" panose="020B0604030504040204" pitchFamily="50" charset="-128"/>
                <a:ea typeface="メイリオ" panose="020B0604030504040204" pitchFamily="50" charset="-128"/>
              </a:rPr>
              <a:t> </a:t>
            </a:r>
            <a:r>
              <a:rPr lang="ja-JP" altLang="en-US" sz="1200">
                <a:solidFill>
                  <a:srgbClr val="404040"/>
                </a:solidFill>
                <a:latin typeface="メイリオ" panose="020B0604030504040204" pitchFamily="50" charset="-128"/>
                <a:ea typeface="メイリオ" panose="020B0604030504040204" pitchFamily="50" charset="-128"/>
              </a:rPr>
              <a:t>その可能性を［高］［中］の２段階で発表です。</a:t>
            </a:r>
            <a:endParaRPr lang="ja-JP" altLang="en-US" sz="1200" dirty="0">
              <a:solidFill>
                <a:srgbClr val="404040"/>
              </a:solidFill>
            </a:endParaRPr>
          </a:p>
        </p:txBody>
      </p:sp>
      <p:grpSp>
        <p:nvGrpSpPr>
          <p:cNvPr id="45" name="グループ化 44">
            <a:extLst>
              <a:ext uri="{FF2B5EF4-FFF2-40B4-BE49-F238E27FC236}">
                <a16:creationId xmlns:a16="http://schemas.microsoft.com/office/drawing/2014/main" id="{510ABDC5-1638-1446-8A1C-5B7B71DD9ECB}"/>
              </a:ext>
            </a:extLst>
          </p:cNvPr>
          <p:cNvGrpSpPr/>
          <p:nvPr/>
        </p:nvGrpSpPr>
        <p:grpSpPr>
          <a:xfrm>
            <a:off x="6509385" y="3509816"/>
            <a:ext cx="2723823" cy="1322821"/>
            <a:chOff x="6649575" y="4235780"/>
            <a:chExt cx="2723823" cy="1322821"/>
          </a:xfrm>
        </p:grpSpPr>
        <p:sp>
          <p:nvSpPr>
            <p:cNvPr id="46" name="テキスト ボックス 45">
              <a:extLst>
                <a:ext uri="{FF2B5EF4-FFF2-40B4-BE49-F238E27FC236}">
                  <a16:creationId xmlns:a16="http://schemas.microsoft.com/office/drawing/2014/main" id="{0153A522-62DB-E64E-A09E-742B1C7C2EB9}"/>
                </a:ext>
              </a:extLst>
            </p:cNvPr>
            <p:cNvSpPr txBox="1"/>
            <p:nvPr/>
          </p:nvSpPr>
          <p:spPr>
            <a:xfrm>
              <a:off x="6649575" y="4254398"/>
              <a:ext cx="2723823" cy="1304203"/>
            </a:xfrm>
            <a:prstGeom prst="rect">
              <a:avLst/>
            </a:prstGeom>
            <a:noFill/>
          </p:spPr>
          <p:txBody>
            <a:bodyPr wrap="none" rtlCol="0">
              <a:spAutoFit/>
            </a:bodyPr>
            <a:lstStyle/>
            <a:p>
              <a:pPr>
                <a:lnSpc>
                  <a:spcPct val="150000"/>
                </a:lnSpc>
              </a:pPr>
              <a:r>
                <a:rPr lang="ja-JP" altLang="en-US" b="1" u="sng" dirty="0">
                  <a:solidFill>
                    <a:srgbClr val="404040"/>
                  </a:solidFill>
                  <a:latin typeface="メイリオ" panose="020B0604030504040204" pitchFamily="50" charset="-128"/>
                  <a:ea typeface="メイリオ" panose="020B0604030504040204" pitchFamily="50" charset="-128"/>
                </a:rPr>
                <a:t>地域の細かい状況は</a:t>
              </a:r>
              <a:endParaRPr lang="en-US" altLang="ja-JP" b="1" u="sng" dirty="0">
                <a:solidFill>
                  <a:srgbClr val="404040"/>
                </a:solidFill>
                <a:latin typeface="メイリオ" panose="020B0604030504040204" pitchFamily="50" charset="-128"/>
                <a:ea typeface="メイリオ" panose="020B0604030504040204" pitchFamily="50" charset="-128"/>
              </a:endParaRPr>
            </a:p>
            <a:p>
              <a:pPr>
                <a:lnSpc>
                  <a:spcPct val="150000"/>
                </a:lnSpc>
              </a:pPr>
              <a:r>
                <a:rPr lang="ja-JP" altLang="en-US" b="1" u="sng" dirty="0">
                  <a:solidFill>
                    <a:srgbClr val="404040"/>
                  </a:solidFill>
                  <a:latin typeface="メイリオ" panose="020B0604030504040204" pitchFamily="50" charset="-128"/>
                  <a:ea typeface="メイリオ" panose="020B0604030504040204" pitchFamily="50" charset="-128"/>
                </a:rPr>
                <a:t>キキクル（危険度分布）</a:t>
              </a:r>
              <a:endParaRPr lang="en-US" altLang="ja-JP" b="1" u="sng" dirty="0">
                <a:solidFill>
                  <a:srgbClr val="404040"/>
                </a:solidFill>
                <a:latin typeface="メイリオ" panose="020B0604030504040204" pitchFamily="50" charset="-128"/>
                <a:ea typeface="メイリオ" panose="020B0604030504040204" pitchFamily="50" charset="-128"/>
              </a:endParaRPr>
            </a:p>
            <a:p>
              <a:pPr>
                <a:lnSpc>
                  <a:spcPct val="150000"/>
                </a:lnSpc>
              </a:pPr>
              <a:r>
                <a:rPr lang="ja-JP" altLang="en-US" b="1" u="sng" dirty="0">
                  <a:solidFill>
                    <a:srgbClr val="404040"/>
                  </a:solidFill>
                  <a:latin typeface="メイリオ" panose="020B0604030504040204" pitchFamily="50" charset="-128"/>
                  <a:ea typeface="メイリオ" panose="020B0604030504040204" pitchFamily="50" charset="-128"/>
                </a:rPr>
                <a:t>を見て確認</a:t>
              </a:r>
            </a:p>
          </p:txBody>
        </p:sp>
        <p:sp>
          <p:nvSpPr>
            <p:cNvPr id="47" name="テキスト ボックス 46">
              <a:extLst>
                <a:ext uri="{FF2B5EF4-FFF2-40B4-BE49-F238E27FC236}">
                  <a16:creationId xmlns:a16="http://schemas.microsoft.com/office/drawing/2014/main" id="{3287BBAC-3130-0443-A0F5-868FFD87ECCD}"/>
                </a:ext>
              </a:extLst>
            </p:cNvPr>
            <p:cNvSpPr txBox="1"/>
            <p:nvPr/>
          </p:nvSpPr>
          <p:spPr>
            <a:xfrm>
              <a:off x="6800879" y="4235780"/>
              <a:ext cx="1901161"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ち   いき          こま                じょうきょう </a:t>
              </a:r>
            </a:p>
          </p:txBody>
        </p:sp>
        <p:sp>
          <p:nvSpPr>
            <p:cNvPr id="48" name="テキスト ボックス 47">
              <a:extLst>
                <a:ext uri="{FF2B5EF4-FFF2-40B4-BE49-F238E27FC236}">
                  <a16:creationId xmlns:a16="http://schemas.microsoft.com/office/drawing/2014/main" id="{2F8B757B-FBC9-6F49-B500-55A168033C61}"/>
                </a:ext>
              </a:extLst>
            </p:cNvPr>
            <p:cNvSpPr txBox="1"/>
            <p:nvPr/>
          </p:nvSpPr>
          <p:spPr>
            <a:xfrm>
              <a:off x="7932996" y="4669660"/>
              <a:ext cx="1024319"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き    けん   ど   ぶん   ぷ</a:t>
              </a:r>
            </a:p>
          </p:txBody>
        </p:sp>
      </p:grpSp>
      <p:sp>
        <p:nvSpPr>
          <p:cNvPr id="50" name="正方形/長方形 49">
            <a:extLst>
              <a:ext uri="{FF2B5EF4-FFF2-40B4-BE49-F238E27FC236}">
                <a16:creationId xmlns:a16="http://schemas.microsoft.com/office/drawing/2014/main" id="{122CFE44-57AE-0C41-9C5F-4082F6B5476B}"/>
              </a:ext>
            </a:extLst>
          </p:cNvPr>
          <p:cNvSpPr/>
          <p:nvPr/>
        </p:nvSpPr>
        <p:spPr>
          <a:xfrm>
            <a:off x="863492" y="1257819"/>
            <a:ext cx="7208711" cy="1323439"/>
          </a:xfrm>
          <a:prstGeom prst="rect">
            <a:avLst/>
          </a:prstGeom>
          <a:ln>
            <a:noFill/>
          </a:ln>
        </p:spPr>
        <p:txBody>
          <a:bodyPr wrap="square" lIns="324000">
            <a:spAutoFit/>
          </a:bodyPr>
          <a:lstStyle/>
          <a:p>
            <a:pPr marL="92075" indent="-92075" fontAlgn="t">
              <a:lnSpc>
                <a:spcPts val="3200"/>
              </a:lnSpc>
            </a:pPr>
            <a:r>
              <a:rPr lang="ja-JP" altLang="en-US" sz="2000" b="1" dirty="0">
                <a:solidFill>
                  <a:srgbClr val="0F69AC"/>
                </a:solidFill>
                <a:latin typeface="メイリオ" panose="020B0604030504040204" pitchFamily="50" charset="-128"/>
                <a:ea typeface="メイリオ" panose="020B0604030504040204" pitchFamily="50" charset="-128"/>
              </a:rPr>
              <a:t>〇市区町村が発令する避難情報で確実に避難</a:t>
            </a:r>
            <a:endParaRPr lang="en-US" altLang="ja-JP" sz="2000" b="1" dirty="0">
              <a:solidFill>
                <a:srgbClr val="0F69AC"/>
              </a:solidFill>
              <a:latin typeface="メイリオ" panose="020B0604030504040204" pitchFamily="50" charset="-128"/>
              <a:ea typeface="メイリオ" panose="020B0604030504040204" pitchFamily="50" charset="-128"/>
            </a:endParaRPr>
          </a:p>
          <a:p>
            <a:pPr marL="92075" indent="-92075" fontAlgn="t">
              <a:lnSpc>
                <a:spcPts val="3200"/>
              </a:lnSpc>
            </a:pPr>
            <a:r>
              <a:rPr lang="ja-JP" altLang="en-US" sz="2000" b="1" dirty="0">
                <a:solidFill>
                  <a:srgbClr val="0F69AC"/>
                </a:solidFill>
                <a:latin typeface="メイリオ" panose="020B0604030504040204" pitchFamily="50" charset="-128"/>
                <a:ea typeface="メイリオ" panose="020B0604030504040204" pitchFamily="50" charset="-128"/>
              </a:rPr>
              <a:t>〇避難情報が発令されていなくても、気象庁等が発表する</a:t>
            </a:r>
            <a:endParaRPr lang="en-US" altLang="ja-JP" sz="2000" b="1" dirty="0">
              <a:solidFill>
                <a:srgbClr val="0F69AC"/>
              </a:solidFill>
              <a:latin typeface="メイリオ" panose="020B0604030504040204" pitchFamily="50" charset="-128"/>
              <a:ea typeface="メイリオ" panose="020B0604030504040204" pitchFamily="50" charset="-128"/>
            </a:endParaRPr>
          </a:p>
          <a:p>
            <a:pPr marL="92075" indent="-92075" fontAlgn="t">
              <a:lnSpc>
                <a:spcPts val="3200"/>
              </a:lnSpc>
            </a:pPr>
            <a:r>
              <a:rPr lang="ja-JP" altLang="en-US" sz="2000" b="1" dirty="0">
                <a:solidFill>
                  <a:srgbClr val="0F69AC"/>
                </a:solidFill>
                <a:latin typeface="メイリオ" panose="020B0604030504040204" pitchFamily="50" charset="-128"/>
                <a:ea typeface="メイリオ" panose="020B0604030504040204" pitchFamily="50" charset="-128"/>
              </a:rPr>
              <a:t>　防災気象情報を参考に、自主的に早めに避難行動</a:t>
            </a:r>
          </a:p>
        </p:txBody>
      </p:sp>
      <p:sp>
        <p:nvSpPr>
          <p:cNvPr id="51" name="テキスト ボックス 50">
            <a:extLst>
              <a:ext uri="{FF2B5EF4-FFF2-40B4-BE49-F238E27FC236}">
                <a16:creationId xmlns:a16="http://schemas.microsoft.com/office/drawing/2014/main" id="{4D7135A1-CDF3-8E42-8D89-96E4D60D1312}"/>
              </a:ext>
            </a:extLst>
          </p:cNvPr>
          <p:cNvSpPr txBox="1"/>
          <p:nvPr/>
        </p:nvSpPr>
        <p:spPr>
          <a:xfrm>
            <a:off x="1516176" y="1288184"/>
            <a:ext cx="4770537" cy="153888"/>
          </a:xfrm>
          <a:prstGeom prst="rect">
            <a:avLst/>
          </a:prstGeom>
          <a:noFill/>
        </p:spPr>
        <p:txBody>
          <a:bodyPr wrap="none" lIns="0" tIns="0" rIns="0" bIns="0" rtlCol="0">
            <a:spAutoFit/>
          </a:bodyPr>
          <a:lstStyle/>
          <a:p>
            <a:pPr>
              <a:lnSpc>
                <a:spcPts val="1200"/>
              </a:lnSpc>
            </a:pPr>
            <a:r>
              <a:rPr kumimoji="1" lang="ja-JP" altLang="en-US" sz="900" dirty="0">
                <a:solidFill>
                  <a:srgbClr val="0F69AC"/>
                </a:solidFill>
                <a:latin typeface="メイリオ" panose="020B0604030504040204" pitchFamily="50" charset="-128"/>
                <a:ea typeface="メイリオ" panose="020B0604030504040204" pitchFamily="50" charset="-128"/>
              </a:rPr>
              <a:t>し   く ちょうそん      はつ れい             </a:t>
            </a:r>
            <a:r>
              <a:rPr kumimoji="1" lang="en-US" altLang="ja-JP" sz="900" dirty="0">
                <a:solidFill>
                  <a:srgbClr val="0F69AC"/>
                </a:solidFill>
                <a:latin typeface="メイリオ" panose="020B0604030504040204" pitchFamily="50" charset="-128"/>
                <a:ea typeface="メイリオ" panose="020B0604030504040204" pitchFamily="50" charset="-128"/>
              </a:rPr>
              <a:t>  </a:t>
            </a:r>
            <a:r>
              <a:rPr kumimoji="1" lang="ja-JP" altLang="en-US" sz="900" dirty="0">
                <a:solidFill>
                  <a:srgbClr val="0F69AC"/>
                </a:solidFill>
                <a:latin typeface="メイリオ" panose="020B0604030504040204" pitchFamily="50" charset="-128"/>
                <a:ea typeface="メイリオ" panose="020B0604030504040204" pitchFamily="50" charset="-128"/>
              </a:rPr>
              <a:t>ひ  なんじょうほう       かく じつ       ひ   なん</a:t>
            </a:r>
          </a:p>
        </p:txBody>
      </p:sp>
      <p:sp>
        <p:nvSpPr>
          <p:cNvPr id="52" name="テキスト ボックス 51">
            <a:extLst>
              <a:ext uri="{FF2B5EF4-FFF2-40B4-BE49-F238E27FC236}">
                <a16:creationId xmlns:a16="http://schemas.microsoft.com/office/drawing/2014/main" id="{48851C87-20CD-F746-A637-7C2D3A410E3F}"/>
              </a:ext>
            </a:extLst>
          </p:cNvPr>
          <p:cNvSpPr txBox="1"/>
          <p:nvPr/>
        </p:nvSpPr>
        <p:spPr>
          <a:xfrm>
            <a:off x="1519173" y="1702068"/>
            <a:ext cx="6078587" cy="153888"/>
          </a:xfrm>
          <a:prstGeom prst="rect">
            <a:avLst/>
          </a:prstGeom>
          <a:noFill/>
        </p:spPr>
        <p:txBody>
          <a:bodyPr wrap="none" lIns="0" tIns="0" rIns="0" bIns="0" rtlCol="0">
            <a:spAutoFit/>
          </a:bodyPr>
          <a:lstStyle/>
          <a:p>
            <a:pPr>
              <a:lnSpc>
                <a:spcPts val="1200"/>
              </a:lnSpc>
            </a:pPr>
            <a:r>
              <a:rPr kumimoji="1" lang="ja-JP" altLang="en-US" sz="900" dirty="0">
                <a:solidFill>
                  <a:srgbClr val="0F69AC"/>
                </a:solidFill>
                <a:latin typeface="メイリオ" panose="020B0604030504040204" pitchFamily="50" charset="-128"/>
                <a:ea typeface="メイリオ" panose="020B0604030504040204" pitchFamily="50" charset="-128"/>
              </a:rPr>
              <a:t>ひ なんじょうほう       はつ れい                                                          </a:t>
            </a:r>
            <a:r>
              <a:rPr kumimoji="1" lang="en-US" altLang="ja-JP" sz="900" dirty="0">
                <a:solidFill>
                  <a:srgbClr val="0F69AC"/>
                </a:solidFill>
                <a:latin typeface="メイリオ" panose="020B0604030504040204" pitchFamily="50" charset="-128"/>
                <a:ea typeface="メイリオ" panose="020B0604030504040204" pitchFamily="50" charset="-128"/>
              </a:rPr>
              <a:t> </a:t>
            </a:r>
            <a:r>
              <a:rPr kumimoji="1" lang="ja-JP" altLang="en-US" sz="900" dirty="0">
                <a:solidFill>
                  <a:srgbClr val="0F69AC"/>
                </a:solidFill>
                <a:latin typeface="メイリオ" panose="020B0604030504040204" pitchFamily="50" charset="-128"/>
                <a:ea typeface="メイリオ" panose="020B0604030504040204" pitchFamily="50" charset="-128"/>
              </a:rPr>
              <a:t> きしょうちょうとう     はっぴょう</a:t>
            </a:r>
          </a:p>
        </p:txBody>
      </p:sp>
      <p:sp>
        <p:nvSpPr>
          <p:cNvPr id="53" name="テキスト ボックス 52">
            <a:extLst>
              <a:ext uri="{FF2B5EF4-FFF2-40B4-BE49-F238E27FC236}">
                <a16:creationId xmlns:a16="http://schemas.microsoft.com/office/drawing/2014/main" id="{296BF30C-572F-7549-AE4F-07F38E1FF163}"/>
              </a:ext>
            </a:extLst>
          </p:cNvPr>
          <p:cNvSpPr txBox="1"/>
          <p:nvPr/>
        </p:nvSpPr>
        <p:spPr>
          <a:xfrm>
            <a:off x="1466874" y="2113229"/>
            <a:ext cx="5732338" cy="153888"/>
          </a:xfrm>
          <a:prstGeom prst="rect">
            <a:avLst/>
          </a:prstGeom>
          <a:noFill/>
        </p:spPr>
        <p:txBody>
          <a:bodyPr wrap="none" lIns="0" tIns="0" rIns="0" bIns="0" rtlCol="0">
            <a:spAutoFit/>
          </a:bodyPr>
          <a:lstStyle/>
          <a:p>
            <a:pPr>
              <a:lnSpc>
                <a:spcPts val="1200"/>
              </a:lnSpc>
            </a:pPr>
            <a:r>
              <a:rPr kumimoji="1" lang="ja-JP" altLang="en-US" sz="900" dirty="0">
                <a:solidFill>
                  <a:srgbClr val="0F69AC"/>
                </a:solidFill>
                <a:latin typeface="メイリオ" panose="020B0604030504040204" pitchFamily="50" charset="-128"/>
                <a:ea typeface="メイリオ" panose="020B0604030504040204" pitchFamily="50" charset="-128"/>
              </a:rPr>
              <a:t>ぼうさい  きしょうじょうほう     さん こう               じ   しゅてき        はや               ひ  なん こうどう</a:t>
            </a:r>
          </a:p>
        </p:txBody>
      </p:sp>
      <p:sp>
        <p:nvSpPr>
          <p:cNvPr id="56" name="テキスト ボックス 55">
            <a:extLst>
              <a:ext uri="{FF2B5EF4-FFF2-40B4-BE49-F238E27FC236}">
                <a16:creationId xmlns:a16="http://schemas.microsoft.com/office/drawing/2014/main" id="{463EF43C-C566-3544-B580-2287CD09A4F8}"/>
              </a:ext>
            </a:extLst>
          </p:cNvPr>
          <p:cNvSpPr txBox="1"/>
          <p:nvPr/>
        </p:nvSpPr>
        <p:spPr>
          <a:xfrm>
            <a:off x="785780" y="2683265"/>
            <a:ext cx="5578450" cy="153888"/>
          </a:xfrm>
          <a:prstGeom prst="rect">
            <a:avLst/>
          </a:prstGeom>
          <a:noFill/>
        </p:spPr>
        <p:txBody>
          <a:bodyPr wrap="none" lIns="0" tIns="0" rIns="0" bIns="0" rtlCol="0">
            <a:spAutoFit/>
          </a:bodyPr>
          <a:lstStyle/>
          <a:p>
            <a:pPr>
              <a:lnSpc>
                <a:spcPts val="1200"/>
              </a:lnSpc>
            </a:pPr>
            <a:r>
              <a:rPr kumimoji="1" lang="ja-JP" altLang="en-US" sz="900" dirty="0">
                <a:solidFill>
                  <a:srgbClr val="404040"/>
                </a:solidFill>
                <a:latin typeface="メイリオ" panose="020B0604030504040204" pitchFamily="50" charset="-128"/>
                <a:ea typeface="メイリオ" panose="020B0604030504040204" pitchFamily="50" charset="-128"/>
              </a:rPr>
              <a:t>けいかい</a:t>
            </a:r>
            <a:r>
              <a:rPr kumimoji="1" lang="en-US" altLang="ja-JP" sz="900" dirty="0">
                <a:solidFill>
                  <a:srgbClr val="404040"/>
                </a:solidFill>
                <a:latin typeface="メイリオ" panose="020B0604030504040204" pitchFamily="50" charset="-128"/>
                <a:ea typeface="メイリオ" panose="020B0604030504040204" pitchFamily="50" charset="-128"/>
              </a:rPr>
              <a:t>                               </a:t>
            </a:r>
            <a:r>
              <a:rPr kumimoji="1" lang="ja-JP" altLang="en-US" sz="900" dirty="0">
                <a:solidFill>
                  <a:srgbClr val="404040"/>
                </a:solidFill>
                <a:latin typeface="メイリオ" panose="020B0604030504040204" pitchFamily="50" charset="-128"/>
                <a:ea typeface="メイリオ" panose="020B0604030504040204" pitchFamily="50" charset="-128"/>
              </a:rPr>
              <a:t>ひなんじょうほう　　　けいかい　　　　そうとうじょうほう　　かんけい</a:t>
            </a:r>
          </a:p>
        </p:txBody>
      </p:sp>
      <p:sp>
        <p:nvSpPr>
          <p:cNvPr id="26" name="テキスト ボックス 25">
            <a:extLst>
              <a:ext uri="{FF2B5EF4-FFF2-40B4-BE49-F238E27FC236}">
                <a16:creationId xmlns:a16="http://schemas.microsoft.com/office/drawing/2014/main" id="{B5A79DF1-A25F-4E56-A4A4-D6BA6788F062}"/>
              </a:ext>
            </a:extLst>
          </p:cNvPr>
          <p:cNvSpPr txBox="1"/>
          <p:nvPr/>
        </p:nvSpPr>
        <p:spPr>
          <a:xfrm>
            <a:off x="6907366" y="4367736"/>
            <a:ext cx="814325"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み           かく にん</a:t>
            </a:r>
          </a:p>
        </p:txBody>
      </p:sp>
      <p:pic>
        <p:nvPicPr>
          <p:cNvPr id="5" name="図 4">
            <a:extLst>
              <a:ext uri="{FF2B5EF4-FFF2-40B4-BE49-F238E27FC236}">
                <a16:creationId xmlns:a16="http://schemas.microsoft.com/office/drawing/2014/main" id="{8EBD0993-8E98-4179-B0C8-7FD5AF4C4DB4}"/>
              </a:ext>
            </a:extLst>
          </p:cNvPr>
          <p:cNvPicPr>
            <a:picLocks noChangeAspect="1"/>
          </p:cNvPicPr>
          <p:nvPr/>
        </p:nvPicPr>
        <p:blipFill rotWithShape="1">
          <a:blip r:embed="rId4"/>
          <a:srcRect l="523" r="581"/>
          <a:stretch/>
        </p:blipFill>
        <p:spPr>
          <a:xfrm>
            <a:off x="377739" y="3026225"/>
            <a:ext cx="6136713" cy="3344898"/>
          </a:xfrm>
          <a:prstGeom prst="rect">
            <a:avLst/>
          </a:prstGeom>
        </p:spPr>
      </p:pic>
    </p:spTree>
    <p:extLst>
      <p:ext uri="{BB962C8B-B14F-4D97-AF65-F5344CB8AC3E}">
        <p14:creationId xmlns:p14="http://schemas.microsoft.com/office/powerpoint/2010/main" val="3639136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テキスト ボックス 70">
            <a:extLst>
              <a:ext uri="{FF2B5EF4-FFF2-40B4-BE49-F238E27FC236}">
                <a16:creationId xmlns:a16="http://schemas.microsoft.com/office/drawing/2014/main" id="{688FE1E5-A339-3043-9533-187BBD910368}"/>
              </a:ext>
            </a:extLst>
          </p:cNvPr>
          <p:cNvSpPr txBox="1"/>
          <p:nvPr/>
        </p:nvSpPr>
        <p:spPr>
          <a:xfrm>
            <a:off x="619636" y="909530"/>
            <a:ext cx="7904728" cy="286323"/>
          </a:xfrm>
          <a:prstGeom prst="rect">
            <a:avLst/>
          </a:prstGeom>
          <a:noFill/>
        </p:spPr>
        <p:txBody>
          <a:bodyPr wrap="none" rtlCol="0">
            <a:spAutoFit/>
          </a:bodyPr>
          <a:lstStyle/>
          <a:p>
            <a:pPr lvl="0" algn="ctr" defTabSz="914400" fontAlgn="t">
              <a:lnSpc>
                <a:spcPct val="90000"/>
              </a:lnSpc>
              <a:spcBef>
                <a:spcPts val="1000"/>
              </a:spcBef>
              <a:defRPr/>
            </a:pPr>
            <a:r>
              <a:rPr kumimoji="1" lang="ja-JP" altLang="en-US" sz="1400" b="1">
                <a:solidFill>
                  <a:srgbClr val="404040"/>
                </a:solidFill>
                <a:latin typeface="メイリオ" pitchFamily="50" charset="-128"/>
                <a:ea typeface="メイリオ" pitchFamily="50" charset="-128"/>
              </a:rPr>
              <a:t>あなたの命、あなたの大切な人の命を守るため、さらに有効な避難行動について考えてください</a:t>
            </a:r>
          </a:p>
        </p:txBody>
      </p:sp>
      <p:sp>
        <p:nvSpPr>
          <p:cNvPr id="3" name="テキスト プレースホルダー 2">
            <a:extLst>
              <a:ext uri="{FF2B5EF4-FFF2-40B4-BE49-F238E27FC236}">
                <a16:creationId xmlns:a16="http://schemas.microsoft.com/office/drawing/2014/main" id="{8927F036-CF90-CB4B-9122-AE605B3922A4}"/>
              </a:ext>
            </a:extLst>
          </p:cNvPr>
          <p:cNvSpPr>
            <a:spLocks noGrp="1"/>
          </p:cNvSpPr>
          <p:nvPr>
            <p:ph type="body" sz="quarter" idx="11"/>
          </p:nvPr>
        </p:nvSpPr>
        <p:spPr/>
        <p:txBody>
          <a:bodyPr/>
          <a:lstStyle/>
          <a:p>
            <a:r>
              <a:rPr kumimoji="1" lang="en-US" altLang="ja-JP" dirty="0"/>
              <a:t>11</a:t>
            </a:r>
            <a:endParaRPr kumimoji="1" lang="ja-JP" altLang="en-US"/>
          </a:p>
        </p:txBody>
      </p:sp>
      <p:sp>
        <p:nvSpPr>
          <p:cNvPr id="19" name="テキスト プレースホルダー 3">
            <a:extLst>
              <a:ext uri="{FF2B5EF4-FFF2-40B4-BE49-F238E27FC236}">
                <a16:creationId xmlns:a16="http://schemas.microsoft.com/office/drawing/2014/main" id="{C033D694-BF37-0C4C-A0DA-0BD65640199C}"/>
              </a:ext>
            </a:extLst>
          </p:cNvPr>
          <p:cNvSpPr txBox="1">
            <a:spLocks/>
          </p:cNvSpPr>
          <p:nvPr/>
        </p:nvSpPr>
        <p:spPr>
          <a:xfrm>
            <a:off x="2321303" y="68428"/>
            <a:ext cx="7089702"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chemeClr val="tx1"/>
                </a:solidFill>
              </a:rPr>
              <a:t>浸水時や夜間の屋外移動、支援が必要な人との一緒の避難</a:t>
            </a:r>
            <a:endParaRPr kumimoji="1" lang="en-US" altLang="ja-JP" sz="1800" dirty="0">
              <a:solidFill>
                <a:schemeClr val="tx1"/>
              </a:solidFill>
            </a:endParaRPr>
          </a:p>
          <a:p>
            <a:pPr>
              <a:lnSpc>
                <a:spcPts val="2000"/>
              </a:lnSpc>
            </a:pPr>
            <a:r>
              <a:rPr kumimoji="1" lang="ja-JP" altLang="en-US">
                <a:solidFill>
                  <a:schemeClr val="tx1"/>
                </a:solidFill>
              </a:rPr>
              <a:t>雨の状況によっては、危険なことも</a:t>
            </a:r>
          </a:p>
        </p:txBody>
      </p:sp>
      <p:sp>
        <p:nvSpPr>
          <p:cNvPr id="20" name="テキスト ボックス 19">
            <a:extLst>
              <a:ext uri="{FF2B5EF4-FFF2-40B4-BE49-F238E27FC236}">
                <a16:creationId xmlns:a16="http://schemas.microsoft.com/office/drawing/2014/main" id="{10F27E1C-200C-144D-9D1C-1FBED1C4CBDC}"/>
              </a:ext>
            </a:extLst>
          </p:cNvPr>
          <p:cNvSpPr txBox="1"/>
          <p:nvPr/>
        </p:nvSpPr>
        <p:spPr>
          <a:xfrm>
            <a:off x="2354023" y="285597"/>
            <a:ext cx="441147" cy="246221"/>
          </a:xfrm>
          <a:prstGeom prst="rect">
            <a:avLst/>
          </a:prstGeom>
          <a:noFill/>
        </p:spPr>
        <p:txBody>
          <a:bodyPr wrap="none" rtlCol="0">
            <a:spAutoFit/>
          </a:bodyPr>
          <a:lstStyle/>
          <a:p>
            <a:pPr algn="ctr"/>
            <a:r>
              <a:rPr kumimoji="1" lang="ja-JP" altLang="en-US" sz="1000"/>
              <a:t>あめ</a:t>
            </a:r>
          </a:p>
        </p:txBody>
      </p:sp>
      <p:sp>
        <p:nvSpPr>
          <p:cNvPr id="22" name="テキスト ボックス 21">
            <a:extLst>
              <a:ext uri="{FF2B5EF4-FFF2-40B4-BE49-F238E27FC236}">
                <a16:creationId xmlns:a16="http://schemas.microsoft.com/office/drawing/2014/main" id="{943D571A-A371-5049-9A0E-09A65439090C}"/>
              </a:ext>
            </a:extLst>
          </p:cNvPr>
          <p:cNvSpPr txBox="1"/>
          <p:nvPr/>
        </p:nvSpPr>
        <p:spPr>
          <a:xfrm>
            <a:off x="250482" y="124492"/>
            <a:ext cx="1350646" cy="954107"/>
          </a:xfrm>
          <a:prstGeom prst="rect">
            <a:avLst/>
          </a:prstGeom>
          <a:noFill/>
        </p:spPr>
        <p:txBody>
          <a:bodyPr wrap="square" rtlCol="0">
            <a:spAutoFit/>
          </a:bodyPr>
          <a:lstStyle/>
          <a:p>
            <a:pPr algn="ctr"/>
            <a:r>
              <a:rPr kumimoji="1" lang="ja-JP" altLang="en-US" sz="1200" b="1"/>
              <a:t>さらに</a:t>
            </a:r>
            <a:endParaRPr kumimoji="1" lang="en-US" altLang="ja-JP" sz="1200" b="1" dirty="0"/>
          </a:p>
          <a:p>
            <a:pPr algn="ctr"/>
            <a:r>
              <a:rPr kumimoji="1" lang="ja-JP" altLang="en-US" sz="2800" b="1"/>
              <a:t>考えて</a:t>
            </a:r>
          </a:p>
        </p:txBody>
      </p:sp>
      <p:sp>
        <p:nvSpPr>
          <p:cNvPr id="23" name="テキスト ボックス 22">
            <a:extLst>
              <a:ext uri="{FF2B5EF4-FFF2-40B4-BE49-F238E27FC236}">
                <a16:creationId xmlns:a16="http://schemas.microsoft.com/office/drawing/2014/main" id="{D4AB06F2-D68A-864B-9CA4-F4DD38BC7CBB}"/>
              </a:ext>
            </a:extLst>
          </p:cNvPr>
          <p:cNvSpPr txBox="1"/>
          <p:nvPr/>
        </p:nvSpPr>
        <p:spPr>
          <a:xfrm>
            <a:off x="2986336" y="285597"/>
            <a:ext cx="954107" cy="246221"/>
          </a:xfrm>
          <a:prstGeom prst="rect">
            <a:avLst/>
          </a:prstGeom>
          <a:noFill/>
        </p:spPr>
        <p:txBody>
          <a:bodyPr wrap="none" rtlCol="0">
            <a:spAutoFit/>
          </a:bodyPr>
          <a:lstStyle/>
          <a:p>
            <a:pPr algn="ctr"/>
            <a:r>
              <a:rPr kumimoji="1" lang="ja-JP" altLang="en-US" sz="1000"/>
              <a:t>じょうきょう</a:t>
            </a:r>
          </a:p>
        </p:txBody>
      </p:sp>
      <p:sp>
        <p:nvSpPr>
          <p:cNvPr id="24" name="テキスト ボックス 23">
            <a:extLst>
              <a:ext uri="{FF2B5EF4-FFF2-40B4-BE49-F238E27FC236}">
                <a16:creationId xmlns:a16="http://schemas.microsoft.com/office/drawing/2014/main" id="{0F8DDFF7-4FDC-D247-BC45-140841F5509B}"/>
              </a:ext>
            </a:extLst>
          </p:cNvPr>
          <p:cNvSpPr txBox="1"/>
          <p:nvPr/>
        </p:nvSpPr>
        <p:spPr>
          <a:xfrm>
            <a:off x="5996597" y="285597"/>
            <a:ext cx="684804" cy="246221"/>
          </a:xfrm>
          <a:prstGeom prst="rect">
            <a:avLst/>
          </a:prstGeom>
          <a:noFill/>
        </p:spPr>
        <p:txBody>
          <a:bodyPr wrap="none" rtlCol="0">
            <a:spAutoFit/>
          </a:bodyPr>
          <a:lstStyle/>
          <a:p>
            <a:pPr algn="ctr"/>
            <a:r>
              <a:rPr kumimoji="1" lang="ja-JP" altLang="en-US" sz="1000" dirty="0"/>
              <a:t>き    けん</a:t>
            </a:r>
          </a:p>
        </p:txBody>
      </p:sp>
      <p:sp>
        <p:nvSpPr>
          <p:cNvPr id="4" name="テキスト プレースホルダー 3">
            <a:extLst>
              <a:ext uri="{FF2B5EF4-FFF2-40B4-BE49-F238E27FC236}">
                <a16:creationId xmlns:a16="http://schemas.microsoft.com/office/drawing/2014/main" id="{BD9100DC-E621-CA49-A44E-BD0FABFEDCE2}"/>
              </a:ext>
            </a:extLst>
          </p:cNvPr>
          <p:cNvSpPr>
            <a:spLocks noGrp="1"/>
          </p:cNvSpPr>
          <p:nvPr>
            <p:ph type="body" sz="quarter" idx="13"/>
          </p:nvPr>
        </p:nvSpPr>
        <p:spPr/>
        <p:txBody>
          <a:bodyPr/>
          <a:lstStyle/>
          <a:p>
            <a:endParaRPr lang="ja-JP" altLang="en-US"/>
          </a:p>
        </p:txBody>
      </p:sp>
      <p:sp>
        <p:nvSpPr>
          <p:cNvPr id="37" name="正方形/長方形 36">
            <a:extLst>
              <a:ext uri="{FF2B5EF4-FFF2-40B4-BE49-F238E27FC236}">
                <a16:creationId xmlns:a16="http://schemas.microsoft.com/office/drawing/2014/main" id="{D132E3E5-F4B4-AF40-91A1-4237E1528DB6}"/>
              </a:ext>
            </a:extLst>
          </p:cNvPr>
          <p:cNvSpPr/>
          <p:nvPr/>
        </p:nvSpPr>
        <p:spPr>
          <a:xfrm>
            <a:off x="343949" y="1846472"/>
            <a:ext cx="8286683" cy="1439318"/>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083DC94-C4DD-E444-BD10-D307F0E5EAA5}"/>
              </a:ext>
            </a:extLst>
          </p:cNvPr>
          <p:cNvSpPr/>
          <p:nvPr/>
        </p:nvSpPr>
        <p:spPr>
          <a:xfrm>
            <a:off x="2449140" y="1934592"/>
            <a:ext cx="6116781" cy="1269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sp>
        <p:nvSpPr>
          <p:cNvPr id="39" name="正方形/長方形 38">
            <a:extLst>
              <a:ext uri="{FF2B5EF4-FFF2-40B4-BE49-F238E27FC236}">
                <a16:creationId xmlns:a16="http://schemas.microsoft.com/office/drawing/2014/main" id="{1531225F-3351-A446-A2F4-839FF158267E}"/>
              </a:ext>
            </a:extLst>
          </p:cNvPr>
          <p:cNvSpPr/>
          <p:nvPr/>
        </p:nvSpPr>
        <p:spPr>
          <a:xfrm>
            <a:off x="343575" y="3318231"/>
            <a:ext cx="8287057" cy="1784837"/>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3A80C4"/>
              </a:solidFill>
            </a:endParaRPr>
          </a:p>
        </p:txBody>
      </p:sp>
      <p:sp>
        <p:nvSpPr>
          <p:cNvPr id="40" name="正方形/長方形 39">
            <a:extLst>
              <a:ext uri="{FF2B5EF4-FFF2-40B4-BE49-F238E27FC236}">
                <a16:creationId xmlns:a16="http://schemas.microsoft.com/office/drawing/2014/main" id="{1DC981E6-A3D3-0D4D-A7EC-72AC9E2037F8}"/>
              </a:ext>
            </a:extLst>
          </p:cNvPr>
          <p:cNvSpPr/>
          <p:nvPr/>
        </p:nvSpPr>
        <p:spPr>
          <a:xfrm>
            <a:off x="2447978" y="3390788"/>
            <a:ext cx="6116781" cy="16200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sp>
        <p:nvSpPr>
          <p:cNvPr id="41" name="正方形/長方形 40">
            <a:extLst>
              <a:ext uri="{FF2B5EF4-FFF2-40B4-BE49-F238E27FC236}">
                <a16:creationId xmlns:a16="http://schemas.microsoft.com/office/drawing/2014/main" id="{21BC383A-C5A9-AB42-9108-E782FA9F308D}"/>
              </a:ext>
            </a:extLst>
          </p:cNvPr>
          <p:cNvSpPr/>
          <p:nvPr/>
        </p:nvSpPr>
        <p:spPr>
          <a:xfrm>
            <a:off x="343575" y="5154289"/>
            <a:ext cx="8299757" cy="1525335"/>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29FC4264-F3ED-DD40-94E2-37AE3E9A00E3}"/>
              </a:ext>
            </a:extLst>
          </p:cNvPr>
          <p:cNvSpPr/>
          <p:nvPr/>
        </p:nvSpPr>
        <p:spPr>
          <a:xfrm>
            <a:off x="2464554" y="5212136"/>
            <a:ext cx="6104081" cy="13994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grpSp>
        <p:nvGrpSpPr>
          <p:cNvPr id="43" name="グループ化 42">
            <a:extLst>
              <a:ext uri="{FF2B5EF4-FFF2-40B4-BE49-F238E27FC236}">
                <a16:creationId xmlns:a16="http://schemas.microsoft.com/office/drawing/2014/main" id="{4634D126-6F47-3546-AAF6-FCC72C4A2736}"/>
              </a:ext>
            </a:extLst>
          </p:cNvPr>
          <p:cNvGrpSpPr/>
          <p:nvPr/>
        </p:nvGrpSpPr>
        <p:grpSpPr>
          <a:xfrm>
            <a:off x="126540" y="2038930"/>
            <a:ext cx="2511886" cy="1121258"/>
            <a:chOff x="193215" y="2493530"/>
            <a:chExt cx="2511886" cy="1121258"/>
          </a:xfrm>
        </p:grpSpPr>
        <p:sp>
          <p:nvSpPr>
            <p:cNvPr id="44" name="テキスト ボックス 43">
              <a:extLst>
                <a:ext uri="{FF2B5EF4-FFF2-40B4-BE49-F238E27FC236}">
                  <a16:creationId xmlns:a16="http://schemas.microsoft.com/office/drawing/2014/main" id="{F754673F-13CA-E34A-B0CD-4ADC10A6094D}"/>
                </a:ext>
              </a:extLst>
            </p:cNvPr>
            <p:cNvSpPr txBox="1"/>
            <p:nvPr/>
          </p:nvSpPr>
          <p:spPr>
            <a:xfrm>
              <a:off x="193215" y="2509870"/>
              <a:ext cx="2511886" cy="1104918"/>
            </a:xfrm>
            <a:prstGeom prst="rect">
              <a:avLst/>
            </a:prstGeom>
            <a:noFill/>
          </p:spPr>
          <p:txBody>
            <a:bodyPr wrap="square" rtlCol="0">
              <a:spAutoFit/>
            </a:bodyPr>
            <a:lstStyle/>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避難に</a:t>
              </a:r>
              <a:endParaRPr lang="en-US" altLang="ja-JP" sz="2800" b="1" dirty="0">
                <a:latin typeface="メイリオ" panose="020B0604030504040204" pitchFamily="50" charset="-128"/>
                <a:ea typeface="メイリオ" panose="020B0604030504040204" pitchFamily="50" charset="-128"/>
              </a:endParaRPr>
            </a:p>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必要な時間</a:t>
              </a:r>
              <a:endParaRPr lang="en-US" altLang="ja-JP" sz="2800" b="1" dirty="0">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39C51557-70B3-6648-BD1E-B23621AF90EF}"/>
                </a:ext>
              </a:extLst>
            </p:cNvPr>
            <p:cNvSpPr txBox="1"/>
            <p:nvPr/>
          </p:nvSpPr>
          <p:spPr>
            <a:xfrm>
              <a:off x="1069423" y="2493530"/>
              <a:ext cx="557845"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ひ   なん </a:t>
              </a:r>
            </a:p>
          </p:txBody>
        </p:sp>
      </p:grpSp>
      <p:grpSp>
        <p:nvGrpSpPr>
          <p:cNvPr id="46" name="グループ化 45">
            <a:extLst>
              <a:ext uri="{FF2B5EF4-FFF2-40B4-BE49-F238E27FC236}">
                <a16:creationId xmlns:a16="http://schemas.microsoft.com/office/drawing/2014/main" id="{4F6D1CE1-AAAC-5843-9C6E-0B480D31C87A}"/>
              </a:ext>
            </a:extLst>
          </p:cNvPr>
          <p:cNvGrpSpPr/>
          <p:nvPr/>
        </p:nvGrpSpPr>
        <p:grpSpPr>
          <a:xfrm>
            <a:off x="145590" y="3748914"/>
            <a:ext cx="2511886" cy="1109229"/>
            <a:chOff x="193215" y="3822514"/>
            <a:chExt cx="2511886" cy="1109229"/>
          </a:xfrm>
        </p:grpSpPr>
        <p:sp>
          <p:nvSpPr>
            <p:cNvPr id="47" name="テキスト ボックス 46">
              <a:extLst>
                <a:ext uri="{FF2B5EF4-FFF2-40B4-BE49-F238E27FC236}">
                  <a16:creationId xmlns:a16="http://schemas.microsoft.com/office/drawing/2014/main" id="{A1E1D1D3-B98F-6547-810D-3AB965A56144}"/>
                </a:ext>
              </a:extLst>
            </p:cNvPr>
            <p:cNvSpPr txBox="1"/>
            <p:nvPr/>
          </p:nvSpPr>
          <p:spPr>
            <a:xfrm>
              <a:off x="193215" y="3826825"/>
              <a:ext cx="2511886" cy="1104918"/>
            </a:xfrm>
            <a:prstGeom prst="rect">
              <a:avLst/>
            </a:prstGeom>
            <a:noFill/>
          </p:spPr>
          <p:txBody>
            <a:bodyPr wrap="square" rtlCol="0">
              <a:spAutoFit/>
            </a:bodyPr>
            <a:lstStyle/>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雨風が</a:t>
              </a:r>
              <a:endParaRPr lang="en-US" altLang="ja-JP" sz="2800" b="1" dirty="0">
                <a:latin typeface="メイリオ" panose="020B0604030504040204" pitchFamily="50" charset="-128"/>
                <a:ea typeface="メイリオ" panose="020B0604030504040204" pitchFamily="50" charset="-128"/>
              </a:endParaRPr>
            </a:p>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強くなると</a:t>
              </a:r>
              <a:endParaRPr lang="en-US" altLang="ja-JP" sz="2800" b="1" dirty="0">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8A0E7EA1-EFDC-7343-806D-4DD648224D1F}"/>
                </a:ext>
              </a:extLst>
            </p:cNvPr>
            <p:cNvSpPr txBox="1"/>
            <p:nvPr/>
          </p:nvSpPr>
          <p:spPr>
            <a:xfrm>
              <a:off x="975858" y="3822514"/>
              <a:ext cx="599523"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あめ  かぜ</a:t>
              </a:r>
            </a:p>
          </p:txBody>
        </p:sp>
      </p:grpSp>
      <p:grpSp>
        <p:nvGrpSpPr>
          <p:cNvPr id="49" name="グループ化 48">
            <a:extLst>
              <a:ext uri="{FF2B5EF4-FFF2-40B4-BE49-F238E27FC236}">
                <a16:creationId xmlns:a16="http://schemas.microsoft.com/office/drawing/2014/main" id="{44753B2C-2010-EB44-A5A8-AF8667713A37}"/>
              </a:ext>
            </a:extLst>
          </p:cNvPr>
          <p:cNvGrpSpPr/>
          <p:nvPr/>
        </p:nvGrpSpPr>
        <p:grpSpPr>
          <a:xfrm>
            <a:off x="167815" y="5434627"/>
            <a:ext cx="2511886" cy="886369"/>
            <a:chOff x="167815" y="4946252"/>
            <a:chExt cx="2511886" cy="886369"/>
          </a:xfrm>
        </p:grpSpPr>
        <p:sp>
          <p:nvSpPr>
            <p:cNvPr id="50" name="テキスト ボックス 49">
              <a:extLst>
                <a:ext uri="{FF2B5EF4-FFF2-40B4-BE49-F238E27FC236}">
                  <a16:creationId xmlns:a16="http://schemas.microsoft.com/office/drawing/2014/main" id="{8F26DA9C-5DA6-134F-BA11-E0982B42534B}"/>
                </a:ext>
              </a:extLst>
            </p:cNvPr>
            <p:cNvSpPr txBox="1"/>
            <p:nvPr/>
          </p:nvSpPr>
          <p:spPr>
            <a:xfrm>
              <a:off x="167815" y="5017013"/>
              <a:ext cx="2511886" cy="815608"/>
            </a:xfrm>
            <a:prstGeom prst="rect">
              <a:avLst/>
            </a:prstGeom>
            <a:noFill/>
          </p:spPr>
          <p:txBody>
            <a:bodyPr wrap="square" rtlCol="0">
              <a:spAutoFit/>
            </a:bodyPr>
            <a:lstStyle/>
            <a:p>
              <a:pPr algn="ctr">
                <a:lnSpc>
                  <a:spcPct val="120000"/>
                </a:lnSpc>
                <a:buClr>
                  <a:srgbClr val="404040"/>
                </a:buClr>
              </a:pPr>
              <a:r>
                <a:rPr lang="ja-JP" altLang="en-US" sz="2000" b="1" dirty="0">
                  <a:latin typeface="メイリオ" panose="020B0604030504040204" pitchFamily="50" charset="-128"/>
                  <a:ea typeface="メイリオ" panose="020B0604030504040204" pitchFamily="50" charset="-128"/>
                </a:rPr>
                <a:t>急激に状況が</a:t>
              </a:r>
              <a:endParaRPr lang="en-US" altLang="ja-JP" sz="2000" b="1" dirty="0">
                <a:latin typeface="メイリオ" panose="020B0604030504040204" pitchFamily="50" charset="-128"/>
                <a:ea typeface="メイリオ" panose="020B0604030504040204" pitchFamily="50" charset="-128"/>
              </a:endParaRPr>
            </a:p>
            <a:p>
              <a:pPr algn="ctr">
                <a:lnSpc>
                  <a:spcPct val="120000"/>
                </a:lnSpc>
                <a:buClr>
                  <a:srgbClr val="404040"/>
                </a:buClr>
              </a:pPr>
              <a:r>
                <a:rPr lang="ja-JP" altLang="en-US" sz="2000" b="1" dirty="0">
                  <a:latin typeface="メイリオ" panose="020B0604030504040204" pitchFamily="50" charset="-128"/>
                  <a:ea typeface="メイリオ" panose="020B0604030504040204" pitchFamily="50" charset="-128"/>
                </a:rPr>
                <a:t>悪化することも</a:t>
              </a:r>
              <a:endParaRPr lang="en-US" altLang="ja-JP" sz="2000" b="1" dirty="0">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B4FC8528-6FDC-9449-9167-A1F07C54C6AE}"/>
                </a:ext>
              </a:extLst>
            </p:cNvPr>
            <p:cNvSpPr txBox="1"/>
            <p:nvPr/>
          </p:nvSpPr>
          <p:spPr>
            <a:xfrm>
              <a:off x="669266" y="4946252"/>
              <a:ext cx="1368965"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きゅうげき　　じょうきょう</a:t>
              </a:r>
            </a:p>
          </p:txBody>
        </p:sp>
      </p:grpSp>
      <p:sp>
        <p:nvSpPr>
          <p:cNvPr id="52" name="正方形/長方形 51">
            <a:extLst>
              <a:ext uri="{FF2B5EF4-FFF2-40B4-BE49-F238E27FC236}">
                <a16:creationId xmlns:a16="http://schemas.microsoft.com/office/drawing/2014/main" id="{522B1BFF-B635-204A-8CC9-D1DE2CF1F1C6}"/>
              </a:ext>
            </a:extLst>
          </p:cNvPr>
          <p:cNvSpPr/>
          <p:nvPr/>
        </p:nvSpPr>
        <p:spPr>
          <a:xfrm>
            <a:off x="2494432" y="1996385"/>
            <a:ext cx="6256066" cy="1269578"/>
          </a:xfrm>
          <a:prstGeom prst="rect">
            <a:avLst/>
          </a:prstGeom>
        </p:spPr>
        <p:txBody>
          <a:bodyPr wrap="square">
            <a:spAutoFit/>
          </a:bodyPr>
          <a:lstStyle/>
          <a:p>
            <a:pPr marL="342900" indent="-342900">
              <a:lnSpc>
                <a:spcPct val="1300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一緒に避難する人</a:t>
            </a:r>
            <a:r>
              <a:rPr lang="ja-JP" altLang="en-US" sz="2000"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雨風や道路など外の様子</a:t>
            </a:r>
            <a:r>
              <a:rPr lang="ja-JP" altLang="en-US" sz="2000" dirty="0">
                <a:solidFill>
                  <a:srgbClr val="404040"/>
                </a:solidFill>
                <a:latin typeface="メイリオ" pitchFamily="50" charset="-128"/>
                <a:ea typeface="メイリオ" pitchFamily="50" charset="-128"/>
              </a:rPr>
              <a:t>に</a:t>
            </a:r>
            <a:br>
              <a:rPr lang="en-US" altLang="ja-JP" sz="2000" dirty="0">
                <a:solidFill>
                  <a:srgbClr val="404040"/>
                </a:solidFill>
                <a:latin typeface="メイリオ" pitchFamily="50" charset="-128"/>
                <a:ea typeface="メイリオ" pitchFamily="50" charset="-128"/>
              </a:rPr>
            </a:br>
            <a:r>
              <a:rPr lang="ja-JP" altLang="en-US" sz="2000" dirty="0">
                <a:solidFill>
                  <a:srgbClr val="404040"/>
                </a:solidFill>
                <a:latin typeface="メイリオ" pitchFamily="50" charset="-128"/>
                <a:ea typeface="メイリオ" pitchFamily="50" charset="-128"/>
              </a:rPr>
              <a:t>より、</a:t>
            </a:r>
            <a:r>
              <a:rPr lang="ja-JP" altLang="en-US" sz="2000" b="1" dirty="0">
                <a:solidFill>
                  <a:srgbClr val="404040"/>
                </a:solidFill>
                <a:latin typeface="メイリオ" pitchFamily="50" charset="-128"/>
                <a:ea typeface="メイリオ" pitchFamily="50" charset="-128"/>
              </a:rPr>
              <a:t>持ち物（非常持ち出し品）や服装、</a:t>
            </a:r>
            <a:br>
              <a:rPr lang="en-US" altLang="ja-JP" sz="2000" b="1" dirty="0">
                <a:solidFill>
                  <a:srgbClr val="404040"/>
                </a:solidFill>
                <a:latin typeface="メイリオ" pitchFamily="50" charset="-128"/>
                <a:ea typeface="メイリオ" pitchFamily="50" charset="-128"/>
              </a:rPr>
            </a:br>
            <a:r>
              <a:rPr lang="ja-JP" altLang="en-US" sz="2000" b="1" dirty="0">
                <a:solidFill>
                  <a:srgbClr val="404040"/>
                </a:solidFill>
                <a:latin typeface="メイリオ" pitchFamily="50" charset="-128"/>
                <a:ea typeface="メイリオ" pitchFamily="50" charset="-128"/>
              </a:rPr>
              <a:t>避難に必要な時間は異なる</a:t>
            </a:r>
          </a:p>
        </p:txBody>
      </p:sp>
      <p:sp>
        <p:nvSpPr>
          <p:cNvPr id="53" name="正方形/長方形 52">
            <a:extLst>
              <a:ext uri="{FF2B5EF4-FFF2-40B4-BE49-F238E27FC236}">
                <a16:creationId xmlns:a16="http://schemas.microsoft.com/office/drawing/2014/main" id="{A12C9925-5B3F-CD49-9E28-1BB4FACB7384}"/>
              </a:ext>
            </a:extLst>
          </p:cNvPr>
          <p:cNvSpPr/>
          <p:nvPr/>
        </p:nvSpPr>
        <p:spPr>
          <a:xfrm>
            <a:off x="2437960" y="3410800"/>
            <a:ext cx="6205372" cy="1669688"/>
          </a:xfrm>
          <a:prstGeom prst="rect">
            <a:avLst/>
          </a:prstGeom>
        </p:spPr>
        <p:txBody>
          <a:bodyPr wrap="square" rIns="0">
            <a:spAutoFit/>
          </a:bodyPr>
          <a:lstStyle/>
          <a:p>
            <a:pPr marL="342900" indent="-342900">
              <a:lnSpc>
                <a:spcPct val="1300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雨や風が強くなると</a:t>
            </a:r>
            <a:r>
              <a:rPr lang="ja-JP" altLang="en-US" sz="2000" dirty="0">
                <a:solidFill>
                  <a:srgbClr val="404040"/>
                </a:solidFill>
                <a:latin typeface="メイリオ" pitchFamily="50" charset="-128"/>
                <a:ea typeface="メイリオ" pitchFamily="50" charset="-128"/>
              </a:rPr>
              <a:t>屋外を移動することが</a:t>
            </a:r>
            <a:r>
              <a:rPr lang="ja-JP" altLang="en-US" sz="2000" b="1" dirty="0">
                <a:solidFill>
                  <a:srgbClr val="404040"/>
                </a:solidFill>
                <a:latin typeface="メイリオ" pitchFamily="50" charset="-128"/>
                <a:ea typeface="メイリオ" pitchFamily="50" charset="-128"/>
              </a:rPr>
              <a:t>難しくなる。道路が浸水したり夜になる</a:t>
            </a:r>
            <a:r>
              <a:rPr lang="ja-JP" altLang="en-US" sz="2000" dirty="0">
                <a:solidFill>
                  <a:srgbClr val="404040"/>
                </a:solidFill>
                <a:latin typeface="メイリオ" pitchFamily="50" charset="-128"/>
                <a:ea typeface="メイリオ" pitchFamily="50" charset="-128"/>
              </a:rPr>
              <a:t>と、足下が</a:t>
            </a:r>
            <a:br>
              <a:rPr lang="en-US" altLang="ja-JP" sz="2000" dirty="0">
                <a:solidFill>
                  <a:srgbClr val="404040"/>
                </a:solidFill>
                <a:latin typeface="メイリオ" pitchFamily="50" charset="-128"/>
                <a:ea typeface="メイリオ" pitchFamily="50" charset="-128"/>
              </a:rPr>
            </a:br>
            <a:r>
              <a:rPr lang="ja-JP" altLang="en-US" sz="2000" dirty="0">
                <a:solidFill>
                  <a:srgbClr val="404040"/>
                </a:solidFill>
                <a:latin typeface="メイリオ" pitchFamily="50" charset="-128"/>
                <a:ea typeface="メイリオ" pitchFamily="50" charset="-128"/>
              </a:rPr>
              <a:t>見えず、</a:t>
            </a:r>
            <a:r>
              <a:rPr lang="ja-JP" altLang="en-US" sz="2000" b="1" dirty="0">
                <a:solidFill>
                  <a:srgbClr val="404040"/>
                </a:solidFill>
                <a:latin typeface="メイリオ" pitchFamily="50" charset="-128"/>
                <a:ea typeface="メイリオ" pitchFamily="50" charset="-128"/>
              </a:rPr>
              <a:t>移動は危険を伴う</a:t>
            </a:r>
            <a:r>
              <a:rPr lang="ja-JP" altLang="en-US" sz="2000" dirty="0">
                <a:solidFill>
                  <a:srgbClr val="404040"/>
                </a:solidFill>
                <a:latin typeface="メイリオ" pitchFamily="50" charset="-128"/>
                <a:ea typeface="メイリオ" pitchFamily="50" charset="-128"/>
              </a:rPr>
              <a:t>場合もある。</a:t>
            </a:r>
            <a:br>
              <a:rPr lang="en-US" altLang="ja-JP" sz="2000" dirty="0">
                <a:solidFill>
                  <a:srgbClr val="404040"/>
                </a:solidFill>
                <a:latin typeface="メイリオ" pitchFamily="50" charset="-128"/>
                <a:ea typeface="メイリオ" pitchFamily="50" charset="-128"/>
              </a:rPr>
            </a:br>
            <a:r>
              <a:rPr lang="ja-JP" altLang="en-US" sz="2000" dirty="0">
                <a:solidFill>
                  <a:srgbClr val="404040"/>
                </a:solidFill>
                <a:latin typeface="メイリオ" pitchFamily="50" charset="-128"/>
                <a:ea typeface="メイリオ" pitchFamily="50" charset="-128"/>
              </a:rPr>
              <a:t>そうならない内に、</a:t>
            </a:r>
            <a:r>
              <a:rPr lang="ja-JP" altLang="en-US" sz="2000" b="1" dirty="0">
                <a:solidFill>
                  <a:srgbClr val="404040"/>
                </a:solidFill>
                <a:latin typeface="メイリオ" pitchFamily="50" charset="-128"/>
                <a:ea typeface="メイリオ" pitchFamily="50" charset="-128"/>
              </a:rPr>
              <a:t>早めの行動が大事</a:t>
            </a:r>
          </a:p>
        </p:txBody>
      </p:sp>
      <p:grpSp>
        <p:nvGrpSpPr>
          <p:cNvPr id="54" name="グループ化 53">
            <a:extLst>
              <a:ext uri="{FF2B5EF4-FFF2-40B4-BE49-F238E27FC236}">
                <a16:creationId xmlns:a16="http://schemas.microsoft.com/office/drawing/2014/main" id="{0F89C713-5236-4144-B6B7-4A6936D1B9F4}"/>
              </a:ext>
            </a:extLst>
          </p:cNvPr>
          <p:cNvGrpSpPr/>
          <p:nvPr/>
        </p:nvGrpSpPr>
        <p:grpSpPr>
          <a:xfrm>
            <a:off x="2437593" y="5278242"/>
            <a:ext cx="6179025" cy="1320800"/>
            <a:chOff x="2364472" y="4855834"/>
            <a:chExt cx="6179025" cy="1320800"/>
          </a:xfrm>
        </p:grpSpPr>
        <p:sp>
          <p:nvSpPr>
            <p:cNvPr id="55" name="正方形/長方形 54">
              <a:extLst>
                <a:ext uri="{FF2B5EF4-FFF2-40B4-BE49-F238E27FC236}">
                  <a16:creationId xmlns:a16="http://schemas.microsoft.com/office/drawing/2014/main" id="{EB9D221E-C6B8-2F4D-B370-DB8E46C0D0DC}"/>
                </a:ext>
              </a:extLst>
            </p:cNvPr>
            <p:cNvSpPr/>
            <p:nvPr/>
          </p:nvSpPr>
          <p:spPr>
            <a:xfrm>
              <a:off x="2364472" y="4907056"/>
              <a:ext cx="6179025" cy="1269578"/>
            </a:xfrm>
            <a:prstGeom prst="rect">
              <a:avLst/>
            </a:prstGeom>
          </p:spPr>
          <p:txBody>
            <a:bodyPr wrap="square">
              <a:spAutoFit/>
            </a:bodyPr>
            <a:lstStyle/>
            <a:p>
              <a:pPr marL="342900" indent="-342900">
                <a:lnSpc>
                  <a:spcPct val="130000"/>
                </a:lnSpc>
                <a:spcAft>
                  <a:spcPts val="300"/>
                </a:spcAft>
                <a:buFont typeface="Wingdings" panose="05000000000000000000" pitchFamily="2" charset="2"/>
                <a:buChar char="l"/>
              </a:pPr>
              <a:r>
                <a:rPr lang="ja-JP" altLang="en-US" sz="2000" dirty="0">
                  <a:solidFill>
                    <a:srgbClr val="404040"/>
                  </a:solidFill>
                  <a:latin typeface="メイリオ" panose="020B0604030504040204" pitchFamily="50" charset="-128"/>
                  <a:ea typeface="メイリオ" panose="020B0604030504040204" pitchFamily="50" charset="-128"/>
                </a:rPr>
                <a:t>特に、</a:t>
              </a:r>
              <a:r>
                <a:rPr lang="ja-JP" altLang="en-US" sz="2000" b="1" dirty="0">
                  <a:solidFill>
                    <a:srgbClr val="404040"/>
                  </a:solidFill>
                  <a:latin typeface="メイリオ" panose="020B0604030504040204" pitchFamily="50" charset="-128"/>
                  <a:ea typeface="メイリオ" panose="020B0604030504040204" pitchFamily="50" charset="-128"/>
                </a:rPr>
                <a:t>土砂崩れや急激な水位上昇による洪水</a:t>
              </a:r>
              <a:r>
                <a:rPr lang="ja-JP" altLang="en-US" sz="2000" dirty="0">
                  <a:solidFill>
                    <a:srgbClr val="404040"/>
                  </a:solidFill>
                  <a:latin typeface="メイリオ" panose="020B0604030504040204" pitchFamily="50" charset="-128"/>
                  <a:ea typeface="メイリオ" panose="020B0604030504040204" pitchFamily="50" charset="-128"/>
                </a:rPr>
                <a:t>は、予測が難しく、急激に状況が悪化する場合あり。</a:t>
              </a:r>
              <a:r>
                <a:rPr lang="ja-JP" altLang="en-US" sz="2000" b="1" dirty="0">
                  <a:solidFill>
                    <a:srgbClr val="404040"/>
                  </a:solidFill>
                  <a:latin typeface="メイリオ" panose="020B0604030504040204" pitchFamily="50" charset="-128"/>
                  <a:ea typeface="メイリオ" panose="020B0604030504040204" pitchFamily="50" charset="-128"/>
                </a:rPr>
                <a:t>早めの行動が重要</a:t>
              </a:r>
            </a:p>
          </p:txBody>
        </p:sp>
        <p:sp>
          <p:nvSpPr>
            <p:cNvPr id="56" name="テキスト ボックス 55">
              <a:extLst>
                <a:ext uri="{FF2B5EF4-FFF2-40B4-BE49-F238E27FC236}">
                  <a16:creationId xmlns:a16="http://schemas.microsoft.com/office/drawing/2014/main" id="{0593B8BE-BCF1-D541-B409-41819C306AB4}"/>
                </a:ext>
              </a:extLst>
            </p:cNvPr>
            <p:cNvSpPr txBox="1"/>
            <p:nvPr/>
          </p:nvSpPr>
          <p:spPr>
            <a:xfrm>
              <a:off x="2829158" y="4855834"/>
              <a:ext cx="5065489" cy="150811"/>
            </a:xfrm>
            <a:prstGeom prst="rect">
              <a:avLst/>
            </a:prstGeom>
            <a:noFill/>
          </p:spPr>
          <p:txBody>
            <a:bodyPr wrap="none" lIns="0" tIns="0" rIns="0" bIns="0" rtlCol="0">
              <a:spAutoFit/>
            </a:bodyPr>
            <a:lstStyle/>
            <a:p>
              <a:pPr>
                <a:lnSpc>
                  <a:spcPct val="130000"/>
                </a:lnSpc>
              </a:pPr>
              <a:r>
                <a:rPr kumimoji="1" lang="ja-JP" altLang="en-US" sz="800" dirty="0">
                  <a:solidFill>
                    <a:srgbClr val="404040"/>
                  </a:solidFill>
                  <a:latin typeface="メイリオ" panose="020B0604030504040204" pitchFamily="50" charset="-128"/>
                  <a:ea typeface="メイリオ" panose="020B0604030504040204" pitchFamily="50" charset="-128"/>
                </a:rPr>
                <a:t>とく　　　　　　ど　しゃくず　　　　　 きゅうげき         すい   い じょうしょう                     こう ずい</a:t>
              </a:r>
            </a:p>
          </p:txBody>
        </p:sp>
      </p:grpSp>
      <p:sp>
        <p:nvSpPr>
          <p:cNvPr id="57" name="テキスト ボックス 56">
            <a:extLst>
              <a:ext uri="{FF2B5EF4-FFF2-40B4-BE49-F238E27FC236}">
                <a16:creationId xmlns:a16="http://schemas.microsoft.com/office/drawing/2014/main" id="{5B6B8C6F-F733-A64E-9CB8-D5ABFA3A3907}"/>
              </a:ext>
            </a:extLst>
          </p:cNvPr>
          <p:cNvSpPr txBox="1"/>
          <p:nvPr/>
        </p:nvSpPr>
        <p:spPr>
          <a:xfrm>
            <a:off x="2257491" y="1299808"/>
            <a:ext cx="4629018" cy="587853"/>
          </a:xfrm>
          <a:prstGeom prst="rect">
            <a:avLst/>
          </a:prstGeom>
          <a:noFill/>
        </p:spPr>
        <p:txBody>
          <a:bodyPr wrap="square" rtlCol="0">
            <a:spAutoFit/>
          </a:bodyPr>
          <a:lstStyle/>
          <a:p>
            <a:pPr algn="ctr">
              <a:lnSpc>
                <a:spcPct val="120000"/>
              </a:lnSpc>
              <a:buClr>
                <a:srgbClr val="404040"/>
              </a:buClr>
            </a:pPr>
            <a:r>
              <a:rPr lang="ja-JP" altLang="en-US" sz="2800" b="1" dirty="0">
                <a:solidFill>
                  <a:srgbClr val="404040"/>
                </a:solidFill>
                <a:latin typeface="メイリオ" panose="020B0604030504040204" pitchFamily="50" charset="-128"/>
                <a:ea typeface="メイリオ" panose="020B0604030504040204" pitchFamily="50" charset="-128"/>
              </a:rPr>
              <a:t>さらに考えてみましょう</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53CC8B9A-47F2-5447-8D92-2363AFEABB96}"/>
              </a:ext>
            </a:extLst>
          </p:cNvPr>
          <p:cNvSpPr txBox="1"/>
          <p:nvPr/>
        </p:nvSpPr>
        <p:spPr>
          <a:xfrm>
            <a:off x="559029" y="2527709"/>
            <a:ext cx="1710405"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ひつ　よう　　　　じ　かん</a:t>
            </a:r>
          </a:p>
        </p:txBody>
      </p:sp>
      <p:sp>
        <p:nvSpPr>
          <p:cNvPr id="59" name="テキスト ボックス 58">
            <a:extLst>
              <a:ext uri="{FF2B5EF4-FFF2-40B4-BE49-F238E27FC236}">
                <a16:creationId xmlns:a16="http://schemas.microsoft.com/office/drawing/2014/main" id="{0AFA7561-0888-6A47-B38F-73AF04B0D096}"/>
              </a:ext>
            </a:extLst>
          </p:cNvPr>
          <p:cNvSpPr txBox="1"/>
          <p:nvPr/>
        </p:nvSpPr>
        <p:spPr>
          <a:xfrm>
            <a:off x="570235" y="4232655"/>
            <a:ext cx="256480" cy="153888"/>
          </a:xfrm>
          <a:prstGeom prst="rect">
            <a:avLst/>
          </a:prstGeom>
          <a:noFill/>
        </p:spPr>
        <p:txBody>
          <a:bodyPr wrap="none" lIns="0" tIns="0" rIns="0" bIns="0" rtlCol="0">
            <a:spAutoFit/>
          </a:bodyPr>
          <a:lstStyle/>
          <a:p>
            <a:pPr>
              <a:lnSpc>
                <a:spcPts val="1200"/>
              </a:lnSpc>
            </a:pPr>
            <a:r>
              <a:rPr lang="ja-JP" altLang="en-US" sz="1000" dirty="0">
                <a:latin typeface="メイリオ" panose="020B0604030504040204" pitchFamily="50" charset="-128"/>
                <a:ea typeface="メイリオ" panose="020B0604030504040204" pitchFamily="50" charset="-128"/>
              </a:rPr>
              <a:t>つよ</a:t>
            </a:r>
            <a:endParaRPr kumimoji="1" lang="en-US" altLang="ja-JP" sz="1000" dirty="0">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E8A19A33-F1E0-C147-A14B-0A8A1C82FDB3}"/>
              </a:ext>
            </a:extLst>
          </p:cNvPr>
          <p:cNvSpPr txBox="1"/>
          <p:nvPr/>
        </p:nvSpPr>
        <p:spPr>
          <a:xfrm>
            <a:off x="576982" y="5830186"/>
            <a:ext cx="378309"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あっ  か</a:t>
            </a:r>
            <a:endParaRPr kumimoji="1" lang="en-US" altLang="ja-JP" sz="800" dirty="0">
              <a:latin typeface="メイリオ" panose="020B0604030504040204" pitchFamily="50" charset="-128"/>
              <a:ea typeface="メイリオ" panose="020B0604030504040204" pitchFamily="50" charset="-128"/>
            </a:endParaRPr>
          </a:p>
        </p:txBody>
      </p:sp>
      <p:sp>
        <p:nvSpPr>
          <p:cNvPr id="61" name="テキスト ボックス 60">
            <a:extLst>
              <a:ext uri="{FF2B5EF4-FFF2-40B4-BE49-F238E27FC236}">
                <a16:creationId xmlns:a16="http://schemas.microsoft.com/office/drawing/2014/main" id="{53F4D7CA-8E86-BA41-B861-24D7FF35B562}"/>
              </a:ext>
            </a:extLst>
          </p:cNvPr>
          <p:cNvSpPr txBox="1"/>
          <p:nvPr/>
        </p:nvSpPr>
        <p:spPr>
          <a:xfrm>
            <a:off x="2975851" y="1974287"/>
            <a:ext cx="505266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いっ  しょ         ひ   なん                ひと         あめ かぜ　　　 どう  ろ　　　　     そと　   　よう   す</a:t>
            </a:r>
          </a:p>
        </p:txBody>
      </p:sp>
      <p:sp>
        <p:nvSpPr>
          <p:cNvPr id="62" name="テキスト ボックス 61">
            <a:extLst>
              <a:ext uri="{FF2B5EF4-FFF2-40B4-BE49-F238E27FC236}">
                <a16:creationId xmlns:a16="http://schemas.microsoft.com/office/drawing/2014/main" id="{1DF19885-121C-2040-AA35-DD6FC20F4358}"/>
              </a:ext>
            </a:extLst>
          </p:cNvPr>
          <p:cNvSpPr txBox="1"/>
          <p:nvPr/>
        </p:nvSpPr>
        <p:spPr>
          <a:xfrm>
            <a:off x="3778774" y="2354276"/>
            <a:ext cx="393697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も          もの          ひ  じょう も            だ          ひん                 ふくそう   </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63" name="テキスト ボックス 62">
            <a:extLst>
              <a:ext uri="{FF2B5EF4-FFF2-40B4-BE49-F238E27FC236}">
                <a16:creationId xmlns:a16="http://schemas.microsoft.com/office/drawing/2014/main" id="{86058E49-378E-F443-9E4F-7B1DF18A56A1}"/>
              </a:ext>
            </a:extLst>
          </p:cNvPr>
          <p:cNvSpPr txBox="1"/>
          <p:nvPr/>
        </p:nvSpPr>
        <p:spPr>
          <a:xfrm>
            <a:off x="2968176" y="2773655"/>
            <a:ext cx="248465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  ひ  なん         ひつ よう　　　  じ   かん　　  こと</a:t>
            </a:r>
          </a:p>
        </p:txBody>
      </p:sp>
      <p:sp>
        <p:nvSpPr>
          <p:cNvPr id="64" name="テキスト ボックス 63">
            <a:extLst>
              <a:ext uri="{FF2B5EF4-FFF2-40B4-BE49-F238E27FC236}">
                <a16:creationId xmlns:a16="http://schemas.microsoft.com/office/drawing/2014/main" id="{29699E32-CE59-E64D-B197-EFB99766BDC7}"/>
              </a:ext>
            </a:extLst>
          </p:cNvPr>
          <p:cNvSpPr txBox="1"/>
          <p:nvPr/>
        </p:nvSpPr>
        <p:spPr>
          <a:xfrm>
            <a:off x="2897677" y="3401155"/>
            <a:ext cx="519372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あめ　　　かぜ　　　つよ　　　　　　　　　　  おくがい           い   どう　　　　　　　　　　　　 むずか</a:t>
            </a:r>
            <a:endParaRPr lang="en-US" altLang="ja-JP" sz="800" dirty="0">
              <a:solidFill>
                <a:srgbClr val="404040"/>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E7E89575-2C47-654E-A9C6-A7BD9077FB4A}"/>
              </a:ext>
            </a:extLst>
          </p:cNvPr>
          <p:cNvSpPr txBox="1"/>
          <p:nvPr/>
        </p:nvSpPr>
        <p:spPr>
          <a:xfrm>
            <a:off x="3682887" y="3792518"/>
            <a:ext cx="4478790"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どう  ろ           しんすい　　　　　　　　 よる                                      あし もと          </a:t>
            </a:r>
          </a:p>
        </p:txBody>
      </p:sp>
      <p:sp>
        <p:nvSpPr>
          <p:cNvPr id="66" name="テキスト ボックス 65">
            <a:extLst>
              <a:ext uri="{FF2B5EF4-FFF2-40B4-BE49-F238E27FC236}">
                <a16:creationId xmlns:a16="http://schemas.microsoft.com/office/drawing/2014/main" id="{3A136F5F-50B3-994E-A42C-F19E1701429E}"/>
              </a:ext>
            </a:extLst>
          </p:cNvPr>
          <p:cNvSpPr txBox="1"/>
          <p:nvPr/>
        </p:nvSpPr>
        <p:spPr>
          <a:xfrm>
            <a:off x="2940150" y="4183543"/>
            <a:ext cx="3484928"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み　　　　　　　　　い  どう           き　けん       ともな         ば　あい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67" name="テキスト ボックス 66">
            <a:extLst>
              <a:ext uri="{FF2B5EF4-FFF2-40B4-BE49-F238E27FC236}">
                <a16:creationId xmlns:a16="http://schemas.microsoft.com/office/drawing/2014/main" id="{141F0DAA-6F0B-D54E-8057-86ECE19E5CD2}"/>
              </a:ext>
            </a:extLst>
          </p:cNvPr>
          <p:cNvSpPr txBox="1"/>
          <p:nvPr/>
        </p:nvSpPr>
        <p:spPr>
          <a:xfrm>
            <a:off x="4430031" y="4593618"/>
            <a:ext cx="2715487"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うち　　          はや　  　　　　こう どう　　　だい  じ</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012E66AE-6D9C-3743-AB58-7415738AC394}"/>
              </a:ext>
            </a:extLst>
          </p:cNvPr>
          <p:cNvSpPr txBox="1"/>
          <p:nvPr/>
        </p:nvSpPr>
        <p:spPr>
          <a:xfrm>
            <a:off x="3711462" y="1255335"/>
            <a:ext cx="307777"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かんが</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69" name="テキスト ボックス 68">
            <a:extLst>
              <a:ext uri="{FF2B5EF4-FFF2-40B4-BE49-F238E27FC236}">
                <a16:creationId xmlns:a16="http://schemas.microsoft.com/office/drawing/2014/main" id="{8F7D4E80-8183-604E-ABC2-D443C9D8DCFA}"/>
              </a:ext>
            </a:extLst>
          </p:cNvPr>
          <p:cNvSpPr txBox="1"/>
          <p:nvPr/>
        </p:nvSpPr>
        <p:spPr>
          <a:xfrm>
            <a:off x="2949984" y="5682568"/>
            <a:ext cx="4770537" cy="150811"/>
          </a:xfrm>
          <a:prstGeom prst="rect">
            <a:avLst/>
          </a:prstGeom>
          <a:noFill/>
        </p:spPr>
        <p:txBody>
          <a:bodyPr wrap="none" lIns="0" tIns="0" rIns="0" bIns="0" rtlCol="0">
            <a:spAutoFit/>
          </a:bodyPr>
          <a:lstStyle/>
          <a:p>
            <a:pPr>
              <a:lnSpc>
                <a:spcPct val="130000"/>
              </a:lnSpc>
            </a:pPr>
            <a:r>
              <a:rPr lang="ja-JP" altLang="en-US" sz="800" dirty="0">
                <a:solidFill>
                  <a:srgbClr val="404040"/>
                </a:solidFill>
                <a:latin typeface="メイリオ" panose="020B0604030504040204" pitchFamily="50" charset="-128"/>
                <a:ea typeface="メイリオ" panose="020B0604030504040204" pitchFamily="50" charset="-128"/>
              </a:rPr>
              <a:t>よ　そく　　　むず　　　　　　　 きゅうげき       じょうきょう       あっ  か　　　　　　  ば　あい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70" name="テキスト ボックス 69">
            <a:extLst>
              <a:ext uri="{FF2B5EF4-FFF2-40B4-BE49-F238E27FC236}">
                <a16:creationId xmlns:a16="http://schemas.microsoft.com/office/drawing/2014/main" id="{3C6BD8D9-C8D1-9D40-9682-3DEA66FC94EF}"/>
              </a:ext>
            </a:extLst>
          </p:cNvPr>
          <p:cNvSpPr txBox="1"/>
          <p:nvPr/>
        </p:nvSpPr>
        <p:spPr>
          <a:xfrm>
            <a:off x="2897677" y="6086894"/>
            <a:ext cx="2064668" cy="150811"/>
          </a:xfrm>
          <a:prstGeom prst="rect">
            <a:avLst/>
          </a:prstGeom>
          <a:noFill/>
        </p:spPr>
        <p:txBody>
          <a:bodyPr wrap="none" lIns="0" tIns="0" rIns="0" bIns="0" rtlCol="0">
            <a:spAutoFit/>
          </a:bodyPr>
          <a:lstStyle/>
          <a:p>
            <a:pPr>
              <a:lnSpc>
                <a:spcPct val="130000"/>
              </a:lnSpc>
            </a:pPr>
            <a:r>
              <a:rPr lang="ja-JP" altLang="en-US" sz="800" dirty="0">
                <a:solidFill>
                  <a:srgbClr val="404040"/>
                </a:solidFill>
                <a:latin typeface="メイリオ" panose="020B0604030504040204" pitchFamily="50" charset="-128"/>
                <a:ea typeface="メイリオ" panose="020B0604030504040204" pitchFamily="50" charset="-128"/>
              </a:rPr>
              <a:t>はや　　　　　 こう どう        じゅうよう</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90402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12</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ja-JP" altLang="en-US"/>
              <a:t>３、意見交換を踏まえて　ワークシートを点検・修正</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1194343" y="1801018"/>
            <a:ext cx="7120339" cy="2997100"/>
          </a:xfrm>
        </p:spPr>
        <p:txBody>
          <a:bodyPr/>
          <a:lstStyle/>
          <a:p>
            <a:pPr>
              <a:lnSpc>
                <a:spcPts val="1600"/>
              </a:lnSpc>
            </a:pPr>
            <a:r>
              <a:rPr kumimoji="1" lang="ja-JP" altLang="en-US" sz="2400" dirty="0"/>
              <a:t>〇点検・修正のポイント</a:t>
            </a:r>
          </a:p>
          <a:p>
            <a:pPr>
              <a:lnSpc>
                <a:spcPts val="1600"/>
              </a:lnSpc>
            </a:pPr>
            <a:r>
              <a:rPr kumimoji="1" lang="ja-JP" altLang="en-US" sz="2400" dirty="0"/>
              <a:t>・身近な「災害リスク」を認識しておくことは、</a:t>
            </a:r>
            <a:endParaRPr kumimoji="1" lang="en-US" altLang="ja-JP" sz="2400" dirty="0"/>
          </a:p>
          <a:p>
            <a:pPr>
              <a:lnSpc>
                <a:spcPts val="1600"/>
              </a:lnSpc>
            </a:pPr>
            <a:r>
              <a:rPr kumimoji="1" lang="ja-JP" altLang="en-US" sz="2400" dirty="0"/>
              <a:t>　命を守る基本中の基本</a:t>
            </a:r>
          </a:p>
          <a:p>
            <a:pPr>
              <a:lnSpc>
                <a:spcPts val="1600"/>
              </a:lnSpc>
            </a:pPr>
            <a:r>
              <a:rPr kumimoji="1" lang="ja-JP" altLang="en-US" sz="2400" dirty="0"/>
              <a:t>・</a:t>
            </a:r>
            <a:r>
              <a:rPr kumimoji="1" lang="en-US" altLang="ja-JP" sz="2400" dirty="0"/>
              <a:t>｢</a:t>
            </a:r>
            <a:r>
              <a:rPr kumimoji="1" lang="ja-JP" altLang="en-US" sz="2400" dirty="0"/>
              <a:t>避難</a:t>
            </a:r>
            <a:r>
              <a:rPr kumimoji="1" lang="en-US" altLang="ja-JP" sz="2400" dirty="0"/>
              <a:t>｣</a:t>
            </a:r>
            <a:r>
              <a:rPr kumimoji="1" lang="ja-JP" altLang="en-US" sz="2400" dirty="0"/>
              <a:t>には、けっこう時間がかかる。</a:t>
            </a:r>
          </a:p>
          <a:p>
            <a:pPr>
              <a:lnSpc>
                <a:spcPts val="1400"/>
              </a:lnSpc>
            </a:pPr>
            <a:r>
              <a:rPr kumimoji="1" lang="ja-JP" altLang="en-US" sz="2000" dirty="0"/>
              <a:t>　→市区町村が発令する避難情報で確実に避難</a:t>
            </a:r>
          </a:p>
          <a:p>
            <a:pPr>
              <a:lnSpc>
                <a:spcPts val="1400"/>
              </a:lnSpc>
            </a:pPr>
            <a:r>
              <a:rPr kumimoji="1" lang="ja-JP" altLang="en-US" sz="2000" dirty="0"/>
              <a:t>　→避難情報が発令されていなくても、気象庁等が発表する</a:t>
            </a:r>
          </a:p>
          <a:p>
            <a:pPr>
              <a:lnSpc>
                <a:spcPts val="1400"/>
              </a:lnSpc>
            </a:pPr>
            <a:r>
              <a:rPr kumimoji="1" lang="ja-JP" altLang="en-US" sz="2000" dirty="0"/>
              <a:t>　　防災気象情報を参考に、自主的に早めに避難行動</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pic>
        <p:nvPicPr>
          <p:cNvPr id="6" name="図 5">
            <a:extLst>
              <a:ext uri="{FF2B5EF4-FFF2-40B4-BE49-F238E27FC236}">
                <a16:creationId xmlns:a16="http://schemas.microsoft.com/office/drawing/2014/main" id="{B719E302-985B-B54B-A0FF-265017E7361F}"/>
              </a:ext>
            </a:extLst>
          </p:cNvPr>
          <p:cNvPicPr>
            <a:picLocks noChangeAspect="1"/>
          </p:cNvPicPr>
          <p:nvPr/>
        </p:nvPicPr>
        <p:blipFill>
          <a:blip r:embed="rId3"/>
          <a:stretch>
            <a:fillRect/>
          </a:stretch>
        </p:blipFill>
        <p:spPr>
          <a:xfrm>
            <a:off x="335467" y="4686243"/>
            <a:ext cx="900000" cy="1800000"/>
          </a:xfrm>
          <a:prstGeom prst="rect">
            <a:avLst/>
          </a:prstGeom>
        </p:spPr>
      </p:pic>
      <p:sp>
        <p:nvSpPr>
          <p:cNvPr id="17" name="テキスト ボックス 16">
            <a:extLst>
              <a:ext uri="{FF2B5EF4-FFF2-40B4-BE49-F238E27FC236}">
                <a16:creationId xmlns:a16="http://schemas.microsoft.com/office/drawing/2014/main" id="{EE6BBEA5-7D50-D140-98A2-26EF0FF9FA96}"/>
              </a:ext>
            </a:extLst>
          </p:cNvPr>
          <p:cNvSpPr txBox="1"/>
          <p:nvPr/>
        </p:nvSpPr>
        <p:spPr>
          <a:xfrm>
            <a:off x="1542430" y="1510554"/>
            <a:ext cx="700834"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てん   けん</a:t>
            </a:r>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1602922" y="1988483"/>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み    ぢか</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1487569" y="2427039"/>
            <a:ext cx="492444"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いのち</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3FD94030-EEF7-9F4C-A038-6966458CEC13}"/>
              </a:ext>
            </a:extLst>
          </p:cNvPr>
          <p:cNvSpPr txBox="1"/>
          <p:nvPr/>
        </p:nvSpPr>
        <p:spPr>
          <a:xfrm>
            <a:off x="2811766" y="2427039"/>
            <a:ext cx="1011815"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き    ほん  ちゅう</a:t>
            </a: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1759523" y="2839468"/>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ひ    なん</a:t>
            </a:r>
          </a:p>
        </p:txBody>
      </p:sp>
      <p:sp>
        <p:nvSpPr>
          <p:cNvPr id="25" name="テキスト ボックス 24">
            <a:extLst>
              <a:ext uri="{FF2B5EF4-FFF2-40B4-BE49-F238E27FC236}">
                <a16:creationId xmlns:a16="http://schemas.microsoft.com/office/drawing/2014/main" id="{4B6F81F7-8927-4B49-B0C2-D464C2820033}"/>
              </a:ext>
            </a:extLst>
          </p:cNvPr>
          <p:cNvSpPr txBox="1"/>
          <p:nvPr/>
        </p:nvSpPr>
        <p:spPr>
          <a:xfrm>
            <a:off x="4651045" y="2839468"/>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じ    かん</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525232"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3026050" y="264258"/>
            <a:ext cx="312906"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ふ</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6641698" y="264258"/>
            <a:ext cx="74090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7488815" y="264258"/>
            <a:ext cx="82586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しゅうせい</a:t>
            </a:r>
          </a:p>
        </p:txBody>
      </p:sp>
      <p:sp>
        <p:nvSpPr>
          <p:cNvPr id="31" name="テキスト ボックス 30">
            <a:extLst>
              <a:ext uri="{FF2B5EF4-FFF2-40B4-BE49-F238E27FC236}">
                <a16:creationId xmlns:a16="http://schemas.microsoft.com/office/drawing/2014/main" id="{04A4E912-F5BF-7443-8935-BDD897954864}"/>
              </a:ext>
            </a:extLst>
          </p:cNvPr>
          <p:cNvSpPr txBox="1"/>
          <p:nvPr/>
        </p:nvSpPr>
        <p:spPr>
          <a:xfrm>
            <a:off x="2415737" y="1510554"/>
            <a:ext cx="732893"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しゅう せい</a:t>
            </a:r>
          </a:p>
        </p:txBody>
      </p:sp>
      <p:sp>
        <p:nvSpPr>
          <p:cNvPr id="34" name="テキスト ボックス 33">
            <a:extLst>
              <a:ext uri="{FF2B5EF4-FFF2-40B4-BE49-F238E27FC236}">
                <a16:creationId xmlns:a16="http://schemas.microsoft.com/office/drawing/2014/main" id="{DA5734B2-7381-C844-A4E2-218BD96B0B22}"/>
              </a:ext>
            </a:extLst>
          </p:cNvPr>
          <p:cNvSpPr txBox="1"/>
          <p:nvPr/>
        </p:nvSpPr>
        <p:spPr>
          <a:xfrm>
            <a:off x="2148634" y="2427039"/>
            <a:ext cx="389851"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まも</a:t>
            </a:r>
            <a:endParaRPr kumimoji="1" lang="ja-JP" altLang="en-US" sz="800" dirty="0">
              <a:solidFill>
                <a:srgbClr val="0F69AC"/>
              </a:solidFill>
              <a:latin typeface="Meiryo" panose="020B0604030504040204" pitchFamily="34" charset="-128"/>
              <a:ea typeface="Meiryo" panose="020B0604030504040204" pitchFamily="34" charset="-128"/>
            </a:endParaRPr>
          </a:p>
        </p:txBody>
      </p:sp>
      <p:pic>
        <p:nvPicPr>
          <p:cNvPr id="53" name="図 52">
            <a:extLst>
              <a:ext uri="{FF2B5EF4-FFF2-40B4-BE49-F238E27FC236}">
                <a16:creationId xmlns:a16="http://schemas.microsoft.com/office/drawing/2014/main" id="{9F7395E8-5296-A641-9DAE-0A1A785245DA}"/>
              </a:ext>
            </a:extLst>
          </p:cNvPr>
          <p:cNvPicPr>
            <a:picLocks noChangeAspect="1"/>
          </p:cNvPicPr>
          <p:nvPr/>
        </p:nvPicPr>
        <p:blipFill>
          <a:blip r:embed="rId4"/>
          <a:stretch>
            <a:fillRect/>
          </a:stretch>
        </p:blipFill>
        <p:spPr>
          <a:xfrm>
            <a:off x="1224249" y="4873202"/>
            <a:ext cx="7380001" cy="1627941"/>
          </a:xfrm>
          <a:prstGeom prst="rect">
            <a:avLst/>
          </a:prstGeom>
        </p:spPr>
      </p:pic>
      <p:sp>
        <p:nvSpPr>
          <p:cNvPr id="55" name="テキスト ボックス 54">
            <a:extLst>
              <a:ext uri="{FF2B5EF4-FFF2-40B4-BE49-F238E27FC236}">
                <a16:creationId xmlns:a16="http://schemas.microsoft.com/office/drawing/2014/main" id="{A2058C0A-80E7-B241-B007-B52E921AD115}"/>
              </a:ext>
            </a:extLst>
          </p:cNvPr>
          <p:cNvSpPr txBox="1"/>
          <p:nvPr/>
        </p:nvSpPr>
        <p:spPr>
          <a:xfrm>
            <a:off x="1821459" y="5770505"/>
            <a:ext cx="7054499" cy="789960"/>
          </a:xfrm>
          <a:prstGeom prst="rect">
            <a:avLst/>
          </a:prstGeom>
          <a:noFill/>
        </p:spPr>
        <p:txBody>
          <a:bodyPr wrap="square" rtlCol="0">
            <a:spAutoFit/>
          </a:bodyPr>
          <a:lstStyle/>
          <a:p>
            <a:pPr>
              <a:lnSpc>
                <a:spcPts val="2800"/>
              </a:lnSpc>
            </a:pPr>
            <a:r>
              <a:rPr kumimoji="1" lang="ja-JP" altLang="en-US" sz="1600" b="1">
                <a:solidFill>
                  <a:srgbClr val="404040"/>
                </a:solidFill>
                <a:latin typeface="Meiryo" panose="020B0604030504040204" pitchFamily="34" charset="-128"/>
                <a:ea typeface="Meiryo" panose="020B0604030504040204" pitchFamily="34" charset="-128"/>
              </a:rPr>
              <a:t>点検・修正作業のあと、今日気付いたことや勉強になったことを</a:t>
            </a:r>
            <a:endParaRPr kumimoji="1" lang="en-US" altLang="ja-JP" sz="1600" b="1" dirty="0">
              <a:solidFill>
                <a:srgbClr val="404040"/>
              </a:solidFill>
              <a:latin typeface="Meiryo" panose="020B0604030504040204" pitchFamily="34" charset="-128"/>
              <a:ea typeface="Meiryo" panose="020B0604030504040204" pitchFamily="34" charset="-128"/>
            </a:endParaRPr>
          </a:p>
          <a:p>
            <a:pPr>
              <a:lnSpc>
                <a:spcPts val="2800"/>
              </a:lnSpc>
            </a:pPr>
            <a:r>
              <a:rPr kumimoji="1" lang="ja-JP" altLang="en-US" sz="1600" b="1">
                <a:solidFill>
                  <a:srgbClr val="404040"/>
                </a:solidFill>
                <a:latin typeface="Meiryo" panose="020B0604030504040204" pitchFamily="34" charset="-128"/>
                <a:ea typeface="Meiryo" panose="020B0604030504040204" pitchFamily="34" charset="-128"/>
              </a:rPr>
              <a:t>発表してもらいます。それも意識しながら作業を進めてください。</a:t>
            </a:r>
          </a:p>
        </p:txBody>
      </p:sp>
      <p:sp>
        <p:nvSpPr>
          <p:cNvPr id="56" name="テキスト ボックス 55">
            <a:extLst>
              <a:ext uri="{FF2B5EF4-FFF2-40B4-BE49-F238E27FC236}">
                <a16:creationId xmlns:a16="http://schemas.microsoft.com/office/drawing/2014/main" id="{EADA7A54-0AB2-8C43-AA8B-31526B16C1BC}"/>
              </a:ext>
            </a:extLst>
          </p:cNvPr>
          <p:cNvSpPr txBox="1"/>
          <p:nvPr/>
        </p:nvSpPr>
        <p:spPr>
          <a:xfrm>
            <a:off x="1867310" y="4957269"/>
            <a:ext cx="6736940" cy="970137"/>
          </a:xfrm>
          <a:prstGeom prst="rect">
            <a:avLst/>
          </a:prstGeom>
          <a:noFill/>
        </p:spPr>
        <p:txBody>
          <a:bodyPr wrap="square" rtlCol="0">
            <a:spAutoFit/>
          </a:bodyPr>
          <a:lstStyle/>
          <a:p>
            <a:pPr>
              <a:lnSpc>
                <a:spcPts val="3500"/>
              </a:lnSpc>
            </a:pPr>
            <a:r>
              <a:rPr kumimoji="1" lang="ja-JP" altLang="en-US" sz="2400" b="1">
                <a:solidFill>
                  <a:srgbClr val="404040"/>
                </a:solidFill>
                <a:latin typeface="Meiryo" panose="020B0604030504040204" pitchFamily="34" charset="-128"/>
                <a:ea typeface="Meiryo" panose="020B0604030504040204" pitchFamily="34" charset="-128"/>
              </a:rPr>
              <a:t>点検・修正のポイントを踏まえて</a:t>
            </a:r>
          </a:p>
          <a:p>
            <a:pPr>
              <a:lnSpc>
                <a:spcPts val="3500"/>
              </a:lnSpc>
            </a:pPr>
            <a:r>
              <a:rPr kumimoji="1" lang="ja-JP" altLang="en-US" sz="2400" b="1">
                <a:solidFill>
                  <a:srgbClr val="404040"/>
                </a:solidFill>
                <a:latin typeface="Meiryo" panose="020B0604030504040204" pitchFamily="34" charset="-128"/>
                <a:ea typeface="Meiryo" panose="020B0604030504040204" pitchFamily="34" charset="-128"/>
              </a:rPr>
              <a:t>自分のワークシートを点検・修正しましょう</a:t>
            </a:r>
          </a:p>
        </p:txBody>
      </p:sp>
      <p:sp>
        <p:nvSpPr>
          <p:cNvPr id="57" name="テキスト ボックス 56">
            <a:extLst>
              <a:ext uri="{FF2B5EF4-FFF2-40B4-BE49-F238E27FC236}">
                <a16:creationId xmlns:a16="http://schemas.microsoft.com/office/drawing/2014/main" id="{00C1BAAD-02E1-E243-8D21-5E4C6C9C90FF}"/>
              </a:ext>
            </a:extLst>
          </p:cNvPr>
          <p:cNvSpPr txBox="1"/>
          <p:nvPr/>
        </p:nvSpPr>
        <p:spPr>
          <a:xfrm>
            <a:off x="1973409" y="5335509"/>
            <a:ext cx="4624984"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じ    ぶん                                                                         てん   けん          しゅう せい</a:t>
            </a:r>
          </a:p>
        </p:txBody>
      </p:sp>
      <p:sp>
        <p:nvSpPr>
          <p:cNvPr id="58" name="テキスト ボックス 57">
            <a:extLst>
              <a:ext uri="{FF2B5EF4-FFF2-40B4-BE49-F238E27FC236}">
                <a16:creationId xmlns:a16="http://schemas.microsoft.com/office/drawing/2014/main" id="{B2015C98-7BDD-5D46-B90D-822CE4090E80}"/>
              </a:ext>
            </a:extLst>
          </p:cNvPr>
          <p:cNvSpPr txBox="1"/>
          <p:nvPr/>
        </p:nvSpPr>
        <p:spPr>
          <a:xfrm>
            <a:off x="1911056" y="4890356"/>
            <a:ext cx="3714478" cy="215444"/>
          </a:xfrm>
          <a:prstGeom prst="rect">
            <a:avLst/>
          </a:prstGeom>
          <a:noFill/>
        </p:spPr>
        <p:txBody>
          <a:bodyPr wrap="none" rtlCol="0">
            <a:spAutoFit/>
          </a:bodyPr>
          <a:lstStyle/>
          <a:p>
            <a:r>
              <a:rPr kumimoji="1" lang="ja-JP" altLang="en-US" sz="800" dirty="0">
                <a:ln w="3175" cap="rnd">
                  <a:noFill/>
                </a:ln>
                <a:solidFill>
                  <a:srgbClr val="404040"/>
                </a:solidFill>
                <a:latin typeface="Meiryo" panose="020B0604030504040204" pitchFamily="34" charset="-128"/>
                <a:ea typeface="Meiryo" panose="020B0604030504040204" pitchFamily="34" charset="-128"/>
              </a:rPr>
              <a:t>てん   けん          しゅう  せい                                                        ふ</a:t>
            </a:r>
          </a:p>
        </p:txBody>
      </p:sp>
      <p:sp>
        <p:nvSpPr>
          <p:cNvPr id="69" name="テキスト ボックス 68">
            <a:extLst>
              <a:ext uri="{FF2B5EF4-FFF2-40B4-BE49-F238E27FC236}">
                <a16:creationId xmlns:a16="http://schemas.microsoft.com/office/drawing/2014/main" id="{FA6E5D23-74C1-574D-8D67-5F26B5AB319F}"/>
              </a:ext>
            </a:extLst>
          </p:cNvPr>
          <p:cNvSpPr txBox="1"/>
          <p:nvPr/>
        </p:nvSpPr>
        <p:spPr>
          <a:xfrm>
            <a:off x="1821459" y="5745490"/>
            <a:ext cx="476604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てんけん    しゅうせいさぎょう                       きょう   き   づ                              べんきょう</a:t>
            </a:r>
          </a:p>
        </p:txBody>
      </p:sp>
      <p:sp>
        <p:nvSpPr>
          <p:cNvPr id="70" name="テキスト ボックス 69">
            <a:extLst>
              <a:ext uri="{FF2B5EF4-FFF2-40B4-BE49-F238E27FC236}">
                <a16:creationId xmlns:a16="http://schemas.microsoft.com/office/drawing/2014/main" id="{0CF7BB5C-C003-AE43-A368-962370CADBF1}"/>
              </a:ext>
            </a:extLst>
          </p:cNvPr>
          <p:cNvSpPr txBox="1"/>
          <p:nvPr/>
        </p:nvSpPr>
        <p:spPr>
          <a:xfrm>
            <a:off x="1804195" y="6081863"/>
            <a:ext cx="497123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はっぴょう                                                               い しき                        さぎょう      すす</a:t>
            </a:r>
          </a:p>
        </p:txBody>
      </p:sp>
      <p:sp>
        <p:nvSpPr>
          <p:cNvPr id="72" name="テキスト ボックス 71">
            <a:extLst>
              <a:ext uri="{FF2B5EF4-FFF2-40B4-BE49-F238E27FC236}">
                <a16:creationId xmlns:a16="http://schemas.microsoft.com/office/drawing/2014/main" id="{AC0B423B-EF2B-3841-90AF-5F3411CC1868}"/>
              </a:ext>
            </a:extLst>
          </p:cNvPr>
          <p:cNvSpPr txBox="1"/>
          <p:nvPr/>
        </p:nvSpPr>
        <p:spPr>
          <a:xfrm>
            <a:off x="2786893" y="1988483"/>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さい  がい</a:t>
            </a:r>
          </a:p>
        </p:txBody>
      </p:sp>
      <p:sp>
        <p:nvSpPr>
          <p:cNvPr id="73" name="テキスト ボックス 72">
            <a:extLst>
              <a:ext uri="{FF2B5EF4-FFF2-40B4-BE49-F238E27FC236}">
                <a16:creationId xmlns:a16="http://schemas.microsoft.com/office/drawing/2014/main" id="{862A93CA-C4DD-D848-9E23-D6FA2CF4EFA3}"/>
              </a:ext>
            </a:extLst>
          </p:cNvPr>
          <p:cNvSpPr txBox="1"/>
          <p:nvPr/>
        </p:nvSpPr>
        <p:spPr>
          <a:xfrm>
            <a:off x="4896248" y="1988483"/>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にん  しき</a:t>
            </a:r>
          </a:p>
        </p:txBody>
      </p:sp>
      <p:sp>
        <p:nvSpPr>
          <p:cNvPr id="74" name="テキスト ボックス 73">
            <a:extLst>
              <a:ext uri="{FF2B5EF4-FFF2-40B4-BE49-F238E27FC236}">
                <a16:creationId xmlns:a16="http://schemas.microsoft.com/office/drawing/2014/main" id="{CB5C2E33-1C67-CD4F-A5D7-C2449F54C7C8}"/>
              </a:ext>
            </a:extLst>
          </p:cNvPr>
          <p:cNvSpPr txBox="1"/>
          <p:nvPr/>
        </p:nvSpPr>
        <p:spPr>
          <a:xfrm>
            <a:off x="4024803" y="2427039"/>
            <a:ext cx="633507"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き    ほん</a:t>
            </a:r>
          </a:p>
        </p:txBody>
      </p:sp>
      <p:sp>
        <p:nvSpPr>
          <p:cNvPr id="75" name="テキスト ボックス 74">
            <a:extLst>
              <a:ext uri="{FF2B5EF4-FFF2-40B4-BE49-F238E27FC236}">
                <a16:creationId xmlns:a16="http://schemas.microsoft.com/office/drawing/2014/main" id="{2155A949-D4A3-A443-9831-7B739592B589}"/>
              </a:ext>
            </a:extLst>
          </p:cNvPr>
          <p:cNvSpPr txBox="1"/>
          <p:nvPr/>
        </p:nvSpPr>
        <p:spPr>
          <a:xfrm>
            <a:off x="1776477" y="3317450"/>
            <a:ext cx="1114408"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し    く ちょう そん</a:t>
            </a:r>
          </a:p>
        </p:txBody>
      </p:sp>
      <p:sp>
        <p:nvSpPr>
          <p:cNvPr id="76" name="テキスト ボックス 75">
            <a:extLst>
              <a:ext uri="{FF2B5EF4-FFF2-40B4-BE49-F238E27FC236}">
                <a16:creationId xmlns:a16="http://schemas.microsoft.com/office/drawing/2014/main" id="{42CC0687-B926-C14F-BA29-E46474D23CC8}"/>
              </a:ext>
            </a:extLst>
          </p:cNvPr>
          <p:cNvSpPr txBox="1"/>
          <p:nvPr/>
        </p:nvSpPr>
        <p:spPr>
          <a:xfrm>
            <a:off x="2988126" y="3317450"/>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はつ  れい</a:t>
            </a:r>
          </a:p>
        </p:txBody>
      </p:sp>
      <p:sp>
        <p:nvSpPr>
          <p:cNvPr id="77" name="テキスト ボックス 76">
            <a:extLst>
              <a:ext uri="{FF2B5EF4-FFF2-40B4-BE49-F238E27FC236}">
                <a16:creationId xmlns:a16="http://schemas.microsoft.com/office/drawing/2014/main" id="{9F45B486-9E73-6B4E-8193-BF479798066B}"/>
              </a:ext>
            </a:extLst>
          </p:cNvPr>
          <p:cNvSpPr txBox="1"/>
          <p:nvPr/>
        </p:nvSpPr>
        <p:spPr>
          <a:xfrm>
            <a:off x="4065116" y="3317450"/>
            <a:ext cx="1146468"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ひ   なんじょうほう</a:t>
            </a:r>
          </a:p>
        </p:txBody>
      </p:sp>
      <p:sp>
        <p:nvSpPr>
          <p:cNvPr id="78" name="テキスト ボックス 77">
            <a:extLst>
              <a:ext uri="{FF2B5EF4-FFF2-40B4-BE49-F238E27FC236}">
                <a16:creationId xmlns:a16="http://schemas.microsoft.com/office/drawing/2014/main" id="{85DA9ABA-1AA5-414F-90B5-1B5EFEE8954B}"/>
              </a:ext>
            </a:extLst>
          </p:cNvPr>
          <p:cNvSpPr txBox="1"/>
          <p:nvPr/>
        </p:nvSpPr>
        <p:spPr>
          <a:xfrm>
            <a:off x="5297103" y="3317450"/>
            <a:ext cx="630301"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かく じつ</a:t>
            </a:r>
          </a:p>
        </p:txBody>
      </p:sp>
      <p:sp>
        <p:nvSpPr>
          <p:cNvPr id="79" name="テキスト ボックス 78">
            <a:extLst>
              <a:ext uri="{FF2B5EF4-FFF2-40B4-BE49-F238E27FC236}">
                <a16:creationId xmlns:a16="http://schemas.microsoft.com/office/drawing/2014/main" id="{7831A680-BEC7-1545-A287-2F13F1E9AED7}"/>
              </a:ext>
            </a:extLst>
          </p:cNvPr>
          <p:cNvSpPr txBox="1"/>
          <p:nvPr/>
        </p:nvSpPr>
        <p:spPr>
          <a:xfrm>
            <a:off x="6117111" y="3317450"/>
            <a:ext cx="562976"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ひ  なん</a:t>
            </a:r>
          </a:p>
        </p:txBody>
      </p:sp>
      <p:sp>
        <p:nvSpPr>
          <p:cNvPr id="80" name="テキスト ボックス 79">
            <a:extLst>
              <a:ext uri="{FF2B5EF4-FFF2-40B4-BE49-F238E27FC236}">
                <a16:creationId xmlns:a16="http://schemas.microsoft.com/office/drawing/2014/main" id="{30786EE1-FAA2-334A-A6F2-59148FB690C8}"/>
              </a:ext>
            </a:extLst>
          </p:cNvPr>
          <p:cNvSpPr txBox="1"/>
          <p:nvPr/>
        </p:nvSpPr>
        <p:spPr>
          <a:xfrm>
            <a:off x="1794852" y="3712304"/>
            <a:ext cx="1111202"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ひ  なん じょうほう</a:t>
            </a:r>
          </a:p>
        </p:txBody>
      </p:sp>
      <p:sp>
        <p:nvSpPr>
          <p:cNvPr id="81" name="テキスト ボックス 80">
            <a:extLst>
              <a:ext uri="{FF2B5EF4-FFF2-40B4-BE49-F238E27FC236}">
                <a16:creationId xmlns:a16="http://schemas.microsoft.com/office/drawing/2014/main" id="{20BB6299-8F46-3842-9506-18FAD323B5D0}"/>
              </a:ext>
            </a:extLst>
          </p:cNvPr>
          <p:cNvSpPr txBox="1"/>
          <p:nvPr/>
        </p:nvSpPr>
        <p:spPr>
          <a:xfrm>
            <a:off x="2983080" y="3712304"/>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はつ  れい</a:t>
            </a:r>
          </a:p>
        </p:txBody>
      </p:sp>
      <p:sp>
        <p:nvSpPr>
          <p:cNvPr id="82" name="テキスト ボックス 81">
            <a:extLst>
              <a:ext uri="{FF2B5EF4-FFF2-40B4-BE49-F238E27FC236}">
                <a16:creationId xmlns:a16="http://schemas.microsoft.com/office/drawing/2014/main" id="{136571C7-E254-7A47-8769-41045AEA92D9}"/>
              </a:ext>
            </a:extLst>
          </p:cNvPr>
          <p:cNvSpPr txBox="1"/>
          <p:nvPr/>
        </p:nvSpPr>
        <p:spPr>
          <a:xfrm>
            <a:off x="5837875" y="3712304"/>
            <a:ext cx="1107997"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きしょうちょうとう</a:t>
            </a:r>
          </a:p>
        </p:txBody>
      </p:sp>
      <p:sp>
        <p:nvSpPr>
          <p:cNvPr id="83" name="テキスト ボックス 82">
            <a:extLst>
              <a:ext uri="{FF2B5EF4-FFF2-40B4-BE49-F238E27FC236}">
                <a16:creationId xmlns:a16="http://schemas.microsoft.com/office/drawing/2014/main" id="{C29F1BE7-9C8E-4C45-A73B-E3CAD48F5864}"/>
              </a:ext>
            </a:extLst>
          </p:cNvPr>
          <p:cNvSpPr txBox="1"/>
          <p:nvPr/>
        </p:nvSpPr>
        <p:spPr>
          <a:xfrm>
            <a:off x="7036922" y="3712304"/>
            <a:ext cx="697627"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はっぴょう</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84" name="テキスト ボックス 83">
            <a:extLst>
              <a:ext uri="{FF2B5EF4-FFF2-40B4-BE49-F238E27FC236}">
                <a16:creationId xmlns:a16="http://schemas.microsoft.com/office/drawing/2014/main" id="{ADD1DA03-7DC6-B744-8EFD-F0EED21897B0}"/>
              </a:ext>
            </a:extLst>
          </p:cNvPr>
          <p:cNvSpPr txBox="1"/>
          <p:nvPr/>
        </p:nvSpPr>
        <p:spPr>
          <a:xfrm>
            <a:off x="1718083" y="4117549"/>
            <a:ext cx="1694695"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ぼう さい   き しょうじょうほう</a:t>
            </a:r>
          </a:p>
        </p:txBody>
      </p:sp>
      <p:sp>
        <p:nvSpPr>
          <p:cNvPr id="85" name="テキスト ボックス 84">
            <a:extLst>
              <a:ext uri="{FF2B5EF4-FFF2-40B4-BE49-F238E27FC236}">
                <a16:creationId xmlns:a16="http://schemas.microsoft.com/office/drawing/2014/main" id="{B0EECB25-182D-AB4D-8226-2D968DF4727E}"/>
              </a:ext>
            </a:extLst>
          </p:cNvPr>
          <p:cNvSpPr txBox="1"/>
          <p:nvPr/>
        </p:nvSpPr>
        <p:spPr>
          <a:xfrm>
            <a:off x="3504308" y="4117549"/>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さん  こう</a:t>
            </a:r>
          </a:p>
        </p:txBody>
      </p:sp>
      <p:sp>
        <p:nvSpPr>
          <p:cNvPr id="86" name="テキスト ボックス 85">
            <a:extLst>
              <a:ext uri="{FF2B5EF4-FFF2-40B4-BE49-F238E27FC236}">
                <a16:creationId xmlns:a16="http://schemas.microsoft.com/office/drawing/2014/main" id="{5F164E07-7F65-F34E-9630-D516C3C7128A}"/>
              </a:ext>
            </a:extLst>
          </p:cNvPr>
          <p:cNvSpPr txBox="1"/>
          <p:nvPr/>
        </p:nvSpPr>
        <p:spPr>
          <a:xfrm>
            <a:off x="4570314" y="4117549"/>
            <a:ext cx="838691"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じ  しゅ  てき</a:t>
            </a:r>
          </a:p>
        </p:txBody>
      </p:sp>
      <p:sp>
        <p:nvSpPr>
          <p:cNvPr id="87" name="テキスト ボックス 86">
            <a:extLst>
              <a:ext uri="{FF2B5EF4-FFF2-40B4-BE49-F238E27FC236}">
                <a16:creationId xmlns:a16="http://schemas.microsoft.com/office/drawing/2014/main" id="{0898320E-BE2C-744F-9214-950605A2567E}"/>
              </a:ext>
            </a:extLst>
          </p:cNvPr>
          <p:cNvSpPr txBox="1"/>
          <p:nvPr/>
        </p:nvSpPr>
        <p:spPr>
          <a:xfrm>
            <a:off x="5538655" y="4117549"/>
            <a:ext cx="389851"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はや</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88" name="テキスト ボックス 87">
            <a:extLst>
              <a:ext uri="{FF2B5EF4-FFF2-40B4-BE49-F238E27FC236}">
                <a16:creationId xmlns:a16="http://schemas.microsoft.com/office/drawing/2014/main" id="{08B2482D-A913-DF42-BE51-55C8E5565B07}"/>
              </a:ext>
            </a:extLst>
          </p:cNvPr>
          <p:cNvSpPr txBox="1"/>
          <p:nvPr/>
        </p:nvSpPr>
        <p:spPr>
          <a:xfrm>
            <a:off x="6355504" y="4117549"/>
            <a:ext cx="1079142"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ひ  なん  こう どう</a:t>
            </a:r>
          </a:p>
        </p:txBody>
      </p:sp>
    </p:spTree>
    <p:extLst>
      <p:ext uri="{BB962C8B-B14F-4D97-AF65-F5344CB8AC3E}">
        <p14:creationId xmlns:p14="http://schemas.microsoft.com/office/powerpoint/2010/main" val="3633795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6067259-3B25-364C-957B-937D2B08E874}"/>
              </a:ext>
            </a:extLst>
          </p:cNvPr>
          <p:cNvSpPr/>
          <p:nvPr/>
        </p:nvSpPr>
        <p:spPr>
          <a:xfrm>
            <a:off x="3558062" y="5343524"/>
            <a:ext cx="4740308" cy="1179092"/>
          </a:xfrm>
          <a:prstGeom prst="rec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A4AF8364-0854-DD4F-835F-F00882E8A151}"/>
              </a:ext>
            </a:extLst>
          </p:cNvPr>
          <p:cNvSpPr/>
          <p:nvPr/>
        </p:nvSpPr>
        <p:spPr>
          <a:xfrm>
            <a:off x="480673" y="1882036"/>
            <a:ext cx="8183385" cy="3209509"/>
          </a:xfrm>
          <a:prstGeom prst="roundRect">
            <a:avLst>
              <a:gd name="adj" fmla="val 2078"/>
            </a:avLst>
          </a:prstGeom>
          <a:solidFill>
            <a:srgbClr val="0F69AC"/>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13</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a:xfrm>
            <a:off x="358774" y="230288"/>
            <a:ext cx="8426451" cy="485140"/>
          </a:xfrm>
        </p:spPr>
        <p:txBody>
          <a:bodyPr/>
          <a:lstStyle/>
          <a:p>
            <a:r>
              <a:rPr kumimoji="1" lang="ja-JP" altLang="en-US" sz="3200"/>
              <a:t>点検・修正をはじめてください</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694664" y="118575"/>
            <a:ext cx="87075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7" name="テキスト ボックス 6">
            <a:extLst>
              <a:ext uri="{FF2B5EF4-FFF2-40B4-BE49-F238E27FC236}">
                <a16:creationId xmlns:a16="http://schemas.microsoft.com/office/drawing/2014/main" id="{83641323-90FB-BA4E-8CED-20766433AE33}"/>
              </a:ext>
            </a:extLst>
          </p:cNvPr>
          <p:cNvSpPr txBox="1"/>
          <p:nvPr/>
        </p:nvSpPr>
        <p:spPr>
          <a:xfrm>
            <a:off x="1844078" y="1437914"/>
            <a:ext cx="5455844" cy="523220"/>
          </a:xfrm>
          <a:prstGeom prst="rect">
            <a:avLst/>
          </a:prstGeom>
          <a:noFill/>
        </p:spPr>
        <p:txBody>
          <a:bodyPr wrap="square" rtlCol="0">
            <a:spAutoFit/>
          </a:bodyPr>
          <a:lstStyle/>
          <a:p>
            <a:pPr algn="ctr"/>
            <a:r>
              <a:rPr kumimoji="1" lang="ja-JP" altLang="en-US" sz="2800" b="1" dirty="0">
                <a:solidFill>
                  <a:srgbClr val="404040"/>
                </a:solidFill>
              </a:rPr>
              <a:t>点検・修正の時間は</a:t>
            </a:r>
            <a:r>
              <a:rPr kumimoji="1" lang="ja-JP" altLang="en-US" sz="2800" b="1" dirty="0">
                <a:solidFill>
                  <a:srgbClr val="FF3264"/>
                </a:solidFill>
              </a:rPr>
              <a:t>５分</a:t>
            </a:r>
            <a:r>
              <a:rPr kumimoji="1" lang="ja-JP" altLang="en-US" sz="2800" b="1" dirty="0">
                <a:solidFill>
                  <a:srgbClr val="404040"/>
                </a:solidFill>
              </a:rPr>
              <a:t>です</a:t>
            </a:r>
          </a:p>
        </p:txBody>
      </p:sp>
      <p:sp>
        <p:nvSpPr>
          <p:cNvPr id="31" name="テキスト ボックス 30">
            <a:extLst>
              <a:ext uri="{FF2B5EF4-FFF2-40B4-BE49-F238E27FC236}">
                <a16:creationId xmlns:a16="http://schemas.microsoft.com/office/drawing/2014/main" id="{F6A70B8C-5682-D540-B912-49F3FF25E7BE}"/>
              </a:ext>
            </a:extLst>
          </p:cNvPr>
          <p:cNvSpPr txBox="1"/>
          <p:nvPr/>
        </p:nvSpPr>
        <p:spPr>
          <a:xfrm>
            <a:off x="2218470" y="1329927"/>
            <a:ext cx="77136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てん     けん</a:t>
            </a:r>
          </a:p>
        </p:txBody>
      </p:sp>
      <p:sp>
        <p:nvSpPr>
          <p:cNvPr id="32" name="テキスト ボックス 31">
            <a:extLst>
              <a:ext uri="{FF2B5EF4-FFF2-40B4-BE49-F238E27FC236}">
                <a16:creationId xmlns:a16="http://schemas.microsoft.com/office/drawing/2014/main" id="{DDAAB9F5-A216-EE4C-85F3-224C76FBA493}"/>
              </a:ext>
            </a:extLst>
          </p:cNvPr>
          <p:cNvSpPr txBox="1"/>
          <p:nvPr/>
        </p:nvSpPr>
        <p:spPr>
          <a:xfrm>
            <a:off x="4454308" y="1329927"/>
            <a:ext cx="66877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かん</a:t>
            </a:r>
          </a:p>
        </p:txBody>
      </p:sp>
      <p:sp>
        <p:nvSpPr>
          <p:cNvPr id="33" name="テキスト ボックス 32">
            <a:extLst>
              <a:ext uri="{FF2B5EF4-FFF2-40B4-BE49-F238E27FC236}">
                <a16:creationId xmlns:a16="http://schemas.microsoft.com/office/drawing/2014/main" id="{64003A74-F9D4-8242-947A-AAF44F8AACFA}"/>
              </a:ext>
            </a:extLst>
          </p:cNvPr>
          <p:cNvSpPr txBox="1"/>
          <p:nvPr/>
        </p:nvSpPr>
        <p:spPr>
          <a:xfrm>
            <a:off x="5781669" y="1329927"/>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ふん</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C87EE2B6-DE81-534F-8E8C-712E05DEE2C2}"/>
              </a:ext>
            </a:extLst>
          </p:cNvPr>
          <p:cNvSpPr txBox="1"/>
          <p:nvPr/>
        </p:nvSpPr>
        <p:spPr>
          <a:xfrm>
            <a:off x="2854462" y="118575"/>
            <a:ext cx="955711"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しゅう   せい</a:t>
            </a:r>
          </a:p>
        </p:txBody>
      </p:sp>
      <p:sp>
        <p:nvSpPr>
          <p:cNvPr id="54" name="テキスト ボックス 53">
            <a:extLst>
              <a:ext uri="{FF2B5EF4-FFF2-40B4-BE49-F238E27FC236}">
                <a16:creationId xmlns:a16="http://schemas.microsoft.com/office/drawing/2014/main" id="{8A30549B-1278-3D44-91CB-0C8BA2902B52}"/>
              </a:ext>
            </a:extLst>
          </p:cNvPr>
          <p:cNvSpPr txBox="1"/>
          <p:nvPr/>
        </p:nvSpPr>
        <p:spPr>
          <a:xfrm>
            <a:off x="3248904" y="1329927"/>
            <a:ext cx="803425"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しゅう   せい</a:t>
            </a:r>
          </a:p>
        </p:txBody>
      </p:sp>
      <p:sp>
        <p:nvSpPr>
          <p:cNvPr id="60" name="テキスト プレースホルダー 3">
            <a:extLst>
              <a:ext uri="{FF2B5EF4-FFF2-40B4-BE49-F238E27FC236}">
                <a16:creationId xmlns:a16="http://schemas.microsoft.com/office/drawing/2014/main" id="{ABF7B0CB-05BA-D644-8895-C3E79F9E4D7B}"/>
              </a:ext>
            </a:extLst>
          </p:cNvPr>
          <p:cNvSpPr>
            <a:spLocks noGrp="1"/>
          </p:cNvSpPr>
          <p:nvPr>
            <p:ph type="body" sz="quarter" idx="12"/>
          </p:nvPr>
        </p:nvSpPr>
        <p:spPr>
          <a:xfrm>
            <a:off x="1194343" y="2232123"/>
            <a:ext cx="7120339" cy="2997100"/>
          </a:xfrm>
        </p:spPr>
        <p:txBody>
          <a:bodyPr/>
          <a:lstStyle/>
          <a:p>
            <a:pPr>
              <a:lnSpc>
                <a:spcPts val="1600"/>
              </a:lnSpc>
            </a:pPr>
            <a:r>
              <a:rPr kumimoji="1" lang="ja-JP" altLang="en-US" sz="2400" dirty="0">
                <a:solidFill>
                  <a:schemeClr val="tx1"/>
                </a:solidFill>
              </a:rPr>
              <a:t>〇点検・修正のポイント</a:t>
            </a:r>
          </a:p>
          <a:p>
            <a:pPr>
              <a:lnSpc>
                <a:spcPts val="1600"/>
              </a:lnSpc>
            </a:pPr>
            <a:r>
              <a:rPr kumimoji="1" lang="ja-JP" altLang="en-US" sz="2400" dirty="0">
                <a:solidFill>
                  <a:schemeClr val="tx1"/>
                </a:solidFill>
              </a:rPr>
              <a:t>・身近な「災害リスク」を認識しておくことは、</a:t>
            </a:r>
            <a:endParaRPr kumimoji="1" lang="en-US" altLang="ja-JP" sz="2400" dirty="0">
              <a:solidFill>
                <a:schemeClr val="tx1"/>
              </a:solidFill>
            </a:endParaRPr>
          </a:p>
          <a:p>
            <a:pPr>
              <a:lnSpc>
                <a:spcPts val="1600"/>
              </a:lnSpc>
            </a:pPr>
            <a:r>
              <a:rPr kumimoji="1" lang="ja-JP" altLang="en-US" sz="2400" dirty="0">
                <a:solidFill>
                  <a:schemeClr val="tx1"/>
                </a:solidFill>
              </a:rPr>
              <a:t>　命を守る基本中の基本</a:t>
            </a:r>
          </a:p>
          <a:p>
            <a:pPr>
              <a:lnSpc>
                <a:spcPts val="1600"/>
              </a:lnSpc>
            </a:pPr>
            <a:r>
              <a:rPr kumimoji="1" lang="ja-JP" altLang="en-US" sz="2400" dirty="0">
                <a:solidFill>
                  <a:schemeClr val="tx1"/>
                </a:solidFill>
              </a:rPr>
              <a:t>・</a:t>
            </a:r>
            <a:r>
              <a:rPr kumimoji="1" lang="en-US" altLang="ja-JP" sz="2400" dirty="0">
                <a:solidFill>
                  <a:schemeClr val="tx1"/>
                </a:solidFill>
              </a:rPr>
              <a:t>｢</a:t>
            </a:r>
            <a:r>
              <a:rPr kumimoji="1" lang="ja-JP" altLang="en-US" sz="2400" dirty="0">
                <a:solidFill>
                  <a:schemeClr val="tx1"/>
                </a:solidFill>
              </a:rPr>
              <a:t>避難</a:t>
            </a:r>
            <a:r>
              <a:rPr kumimoji="1" lang="en-US" altLang="ja-JP" sz="2400" dirty="0">
                <a:solidFill>
                  <a:schemeClr val="tx1"/>
                </a:solidFill>
              </a:rPr>
              <a:t>｣</a:t>
            </a:r>
            <a:r>
              <a:rPr kumimoji="1" lang="ja-JP" altLang="en-US" sz="2400" dirty="0">
                <a:solidFill>
                  <a:schemeClr val="tx1"/>
                </a:solidFill>
              </a:rPr>
              <a:t>には、けっこう時間がかかる。</a:t>
            </a:r>
          </a:p>
          <a:p>
            <a:pPr>
              <a:lnSpc>
                <a:spcPts val="1400"/>
              </a:lnSpc>
            </a:pPr>
            <a:r>
              <a:rPr kumimoji="1" lang="ja-JP" altLang="en-US" sz="2000" dirty="0">
                <a:solidFill>
                  <a:schemeClr val="tx1"/>
                </a:solidFill>
              </a:rPr>
              <a:t>　→市区町村が発令する避難情報で確実に避難</a:t>
            </a:r>
          </a:p>
          <a:p>
            <a:pPr>
              <a:lnSpc>
                <a:spcPts val="1400"/>
              </a:lnSpc>
            </a:pPr>
            <a:r>
              <a:rPr kumimoji="1" lang="ja-JP" altLang="en-US" sz="2000" dirty="0">
                <a:solidFill>
                  <a:schemeClr val="tx1"/>
                </a:solidFill>
              </a:rPr>
              <a:t>　→避難情報が発令されていなくても、気象庁等が発表する</a:t>
            </a:r>
          </a:p>
          <a:p>
            <a:pPr>
              <a:lnSpc>
                <a:spcPts val="1400"/>
              </a:lnSpc>
            </a:pPr>
            <a:r>
              <a:rPr kumimoji="1" lang="ja-JP" altLang="en-US" sz="2000" dirty="0">
                <a:solidFill>
                  <a:schemeClr val="tx1"/>
                </a:solidFill>
              </a:rPr>
              <a:t>　　防災気象情報を参考に、自主的に早めに避難行動</a:t>
            </a:r>
          </a:p>
        </p:txBody>
      </p:sp>
      <p:sp>
        <p:nvSpPr>
          <p:cNvPr id="61" name="テキスト ボックス 60">
            <a:extLst>
              <a:ext uri="{FF2B5EF4-FFF2-40B4-BE49-F238E27FC236}">
                <a16:creationId xmlns:a16="http://schemas.microsoft.com/office/drawing/2014/main" id="{AEF871F4-0873-F444-AF27-579EEAFE6649}"/>
              </a:ext>
            </a:extLst>
          </p:cNvPr>
          <p:cNvSpPr txBox="1"/>
          <p:nvPr/>
        </p:nvSpPr>
        <p:spPr>
          <a:xfrm>
            <a:off x="1542430" y="1941659"/>
            <a:ext cx="700834"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てん   けん</a:t>
            </a:r>
          </a:p>
        </p:txBody>
      </p:sp>
      <p:sp>
        <p:nvSpPr>
          <p:cNvPr id="71" name="テキスト ボックス 70">
            <a:extLst>
              <a:ext uri="{FF2B5EF4-FFF2-40B4-BE49-F238E27FC236}">
                <a16:creationId xmlns:a16="http://schemas.microsoft.com/office/drawing/2014/main" id="{83D097B6-EF80-344E-A8B1-E92E9B0A5882}"/>
              </a:ext>
            </a:extLst>
          </p:cNvPr>
          <p:cNvSpPr txBox="1"/>
          <p:nvPr/>
        </p:nvSpPr>
        <p:spPr>
          <a:xfrm>
            <a:off x="1602922" y="2428297"/>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み    ぢか</a:t>
            </a:r>
          </a:p>
        </p:txBody>
      </p:sp>
      <p:sp>
        <p:nvSpPr>
          <p:cNvPr id="72" name="テキスト ボックス 71">
            <a:extLst>
              <a:ext uri="{FF2B5EF4-FFF2-40B4-BE49-F238E27FC236}">
                <a16:creationId xmlns:a16="http://schemas.microsoft.com/office/drawing/2014/main" id="{B7D0E77D-73B7-8940-9042-A4BF907482C9}"/>
              </a:ext>
            </a:extLst>
          </p:cNvPr>
          <p:cNvSpPr txBox="1"/>
          <p:nvPr/>
        </p:nvSpPr>
        <p:spPr>
          <a:xfrm>
            <a:off x="1487569" y="2858144"/>
            <a:ext cx="492444"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いのち</a:t>
            </a:r>
            <a:endParaRPr kumimoji="1" lang="ja-JP" altLang="en-US" sz="800" dirty="0">
              <a:latin typeface="Meiryo" panose="020B0604030504040204" pitchFamily="34" charset="-128"/>
              <a:ea typeface="Meiryo" panose="020B0604030504040204" pitchFamily="34" charset="-128"/>
            </a:endParaRPr>
          </a:p>
        </p:txBody>
      </p:sp>
      <p:sp>
        <p:nvSpPr>
          <p:cNvPr id="73" name="テキスト ボックス 72">
            <a:extLst>
              <a:ext uri="{FF2B5EF4-FFF2-40B4-BE49-F238E27FC236}">
                <a16:creationId xmlns:a16="http://schemas.microsoft.com/office/drawing/2014/main" id="{BC31BC08-8F8A-B04C-AD75-75C7314E656A}"/>
              </a:ext>
            </a:extLst>
          </p:cNvPr>
          <p:cNvSpPr txBox="1"/>
          <p:nvPr/>
        </p:nvSpPr>
        <p:spPr>
          <a:xfrm>
            <a:off x="2803057" y="2858144"/>
            <a:ext cx="1011815"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き    ほん  ちゅう</a:t>
            </a:r>
          </a:p>
        </p:txBody>
      </p:sp>
      <p:sp>
        <p:nvSpPr>
          <p:cNvPr id="74" name="テキスト ボックス 73">
            <a:extLst>
              <a:ext uri="{FF2B5EF4-FFF2-40B4-BE49-F238E27FC236}">
                <a16:creationId xmlns:a16="http://schemas.microsoft.com/office/drawing/2014/main" id="{926EF6ED-1156-C541-A8AA-14FD5F6B4E1B}"/>
              </a:ext>
            </a:extLst>
          </p:cNvPr>
          <p:cNvSpPr txBox="1"/>
          <p:nvPr/>
        </p:nvSpPr>
        <p:spPr>
          <a:xfrm>
            <a:off x="1768232" y="3270573"/>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ひ    なん</a:t>
            </a:r>
          </a:p>
        </p:txBody>
      </p:sp>
      <p:sp>
        <p:nvSpPr>
          <p:cNvPr id="75" name="テキスト ボックス 74">
            <a:extLst>
              <a:ext uri="{FF2B5EF4-FFF2-40B4-BE49-F238E27FC236}">
                <a16:creationId xmlns:a16="http://schemas.microsoft.com/office/drawing/2014/main" id="{15B0F6E5-4D48-634D-96B2-1932BDC8E1BF}"/>
              </a:ext>
            </a:extLst>
          </p:cNvPr>
          <p:cNvSpPr txBox="1"/>
          <p:nvPr/>
        </p:nvSpPr>
        <p:spPr>
          <a:xfrm>
            <a:off x="4677387" y="3270573"/>
            <a:ext cx="598242"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じ   かん</a:t>
            </a:r>
          </a:p>
        </p:txBody>
      </p:sp>
      <p:sp>
        <p:nvSpPr>
          <p:cNvPr id="76" name="テキスト ボックス 75">
            <a:extLst>
              <a:ext uri="{FF2B5EF4-FFF2-40B4-BE49-F238E27FC236}">
                <a16:creationId xmlns:a16="http://schemas.microsoft.com/office/drawing/2014/main" id="{12489DAA-F1F1-804F-9E19-8A7B1ADEC209}"/>
              </a:ext>
            </a:extLst>
          </p:cNvPr>
          <p:cNvSpPr txBox="1"/>
          <p:nvPr/>
        </p:nvSpPr>
        <p:spPr>
          <a:xfrm>
            <a:off x="2397889" y="1941659"/>
            <a:ext cx="76816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しゅう  せい</a:t>
            </a:r>
          </a:p>
        </p:txBody>
      </p:sp>
      <p:sp>
        <p:nvSpPr>
          <p:cNvPr id="77" name="テキスト ボックス 76">
            <a:extLst>
              <a:ext uri="{FF2B5EF4-FFF2-40B4-BE49-F238E27FC236}">
                <a16:creationId xmlns:a16="http://schemas.microsoft.com/office/drawing/2014/main" id="{2128E0E6-592A-9047-ABFD-B55C5FC6DA02}"/>
              </a:ext>
            </a:extLst>
          </p:cNvPr>
          <p:cNvSpPr txBox="1"/>
          <p:nvPr/>
        </p:nvSpPr>
        <p:spPr>
          <a:xfrm>
            <a:off x="2148634" y="2858144"/>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まも</a:t>
            </a:r>
            <a:endParaRPr kumimoji="1" lang="ja-JP" altLang="en-US" sz="800" dirty="0">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70E4F30A-AE0C-6A4F-89C2-DC86C0D5BEE4}"/>
              </a:ext>
            </a:extLst>
          </p:cNvPr>
          <p:cNvSpPr txBox="1"/>
          <p:nvPr/>
        </p:nvSpPr>
        <p:spPr>
          <a:xfrm>
            <a:off x="2786893" y="2428297"/>
            <a:ext cx="66556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さい  がい</a:t>
            </a:r>
          </a:p>
        </p:txBody>
      </p:sp>
      <p:sp>
        <p:nvSpPr>
          <p:cNvPr id="81" name="テキスト ボックス 80">
            <a:extLst>
              <a:ext uri="{FF2B5EF4-FFF2-40B4-BE49-F238E27FC236}">
                <a16:creationId xmlns:a16="http://schemas.microsoft.com/office/drawing/2014/main" id="{7A9994AA-27AB-BF42-8F59-317DBD15138A}"/>
              </a:ext>
            </a:extLst>
          </p:cNvPr>
          <p:cNvSpPr txBox="1"/>
          <p:nvPr/>
        </p:nvSpPr>
        <p:spPr>
          <a:xfrm>
            <a:off x="4904742" y="2428297"/>
            <a:ext cx="700834"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にん   しき</a:t>
            </a:r>
          </a:p>
        </p:txBody>
      </p:sp>
      <p:sp>
        <p:nvSpPr>
          <p:cNvPr id="82" name="テキスト ボックス 81">
            <a:extLst>
              <a:ext uri="{FF2B5EF4-FFF2-40B4-BE49-F238E27FC236}">
                <a16:creationId xmlns:a16="http://schemas.microsoft.com/office/drawing/2014/main" id="{C31CD13C-2287-5246-A7CA-7F993E215536}"/>
              </a:ext>
            </a:extLst>
          </p:cNvPr>
          <p:cNvSpPr txBox="1"/>
          <p:nvPr/>
        </p:nvSpPr>
        <p:spPr>
          <a:xfrm>
            <a:off x="4041263" y="2858144"/>
            <a:ext cx="633507"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き    ほん</a:t>
            </a:r>
          </a:p>
        </p:txBody>
      </p:sp>
      <p:sp>
        <p:nvSpPr>
          <p:cNvPr id="83" name="テキスト ボックス 82">
            <a:extLst>
              <a:ext uri="{FF2B5EF4-FFF2-40B4-BE49-F238E27FC236}">
                <a16:creationId xmlns:a16="http://schemas.microsoft.com/office/drawing/2014/main" id="{0D644B8B-7A9D-5D47-8DCD-C7D9F8A3CCB8}"/>
              </a:ext>
            </a:extLst>
          </p:cNvPr>
          <p:cNvSpPr txBox="1"/>
          <p:nvPr/>
        </p:nvSpPr>
        <p:spPr>
          <a:xfrm>
            <a:off x="1785186" y="3748555"/>
            <a:ext cx="1114408"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し    く ちょう そん</a:t>
            </a:r>
          </a:p>
        </p:txBody>
      </p:sp>
      <p:sp>
        <p:nvSpPr>
          <p:cNvPr id="84" name="テキスト ボックス 83">
            <a:extLst>
              <a:ext uri="{FF2B5EF4-FFF2-40B4-BE49-F238E27FC236}">
                <a16:creationId xmlns:a16="http://schemas.microsoft.com/office/drawing/2014/main" id="{2B5DDE9A-E5D6-3B42-B827-B02C3A6EBB1F}"/>
              </a:ext>
            </a:extLst>
          </p:cNvPr>
          <p:cNvSpPr txBox="1"/>
          <p:nvPr/>
        </p:nvSpPr>
        <p:spPr>
          <a:xfrm>
            <a:off x="2979417" y="3748555"/>
            <a:ext cx="66556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はつ  れい</a:t>
            </a:r>
          </a:p>
        </p:txBody>
      </p:sp>
      <p:sp>
        <p:nvSpPr>
          <p:cNvPr id="85" name="テキスト ボックス 84">
            <a:extLst>
              <a:ext uri="{FF2B5EF4-FFF2-40B4-BE49-F238E27FC236}">
                <a16:creationId xmlns:a16="http://schemas.microsoft.com/office/drawing/2014/main" id="{6BF2409B-0B3A-1349-9FD8-1A0250446F0E}"/>
              </a:ext>
            </a:extLst>
          </p:cNvPr>
          <p:cNvSpPr txBox="1"/>
          <p:nvPr/>
        </p:nvSpPr>
        <p:spPr>
          <a:xfrm>
            <a:off x="4056407" y="3748555"/>
            <a:ext cx="1111202"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ひ   なんじょうほう</a:t>
            </a:r>
          </a:p>
        </p:txBody>
      </p:sp>
      <p:sp>
        <p:nvSpPr>
          <p:cNvPr id="86" name="テキスト ボックス 85">
            <a:extLst>
              <a:ext uri="{FF2B5EF4-FFF2-40B4-BE49-F238E27FC236}">
                <a16:creationId xmlns:a16="http://schemas.microsoft.com/office/drawing/2014/main" id="{9C5F8FF0-44A3-C749-8053-ACE6C6B383A2}"/>
              </a:ext>
            </a:extLst>
          </p:cNvPr>
          <p:cNvSpPr txBox="1"/>
          <p:nvPr/>
        </p:nvSpPr>
        <p:spPr>
          <a:xfrm>
            <a:off x="5305812" y="3748555"/>
            <a:ext cx="630301"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かく じつ</a:t>
            </a:r>
          </a:p>
        </p:txBody>
      </p:sp>
      <p:sp>
        <p:nvSpPr>
          <p:cNvPr id="87" name="テキスト ボックス 86">
            <a:extLst>
              <a:ext uri="{FF2B5EF4-FFF2-40B4-BE49-F238E27FC236}">
                <a16:creationId xmlns:a16="http://schemas.microsoft.com/office/drawing/2014/main" id="{71E49506-44A9-664E-91CE-6301C76909EF}"/>
              </a:ext>
            </a:extLst>
          </p:cNvPr>
          <p:cNvSpPr txBox="1"/>
          <p:nvPr/>
        </p:nvSpPr>
        <p:spPr>
          <a:xfrm>
            <a:off x="6117111" y="3748555"/>
            <a:ext cx="562976"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ひ  なん</a:t>
            </a:r>
          </a:p>
        </p:txBody>
      </p:sp>
      <p:sp>
        <p:nvSpPr>
          <p:cNvPr id="88" name="テキスト ボックス 87">
            <a:extLst>
              <a:ext uri="{FF2B5EF4-FFF2-40B4-BE49-F238E27FC236}">
                <a16:creationId xmlns:a16="http://schemas.microsoft.com/office/drawing/2014/main" id="{CF7330E2-0AB3-094F-BE87-484436570C1E}"/>
              </a:ext>
            </a:extLst>
          </p:cNvPr>
          <p:cNvSpPr txBox="1"/>
          <p:nvPr/>
        </p:nvSpPr>
        <p:spPr>
          <a:xfrm>
            <a:off x="1777434" y="4143409"/>
            <a:ext cx="1111202"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ひ   なんじょうほう</a:t>
            </a:r>
          </a:p>
        </p:txBody>
      </p:sp>
      <p:sp>
        <p:nvSpPr>
          <p:cNvPr id="89" name="テキスト ボックス 88">
            <a:extLst>
              <a:ext uri="{FF2B5EF4-FFF2-40B4-BE49-F238E27FC236}">
                <a16:creationId xmlns:a16="http://schemas.microsoft.com/office/drawing/2014/main" id="{8161A044-7961-044F-BCDB-E5B31CE10E1D}"/>
              </a:ext>
            </a:extLst>
          </p:cNvPr>
          <p:cNvSpPr txBox="1"/>
          <p:nvPr/>
        </p:nvSpPr>
        <p:spPr>
          <a:xfrm>
            <a:off x="3000498" y="4143409"/>
            <a:ext cx="66556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はつ  れい</a:t>
            </a:r>
          </a:p>
        </p:txBody>
      </p:sp>
      <p:sp>
        <p:nvSpPr>
          <p:cNvPr id="90" name="テキスト ボックス 89">
            <a:extLst>
              <a:ext uri="{FF2B5EF4-FFF2-40B4-BE49-F238E27FC236}">
                <a16:creationId xmlns:a16="http://schemas.microsoft.com/office/drawing/2014/main" id="{B5DCADEF-BA75-EE46-A59A-5A3AC4AAB739}"/>
              </a:ext>
            </a:extLst>
          </p:cNvPr>
          <p:cNvSpPr txBox="1"/>
          <p:nvPr/>
        </p:nvSpPr>
        <p:spPr>
          <a:xfrm>
            <a:off x="5846584" y="4143409"/>
            <a:ext cx="1107997"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きしょうちょうとう</a:t>
            </a:r>
          </a:p>
        </p:txBody>
      </p:sp>
      <p:sp>
        <p:nvSpPr>
          <p:cNvPr id="91" name="テキスト ボックス 90">
            <a:extLst>
              <a:ext uri="{FF2B5EF4-FFF2-40B4-BE49-F238E27FC236}">
                <a16:creationId xmlns:a16="http://schemas.microsoft.com/office/drawing/2014/main" id="{680AD1F7-EAF4-A746-9E4A-53B23EE7EB69}"/>
              </a:ext>
            </a:extLst>
          </p:cNvPr>
          <p:cNvSpPr txBox="1"/>
          <p:nvPr/>
        </p:nvSpPr>
        <p:spPr>
          <a:xfrm>
            <a:off x="7036922" y="4143409"/>
            <a:ext cx="697627"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はっぴょう</a:t>
            </a:r>
            <a:endParaRPr kumimoji="1" lang="ja-JP" altLang="en-US" sz="800" dirty="0">
              <a:latin typeface="Meiryo" panose="020B0604030504040204" pitchFamily="34" charset="-128"/>
              <a:ea typeface="Meiryo" panose="020B0604030504040204" pitchFamily="34" charset="-128"/>
            </a:endParaRPr>
          </a:p>
        </p:txBody>
      </p:sp>
      <p:sp>
        <p:nvSpPr>
          <p:cNvPr id="92" name="テキスト ボックス 91">
            <a:extLst>
              <a:ext uri="{FF2B5EF4-FFF2-40B4-BE49-F238E27FC236}">
                <a16:creationId xmlns:a16="http://schemas.microsoft.com/office/drawing/2014/main" id="{395D1935-0EE7-C94A-91B7-B95EFDE8054A}"/>
              </a:ext>
            </a:extLst>
          </p:cNvPr>
          <p:cNvSpPr txBox="1"/>
          <p:nvPr/>
        </p:nvSpPr>
        <p:spPr>
          <a:xfrm>
            <a:off x="1735501" y="4548654"/>
            <a:ext cx="1694695"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ぼう さい   き しょうじょうほう</a:t>
            </a:r>
          </a:p>
        </p:txBody>
      </p:sp>
      <p:sp>
        <p:nvSpPr>
          <p:cNvPr id="93" name="テキスト ボックス 92">
            <a:extLst>
              <a:ext uri="{FF2B5EF4-FFF2-40B4-BE49-F238E27FC236}">
                <a16:creationId xmlns:a16="http://schemas.microsoft.com/office/drawing/2014/main" id="{DCCBC3FE-270C-9E49-ADE2-D81C740453DC}"/>
              </a:ext>
            </a:extLst>
          </p:cNvPr>
          <p:cNvSpPr txBox="1"/>
          <p:nvPr/>
        </p:nvSpPr>
        <p:spPr>
          <a:xfrm>
            <a:off x="3478181" y="4548654"/>
            <a:ext cx="66556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さん  こう</a:t>
            </a:r>
          </a:p>
        </p:txBody>
      </p:sp>
      <p:sp>
        <p:nvSpPr>
          <p:cNvPr id="94" name="テキスト ボックス 93">
            <a:extLst>
              <a:ext uri="{FF2B5EF4-FFF2-40B4-BE49-F238E27FC236}">
                <a16:creationId xmlns:a16="http://schemas.microsoft.com/office/drawing/2014/main" id="{338F24AE-0EA4-3C47-9E30-AEE8FC4966C9}"/>
              </a:ext>
            </a:extLst>
          </p:cNvPr>
          <p:cNvSpPr txBox="1"/>
          <p:nvPr/>
        </p:nvSpPr>
        <p:spPr>
          <a:xfrm>
            <a:off x="4570315" y="4548654"/>
            <a:ext cx="838691"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じ   しゅ てき</a:t>
            </a:r>
          </a:p>
        </p:txBody>
      </p:sp>
      <p:sp>
        <p:nvSpPr>
          <p:cNvPr id="95" name="テキスト ボックス 94">
            <a:extLst>
              <a:ext uri="{FF2B5EF4-FFF2-40B4-BE49-F238E27FC236}">
                <a16:creationId xmlns:a16="http://schemas.microsoft.com/office/drawing/2014/main" id="{E17C3401-E689-AD4E-B40E-90D069D8F9DC}"/>
              </a:ext>
            </a:extLst>
          </p:cNvPr>
          <p:cNvSpPr txBox="1"/>
          <p:nvPr/>
        </p:nvSpPr>
        <p:spPr>
          <a:xfrm>
            <a:off x="5538655" y="4548654"/>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はや</a:t>
            </a:r>
            <a:endParaRPr kumimoji="1" lang="ja-JP" altLang="en-US" sz="800" dirty="0">
              <a:latin typeface="Meiryo" panose="020B0604030504040204" pitchFamily="34" charset="-128"/>
              <a:ea typeface="Meiryo" panose="020B0604030504040204" pitchFamily="34" charset="-128"/>
            </a:endParaRPr>
          </a:p>
        </p:txBody>
      </p:sp>
      <p:sp>
        <p:nvSpPr>
          <p:cNvPr id="96" name="テキスト ボックス 95">
            <a:extLst>
              <a:ext uri="{FF2B5EF4-FFF2-40B4-BE49-F238E27FC236}">
                <a16:creationId xmlns:a16="http://schemas.microsoft.com/office/drawing/2014/main" id="{DCD6E2A5-4910-D842-8271-B98124EA943C}"/>
              </a:ext>
            </a:extLst>
          </p:cNvPr>
          <p:cNvSpPr txBox="1"/>
          <p:nvPr/>
        </p:nvSpPr>
        <p:spPr>
          <a:xfrm>
            <a:off x="6355504" y="4548654"/>
            <a:ext cx="1079142"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ひ   なん こう どう</a:t>
            </a:r>
          </a:p>
        </p:txBody>
      </p:sp>
      <p:grpSp>
        <p:nvGrpSpPr>
          <p:cNvPr id="98" name="グループ化 97">
            <a:extLst>
              <a:ext uri="{FF2B5EF4-FFF2-40B4-BE49-F238E27FC236}">
                <a16:creationId xmlns:a16="http://schemas.microsoft.com/office/drawing/2014/main" id="{5D70FE7E-4421-CC48-B22B-560F85B22C5C}"/>
              </a:ext>
            </a:extLst>
          </p:cNvPr>
          <p:cNvGrpSpPr/>
          <p:nvPr/>
        </p:nvGrpSpPr>
        <p:grpSpPr>
          <a:xfrm>
            <a:off x="3612070" y="5434034"/>
            <a:ext cx="4686300" cy="1088582"/>
            <a:chOff x="4291044" y="5050025"/>
            <a:chExt cx="4686300" cy="1088582"/>
          </a:xfrm>
        </p:grpSpPr>
        <p:sp>
          <p:nvSpPr>
            <p:cNvPr id="99" name="テキスト ボックス 98">
              <a:extLst>
                <a:ext uri="{FF2B5EF4-FFF2-40B4-BE49-F238E27FC236}">
                  <a16:creationId xmlns:a16="http://schemas.microsoft.com/office/drawing/2014/main" id="{A6920FED-34B2-2245-A8FA-21B13BC2FFA5}"/>
                </a:ext>
              </a:extLst>
            </p:cNvPr>
            <p:cNvSpPr txBox="1"/>
            <p:nvPr/>
          </p:nvSpPr>
          <p:spPr>
            <a:xfrm>
              <a:off x="4291044" y="5084472"/>
              <a:ext cx="4686300" cy="1054135"/>
            </a:xfrm>
            <a:prstGeom prst="rect">
              <a:avLst/>
            </a:prstGeom>
            <a:noFill/>
          </p:spPr>
          <p:txBody>
            <a:bodyPr wrap="square" rtlCol="0">
              <a:spAutoFit/>
            </a:bodyPr>
            <a:lstStyle/>
            <a:p>
              <a:pPr>
                <a:lnSpc>
                  <a:spcPts val="2500"/>
                </a:lnSpc>
                <a:buClr>
                  <a:srgbClr val="404040"/>
                </a:buClr>
              </a:pPr>
              <a:r>
                <a:rPr lang="ja-JP" altLang="en-US" b="1" dirty="0">
                  <a:solidFill>
                    <a:srgbClr val="404040"/>
                  </a:solidFill>
                  <a:latin typeface="メイリオ" panose="020B0604030504040204" pitchFamily="50" charset="-128"/>
                  <a:ea typeface="メイリオ" panose="020B0604030504040204" pitchFamily="50" charset="-128"/>
                </a:rPr>
                <a:t>点検・修正作業のあと、今日気付いたことや勉強になったことを発表してもらいます。</a:t>
              </a:r>
              <a:endParaRPr lang="en-US" altLang="ja-JP" b="1" dirty="0">
                <a:solidFill>
                  <a:srgbClr val="404040"/>
                </a:solidFill>
                <a:latin typeface="メイリオ" panose="020B0604030504040204" pitchFamily="50" charset="-128"/>
                <a:ea typeface="メイリオ" panose="020B0604030504040204" pitchFamily="50" charset="-128"/>
              </a:endParaRPr>
            </a:p>
            <a:p>
              <a:pPr>
                <a:lnSpc>
                  <a:spcPts val="2500"/>
                </a:lnSpc>
                <a:buClr>
                  <a:srgbClr val="404040"/>
                </a:buClr>
              </a:pPr>
              <a:r>
                <a:rPr lang="ja-JP" altLang="en-US" b="1" dirty="0">
                  <a:solidFill>
                    <a:srgbClr val="404040"/>
                  </a:solidFill>
                  <a:latin typeface="メイリオ" panose="020B0604030504040204" pitchFamily="50" charset="-128"/>
                  <a:ea typeface="メイリオ" panose="020B0604030504040204" pitchFamily="50" charset="-128"/>
                </a:rPr>
                <a:t>それも意識しながら作業を進めてください。</a:t>
              </a:r>
              <a:endParaRPr lang="en-US" altLang="ja-JP" b="1" dirty="0">
                <a:solidFill>
                  <a:srgbClr val="404040"/>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6CD158D9-AD5F-5940-9E10-F1D660D5A3F8}"/>
                </a:ext>
              </a:extLst>
            </p:cNvPr>
            <p:cNvSpPr txBox="1"/>
            <p:nvPr/>
          </p:nvSpPr>
          <p:spPr>
            <a:xfrm>
              <a:off x="4418207" y="5050025"/>
              <a:ext cx="3443250"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てん けん       しゅう せい   さ  ぎょう                                 きょう     き     づ</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3A276D46-FE8D-B346-B721-7C59781295DF}"/>
                </a:ext>
              </a:extLst>
            </p:cNvPr>
            <p:cNvSpPr txBox="1"/>
            <p:nvPr/>
          </p:nvSpPr>
          <p:spPr>
            <a:xfrm>
              <a:off x="4653298" y="5369143"/>
              <a:ext cx="2542363"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べんきょう                                                     はっぴょう</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102" name="テキスト ボックス 101">
              <a:extLst>
                <a:ext uri="{FF2B5EF4-FFF2-40B4-BE49-F238E27FC236}">
                  <a16:creationId xmlns:a16="http://schemas.microsoft.com/office/drawing/2014/main" id="{4C470907-AA8B-A840-A108-7E33BF9674D1}"/>
                </a:ext>
              </a:extLst>
            </p:cNvPr>
            <p:cNvSpPr txBox="1"/>
            <p:nvPr/>
          </p:nvSpPr>
          <p:spPr>
            <a:xfrm>
              <a:off x="5144261" y="5681156"/>
              <a:ext cx="2208938"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い   しき                                 さ  ぎょう        すす</a:t>
              </a:r>
            </a:p>
          </p:txBody>
        </p:sp>
      </p:grpSp>
      <p:pic>
        <p:nvPicPr>
          <p:cNvPr id="103" name="図 102">
            <a:extLst>
              <a:ext uri="{FF2B5EF4-FFF2-40B4-BE49-F238E27FC236}">
                <a16:creationId xmlns:a16="http://schemas.microsoft.com/office/drawing/2014/main" id="{009854D5-1D87-ED4A-9899-AEE81803A19D}"/>
              </a:ext>
            </a:extLst>
          </p:cNvPr>
          <p:cNvPicPr>
            <a:picLocks noChangeAspect="1"/>
          </p:cNvPicPr>
          <p:nvPr/>
        </p:nvPicPr>
        <p:blipFill>
          <a:blip r:embed="rId3"/>
          <a:stretch>
            <a:fillRect/>
          </a:stretch>
        </p:blipFill>
        <p:spPr>
          <a:xfrm>
            <a:off x="1012297" y="5196830"/>
            <a:ext cx="2140930" cy="1513542"/>
          </a:xfrm>
          <a:prstGeom prst="rect">
            <a:avLst/>
          </a:prstGeom>
        </p:spPr>
      </p:pic>
    </p:spTree>
    <p:extLst>
      <p:ext uri="{BB962C8B-B14F-4D97-AF65-F5344CB8AC3E}">
        <p14:creationId xmlns:p14="http://schemas.microsoft.com/office/powerpoint/2010/main" val="4092827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角丸四角形吹き出し 131">
            <a:extLst>
              <a:ext uri="{FF2B5EF4-FFF2-40B4-BE49-F238E27FC236}">
                <a16:creationId xmlns:a16="http://schemas.microsoft.com/office/drawing/2014/main" id="{4255EDF6-27C1-7441-8A44-1044C23830A8}"/>
              </a:ext>
            </a:extLst>
          </p:cNvPr>
          <p:cNvSpPr/>
          <p:nvPr/>
        </p:nvSpPr>
        <p:spPr>
          <a:xfrm>
            <a:off x="598479" y="4326892"/>
            <a:ext cx="2165708" cy="1567279"/>
          </a:xfrm>
          <a:prstGeom prst="wedgeRoundRectCallout">
            <a:avLst>
              <a:gd name="adj1" fmla="val 62173"/>
              <a:gd name="adj2" fmla="val -20062"/>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14</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en-US" altLang="ja-JP" dirty="0"/>
              <a:t>4</a:t>
            </a:r>
            <a:r>
              <a:rPr kumimoji="1" lang="ja-JP" altLang="en-US" dirty="0"/>
              <a:t>、意見交換を踏まえて　ワークシートを点検・修正</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975763" y="1583208"/>
            <a:ext cx="7120339" cy="841465"/>
          </a:xfrm>
        </p:spPr>
        <p:txBody>
          <a:bodyPr/>
          <a:lstStyle/>
          <a:p>
            <a:pPr algn="ctr">
              <a:lnSpc>
                <a:spcPts val="1800"/>
              </a:lnSpc>
            </a:pPr>
            <a:r>
              <a:rPr kumimoji="1" lang="ja-JP" altLang="en-US" dirty="0"/>
              <a:t>気づいたことや</a:t>
            </a:r>
            <a:endParaRPr kumimoji="1" lang="en-US" altLang="ja-JP" dirty="0"/>
          </a:p>
          <a:p>
            <a:pPr algn="ctr">
              <a:lnSpc>
                <a:spcPts val="1800"/>
              </a:lnSpc>
            </a:pPr>
            <a:r>
              <a:rPr kumimoji="1" lang="ja-JP" altLang="en-US" dirty="0"/>
              <a:t>勉強になったことを発表</a:t>
            </a:r>
            <a:endParaRPr kumimoji="1" lang="ja-JP" altLang="en-US" sz="2400" dirty="0"/>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3301867" y="1292744"/>
            <a:ext cx="287258"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き</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507818"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3026050" y="264258"/>
            <a:ext cx="312906"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ふ</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6615571" y="264258"/>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7488815" y="264258"/>
            <a:ext cx="82586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しゅうせい</a:t>
            </a:r>
          </a:p>
        </p:txBody>
      </p:sp>
      <p:sp>
        <p:nvSpPr>
          <p:cNvPr id="72" name="テキスト ボックス 71">
            <a:extLst>
              <a:ext uri="{FF2B5EF4-FFF2-40B4-BE49-F238E27FC236}">
                <a16:creationId xmlns:a16="http://schemas.microsoft.com/office/drawing/2014/main" id="{AC0B423B-EF2B-3841-90AF-5F3411CC1868}"/>
              </a:ext>
            </a:extLst>
          </p:cNvPr>
          <p:cNvSpPr txBox="1"/>
          <p:nvPr/>
        </p:nvSpPr>
        <p:spPr>
          <a:xfrm>
            <a:off x="2551639" y="1773506"/>
            <a:ext cx="803426"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べん   きょう</a:t>
            </a:r>
          </a:p>
        </p:txBody>
      </p:sp>
      <p:sp>
        <p:nvSpPr>
          <p:cNvPr id="73" name="テキスト ボックス 72">
            <a:extLst>
              <a:ext uri="{FF2B5EF4-FFF2-40B4-BE49-F238E27FC236}">
                <a16:creationId xmlns:a16="http://schemas.microsoft.com/office/drawing/2014/main" id="{862A93CA-C4DD-D848-9E23-D6FA2CF4EFA3}"/>
              </a:ext>
            </a:extLst>
          </p:cNvPr>
          <p:cNvSpPr txBox="1"/>
          <p:nvPr/>
        </p:nvSpPr>
        <p:spPr>
          <a:xfrm>
            <a:off x="5755410" y="1761964"/>
            <a:ext cx="768160"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はっ  ぴょう</a:t>
            </a:r>
          </a:p>
        </p:txBody>
      </p:sp>
      <p:pic>
        <p:nvPicPr>
          <p:cNvPr id="97" name="図 96">
            <a:extLst>
              <a:ext uri="{FF2B5EF4-FFF2-40B4-BE49-F238E27FC236}">
                <a16:creationId xmlns:a16="http://schemas.microsoft.com/office/drawing/2014/main" id="{246B17B8-4F94-5449-950C-E792045FC490}"/>
              </a:ext>
            </a:extLst>
          </p:cNvPr>
          <p:cNvPicPr>
            <a:picLocks noChangeAspect="1"/>
          </p:cNvPicPr>
          <p:nvPr/>
        </p:nvPicPr>
        <p:blipFill>
          <a:blip r:embed="rId3"/>
          <a:stretch>
            <a:fillRect/>
          </a:stretch>
        </p:blipFill>
        <p:spPr>
          <a:xfrm>
            <a:off x="3127600" y="4016943"/>
            <a:ext cx="2908226" cy="1938819"/>
          </a:xfrm>
          <a:prstGeom prst="rect">
            <a:avLst/>
          </a:prstGeom>
        </p:spPr>
      </p:pic>
      <p:grpSp>
        <p:nvGrpSpPr>
          <p:cNvPr id="98" name="グループ化 97">
            <a:extLst>
              <a:ext uri="{FF2B5EF4-FFF2-40B4-BE49-F238E27FC236}">
                <a16:creationId xmlns:a16="http://schemas.microsoft.com/office/drawing/2014/main" id="{C949A49D-56FD-7446-9C41-9B4C949B90F1}"/>
              </a:ext>
            </a:extLst>
          </p:cNvPr>
          <p:cNvGrpSpPr/>
          <p:nvPr/>
        </p:nvGrpSpPr>
        <p:grpSpPr>
          <a:xfrm>
            <a:off x="1800225" y="6025042"/>
            <a:ext cx="5572125" cy="626491"/>
            <a:chOff x="1800225" y="6245233"/>
            <a:chExt cx="5572125" cy="626491"/>
          </a:xfrm>
        </p:grpSpPr>
        <p:sp>
          <p:nvSpPr>
            <p:cNvPr id="99" name="テキスト ボックス 98">
              <a:extLst>
                <a:ext uri="{FF2B5EF4-FFF2-40B4-BE49-F238E27FC236}">
                  <a16:creationId xmlns:a16="http://schemas.microsoft.com/office/drawing/2014/main" id="{836E30DF-B53E-654B-A045-01DC326D6F2A}"/>
                </a:ext>
              </a:extLst>
            </p:cNvPr>
            <p:cNvSpPr txBox="1"/>
            <p:nvPr/>
          </p:nvSpPr>
          <p:spPr>
            <a:xfrm>
              <a:off x="1800225" y="6348504"/>
              <a:ext cx="5572125" cy="523220"/>
            </a:xfrm>
            <a:prstGeom prst="rect">
              <a:avLst/>
            </a:prstGeom>
            <a:noFill/>
          </p:spPr>
          <p:txBody>
            <a:bodyPr wrap="square" rtlCol="0">
              <a:spAutoFit/>
            </a:bodyPr>
            <a:lstStyle/>
            <a:p>
              <a:pPr algn="ctr">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a:t>
              </a:r>
              <a:r>
                <a:rPr lang="ja-JP" altLang="en-US" sz="2800" b="1" dirty="0">
                  <a:solidFill>
                    <a:srgbClr val="404040"/>
                  </a:solidFill>
                  <a:latin typeface="メイリオ" panose="020B0604030504040204" pitchFamily="50" charset="-128"/>
                  <a:ea typeface="メイリオ" panose="020B0604030504040204" pitchFamily="50" charset="-128"/>
                </a:rPr>
                <a:t>一人ずつ簡単に発表しましょう</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82343A90-05B3-8247-9147-7336827DB01D}"/>
                </a:ext>
              </a:extLst>
            </p:cNvPr>
            <p:cNvSpPr txBox="1"/>
            <p:nvPr/>
          </p:nvSpPr>
          <p:spPr>
            <a:xfrm>
              <a:off x="2501899" y="6245233"/>
              <a:ext cx="3000821" cy="153888"/>
            </a:xfrm>
            <a:prstGeom prst="rect">
              <a:avLst/>
            </a:prstGeom>
            <a:noFill/>
          </p:spPr>
          <p:txBody>
            <a:bodyPr wrap="none" lIns="0" tIns="0" rIns="0" bIns="0" rtlCol="0">
              <a:spAutoFit/>
            </a:bodyPr>
            <a:lstStyle/>
            <a:p>
              <a:pPr>
                <a:lnSpc>
                  <a:spcPts val="1200"/>
                </a:lnSpc>
              </a:pPr>
              <a:r>
                <a:rPr lang="ja-JP" altLang="en-US" sz="900" dirty="0">
                  <a:solidFill>
                    <a:srgbClr val="404040"/>
                  </a:solidFill>
                  <a:latin typeface="メイリオ" panose="020B0604030504040204" pitchFamily="50" charset="-128"/>
                  <a:ea typeface="メイリオ" panose="020B0604030504040204" pitchFamily="50" charset="-128"/>
                </a:rPr>
                <a:t>ひとり　　　　　　　  かん    たん             はっ  ぴょう</a:t>
              </a:r>
              <a:endParaRPr kumimoji="1" lang="ja-JP" altLang="en-US" sz="900" dirty="0">
                <a:solidFill>
                  <a:srgbClr val="404040"/>
                </a:solidFill>
                <a:latin typeface="メイリオ" panose="020B0604030504040204" pitchFamily="50" charset="-128"/>
                <a:ea typeface="メイリオ" panose="020B0604030504040204" pitchFamily="50" charset="-128"/>
              </a:endParaRPr>
            </a:p>
          </p:txBody>
        </p:sp>
      </p:grpSp>
      <p:sp>
        <p:nvSpPr>
          <p:cNvPr id="107" name="テキスト ボックス 106">
            <a:extLst>
              <a:ext uri="{FF2B5EF4-FFF2-40B4-BE49-F238E27FC236}">
                <a16:creationId xmlns:a16="http://schemas.microsoft.com/office/drawing/2014/main" id="{3DDF4DB9-F007-F249-99D3-A01E450DB5D9}"/>
              </a:ext>
            </a:extLst>
          </p:cNvPr>
          <p:cNvSpPr txBox="1"/>
          <p:nvPr/>
        </p:nvSpPr>
        <p:spPr>
          <a:xfrm>
            <a:off x="567747" y="4547157"/>
            <a:ext cx="2314826" cy="1184940"/>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災害リスクが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避難先が変わる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3077A374-9928-C348-B129-2955F0CF679D}"/>
              </a:ext>
            </a:extLst>
          </p:cNvPr>
          <p:cNvSpPr txBox="1"/>
          <p:nvPr/>
        </p:nvSpPr>
        <p:spPr>
          <a:xfrm>
            <a:off x="1009516" y="4509545"/>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さい がい</a:t>
            </a:r>
          </a:p>
        </p:txBody>
      </p:sp>
      <p:sp>
        <p:nvSpPr>
          <p:cNvPr id="104" name="テキスト ボックス 103">
            <a:extLst>
              <a:ext uri="{FF2B5EF4-FFF2-40B4-BE49-F238E27FC236}">
                <a16:creationId xmlns:a16="http://schemas.microsoft.com/office/drawing/2014/main" id="{907962CF-EFD6-CE4D-8988-1CA56806865F}"/>
              </a:ext>
            </a:extLst>
          </p:cNvPr>
          <p:cNvSpPr txBox="1"/>
          <p:nvPr/>
        </p:nvSpPr>
        <p:spPr>
          <a:xfrm>
            <a:off x="1166760" y="4862974"/>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05" name="テキスト ボックス 104">
            <a:extLst>
              <a:ext uri="{FF2B5EF4-FFF2-40B4-BE49-F238E27FC236}">
                <a16:creationId xmlns:a16="http://schemas.microsoft.com/office/drawing/2014/main" id="{9E2316E3-FD19-204D-A952-FF9CECA8E80F}"/>
              </a:ext>
            </a:extLst>
          </p:cNvPr>
          <p:cNvSpPr txBox="1"/>
          <p:nvPr/>
        </p:nvSpPr>
        <p:spPr>
          <a:xfrm>
            <a:off x="915147" y="5233393"/>
            <a:ext cx="1144544"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   なん さき           か</a:t>
            </a:r>
          </a:p>
        </p:txBody>
      </p:sp>
      <p:sp>
        <p:nvSpPr>
          <p:cNvPr id="133" name="角丸四角形吹き出し 132">
            <a:extLst>
              <a:ext uri="{FF2B5EF4-FFF2-40B4-BE49-F238E27FC236}">
                <a16:creationId xmlns:a16="http://schemas.microsoft.com/office/drawing/2014/main" id="{168D91D2-0D80-6A4D-95B0-300E197E6821}"/>
              </a:ext>
            </a:extLst>
          </p:cNvPr>
          <p:cNvSpPr/>
          <p:nvPr/>
        </p:nvSpPr>
        <p:spPr>
          <a:xfrm>
            <a:off x="598479" y="2539656"/>
            <a:ext cx="2165708" cy="1567279"/>
          </a:xfrm>
          <a:prstGeom prst="wedgeRoundRectCallout">
            <a:avLst>
              <a:gd name="adj1" fmla="val 62173"/>
              <a:gd name="adj2" fmla="val -20062"/>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4" name="角丸四角形吹き出し 133">
            <a:extLst>
              <a:ext uri="{FF2B5EF4-FFF2-40B4-BE49-F238E27FC236}">
                <a16:creationId xmlns:a16="http://schemas.microsoft.com/office/drawing/2014/main" id="{223402BC-020F-024E-AD0A-C698CF4AB7F7}"/>
              </a:ext>
            </a:extLst>
          </p:cNvPr>
          <p:cNvSpPr/>
          <p:nvPr/>
        </p:nvSpPr>
        <p:spPr>
          <a:xfrm>
            <a:off x="6367280" y="4326892"/>
            <a:ext cx="2165708" cy="1567279"/>
          </a:xfrm>
          <a:prstGeom prst="wedgeRoundRectCallout">
            <a:avLst>
              <a:gd name="adj1" fmla="val -62573"/>
              <a:gd name="adj2" fmla="val -20725"/>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5" name="角丸四角形吹き出し 134">
            <a:extLst>
              <a:ext uri="{FF2B5EF4-FFF2-40B4-BE49-F238E27FC236}">
                <a16:creationId xmlns:a16="http://schemas.microsoft.com/office/drawing/2014/main" id="{0903E3C4-67BB-FF4F-918D-A9582D6CA207}"/>
              </a:ext>
            </a:extLst>
          </p:cNvPr>
          <p:cNvSpPr/>
          <p:nvPr/>
        </p:nvSpPr>
        <p:spPr>
          <a:xfrm>
            <a:off x="6367280" y="2539656"/>
            <a:ext cx="2165708" cy="1567279"/>
          </a:xfrm>
          <a:prstGeom prst="wedgeRoundRectCallout">
            <a:avLst>
              <a:gd name="adj1" fmla="val -62573"/>
              <a:gd name="adj2" fmla="val -20725"/>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4" name="テキスト ボックス 113">
            <a:extLst>
              <a:ext uri="{FF2B5EF4-FFF2-40B4-BE49-F238E27FC236}">
                <a16:creationId xmlns:a16="http://schemas.microsoft.com/office/drawing/2014/main" id="{3E8E035D-54E1-7141-ADD9-1D2EBFD4157C}"/>
              </a:ext>
            </a:extLst>
          </p:cNvPr>
          <p:cNvSpPr txBox="1"/>
          <p:nvPr/>
        </p:nvSpPr>
        <p:spPr>
          <a:xfrm>
            <a:off x="450432" y="2600155"/>
            <a:ext cx="2462932" cy="1554272"/>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災害リスクが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いつ避難するかが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10" name="テキスト ボックス 109">
            <a:extLst>
              <a:ext uri="{FF2B5EF4-FFF2-40B4-BE49-F238E27FC236}">
                <a16:creationId xmlns:a16="http://schemas.microsoft.com/office/drawing/2014/main" id="{BE737AFD-6405-5943-8098-D54C1F1CA93B}"/>
              </a:ext>
            </a:extLst>
          </p:cNvPr>
          <p:cNvSpPr txBox="1"/>
          <p:nvPr/>
        </p:nvSpPr>
        <p:spPr>
          <a:xfrm>
            <a:off x="1111737" y="2933493"/>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11" name="テキスト ボックス 110">
            <a:extLst>
              <a:ext uri="{FF2B5EF4-FFF2-40B4-BE49-F238E27FC236}">
                <a16:creationId xmlns:a16="http://schemas.microsoft.com/office/drawing/2014/main" id="{A403B2BF-DE69-3248-92E8-6B73180EA3B0}"/>
              </a:ext>
            </a:extLst>
          </p:cNvPr>
          <p:cNvSpPr txBox="1"/>
          <p:nvPr/>
        </p:nvSpPr>
        <p:spPr>
          <a:xfrm>
            <a:off x="1391739" y="3648476"/>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12" name="テキスト ボックス 111">
            <a:extLst>
              <a:ext uri="{FF2B5EF4-FFF2-40B4-BE49-F238E27FC236}">
                <a16:creationId xmlns:a16="http://schemas.microsoft.com/office/drawing/2014/main" id="{93368F3D-DD48-A843-B0F2-2C7417EA3E8C}"/>
              </a:ext>
            </a:extLst>
          </p:cNvPr>
          <p:cNvSpPr txBox="1"/>
          <p:nvPr/>
        </p:nvSpPr>
        <p:spPr>
          <a:xfrm>
            <a:off x="1274669" y="3304036"/>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36" name="テキスト ボックス 135">
            <a:extLst>
              <a:ext uri="{FF2B5EF4-FFF2-40B4-BE49-F238E27FC236}">
                <a16:creationId xmlns:a16="http://schemas.microsoft.com/office/drawing/2014/main" id="{19D942DA-8ECD-5E43-BD6C-4C56981FFBF5}"/>
              </a:ext>
            </a:extLst>
          </p:cNvPr>
          <p:cNvSpPr txBox="1"/>
          <p:nvPr/>
        </p:nvSpPr>
        <p:spPr>
          <a:xfrm>
            <a:off x="967952" y="2566445"/>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さい がい</a:t>
            </a:r>
          </a:p>
        </p:txBody>
      </p:sp>
      <p:sp>
        <p:nvSpPr>
          <p:cNvPr id="122" name="テキスト ボックス 121">
            <a:extLst>
              <a:ext uri="{FF2B5EF4-FFF2-40B4-BE49-F238E27FC236}">
                <a16:creationId xmlns:a16="http://schemas.microsoft.com/office/drawing/2014/main" id="{4C5B5402-1209-B648-A22D-4289ADC59A64}"/>
              </a:ext>
            </a:extLst>
          </p:cNvPr>
          <p:cNvSpPr txBox="1"/>
          <p:nvPr/>
        </p:nvSpPr>
        <p:spPr>
          <a:xfrm>
            <a:off x="6060375" y="2626206"/>
            <a:ext cx="2800940" cy="1579943"/>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いつ、誰と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避難するかで</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避難にかかる時間</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が変わる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17" name="テキスト ボックス 116">
            <a:extLst>
              <a:ext uri="{FF2B5EF4-FFF2-40B4-BE49-F238E27FC236}">
                <a16:creationId xmlns:a16="http://schemas.microsoft.com/office/drawing/2014/main" id="{AC842915-6AF8-AA47-A9C9-F661B861871E}"/>
              </a:ext>
            </a:extLst>
          </p:cNvPr>
          <p:cNvSpPr txBox="1"/>
          <p:nvPr/>
        </p:nvSpPr>
        <p:spPr>
          <a:xfrm>
            <a:off x="6782078" y="2944253"/>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18" name="テキスト ボックス 117">
            <a:extLst>
              <a:ext uri="{FF2B5EF4-FFF2-40B4-BE49-F238E27FC236}">
                <a16:creationId xmlns:a16="http://schemas.microsoft.com/office/drawing/2014/main" id="{0527E25E-FAA5-F84F-AE05-029C56FB3C88}"/>
              </a:ext>
            </a:extLst>
          </p:cNvPr>
          <p:cNvSpPr txBox="1"/>
          <p:nvPr/>
        </p:nvSpPr>
        <p:spPr>
          <a:xfrm>
            <a:off x="6534668" y="3325787"/>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19" name="テキスト ボックス 118">
            <a:extLst>
              <a:ext uri="{FF2B5EF4-FFF2-40B4-BE49-F238E27FC236}">
                <a16:creationId xmlns:a16="http://schemas.microsoft.com/office/drawing/2014/main" id="{FE9EC08B-8F2C-C144-84A4-F5316109EDFA}"/>
              </a:ext>
            </a:extLst>
          </p:cNvPr>
          <p:cNvSpPr txBox="1"/>
          <p:nvPr/>
        </p:nvSpPr>
        <p:spPr>
          <a:xfrm>
            <a:off x="7284992" y="3670965"/>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20" name="テキスト ボックス 119">
            <a:extLst>
              <a:ext uri="{FF2B5EF4-FFF2-40B4-BE49-F238E27FC236}">
                <a16:creationId xmlns:a16="http://schemas.microsoft.com/office/drawing/2014/main" id="{74FD16C2-683F-4F4A-9D59-314C0366AA56}"/>
              </a:ext>
            </a:extLst>
          </p:cNvPr>
          <p:cNvSpPr txBox="1"/>
          <p:nvPr/>
        </p:nvSpPr>
        <p:spPr>
          <a:xfrm>
            <a:off x="8051578" y="3312172"/>
            <a:ext cx="378309"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  かん</a:t>
            </a:r>
          </a:p>
        </p:txBody>
      </p:sp>
      <p:sp>
        <p:nvSpPr>
          <p:cNvPr id="137" name="テキスト ボックス 136">
            <a:extLst>
              <a:ext uri="{FF2B5EF4-FFF2-40B4-BE49-F238E27FC236}">
                <a16:creationId xmlns:a16="http://schemas.microsoft.com/office/drawing/2014/main" id="{3E3EDD6D-A4C1-534C-B5BD-73C1C18BC3DD}"/>
              </a:ext>
            </a:extLst>
          </p:cNvPr>
          <p:cNvSpPr txBox="1"/>
          <p:nvPr/>
        </p:nvSpPr>
        <p:spPr>
          <a:xfrm>
            <a:off x="7607110" y="2579920"/>
            <a:ext cx="205184" cy="146194"/>
          </a:xfrm>
          <a:prstGeom prst="rect">
            <a:avLst/>
          </a:prstGeom>
          <a:noFill/>
        </p:spPr>
        <p:txBody>
          <a:bodyPr wrap="none" lIns="0" tIns="0" rIns="0" bIns="0" rtlCol="0">
            <a:spAutoFit/>
          </a:bodyPr>
          <a:lstStyle/>
          <a:p>
            <a:pPr>
              <a:lnSpc>
                <a:spcPts val="1200"/>
              </a:lnSpc>
            </a:pPr>
            <a:r>
              <a:rPr kumimoji="1" lang="ja-JP" altLang="en-US" sz="800">
                <a:solidFill>
                  <a:srgbClr val="404040"/>
                </a:solidFill>
                <a:latin typeface="メイリオ" panose="020B0604030504040204" pitchFamily="50" charset="-128"/>
                <a:ea typeface="メイリオ" panose="020B0604030504040204" pitchFamily="50" charset="-128"/>
              </a:rPr>
              <a:t>だれ</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30" name="テキスト ボックス 129">
            <a:extLst>
              <a:ext uri="{FF2B5EF4-FFF2-40B4-BE49-F238E27FC236}">
                <a16:creationId xmlns:a16="http://schemas.microsoft.com/office/drawing/2014/main" id="{25BA636F-7657-E64B-912B-E531DF597037}"/>
              </a:ext>
            </a:extLst>
          </p:cNvPr>
          <p:cNvSpPr txBox="1"/>
          <p:nvPr/>
        </p:nvSpPr>
        <p:spPr>
          <a:xfrm>
            <a:off x="6117632" y="4419509"/>
            <a:ext cx="2680020" cy="1554272"/>
          </a:xfrm>
          <a:prstGeom prst="rect">
            <a:avLst/>
          </a:prstGeom>
          <a:noFill/>
          <a:ln>
            <a:noFill/>
          </a:ln>
        </p:spPr>
        <p:txBody>
          <a:bodyPr wrap="square" rtlCol="0">
            <a:spAutoFit/>
          </a:bodyPr>
          <a:lstStyle/>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避難にかかる</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時間によって、</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いつ避難するかが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25" name="テキスト ボックス 124">
            <a:extLst>
              <a:ext uri="{FF2B5EF4-FFF2-40B4-BE49-F238E27FC236}">
                <a16:creationId xmlns:a16="http://schemas.microsoft.com/office/drawing/2014/main" id="{E8CC1335-489B-C541-856C-B5E609AA0534}"/>
              </a:ext>
            </a:extLst>
          </p:cNvPr>
          <p:cNvSpPr txBox="1"/>
          <p:nvPr/>
        </p:nvSpPr>
        <p:spPr>
          <a:xfrm>
            <a:off x="6790568" y="4388805"/>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6" name="テキスト ボックス 125">
            <a:extLst>
              <a:ext uri="{FF2B5EF4-FFF2-40B4-BE49-F238E27FC236}">
                <a16:creationId xmlns:a16="http://schemas.microsoft.com/office/drawing/2014/main" id="{60BFFF7E-9AE4-C845-979F-5CB72668A327}"/>
              </a:ext>
            </a:extLst>
          </p:cNvPr>
          <p:cNvSpPr txBox="1"/>
          <p:nvPr/>
        </p:nvSpPr>
        <p:spPr>
          <a:xfrm>
            <a:off x="7019056" y="5117362"/>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7" name="テキスト ボックス 126">
            <a:extLst>
              <a:ext uri="{FF2B5EF4-FFF2-40B4-BE49-F238E27FC236}">
                <a16:creationId xmlns:a16="http://schemas.microsoft.com/office/drawing/2014/main" id="{9005EC75-F4B0-E04D-9835-B71A9121F208}"/>
              </a:ext>
            </a:extLst>
          </p:cNvPr>
          <p:cNvSpPr txBox="1"/>
          <p:nvPr/>
        </p:nvSpPr>
        <p:spPr>
          <a:xfrm>
            <a:off x="7157477" y="5479498"/>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28" name="テキスト ボックス 127">
            <a:extLst>
              <a:ext uri="{FF2B5EF4-FFF2-40B4-BE49-F238E27FC236}">
                <a16:creationId xmlns:a16="http://schemas.microsoft.com/office/drawing/2014/main" id="{CC2763FB-9BF6-8841-BF8B-B6BC88EC7251}"/>
              </a:ext>
            </a:extLst>
          </p:cNvPr>
          <p:cNvSpPr txBox="1"/>
          <p:nvPr/>
        </p:nvSpPr>
        <p:spPr>
          <a:xfrm>
            <a:off x="6655313" y="4760578"/>
            <a:ext cx="378309"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  かん</a:t>
            </a:r>
          </a:p>
        </p:txBody>
      </p:sp>
      <p:pic>
        <p:nvPicPr>
          <p:cNvPr id="7" name="図 6">
            <a:extLst>
              <a:ext uri="{FF2B5EF4-FFF2-40B4-BE49-F238E27FC236}">
                <a16:creationId xmlns:a16="http://schemas.microsoft.com/office/drawing/2014/main" id="{7E90409B-0781-4085-878D-43E3C928B197}"/>
              </a:ext>
            </a:extLst>
          </p:cNvPr>
          <p:cNvPicPr>
            <a:picLocks noChangeAspect="1"/>
          </p:cNvPicPr>
          <p:nvPr/>
        </p:nvPicPr>
        <p:blipFill>
          <a:blip r:embed="rId4"/>
          <a:stretch>
            <a:fillRect/>
          </a:stretch>
        </p:blipFill>
        <p:spPr>
          <a:xfrm>
            <a:off x="3290322" y="2504770"/>
            <a:ext cx="2700000" cy="1916874"/>
          </a:xfrm>
          <a:prstGeom prst="rect">
            <a:avLst/>
          </a:prstGeom>
        </p:spPr>
      </p:pic>
    </p:spTree>
    <p:extLst>
      <p:ext uri="{BB962C8B-B14F-4D97-AF65-F5344CB8AC3E}">
        <p14:creationId xmlns:p14="http://schemas.microsoft.com/office/powerpoint/2010/main" val="770176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正方形/長方形 135">
            <a:extLst>
              <a:ext uri="{FF2B5EF4-FFF2-40B4-BE49-F238E27FC236}">
                <a16:creationId xmlns:a16="http://schemas.microsoft.com/office/drawing/2014/main" id="{245509C8-D03D-8746-8D4B-0D55C7AEE5A0}"/>
              </a:ext>
            </a:extLst>
          </p:cNvPr>
          <p:cNvSpPr/>
          <p:nvPr/>
        </p:nvSpPr>
        <p:spPr>
          <a:xfrm>
            <a:off x="0" y="5168559"/>
            <a:ext cx="9144000" cy="1302104"/>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BC07713F-5B9F-504B-9288-9B3DAD40691A}"/>
              </a:ext>
            </a:extLst>
          </p:cNvPr>
          <p:cNvSpPr>
            <a:spLocks noGrp="1"/>
          </p:cNvSpPr>
          <p:nvPr>
            <p:ph type="body" sz="quarter" idx="11"/>
          </p:nvPr>
        </p:nvSpPr>
        <p:spPr/>
        <p:txBody>
          <a:bodyPr/>
          <a:lstStyle/>
          <a:p>
            <a:r>
              <a:rPr kumimoji="1" lang="en-US" altLang="ja-JP" dirty="0"/>
              <a:t>15</a:t>
            </a:r>
            <a:endParaRPr kumimoji="1" lang="ja-JP" altLang="en-US"/>
          </a:p>
        </p:txBody>
      </p:sp>
      <p:sp>
        <p:nvSpPr>
          <p:cNvPr id="4" name="テキスト プレースホルダー 3">
            <a:extLst>
              <a:ext uri="{FF2B5EF4-FFF2-40B4-BE49-F238E27FC236}">
                <a16:creationId xmlns:a16="http://schemas.microsoft.com/office/drawing/2014/main" id="{33937EEA-E141-5F43-B048-44FF2F301D60}"/>
              </a:ext>
            </a:extLst>
          </p:cNvPr>
          <p:cNvSpPr>
            <a:spLocks noGrp="1"/>
          </p:cNvSpPr>
          <p:nvPr>
            <p:ph type="body" sz="quarter" idx="13"/>
          </p:nvPr>
        </p:nvSpPr>
        <p:spPr/>
        <p:txBody>
          <a:bodyPr/>
          <a:lstStyle/>
          <a:p>
            <a:endParaRPr kumimoji="1" lang="ja-JP" altLang="en-US"/>
          </a:p>
        </p:txBody>
      </p:sp>
      <p:sp>
        <p:nvSpPr>
          <p:cNvPr id="65" name="正方形/長方形 64">
            <a:extLst>
              <a:ext uri="{FF2B5EF4-FFF2-40B4-BE49-F238E27FC236}">
                <a16:creationId xmlns:a16="http://schemas.microsoft.com/office/drawing/2014/main" id="{241F73FA-5A67-014B-8259-EE8AE5551272}"/>
              </a:ext>
            </a:extLst>
          </p:cNvPr>
          <p:cNvSpPr/>
          <p:nvPr/>
        </p:nvSpPr>
        <p:spPr>
          <a:xfrm>
            <a:off x="276900" y="946883"/>
            <a:ext cx="8278435" cy="1582469"/>
          </a:xfrm>
          <a:prstGeom prst="rect">
            <a:avLst/>
          </a:prstGeom>
          <a:solidFill>
            <a:srgbClr val="D2D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6" name="正方形/長方形 65">
            <a:extLst>
              <a:ext uri="{FF2B5EF4-FFF2-40B4-BE49-F238E27FC236}">
                <a16:creationId xmlns:a16="http://schemas.microsoft.com/office/drawing/2014/main" id="{E388AC92-A546-994D-B7F4-34DBB1F658CE}"/>
              </a:ext>
            </a:extLst>
          </p:cNvPr>
          <p:cNvSpPr/>
          <p:nvPr/>
        </p:nvSpPr>
        <p:spPr>
          <a:xfrm>
            <a:off x="2372941" y="987134"/>
            <a:ext cx="6120110" cy="14834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sp>
        <p:nvSpPr>
          <p:cNvPr id="67" name="正方形/長方形 66">
            <a:extLst>
              <a:ext uri="{FF2B5EF4-FFF2-40B4-BE49-F238E27FC236}">
                <a16:creationId xmlns:a16="http://schemas.microsoft.com/office/drawing/2014/main" id="{1E3EE8A4-5ED2-0248-AE49-D35BB4FDE498}"/>
              </a:ext>
            </a:extLst>
          </p:cNvPr>
          <p:cNvSpPr/>
          <p:nvPr/>
        </p:nvSpPr>
        <p:spPr>
          <a:xfrm>
            <a:off x="277274" y="2592903"/>
            <a:ext cx="8286683" cy="1244600"/>
          </a:xfrm>
          <a:prstGeom prst="rect">
            <a:avLst/>
          </a:prstGeom>
          <a:solidFill>
            <a:srgbClr val="9D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正方形/長方形 67">
            <a:extLst>
              <a:ext uri="{FF2B5EF4-FFF2-40B4-BE49-F238E27FC236}">
                <a16:creationId xmlns:a16="http://schemas.microsoft.com/office/drawing/2014/main" id="{583865D6-B38A-E34B-B556-65FE646572A7}"/>
              </a:ext>
            </a:extLst>
          </p:cNvPr>
          <p:cNvSpPr/>
          <p:nvPr/>
        </p:nvSpPr>
        <p:spPr>
          <a:xfrm>
            <a:off x="2372940" y="2652203"/>
            <a:ext cx="6116781" cy="1121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sp>
        <p:nvSpPr>
          <p:cNvPr id="69" name="正方形/長方形 68">
            <a:extLst>
              <a:ext uri="{FF2B5EF4-FFF2-40B4-BE49-F238E27FC236}">
                <a16:creationId xmlns:a16="http://schemas.microsoft.com/office/drawing/2014/main" id="{C5ADF1D0-E9BA-FF40-A34F-8662CE4BDA58}"/>
              </a:ext>
            </a:extLst>
          </p:cNvPr>
          <p:cNvSpPr/>
          <p:nvPr/>
        </p:nvSpPr>
        <p:spPr>
          <a:xfrm>
            <a:off x="276900" y="3909858"/>
            <a:ext cx="8287057" cy="1244600"/>
          </a:xfrm>
          <a:prstGeom prst="rect">
            <a:avLst/>
          </a:prstGeom>
          <a:solidFill>
            <a:srgbClr val="629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a:extLst>
              <a:ext uri="{FF2B5EF4-FFF2-40B4-BE49-F238E27FC236}">
                <a16:creationId xmlns:a16="http://schemas.microsoft.com/office/drawing/2014/main" id="{B3CE0964-9A21-D944-8059-8F4978F54DD7}"/>
              </a:ext>
            </a:extLst>
          </p:cNvPr>
          <p:cNvSpPr/>
          <p:nvPr/>
        </p:nvSpPr>
        <p:spPr>
          <a:xfrm>
            <a:off x="2372940" y="3969158"/>
            <a:ext cx="6116781" cy="1121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sp>
        <p:nvSpPr>
          <p:cNvPr id="71" name="正方形/長方形 70">
            <a:extLst>
              <a:ext uri="{FF2B5EF4-FFF2-40B4-BE49-F238E27FC236}">
                <a16:creationId xmlns:a16="http://schemas.microsoft.com/office/drawing/2014/main" id="{C62D7305-83CC-A049-87DF-330A94698F3A}"/>
              </a:ext>
            </a:extLst>
          </p:cNvPr>
          <p:cNvSpPr/>
          <p:nvPr/>
        </p:nvSpPr>
        <p:spPr>
          <a:xfrm>
            <a:off x="276900" y="5214346"/>
            <a:ext cx="8299757" cy="1244600"/>
          </a:xfrm>
          <a:prstGeom prst="rect">
            <a:avLst/>
          </a:prstGeom>
          <a:solidFill>
            <a:srgbClr val="3A80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a:extLst>
              <a:ext uri="{FF2B5EF4-FFF2-40B4-BE49-F238E27FC236}">
                <a16:creationId xmlns:a16="http://schemas.microsoft.com/office/drawing/2014/main" id="{E453E4C7-2A1B-C344-A388-B4658851E300}"/>
              </a:ext>
            </a:extLst>
          </p:cNvPr>
          <p:cNvSpPr/>
          <p:nvPr/>
        </p:nvSpPr>
        <p:spPr>
          <a:xfrm>
            <a:off x="2385640" y="5273646"/>
            <a:ext cx="6104081" cy="1121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endParaRPr>
          </a:p>
        </p:txBody>
      </p:sp>
      <p:grpSp>
        <p:nvGrpSpPr>
          <p:cNvPr id="73" name="グループ化 72">
            <a:extLst>
              <a:ext uri="{FF2B5EF4-FFF2-40B4-BE49-F238E27FC236}">
                <a16:creationId xmlns:a16="http://schemas.microsoft.com/office/drawing/2014/main" id="{C1EAF946-D62C-D847-9A84-CE889A6B5B0A}"/>
              </a:ext>
            </a:extLst>
          </p:cNvPr>
          <p:cNvGrpSpPr/>
          <p:nvPr/>
        </p:nvGrpSpPr>
        <p:grpSpPr>
          <a:xfrm>
            <a:off x="117918" y="1251729"/>
            <a:ext cx="2511886" cy="609550"/>
            <a:chOff x="184593" y="1175529"/>
            <a:chExt cx="2511886" cy="609550"/>
          </a:xfrm>
        </p:grpSpPr>
        <p:sp>
          <p:nvSpPr>
            <p:cNvPr id="74" name="テキスト ボックス 73">
              <a:extLst>
                <a:ext uri="{FF2B5EF4-FFF2-40B4-BE49-F238E27FC236}">
                  <a16:creationId xmlns:a16="http://schemas.microsoft.com/office/drawing/2014/main" id="{CC03F168-89C8-CD46-ADF1-81F8A9250A5A}"/>
                </a:ext>
              </a:extLst>
            </p:cNvPr>
            <p:cNvSpPr txBox="1"/>
            <p:nvPr/>
          </p:nvSpPr>
          <p:spPr>
            <a:xfrm>
              <a:off x="184593" y="1197226"/>
              <a:ext cx="2511886" cy="587853"/>
            </a:xfrm>
            <a:prstGeom prst="rect">
              <a:avLst/>
            </a:prstGeom>
            <a:noFill/>
          </p:spPr>
          <p:txBody>
            <a:bodyPr wrap="square" rtlCol="0">
              <a:spAutoFit/>
            </a:bodyPr>
            <a:lstStyle/>
            <a:p>
              <a:pPr algn="ctr">
                <a:lnSpc>
                  <a:spcPct val="120000"/>
                </a:lnSpc>
                <a:buClr>
                  <a:srgbClr val="404040"/>
                </a:buClr>
              </a:pPr>
              <a:r>
                <a:rPr lang="ja-JP" altLang="en-US" sz="2800" b="1" dirty="0">
                  <a:solidFill>
                    <a:srgbClr val="404040"/>
                  </a:solidFill>
                  <a:latin typeface="メイリオ" panose="020B0604030504040204" pitchFamily="50" charset="-128"/>
                  <a:ea typeface="メイリオ" panose="020B0604030504040204" pitchFamily="50" charset="-128"/>
                </a:rPr>
                <a:t>災害リスク</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565532F9-415F-604B-967F-8900B40523E4}"/>
                </a:ext>
              </a:extLst>
            </p:cNvPr>
            <p:cNvSpPr txBox="1"/>
            <p:nvPr/>
          </p:nvSpPr>
          <p:spPr>
            <a:xfrm>
              <a:off x="615326" y="1175529"/>
              <a:ext cx="599523"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さい  がい</a:t>
              </a:r>
            </a:p>
          </p:txBody>
        </p:sp>
      </p:grpSp>
      <p:grpSp>
        <p:nvGrpSpPr>
          <p:cNvPr id="76" name="グループ化 75">
            <a:extLst>
              <a:ext uri="{FF2B5EF4-FFF2-40B4-BE49-F238E27FC236}">
                <a16:creationId xmlns:a16="http://schemas.microsoft.com/office/drawing/2014/main" id="{38F70237-D83D-9D45-A665-E0C71AE5CB1E}"/>
              </a:ext>
            </a:extLst>
          </p:cNvPr>
          <p:cNvGrpSpPr/>
          <p:nvPr/>
        </p:nvGrpSpPr>
        <p:grpSpPr>
          <a:xfrm>
            <a:off x="126540" y="2903105"/>
            <a:ext cx="2511886" cy="604193"/>
            <a:chOff x="193215" y="2493530"/>
            <a:chExt cx="2511886" cy="604193"/>
          </a:xfrm>
        </p:grpSpPr>
        <p:sp>
          <p:nvSpPr>
            <p:cNvPr id="79" name="テキスト ボックス 78">
              <a:extLst>
                <a:ext uri="{FF2B5EF4-FFF2-40B4-BE49-F238E27FC236}">
                  <a16:creationId xmlns:a16="http://schemas.microsoft.com/office/drawing/2014/main" id="{6A2EB929-9F39-6849-B0BA-A3043AE7EAD8}"/>
                </a:ext>
              </a:extLst>
            </p:cNvPr>
            <p:cNvSpPr txBox="1"/>
            <p:nvPr/>
          </p:nvSpPr>
          <p:spPr>
            <a:xfrm>
              <a:off x="193215" y="2509870"/>
              <a:ext cx="2511886" cy="587853"/>
            </a:xfrm>
            <a:prstGeom prst="rect">
              <a:avLst/>
            </a:prstGeom>
            <a:noFill/>
          </p:spPr>
          <p:txBody>
            <a:bodyPr wrap="square" rtlCol="0">
              <a:spAutoFit/>
            </a:bodyPr>
            <a:lstStyle/>
            <a:p>
              <a:pPr algn="ctr">
                <a:lnSpc>
                  <a:spcPct val="120000"/>
                </a:lnSpc>
                <a:buClr>
                  <a:srgbClr val="404040"/>
                </a:buClr>
              </a:pPr>
              <a:r>
                <a:rPr lang="ja-JP" altLang="en-US" sz="2800" b="1">
                  <a:solidFill>
                    <a:srgbClr val="404040"/>
                  </a:solidFill>
                  <a:latin typeface="メイリオ" panose="020B0604030504040204" pitchFamily="50" charset="-128"/>
                  <a:ea typeface="メイリオ" panose="020B0604030504040204" pitchFamily="50" charset="-128"/>
                </a:rPr>
                <a:t>避難先</a:t>
              </a:r>
              <a:endParaRPr lang="en-US" altLang="ja-JP" sz="2800" b="1">
                <a:solidFill>
                  <a:srgbClr val="40404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8AC39B45-1947-0646-ACC2-2DDFA68AB04F}"/>
                </a:ext>
              </a:extLst>
            </p:cNvPr>
            <p:cNvSpPr txBox="1"/>
            <p:nvPr/>
          </p:nvSpPr>
          <p:spPr>
            <a:xfrm>
              <a:off x="1069423" y="2493530"/>
              <a:ext cx="857607"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ひ   なん  さき</a:t>
              </a:r>
            </a:p>
          </p:txBody>
        </p:sp>
      </p:grpSp>
      <p:grpSp>
        <p:nvGrpSpPr>
          <p:cNvPr id="91" name="グループ化 90">
            <a:extLst>
              <a:ext uri="{FF2B5EF4-FFF2-40B4-BE49-F238E27FC236}">
                <a16:creationId xmlns:a16="http://schemas.microsoft.com/office/drawing/2014/main" id="{FF214AC6-0803-5F46-A26C-E97E2B0FA36B}"/>
              </a:ext>
            </a:extLst>
          </p:cNvPr>
          <p:cNvGrpSpPr/>
          <p:nvPr/>
        </p:nvGrpSpPr>
        <p:grpSpPr>
          <a:xfrm>
            <a:off x="126540" y="4232089"/>
            <a:ext cx="2511886" cy="592164"/>
            <a:chOff x="193215" y="3822514"/>
            <a:chExt cx="2511886" cy="592164"/>
          </a:xfrm>
        </p:grpSpPr>
        <p:sp>
          <p:nvSpPr>
            <p:cNvPr id="92" name="テキスト ボックス 91">
              <a:extLst>
                <a:ext uri="{FF2B5EF4-FFF2-40B4-BE49-F238E27FC236}">
                  <a16:creationId xmlns:a16="http://schemas.microsoft.com/office/drawing/2014/main" id="{B5F4FD68-3162-EB4C-BAB9-8DE23B73EB69}"/>
                </a:ext>
              </a:extLst>
            </p:cNvPr>
            <p:cNvSpPr txBox="1"/>
            <p:nvPr/>
          </p:nvSpPr>
          <p:spPr>
            <a:xfrm>
              <a:off x="193215" y="3826825"/>
              <a:ext cx="2511886" cy="587853"/>
            </a:xfrm>
            <a:prstGeom prst="rect">
              <a:avLst/>
            </a:prstGeom>
            <a:noFill/>
          </p:spPr>
          <p:txBody>
            <a:bodyPr wrap="square" rtlCol="0">
              <a:spAutoFit/>
            </a:bodyPr>
            <a:lstStyle/>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避難行動</a:t>
              </a:r>
              <a:endParaRPr lang="en-US" altLang="ja-JP" sz="2800" b="1" dirty="0">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C4E51FE0-8B0D-5E4B-A1F5-1E17F4F96499}"/>
                </a:ext>
              </a:extLst>
            </p:cNvPr>
            <p:cNvSpPr txBox="1"/>
            <p:nvPr/>
          </p:nvSpPr>
          <p:spPr>
            <a:xfrm>
              <a:off x="871083" y="3822514"/>
              <a:ext cx="1243930"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ひ   なん  </a:t>
              </a:r>
              <a:r>
                <a:rPr lang="ja-JP" altLang="en-US" sz="1000" dirty="0">
                  <a:latin typeface="メイリオ" panose="020B0604030504040204" pitchFamily="50" charset="-128"/>
                  <a:ea typeface="メイリオ" panose="020B0604030504040204" pitchFamily="50" charset="-128"/>
                </a:rPr>
                <a:t>こう   どう</a:t>
              </a:r>
              <a:endParaRPr kumimoji="1" lang="ja-JP" altLang="en-US" sz="1000" dirty="0">
                <a:latin typeface="メイリオ" panose="020B0604030504040204" pitchFamily="50" charset="-128"/>
                <a:ea typeface="メイリオ" panose="020B0604030504040204" pitchFamily="50" charset="-128"/>
              </a:endParaRPr>
            </a:p>
          </p:txBody>
        </p:sp>
      </p:grpSp>
      <p:grpSp>
        <p:nvGrpSpPr>
          <p:cNvPr id="94" name="グループ化 93">
            <a:extLst>
              <a:ext uri="{FF2B5EF4-FFF2-40B4-BE49-F238E27FC236}">
                <a16:creationId xmlns:a16="http://schemas.microsoft.com/office/drawing/2014/main" id="{6154DF4B-FB12-AA4D-8960-16019BB2D1C5}"/>
              </a:ext>
            </a:extLst>
          </p:cNvPr>
          <p:cNvGrpSpPr/>
          <p:nvPr/>
        </p:nvGrpSpPr>
        <p:grpSpPr>
          <a:xfrm>
            <a:off x="139240" y="5355929"/>
            <a:ext cx="2511886" cy="1116696"/>
            <a:chOff x="205915" y="4852835"/>
            <a:chExt cx="2511886" cy="1116696"/>
          </a:xfrm>
        </p:grpSpPr>
        <p:sp>
          <p:nvSpPr>
            <p:cNvPr id="95" name="テキスト ボックス 94">
              <a:extLst>
                <a:ext uri="{FF2B5EF4-FFF2-40B4-BE49-F238E27FC236}">
                  <a16:creationId xmlns:a16="http://schemas.microsoft.com/office/drawing/2014/main" id="{9C744E74-3956-9B47-9D54-FAB29F54E571}"/>
                </a:ext>
              </a:extLst>
            </p:cNvPr>
            <p:cNvSpPr txBox="1"/>
            <p:nvPr/>
          </p:nvSpPr>
          <p:spPr>
            <a:xfrm>
              <a:off x="205915" y="4864613"/>
              <a:ext cx="2511886" cy="1104918"/>
            </a:xfrm>
            <a:prstGeom prst="rect">
              <a:avLst/>
            </a:prstGeom>
            <a:noFill/>
          </p:spPr>
          <p:txBody>
            <a:bodyPr wrap="square" rtlCol="0">
              <a:spAutoFit/>
            </a:bodyPr>
            <a:lstStyle/>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いつ避難</a:t>
              </a:r>
              <a:endParaRPr lang="en-US" altLang="ja-JP" sz="2800" b="1" dirty="0">
                <a:latin typeface="メイリオ" panose="020B0604030504040204" pitchFamily="50" charset="-128"/>
                <a:ea typeface="メイリオ" panose="020B0604030504040204" pitchFamily="50" charset="-128"/>
              </a:endParaRPr>
            </a:p>
            <a:p>
              <a:pPr algn="ctr">
                <a:lnSpc>
                  <a:spcPct val="120000"/>
                </a:lnSpc>
                <a:buClr>
                  <a:srgbClr val="404040"/>
                </a:buClr>
              </a:pPr>
              <a:r>
                <a:rPr lang="ja-JP" altLang="en-US" sz="2800" b="1" dirty="0">
                  <a:latin typeface="メイリオ" panose="020B0604030504040204" pitchFamily="50" charset="-128"/>
                  <a:ea typeface="メイリオ" panose="020B0604030504040204" pitchFamily="50" charset="-128"/>
                </a:rPr>
                <a:t>するか</a:t>
              </a:r>
              <a:endParaRPr lang="en-US" altLang="ja-JP" sz="2800" b="1" dirty="0">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14CDAE3E-BE43-B14D-973A-68C4C0619429}"/>
                </a:ext>
              </a:extLst>
            </p:cNvPr>
            <p:cNvSpPr txBox="1"/>
            <p:nvPr/>
          </p:nvSpPr>
          <p:spPr>
            <a:xfrm>
              <a:off x="1594708" y="4852835"/>
              <a:ext cx="514564"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ひ   なん</a:t>
              </a:r>
            </a:p>
          </p:txBody>
        </p:sp>
      </p:grpSp>
      <p:grpSp>
        <p:nvGrpSpPr>
          <p:cNvPr id="97" name="グループ化 96">
            <a:extLst>
              <a:ext uri="{FF2B5EF4-FFF2-40B4-BE49-F238E27FC236}">
                <a16:creationId xmlns:a16="http://schemas.microsoft.com/office/drawing/2014/main" id="{1419F0AF-885E-8A40-A96F-9DCE93703BC4}"/>
              </a:ext>
            </a:extLst>
          </p:cNvPr>
          <p:cNvGrpSpPr/>
          <p:nvPr/>
        </p:nvGrpSpPr>
        <p:grpSpPr>
          <a:xfrm>
            <a:off x="2299218" y="1002824"/>
            <a:ext cx="6176181" cy="1557508"/>
            <a:chOff x="2365893" y="926624"/>
            <a:chExt cx="6176181" cy="1557508"/>
          </a:xfrm>
        </p:grpSpPr>
        <p:sp>
          <p:nvSpPr>
            <p:cNvPr id="98" name="正方形/長方形 97">
              <a:extLst>
                <a:ext uri="{FF2B5EF4-FFF2-40B4-BE49-F238E27FC236}">
                  <a16:creationId xmlns:a16="http://schemas.microsoft.com/office/drawing/2014/main" id="{E544F276-44DF-8446-93E9-DC5FF410CDEC}"/>
                </a:ext>
              </a:extLst>
            </p:cNvPr>
            <p:cNvSpPr/>
            <p:nvPr/>
          </p:nvSpPr>
          <p:spPr>
            <a:xfrm>
              <a:off x="2365893" y="981156"/>
              <a:ext cx="6176181" cy="1502976"/>
            </a:xfrm>
            <a:prstGeom prst="rect">
              <a:avLst/>
            </a:prstGeom>
          </p:spPr>
          <p:txBody>
            <a:bodyPr wrap="square">
              <a:spAutoFit/>
            </a:bodyPr>
            <a:lstStyle/>
            <a:p>
              <a:pPr marL="342900" indent="-342900">
                <a:lnSpc>
                  <a:spcPts val="2600"/>
                </a:lnSpc>
                <a:spcAft>
                  <a:spcPts val="6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身近な</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災害リスク</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の認識が、自分の命、大事な人の命を守る、基本中の基本</a:t>
              </a:r>
              <a:endParaRPr lang="en-US" altLang="ja-JP" sz="2000" b="1" dirty="0">
                <a:solidFill>
                  <a:srgbClr val="404040"/>
                </a:solidFill>
                <a:latin typeface="メイリオ" pitchFamily="50" charset="-128"/>
                <a:ea typeface="メイリオ" pitchFamily="50" charset="-128"/>
              </a:endParaRPr>
            </a:p>
            <a:p>
              <a:pPr marL="342900" indent="-342900">
                <a:lnSpc>
                  <a:spcPts val="2600"/>
                </a:lnSpc>
                <a:spcAft>
                  <a:spcPts val="6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ハザードマップ、地形、過去の災害の歴史など</a:t>
              </a:r>
              <a:br>
                <a:rPr lang="en-US" altLang="ja-JP" sz="2000" b="1" dirty="0">
                  <a:solidFill>
                    <a:srgbClr val="404040"/>
                  </a:solidFill>
                  <a:latin typeface="メイリオ" pitchFamily="50" charset="-128"/>
                  <a:ea typeface="メイリオ" pitchFamily="50" charset="-128"/>
                </a:rPr>
              </a:br>
              <a:r>
                <a:rPr lang="ja-JP" altLang="en-US" sz="2000" b="1" dirty="0">
                  <a:solidFill>
                    <a:srgbClr val="404040"/>
                  </a:solidFill>
                  <a:latin typeface="メイリオ" pitchFamily="50" charset="-128"/>
                  <a:ea typeface="メイリオ" pitchFamily="50" charset="-128"/>
                </a:rPr>
                <a:t>から危険箇所を確認</a:t>
              </a:r>
              <a:endParaRPr lang="en-US" altLang="ja-JP" sz="2000" b="1" dirty="0">
                <a:solidFill>
                  <a:srgbClr val="404040"/>
                </a:solidFill>
                <a:latin typeface="メイリオ" pitchFamily="50" charset="-128"/>
                <a:ea typeface="メイリオ" pitchFamily="50" charset="-128"/>
              </a:endParaRPr>
            </a:p>
          </p:txBody>
        </p:sp>
        <p:sp>
          <p:nvSpPr>
            <p:cNvPr id="99" name="テキスト ボックス 98">
              <a:extLst>
                <a:ext uri="{FF2B5EF4-FFF2-40B4-BE49-F238E27FC236}">
                  <a16:creationId xmlns:a16="http://schemas.microsoft.com/office/drawing/2014/main" id="{22CD3ACA-A91D-9444-8C7E-239093553585}"/>
                </a:ext>
              </a:extLst>
            </p:cNvPr>
            <p:cNvSpPr txBox="1"/>
            <p:nvPr/>
          </p:nvSpPr>
          <p:spPr>
            <a:xfrm>
              <a:off x="2864973" y="926624"/>
              <a:ext cx="5261056"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み   ぢか            さい  がい                                  にん しき                  じ   ぶん       いのち        だい   じ</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A5B49077-44D2-2D49-987D-06440DC06AAC}"/>
                </a:ext>
              </a:extLst>
            </p:cNvPr>
            <p:cNvSpPr txBox="1"/>
            <p:nvPr/>
          </p:nvSpPr>
          <p:spPr>
            <a:xfrm>
              <a:off x="2824720" y="1254499"/>
              <a:ext cx="3298980"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ひと       いのち       まも                  き   ほんちゅう        き    ほん</a:t>
              </a:r>
            </a:p>
          </p:txBody>
        </p:sp>
        <p:sp>
          <p:nvSpPr>
            <p:cNvPr id="107" name="テキスト ボックス 106">
              <a:extLst>
                <a:ext uri="{FF2B5EF4-FFF2-40B4-BE49-F238E27FC236}">
                  <a16:creationId xmlns:a16="http://schemas.microsoft.com/office/drawing/2014/main" id="{F27AE4C7-7174-6143-B4A0-175CC812657E}"/>
                </a:ext>
              </a:extLst>
            </p:cNvPr>
            <p:cNvSpPr txBox="1"/>
            <p:nvPr/>
          </p:nvSpPr>
          <p:spPr>
            <a:xfrm>
              <a:off x="4923365" y="1653141"/>
              <a:ext cx="2686633"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ち  けい           か　こ　　　　さい がい　  　 れき   し</a:t>
              </a:r>
            </a:p>
          </p:txBody>
        </p:sp>
      </p:grpSp>
      <p:grpSp>
        <p:nvGrpSpPr>
          <p:cNvPr id="108" name="グループ化 107">
            <a:extLst>
              <a:ext uri="{FF2B5EF4-FFF2-40B4-BE49-F238E27FC236}">
                <a16:creationId xmlns:a16="http://schemas.microsoft.com/office/drawing/2014/main" id="{BA8DFD36-B9BF-2442-91A9-7FF848C22AC4}"/>
              </a:ext>
            </a:extLst>
          </p:cNvPr>
          <p:cNvGrpSpPr/>
          <p:nvPr/>
        </p:nvGrpSpPr>
        <p:grpSpPr>
          <a:xfrm>
            <a:off x="2299269" y="2640710"/>
            <a:ext cx="6256066" cy="1224802"/>
            <a:chOff x="2365944" y="2231135"/>
            <a:chExt cx="6256066" cy="1224802"/>
          </a:xfrm>
        </p:grpSpPr>
        <p:sp>
          <p:nvSpPr>
            <p:cNvPr id="109" name="正方形/長方形 108">
              <a:extLst>
                <a:ext uri="{FF2B5EF4-FFF2-40B4-BE49-F238E27FC236}">
                  <a16:creationId xmlns:a16="http://schemas.microsoft.com/office/drawing/2014/main" id="{F3491A30-63ED-2041-81DF-D6132CF82E55}"/>
                </a:ext>
              </a:extLst>
            </p:cNvPr>
            <p:cNvSpPr/>
            <p:nvPr/>
          </p:nvSpPr>
          <p:spPr>
            <a:xfrm>
              <a:off x="2365944" y="2286386"/>
              <a:ext cx="6256066" cy="1169551"/>
            </a:xfrm>
            <a:prstGeom prst="rect">
              <a:avLst/>
            </a:prstGeom>
          </p:spPr>
          <p:txBody>
            <a:bodyPr wrap="square">
              <a:spAutoFit/>
            </a:bodyPr>
            <a:lstStyle/>
            <a:p>
              <a:pPr marL="342900" indent="-342900">
                <a:lnSpc>
                  <a:spcPts val="26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あなたのいる場所･状況により異なる</a:t>
              </a:r>
              <a:endParaRPr lang="en-US" altLang="ja-JP" sz="2000" b="1" dirty="0">
                <a:solidFill>
                  <a:srgbClr val="404040"/>
                </a:solidFill>
                <a:latin typeface="メイリオ" pitchFamily="50" charset="-128"/>
                <a:ea typeface="メイリオ" pitchFamily="50" charset="-128"/>
              </a:endParaRPr>
            </a:p>
            <a:p>
              <a:pPr marL="342900" indent="-342900">
                <a:lnSpc>
                  <a:spcPts val="26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親戚や知人宅など</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指定緊急避難場所だけではない</a:t>
              </a:r>
              <a:endParaRPr lang="en-US" altLang="ja-JP" sz="2000" b="1" dirty="0">
                <a:solidFill>
                  <a:srgbClr val="404040"/>
                </a:solidFill>
                <a:latin typeface="メイリオ" pitchFamily="50" charset="-128"/>
                <a:ea typeface="メイリオ" pitchFamily="50" charset="-128"/>
              </a:endParaRPr>
            </a:p>
            <a:p>
              <a:pPr marL="342900" indent="-342900">
                <a:lnSpc>
                  <a:spcPts val="26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条件を満たせば、自宅に留まり安全確保も可能</a:t>
              </a:r>
              <a:endParaRPr lang="en-US" altLang="ja-JP" sz="2000" b="1" dirty="0">
                <a:solidFill>
                  <a:srgbClr val="404040"/>
                </a:solidFill>
                <a:latin typeface="メイリオ" pitchFamily="50" charset="-128"/>
                <a:ea typeface="メイリオ" pitchFamily="50" charset="-128"/>
              </a:endParaRPr>
            </a:p>
          </p:txBody>
        </p:sp>
        <p:sp>
          <p:nvSpPr>
            <p:cNvPr id="110" name="テキスト ボックス 109">
              <a:extLst>
                <a:ext uri="{FF2B5EF4-FFF2-40B4-BE49-F238E27FC236}">
                  <a16:creationId xmlns:a16="http://schemas.microsoft.com/office/drawing/2014/main" id="{AB579BA4-A732-9B4A-B3B0-B73E41B51DF3}"/>
                </a:ext>
              </a:extLst>
            </p:cNvPr>
            <p:cNvSpPr txBox="1"/>
            <p:nvPr/>
          </p:nvSpPr>
          <p:spPr>
            <a:xfrm>
              <a:off x="4403249" y="2231135"/>
              <a:ext cx="2080698"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ば  しょ    じょうきょう                     こと</a:t>
              </a:r>
            </a:p>
          </p:txBody>
        </p:sp>
        <p:sp>
          <p:nvSpPr>
            <p:cNvPr id="111" name="テキスト ボックス 110">
              <a:extLst>
                <a:ext uri="{FF2B5EF4-FFF2-40B4-BE49-F238E27FC236}">
                  <a16:creationId xmlns:a16="http://schemas.microsoft.com/office/drawing/2014/main" id="{06B80B92-9B90-4649-934F-4953DD87C078}"/>
                </a:ext>
              </a:extLst>
            </p:cNvPr>
            <p:cNvSpPr txBox="1"/>
            <p:nvPr/>
          </p:nvSpPr>
          <p:spPr>
            <a:xfrm>
              <a:off x="2824720" y="2603221"/>
              <a:ext cx="412292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しん せき           ち  じん  たく                     し   てい  きんきゅう ひ   なん   ば  しょ</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791E1584-3ED7-1843-870C-48BBEB969BE1}"/>
                </a:ext>
              </a:extLst>
            </p:cNvPr>
            <p:cNvSpPr txBox="1"/>
            <p:nvPr/>
          </p:nvSpPr>
          <p:spPr>
            <a:xfrm>
              <a:off x="2775563" y="2966918"/>
              <a:ext cx="532838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じょうけん          み                                 じ   たく         とど                あん  ぜん かく   ほ           か   のう</a:t>
              </a:r>
            </a:p>
          </p:txBody>
        </p:sp>
      </p:grpSp>
      <p:grpSp>
        <p:nvGrpSpPr>
          <p:cNvPr id="137" name="グループ化 136">
            <a:extLst>
              <a:ext uri="{FF2B5EF4-FFF2-40B4-BE49-F238E27FC236}">
                <a16:creationId xmlns:a16="http://schemas.microsoft.com/office/drawing/2014/main" id="{3F608F12-E5C9-2C42-82D3-357D356B5D03}"/>
              </a:ext>
            </a:extLst>
          </p:cNvPr>
          <p:cNvGrpSpPr/>
          <p:nvPr/>
        </p:nvGrpSpPr>
        <p:grpSpPr>
          <a:xfrm>
            <a:off x="2298745" y="3981909"/>
            <a:ext cx="6205372" cy="1221822"/>
            <a:chOff x="2365420" y="3572334"/>
            <a:chExt cx="6205372" cy="1221822"/>
          </a:xfrm>
        </p:grpSpPr>
        <p:sp>
          <p:nvSpPr>
            <p:cNvPr id="138" name="正方形/長方形 137">
              <a:extLst>
                <a:ext uri="{FF2B5EF4-FFF2-40B4-BE49-F238E27FC236}">
                  <a16:creationId xmlns:a16="http://schemas.microsoft.com/office/drawing/2014/main" id="{07AE6FDB-D330-714C-AEC6-7EF77827242F}"/>
                </a:ext>
              </a:extLst>
            </p:cNvPr>
            <p:cNvSpPr/>
            <p:nvPr/>
          </p:nvSpPr>
          <p:spPr>
            <a:xfrm>
              <a:off x="2365420" y="3624605"/>
              <a:ext cx="6205372" cy="1169551"/>
            </a:xfrm>
            <a:prstGeom prst="rect">
              <a:avLst/>
            </a:prstGeom>
          </p:spPr>
          <p:txBody>
            <a:bodyPr wrap="square" rIns="0">
              <a:spAutoFit/>
            </a:bodyPr>
            <a:lstStyle/>
            <a:p>
              <a:pPr marL="342900" indent="-342900">
                <a:lnSpc>
                  <a:spcPts val="2600"/>
                </a:lnSpc>
                <a:spcAft>
                  <a:spcPts val="300"/>
                </a:spcAft>
                <a:buFont typeface="Wingdings" panose="05000000000000000000" pitchFamily="2" charset="2"/>
                <a:buChar char="l"/>
              </a:pP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避難</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に必要な時間は</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準備</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避難先への</a:t>
              </a:r>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移動</a:t>
              </a:r>
              <a:r>
                <a:rPr lang="en-US" altLang="ja-JP" sz="2000" b="1" dirty="0">
                  <a:solidFill>
                    <a:srgbClr val="404040"/>
                  </a:solidFill>
                  <a:latin typeface="メイリオ" pitchFamily="50" charset="-128"/>
                  <a:ea typeface="メイリオ" pitchFamily="50" charset="-128"/>
                </a:rPr>
                <a:t>｣</a:t>
              </a:r>
            </a:p>
            <a:p>
              <a:pPr marL="342900" indent="-342900">
                <a:lnSpc>
                  <a:spcPts val="2600"/>
                </a:lnSpc>
                <a:spcAft>
                  <a:spcPts val="300"/>
                </a:spcAft>
                <a:buFont typeface="Wingdings" panose="05000000000000000000" pitchFamily="2" charset="2"/>
                <a:buChar char="l"/>
              </a:pPr>
              <a:r>
                <a:rPr lang="ja-JP" altLang="en-US" sz="2000" b="1" dirty="0">
                  <a:solidFill>
                    <a:srgbClr val="404040"/>
                  </a:solidFill>
                  <a:latin typeface="メイリオ" pitchFamily="50" charset="-128"/>
                  <a:ea typeface="メイリオ" pitchFamily="50" charset="-128"/>
                </a:rPr>
                <a:t>一緒に避難する人、風雨や道路など外</a:t>
              </a:r>
              <a:r>
                <a:rPr lang="ja-JP" altLang="en-US" sz="2000" b="1">
                  <a:solidFill>
                    <a:srgbClr val="404040"/>
                  </a:solidFill>
                  <a:latin typeface="メイリオ" pitchFamily="50" charset="-128"/>
                  <a:ea typeface="メイリオ" pitchFamily="50" charset="-128"/>
                </a:rPr>
                <a:t>の様子により、持ち物や服装、避難にかかる時間は異なる</a:t>
              </a:r>
              <a:endParaRPr lang="en-US" altLang="ja-JP" sz="2000" b="1" dirty="0">
                <a:solidFill>
                  <a:srgbClr val="404040"/>
                </a:solidFill>
                <a:latin typeface="メイリオ" pitchFamily="50" charset="-128"/>
                <a:ea typeface="メイリオ" pitchFamily="50" charset="-128"/>
              </a:endParaRPr>
            </a:p>
          </p:txBody>
        </p:sp>
        <p:sp>
          <p:nvSpPr>
            <p:cNvPr id="139" name="テキスト ボックス 138">
              <a:extLst>
                <a:ext uri="{FF2B5EF4-FFF2-40B4-BE49-F238E27FC236}">
                  <a16:creationId xmlns:a16="http://schemas.microsoft.com/office/drawing/2014/main" id="{041B2DEC-273D-7144-8A44-6296CEF31F7D}"/>
                </a:ext>
              </a:extLst>
            </p:cNvPr>
            <p:cNvSpPr txBox="1"/>
            <p:nvPr/>
          </p:nvSpPr>
          <p:spPr>
            <a:xfrm>
              <a:off x="3015646" y="3572334"/>
              <a:ext cx="5184111"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  なん            ひつ  よう          じ   かん            じゅん び              ひ   なん さき                     い   どう</a:t>
              </a:r>
            </a:p>
          </p:txBody>
        </p:sp>
        <p:sp>
          <p:nvSpPr>
            <p:cNvPr id="140" name="テキスト ボックス 139">
              <a:extLst>
                <a:ext uri="{FF2B5EF4-FFF2-40B4-BE49-F238E27FC236}">
                  <a16:creationId xmlns:a16="http://schemas.microsoft.com/office/drawing/2014/main" id="{27ABE0B8-FD2F-4347-87D8-FA7790C52FE5}"/>
                </a:ext>
              </a:extLst>
            </p:cNvPr>
            <p:cNvSpPr txBox="1"/>
            <p:nvPr/>
          </p:nvSpPr>
          <p:spPr>
            <a:xfrm>
              <a:off x="2828409" y="3936861"/>
              <a:ext cx="5014193"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いっ  しょ          ひ  なん                ひと         ふう   う           どう   ろ                 そと         よう   す</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43" name="テキスト ボックス 142">
              <a:extLst>
                <a:ext uri="{FF2B5EF4-FFF2-40B4-BE49-F238E27FC236}">
                  <a16:creationId xmlns:a16="http://schemas.microsoft.com/office/drawing/2014/main" id="{B135970E-FA5B-1F4B-B1A4-76FFAF2E95A7}"/>
                </a:ext>
              </a:extLst>
            </p:cNvPr>
            <p:cNvSpPr txBox="1"/>
            <p:nvPr/>
          </p:nvSpPr>
          <p:spPr>
            <a:xfrm>
              <a:off x="3363222" y="4263261"/>
              <a:ext cx="425437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も          もの          ふく そう           ひ  なん                                じ  かん          こと</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grpSp>
      <p:grpSp>
        <p:nvGrpSpPr>
          <p:cNvPr id="144" name="グループ化 143">
            <a:extLst>
              <a:ext uri="{FF2B5EF4-FFF2-40B4-BE49-F238E27FC236}">
                <a16:creationId xmlns:a16="http://schemas.microsoft.com/office/drawing/2014/main" id="{82A92E73-E146-8549-9B30-6EEA2F029EEA}"/>
              </a:ext>
            </a:extLst>
          </p:cNvPr>
          <p:cNvGrpSpPr/>
          <p:nvPr/>
        </p:nvGrpSpPr>
        <p:grpSpPr>
          <a:xfrm>
            <a:off x="2297797" y="5265409"/>
            <a:ext cx="6179025" cy="1182301"/>
            <a:chOff x="2364472" y="4855834"/>
            <a:chExt cx="6179025" cy="1182301"/>
          </a:xfrm>
        </p:grpSpPr>
        <p:sp>
          <p:nvSpPr>
            <p:cNvPr id="146" name="正方形/長方形 145">
              <a:extLst>
                <a:ext uri="{FF2B5EF4-FFF2-40B4-BE49-F238E27FC236}">
                  <a16:creationId xmlns:a16="http://schemas.microsoft.com/office/drawing/2014/main" id="{72DCE8CD-9620-674B-A884-94074E3813B0}"/>
                </a:ext>
              </a:extLst>
            </p:cNvPr>
            <p:cNvSpPr/>
            <p:nvPr/>
          </p:nvSpPr>
          <p:spPr>
            <a:xfrm>
              <a:off x="2364472" y="4907056"/>
              <a:ext cx="6179025" cy="1131079"/>
            </a:xfrm>
            <a:prstGeom prst="rect">
              <a:avLst/>
            </a:prstGeom>
          </p:spPr>
          <p:txBody>
            <a:bodyPr wrap="square">
              <a:spAutoFit/>
            </a:bodyPr>
            <a:lstStyle/>
            <a:p>
              <a:pPr marL="342900" indent="-342900">
                <a:lnSpc>
                  <a:spcPts val="2600"/>
                </a:lnSpc>
                <a:spcAft>
                  <a:spcPts val="300"/>
                </a:spcAft>
                <a:buFont typeface="Wingdings" panose="05000000000000000000" pitchFamily="2" charset="2"/>
                <a:buChar char="l"/>
              </a:pPr>
              <a:r>
                <a:rPr lang="ja-JP" altLang="en-US" sz="2000" b="1" dirty="0">
                  <a:solidFill>
                    <a:srgbClr val="404040"/>
                  </a:solidFill>
                  <a:latin typeface="メイリオ" panose="020B0604030504040204" pitchFamily="50" charset="-128"/>
                  <a:ea typeface="メイリオ" panose="020B0604030504040204" pitchFamily="50" charset="-128"/>
                </a:rPr>
                <a:t>市区町村が発令する避難情報で確実に避難</a:t>
              </a:r>
              <a:endParaRPr lang="en-US" altLang="ja-JP" sz="2000" b="1" dirty="0">
                <a:solidFill>
                  <a:srgbClr val="404040"/>
                </a:solidFill>
                <a:latin typeface="メイリオ" panose="020B0604030504040204" pitchFamily="50" charset="-128"/>
                <a:ea typeface="メイリオ" panose="020B0604030504040204" pitchFamily="50" charset="-128"/>
              </a:endParaRPr>
            </a:p>
            <a:p>
              <a:pPr marL="342900" indent="-342900" fontAlgn="t">
                <a:lnSpc>
                  <a:spcPts val="2600"/>
                </a:lnSpc>
                <a:spcAft>
                  <a:spcPts val="300"/>
                </a:spcAft>
                <a:buFont typeface="Wingdings" panose="05000000000000000000" pitchFamily="2" charset="2"/>
                <a:buChar char="l"/>
              </a:pPr>
              <a:r>
                <a:rPr lang="ja-JP" altLang="en-US" sz="2000" b="1" dirty="0">
                  <a:solidFill>
                    <a:srgbClr val="404040"/>
                  </a:solidFill>
                  <a:latin typeface="メイリオ" panose="020B0604030504040204" pitchFamily="50" charset="-128"/>
                  <a:ea typeface="メイリオ" panose="020B0604030504040204" pitchFamily="50" charset="-128"/>
                </a:rPr>
                <a:t>避難情報が発令されていなくても、気象庁等が発表する防災気象情報を参考に自主的に早めに避難</a:t>
              </a:r>
            </a:p>
          </p:txBody>
        </p:sp>
        <p:sp>
          <p:nvSpPr>
            <p:cNvPr id="147" name="テキスト ボックス 146">
              <a:extLst>
                <a:ext uri="{FF2B5EF4-FFF2-40B4-BE49-F238E27FC236}">
                  <a16:creationId xmlns:a16="http://schemas.microsoft.com/office/drawing/2014/main" id="{CA858209-2FCA-7541-8C45-838FEB6D91C8}"/>
                </a:ext>
              </a:extLst>
            </p:cNvPr>
            <p:cNvSpPr txBox="1"/>
            <p:nvPr/>
          </p:nvSpPr>
          <p:spPr>
            <a:xfrm>
              <a:off x="2876783" y="4855834"/>
              <a:ext cx="474809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し    く  ちょうそん        はつ  れい                  ひ  なんじょうほう         かく じつ           ひ   なん</a:t>
              </a:r>
            </a:p>
          </p:txBody>
        </p:sp>
        <p:sp>
          <p:nvSpPr>
            <p:cNvPr id="148" name="テキスト ボックス 147">
              <a:extLst>
                <a:ext uri="{FF2B5EF4-FFF2-40B4-BE49-F238E27FC236}">
                  <a16:creationId xmlns:a16="http://schemas.microsoft.com/office/drawing/2014/main" id="{F09272B8-D989-5F44-A0EF-5774D167DC96}"/>
                </a:ext>
              </a:extLst>
            </p:cNvPr>
            <p:cNvSpPr txBox="1"/>
            <p:nvPr/>
          </p:nvSpPr>
          <p:spPr>
            <a:xfrm>
              <a:off x="2886275" y="5270878"/>
              <a:ext cx="5533566"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   なんじょうほう        はつ  れい                                                                    きしょうちょうとう         はっ</a:t>
              </a:r>
            </a:p>
          </p:txBody>
        </p:sp>
        <p:sp>
          <p:nvSpPr>
            <p:cNvPr id="149" name="テキスト ボックス 148">
              <a:extLst>
                <a:ext uri="{FF2B5EF4-FFF2-40B4-BE49-F238E27FC236}">
                  <a16:creationId xmlns:a16="http://schemas.microsoft.com/office/drawing/2014/main" id="{F8A68C2E-7A81-3144-8F4B-431583A31874}"/>
                </a:ext>
              </a:extLst>
            </p:cNvPr>
            <p:cNvSpPr txBox="1"/>
            <p:nvPr/>
          </p:nvSpPr>
          <p:spPr>
            <a:xfrm>
              <a:off x="2780477" y="5601535"/>
              <a:ext cx="5616922"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ぴょう              ぼう さい   き しょうじょうほう        さん こう           じ   しゅ てき         はや                  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grpSp>
      <p:sp>
        <p:nvSpPr>
          <p:cNvPr id="150" name="テキスト ボックス 149">
            <a:extLst>
              <a:ext uri="{FF2B5EF4-FFF2-40B4-BE49-F238E27FC236}">
                <a16:creationId xmlns:a16="http://schemas.microsoft.com/office/drawing/2014/main" id="{89C222E2-4406-6A4B-A33D-CBE353405FB5}"/>
              </a:ext>
            </a:extLst>
          </p:cNvPr>
          <p:cNvSpPr txBox="1"/>
          <p:nvPr/>
        </p:nvSpPr>
        <p:spPr>
          <a:xfrm>
            <a:off x="3322767" y="2080909"/>
            <a:ext cx="164147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き　けん　か　しょ　　　かくにん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0" name="テキスト プレースホルダー 3">
            <a:extLst>
              <a:ext uri="{FF2B5EF4-FFF2-40B4-BE49-F238E27FC236}">
                <a16:creationId xmlns:a16="http://schemas.microsoft.com/office/drawing/2014/main" id="{B2052875-218E-4F0A-A647-357A9381013D}"/>
              </a:ext>
            </a:extLst>
          </p:cNvPr>
          <p:cNvSpPr txBox="1">
            <a:spLocks/>
          </p:cNvSpPr>
          <p:nvPr/>
        </p:nvSpPr>
        <p:spPr>
          <a:xfrm>
            <a:off x="2292282" y="82444"/>
            <a:ext cx="6251745"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dirty="0">
                <a:solidFill>
                  <a:srgbClr val="404040"/>
                </a:solidFill>
              </a:rPr>
              <a:t>避難行動を考えるときのポイント</a:t>
            </a:r>
          </a:p>
        </p:txBody>
      </p:sp>
      <p:sp>
        <p:nvSpPr>
          <p:cNvPr id="51" name="テキスト ボックス 50">
            <a:extLst>
              <a:ext uri="{FF2B5EF4-FFF2-40B4-BE49-F238E27FC236}">
                <a16:creationId xmlns:a16="http://schemas.microsoft.com/office/drawing/2014/main" id="{C4CF33E9-FEEA-4EB7-8C82-650AE99AA663}"/>
              </a:ext>
            </a:extLst>
          </p:cNvPr>
          <p:cNvSpPr txBox="1"/>
          <p:nvPr/>
        </p:nvSpPr>
        <p:spPr>
          <a:xfrm>
            <a:off x="4055683" y="59771"/>
            <a:ext cx="569388" cy="246221"/>
          </a:xfrm>
          <a:prstGeom prst="rect">
            <a:avLst/>
          </a:prstGeom>
          <a:noFill/>
        </p:spPr>
        <p:txBody>
          <a:bodyPr wrap="none" rtlCol="0">
            <a:spAutoFit/>
          </a:bodyPr>
          <a:lstStyle/>
          <a:p>
            <a:pPr algn="ctr"/>
            <a:r>
              <a:rPr kumimoji="1" lang="ja-JP" altLang="en-US" sz="1000" dirty="0">
                <a:solidFill>
                  <a:srgbClr val="404040"/>
                </a:solidFill>
              </a:rPr>
              <a:t>かんが</a:t>
            </a:r>
          </a:p>
        </p:txBody>
      </p:sp>
      <p:sp>
        <p:nvSpPr>
          <p:cNvPr id="52" name="テキスト ボックス 51">
            <a:extLst>
              <a:ext uri="{FF2B5EF4-FFF2-40B4-BE49-F238E27FC236}">
                <a16:creationId xmlns:a16="http://schemas.microsoft.com/office/drawing/2014/main" id="{80AE573A-A98C-4D81-9946-7927A5946853}"/>
              </a:ext>
            </a:extLst>
          </p:cNvPr>
          <p:cNvSpPr txBox="1"/>
          <p:nvPr/>
        </p:nvSpPr>
        <p:spPr>
          <a:xfrm>
            <a:off x="2429287" y="59771"/>
            <a:ext cx="1354859" cy="246221"/>
          </a:xfrm>
          <a:prstGeom prst="rect">
            <a:avLst/>
          </a:prstGeom>
          <a:noFill/>
        </p:spPr>
        <p:txBody>
          <a:bodyPr wrap="none" rtlCol="0">
            <a:spAutoFit/>
          </a:bodyPr>
          <a:lstStyle/>
          <a:p>
            <a:pPr algn="ctr"/>
            <a:r>
              <a:rPr kumimoji="1" lang="ja-JP" altLang="en-US" sz="1000" dirty="0">
                <a:solidFill>
                  <a:srgbClr val="404040"/>
                </a:solidFill>
              </a:rPr>
              <a:t>ひ　なん   こう  どう</a:t>
            </a:r>
          </a:p>
        </p:txBody>
      </p:sp>
      <p:sp>
        <p:nvSpPr>
          <p:cNvPr id="53" name="テキスト ボックス 52">
            <a:extLst>
              <a:ext uri="{FF2B5EF4-FFF2-40B4-BE49-F238E27FC236}">
                <a16:creationId xmlns:a16="http://schemas.microsoft.com/office/drawing/2014/main" id="{07705DB9-E6B7-4CDF-B61E-E4AEF24F3171}"/>
              </a:ext>
            </a:extLst>
          </p:cNvPr>
          <p:cNvSpPr txBox="1"/>
          <p:nvPr/>
        </p:nvSpPr>
        <p:spPr>
          <a:xfrm>
            <a:off x="371032" y="191604"/>
            <a:ext cx="1654584" cy="523220"/>
          </a:xfrm>
          <a:prstGeom prst="rect">
            <a:avLst/>
          </a:prstGeom>
          <a:noFill/>
        </p:spPr>
        <p:txBody>
          <a:bodyPr wrap="square" rtlCol="0">
            <a:spAutoFit/>
          </a:bodyPr>
          <a:lstStyle/>
          <a:p>
            <a:pPr algn="ctr"/>
            <a:r>
              <a:rPr kumimoji="1" lang="ja-JP" altLang="en-US" sz="2800" b="1" dirty="0">
                <a:solidFill>
                  <a:srgbClr val="404040"/>
                </a:solidFill>
              </a:rPr>
              <a:t>まとめ</a:t>
            </a:r>
          </a:p>
        </p:txBody>
      </p:sp>
    </p:spTree>
    <p:extLst>
      <p:ext uri="{BB962C8B-B14F-4D97-AF65-F5344CB8AC3E}">
        <p14:creationId xmlns:p14="http://schemas.microsoft.com/office/powerpoint/2010/main" val="3415702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a:extLst>
              <a:ext uri="{FF2B5EF4-FFF2-40B4-BE49-F238E27FC236}">
                <a16:creationId xmlns:a16="http://schemas.microsoft.com/office/drawing/2014/main" id="{1A31F8B1-1BAD-414D-ACF9-AE49D744DDA7}"/>
              </a:ext>
            </a:extLst>
          </p:cNvPr>
          <p:cNvSpPr/>
          <p:nvPr/>
        </p:nvSpPr>
        <p:spPr>
          <a:xfrm>
            <a:off x="0" y="5168559"/>
            <a:ext cx="9144000" cy="1302104"/>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8927F036-CF90-CB4B-9122-AE605B3922A4}"/>
              </a:ext>
            </a:extLst>
          </p:cNvPr>
          <p:cNvSpPr>
            <a:spLocks noGrp="1"/>
          </p:cNvSpPr>
          <p:nvPr>
            <p:ph type="body" sz="quarter" idx="11"/>
          </p:nvPr>
        </p:nvSpPr>
        <p:spPr/>
        <p:txBody>
          <a:bodyPr/>
          <a:lstStyle/>
          <a:p>
            <a:r>
              <a:rPr kumimoji="1" lang="en-US" altLang="ja-JP" dirty="0"/>
              <a:t>16</a:t>
            </a:r>
            <a:endParaRPr kumimoji="1" lang="ja-JP" altLang="en-US"/>
          </a:p>
        </p:txBody>
      </p:sp>
      <p:sp>
        <p:nvSpPr>
          <p:cNvPr id="5" name="テキスト プレースホルダー 4">
            <a:extLst>
              <a:ext uri="{FF2B5EF4-FFF2-40B4-BE49-F238E27FC236}">
                <a16:creationId xmlns:a16="http://schemas.microsoft.com/office/drawing/2014/main" id="{984300EE-05EF-1F40-B713-3196F73EE28A}"/>
              </a:ext>
            </a:extLst>
          </p:cNvPr>
          <p:cNvSpPr>
            <a:spLocks noGrp="1"/>
          </p:cNvSpPr>
          <p:nvPr>
            <p:ph type="body" sz="quarter" idx="13"/>
          </p:nvPr>
        </p:nvSpPr>
        <p:spPr/>
        <p:txBody>
          <a:bodyPr/>
          <a:lstStyle/>
          <a:p>
            <a:r>
              <a:rPr kumimoji="1" lang="en-US" altLang="ja-JP" dirty="0"/>
              <a:t>[2]</a:t>
            </a:r>
            <a:r>
              <a:rPr kumimoji="1" lang="ja-JP" altLang="en-US" dirty="0"/>
              <a:t>：東京都「東京マイ・タイムライン」を基に作成</a:t>
            </a:r>
          </a:p>
        </p:txBody>
      </p:sp>
      <p:sp>
        <p:nvSpPr>
          <p:cNvPr id="19" name="テキスト プレースホルダー 3">
            <a:extLst>
              <a:ext uri="{FF2B5EF4-FFF2-40B4-BE49-F238E27FC236}">
                <a16:creationId xmlns:a16="http://schemas.microsoft.com/office/drawing/2014/main" id="{C033D694-BF37-0C4C-A0DA-0BD65640199C}"/>
              </a:ext>
            </a:extLst>
          </p:cNvPr>
          <p:cNvSpPr txBox="1">
            <a:spLocks/>
          </p:cNvSpPr>
          <p:nvPr/>
        </p:nvSpPr>
        <p:spPr>
          <a:xfrm>
            <a:off x="2292283" y="68428"/>
            <a:ext cx="5859258"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chemeClr val="tx1"/>
                </a:solidFill>
              </a:rPr>
              <a:t>いざというときに、これまで学んだことをより一層</a:t>
            </a:r>
            <a:endParaRPr kumimoji="1" lang="en-US" altLang="ja-JP" sz="1800" dirty="0">
              <a:solidFill>
                <a:schemeClr val="tx1"/>
              </a:solidFill>
            </a:endParaRPr>
          </a:p>
          <a:p>
            <a:pPr>
              <a:lnSpc>
                <a:spcPts val="2000"/>
              </a:lnSpc>
            </a:pPr>
            <a:r>
              <a:rPr kumimoji="1" lang="ja-JP" altLang="en-US">
                <a:solidFill>
                  <a:schemeClr val="tx1"/>
                </a:solidFill>
              </a:rPr>
              <a:t>実践できるようにするために</a:t>
            </a:r>
          </a:p>
        </p:txBody>
      </p:sp>
      <p:sp>
        <p:nvSpPr>
          <p:cNvPr id="20" name="テキスト ボックス 19">
            <a:extLst>
              <a:ext uri="{FF2B5EF4-FFF2-40B4-BE49-F238E27FC236}">
                <a16:creationId xmlns:a16="http://schemas.microsoft.com/office/drawing/2014/main" id="{10F27E1C-200C-144D-9D1C-1FBED1C4CBDC}"/>
              </a:ext>
            </a:extLst>
          </p:cNvPr>
          <p:cNvSpPr txBox="1"/>
          <p:nvPr/>
        </p:nvSpPr>
        <p:spPr>
          <a:xfrm>
            <a:off x="2349335" y="285597"/>
            <a:ext cx="784190" cy="246221"/>
          </a:xfrm>
          <a:prstGeom prst="rect">
            <a:avLst/>
          </a:prstGeom>
          <a:noFill/>
        </p:spPr>
        <p:txBody>
          <a:bodyPr wrap="none" rtlCol="0">
            <a:spAutoFit/>
          </a:bodyPr>
          <a:lstStyle/>
          <a:p>
            <a:pPr algn="ctr"/>
            <a:r>
              <a:rPr kumimoji="1" lang="ja-JP" altLang="en-US" sz="1000" dirty="0"/>
              <a:t>じっ   せん</a:t>
            </a:r>
          </a:p>
        </p:txBody>
      </p:sp>
      <p:sp>
        <p:nvSpPr>
          <p:cNvPr id="22" name="テキスト ボックス 21">
            <a:extLst>
              <a:ext uri="{FF2B5EF4-FFF2-40B4-BE49-F238E27FC236}">
                <a16:creationId xmlns:a16="http://schemas.microsoft.com/office/drawing/2014/main" id="{943D571A-A371-5049-9A0E-09A65439090C}"/>
              </a:ext>
            </a:extLst>
          </p:cNvPr>
          <p:cNvSpPr txBox="1"/>
          <p:nvPr/>
        </p:nvSpPr>
        <p:spPr>
          <a:xfrm>
            <a:off x="274168" y="124492"/>
            <a:ext cx="1116236" cy="892552"/>
          </a:xfrm>
          <a:prstGeom prst="rect">
            <a:avLst/>
          </a:prstGeom>
          <a:noFill/>
        </p:spPr>
        <p:txBody>
          <a:bodyPr wrap="square" rtlCol="0">
            <a:spAutoFit/>
          </a:bodyPr>
          <a:lstStyle/>
          <a:p>
            <a:pPr algn="ctr"/>
            <a:r>
              <a:rPr kumimoji="1" lang="ja-JP" altLang="en-US" sz="1200" b="1"/>
              <a:t>今後に向けた</a:t>
            </a:r>
            <a:endParaRPr kumimoji="1" lang="en-US" altLang="ja-JP" sz="1200" b="1" dirty="0"/>
          </a:p>
          <a:p>
            <a:pPr algn="ctr"/>
            <a:r>
              <a:rPr kumimoji="1" lang="ja-JP" altLang="en-US" sz="2800" b="1"/>
              <a:t>取組</a:t>
            </a:r>
          </a:p>
        </p:txBody>
      </p:sp>
      <p:sp>
        <p:nvSpPr>
          <p:cNvPr id="36" name="テキスト ボックス 35">
            <a:extLst>
              <a:ext uri="{FF2B5EF4-FFF2-40B4-BE49-F238E27FC236}">
                <a16:creationId xmlns:a16="http://schemas.microsoft.com/office/drawing/2014/main" id="{E5F9AE60-896F-F64F-9A22-6636E2E9302C}"/>
              </a:ext>
            </a:extLst>
          </p:cNvPr>
          <p:cNvSpPr txBox="1"/>
          <p:nvPr/>
        </p:nvSpPr>
        <p:spPr>
          <a:xfrm>
            <a:off x="1248013" y="985776"/>
            <a:ext cx="6647974" cy="291618"/>
          </a:xfrm>
          <a:prstGeom prst="rect">
            <a:avLst/>
          </a:prstGeom>
          <a:noFill/>
        </p:spPr>
        <p:txBody>
          <a:bodyPr wrap="none" rtlCol="0">
            <a:spAutoFit/>
          </a:bodyPr>
          <a:lstStyle/>
          <a:p>
            <a:pPr lvl="0" algn="ctr" defTabSz="914400" fontAlgn="t">
              <a:lnSpc>
                <a:spcPct val="90000"/>
              </a:lnSpc>
              <a:spcBef>
                <a:spcPts val="1000"/>
              </a:spcBef>
              <a:defRPr/>
            </a:pPr>
            <a:r>
              <a:rPr kumimoji="1" lang="ja-JP" altLang="en-US" sz="1400" b="1" dirty="0">
                <a:solidFill>
                  <a:srgbClr val="404040"/>
                </a:solidFill>
                <a:latin typeface="メイリオ" pitchFamily="50" charset="-128"/>
                <a:ea typeface="メイリオ" pitchFamily="50" charset="-128"/>
              </a:rPr>
              <a:t>あなたの命、あなたの大切な人の命を守るため、さらに取組をすすめてください</a:t>
            </a:r>
          </a:p>
        </p:txBody>
      </p:sp>
      <p:sp>
        <p:nvSpPr>
          <p:cNvPr id="2" name="テキスト ボックス 1">
            <a:extLst>
              <a:ext uri="{FF2B5EF4-FFF2-40B4-BE49-F238E27FC236}">
                <a16:creationId xmlns:a16="http://schemas.microsoft.com/office/drawing/2014/main" id="{CD25C90B-765E-4246-8230-CED1B255E3BF}"/>
              </a:ext>
            </a:extLst>
          </p:cNvPr>
          <p:cNvSpPr txBox="1"/>
          <p:nvPr/>
        </p:nvSpPr>
        <p:spPr>
          <a:xfrm>
            <a:off x="7777079" y="117032"/>
            <a:ext cx="748923" cy="769441"/>
          </a:xfrm>
          <a:prstGeom prst="rect">
            <a:avLst/>
          </a:prstGeom>
          <a:noFill/>
        </p:spPr>
        <p:txBody>
          <a:bodyPr wrap="none" rtlCol="0">
            <a:spAutoFit/>
          </a:bodyPr>
          <a:lstStyle/>
          <a:p>
            <a:r>
              <a:rPr kumimoji="1" lang="ja-JP" altLang="en-US" sz="4400" b="1"/>
              <a:t>①</a:t>
            </a:r>
          </a:p>
        </p:txBody>
      </p:sp>
      <p:sp>
        <p:nvSpPr>
          <p:cNvPr id="37" name="テキスト ボックス 36">
            <a:extLst>
              <a:ext uri="{FF2B5EF4-FFF2-40B4-BE49-F238E27FC236}">
                <a16:creationId xmlns:a16="http://schemas.microsoft.com/office/drawing/2014/main" id="{106D1A29-CFEE-C74E-84DD-8C77FABE6D7A}"/>
              </a:ext>
            </a:extLst>
          </p:cNvPr>
          <p:cNvSpPr txBox="1"/>
          <p:nvPr/>
        </p:nvSpPr>
        <p:spPr>
          <a:xfrm>
            <a:off x="3790275" y="5768460"/>
            <a:ext cx="5122126" cy="461665"/>
          </a:xfrm>
          <a:prstGeom prst="rect">
            <a:avLst/>
          </a:prstGeom>
          <a:noFill/>
        </p:spPr>
        <p:txBody>
          <a:bodyPr wrap="square">
            <a:spAutoFit/>
          </a:bodyPr>
          <a:lstStyle/>
          <a:p>
            <a:r>
              <a:rPr lang="ja-JP" altLang="en-US" sz="1200">
                <a:solidFill>
                  <a:srgbClr val="404040"/>
                </a:solidFill>
                <a:latin typeface="メイリオ" pitchFamily="50" charset="-128"/>
                <a:ea typeface="メイリオ" pitchFamily="50" charset="-128"/>
              </a:rPr>
              <a:t>（参考）国土交通省「マイ・タイムラインかんたん検討ガイド」等</a:t>
            </a:r>
            <a:endParaRPr lang="en-US" altLang="ja-JP" sz="1200" dirty="0">
              <a:solidFill>
                <a:srgbClr val="404040"/>
              </a:solidFill>
              <a:latin typeface="メイリオ" pitchFamily="50" charset="-128"/>
              <a:ea typeface="メイリオ" pitchFamily="50" charset="-128"/>
            </a:endParaRPr>
          </a:p>
          <a:p>
            <a:r>
              <a:rPr lang="en-US" altLang="ja-JP" sz="1200" dirty="0">
                <a:solidFill>
                  <a:srgbClr val="404040"/>
                </a:solidFill>
                <a:latin typeface="Arial" panose="020B0604020202020204" pitchFamily="34" charset="0"/>
                <a:ea typeface="メイリオ" pitchFamily="50" charset="-128"/>
                <a:cs typeface="Arial" panose="020B0604020202020204" pitchFamily="34" charset="0"/>
              </a:rPr>
              <a:t>https://</a:t>
            </a:r>
            <a:r>
              <a:rPr lang="en-US" altLang="ja-JP" sz="1200" dirty="0" err="1">
                <a:solidFill>
                  <a:srgbClr val="404040"/>
                </a:solidFill>
                <a:latin typeface="Arial" panose="020B0604020202020204" pitchFamily="34" charset="0"/>
                <a:ea typeface="メイリオ" pitchFamily="50" charset="-128"/>
                <a:cs typeface="Arial" panose="020B0604020202020204" pitchFamily="34" charset="0"/>
              </a:rPr>
              <a:t>www.mlit.go.jp</a:t>
            </a:r>
            <a:r>
              <a:rPr lang="en-US" altLang="ja-JP" sz="1200" dirty="0">
                <a:solidFill>
                  <a:srgbClr val="404040"/>
                </a:solidFill>
                <a:latin typeface="Arial" panose="020B0604020202020204" pitchFamily="34" charset="0"/>
                <a:ea typeface="メイリオ" pitchFamily="50" charset="-128"/>
                <a:cs typeface="Arial" panose="020B0604020202020204" pitchFamily="34" charset="0"/>
              </a:rPr>
              <a:t>/river/</a:t>
            </a:r>
            <a:r>
              <a:rPr lang="en-US" altLang="ja-JP" sz="1200" dirty="0" err="1">
                <a:solidFill>
                  <a:srgbClr val="404040"/>
                </a:solidFill>
                <a:latin typeface="Arial" panose="020B0604020202020204" pitchFamily="34" charset="0"/>
                <a:ea typeface="メイリオ" pitchFamily="50" charset="-128"/>
                <a:cs typeface="Arial" panose="020B0604020202020204" pitchFamily="34" charset="0"/>
              </a:rPr>
              <a:t>shinngikai_blog</a:t>
            </a:r>
            <a:r>
              <a:rPr lang="en-US" altLang="ja-JP" sz="1200" dirty="0">
                <a:solidFill>
                  <a:srgbClr val="404040"/>
                </a:solidFill>
                <a:latin typeface="Arial" panose="020B0604020202020204" pitchFamily="34" charset="0"/>
                <a:ea typeface="メイリオ" pitchFamily="50" charset="-128"/>
                <a:cs typeface="Arial" panose="020B0604020202020204" pitchFamily="34" charset="0"/>
              </a:rPr>
              <a:t>/timeline/</a:t>
            </a:r>
            <a:r>
              <a:rPr lang="en-US" altLang="ja-JP" sz="1200" dirty="0" err="1">
                <a:solidFill>
                  <a:srgbClr val="404040"/>
                </a:solidFill>
                <a:latin typeface="Arial" panose="020B0604020202020204" pitchFamily="34" charset="0"/>
                <a:ea typeface="メイリオ" pitchFamily="50" charset="-128"/>
                <a:cs typeface="Arial" panose="020B0604020202020204" pitchFamily="34" charset="0"/>
              </a:rPr>
              <a:t>index.html</a:t>
            </a:r>
            <a:endParaRPr lang="ja-JP" altLang="en-US" sz="1200">
              <a:solidFill>
                <a:srgbClr val="404040"/>
              </a:solidFill>
              <a:latin typeface="Arial" panose="020B0604020202020204" pitchFamily="34" charset="0"/>
              <a:ea typeface="メイリオ" pitchFamily="50" charset="-128"/>
              <a:cs typeface="Arial" panose="020B0604020202020204" pitchFamily="34" charset="0"/>
            </a:endParaRPr>
          </a:p>
        </p:txBody>
      </p:sp>
      <p:sp>
        <p:nvSpPr>
          <p:cNvPr id="38" name="正方形/長方形 37">
            <a:extLst>
              <a:ext uri="{FF2B5EF4-FFF2-40B4-BE49-F238E27FC236}">
                <a16:creationId xmlns:a16="http://schemas.microsoft.com/office/drawing/2014/main" id="{648AF209-33D7-7742-A746-39F69B18AE60}"/>
              </a:ext>
            </a:extLst>
          </p:cNvPr>
          <p:cNvSpPr/>
          <p:nvPr/>
        </p:nvSpPr>
        <p:spPr>
          <a:xfrm>
            <a:off x="3724636" y="5445504"/>
            <a:ext cx="2718690" cy="246221"/>
          </a:xfrm>
          <a:prstGeom prst="rect">
            <a:avLst/>
          </a:prstGeom>
        </p:spPr>
        <p:txBody>
          <a:bodyPr wrap="square">
            <a:spAutoFit/>
          </a:bodyPr>
          <a:lstStyle/>
          <a:p>
            <a:pPr indent="90488"/>
            <a:r>
              <a:rPr lang="ja-JP" altLang="en-US" sz="1000" dirty="0">
                <a:solidFill>
                  <a:srgbClr val="404040"/>
                </a:solidFill>
                <a:latin typeface="メイリオ" pitchFamily="50" charset="-128"/>
                <a:ea typeface="メイリオ" pitchFamily="50" charset="-128"/>
              </a:rPr>
              <a:t>←マイ・タイムラインの例（東京都）</a:t>
            </a:r>
            <a:endParaRPr lang="ja-JP" altLang="en-US" sz="1000" dirty="0">
              <a:solidFill>
                <a:srgbClr val="404040"/>
              </a:solidFill>
            </a:endParaRPr>
          </a:p>
        </p:txBody>
      </p:sp>
      <p:pic>
        <p:nvPicPr>
          <p:cNvPr id="39" name="Picture 2">
            <a:extLst>
              <a:ext uri="{FF2B5EF4-FFF2-40B4-BE49-F238E27FC236}">
                <a16:creationId xmlns:a16="http://schemas.microsoft.com/office/drawing/2014/main" id="{A4529961-9442-404D-90F3-CAD63F56FC78}"/>
              </a:ext>
            </a:extLst>
          </p:cNvPr>
          <p:cNvPicPr>
            <a:picLocks noChangeAspect="1" noChangeArrowheads="1"/>
          </p:cNvPicPr>
          <p:nvPr/>
        </p:nvPicPr>
        <p:blipFill>
          <a:blip r:embed="rId3" cstate="print"/>
          <a:srcRect/>
          <a:stretch>
            <a:fillRect/>
          </a:stretch>
        </p:blipFill>
        <p:spPr bwMode="auto">
          <a:xfrm>
            <a:off x="394776" y="3429000"/>
            <a:ext cx="3231104" cy="2892830"/>
          </a:xfrm>
          <a:prstGeom prst="rect">
            <a:avLst/>
          </a:prstGeom>
          <a:noFill/>
          <a:ln w="12700">
            <a:solidFill>
              <a:schemeClr val="bg1">
                <a:lumMod val="50000"/>
              </a:schemeClr>
            </a:solidFill>
            <a:miter lim="800000"/>
            <a:headEnd/>
            <a:tailEnd/>
          </a:ln>
        </p:spPr>
      </p:pic>
      <p:grpSp>
        <p:nvGrpSpPr>
          <p:cNvPr id="40" name="グループ化 39">
            <a:extLst>
              <a:ext uri="{FF2B5EF4-FFF2-40B4-BE49-F238E27FC236}">
                <a16:creationId xmlns:a16="http://schemas.microsoft.com/office/drawing/2014/main" id="{DA5EC289-9519-9245-84A4-84F39AB8BCBF}"/>
              </a:ext>
            </a:extLst>
          </p:cNvPr>
          <p:cNvGrpSpPr/>
          <p:nvPr/>
        </p:nvGrpSpPr>
        <p:grpSpPr>
          <a:xfrm>
            <a:off x="315175" y="1334120"/>
            <a:ext cx="8597225" cy="704035"/>
            <a:chOff x="315175" y="1009998"/>
            <a:chExt cx="8597225" cy="704035"/>
          </a:xfrm>
        </p:grpSpPr>
        <p:sp>
          <p:nvSpPr>
            <p:cNvPr id="41" name="正方形/長方形 40">
              <a:extLst>
                <a:ext uri="{FF2B5EF4-FFF2-40B4-BE49-F238E27FC236}">
                  <a16:creationId xmlns:a16="http://schemas.microsoft.com/office/drawing/2014/main" id="{2D4CF39B-D3D0-0440-A34C-103F548AA47D}"/>
                </a:ext>
              </a:extLst>
            </p:cNvPr>
            <p:cNvSpPr/>
            <p:nvPr/>
          </p:nvSpPr>
          <p:spPr>
            <a:xfrm>
              <a:off x="315175" y="1030769"/>
              <a:ext cx="8597225" cy="683264"/>
            </a:xfrm>
            <a:prstGeom prst="rect">
              <a:avLst/>
            </a:prstGeom>
          </p:spPr>
          <p:txBody>
            <a:bodyPr wrap="none">
              <a:spAutoFit/>
            </a:bodyPr>
            <a:lstStyle/>
            <a:p>
              <a:pPr algn="ctr">
                <a:lnSpc>
                  <a:spcPct val="120000"/>
                </a:lnSpc>
              </a:pPr>
              <a:r>
                <a:rPr lang="ja-JP" altLang="en-US" sz="3200" b="1" dirty="0">
                  <a:solidFill>
                    <a:srgbClr val="404040"/>
                  </a:solidFill>
                  <a:latin typeface="メイリオ" pitchFamily="50" charset="-128"/>
                  <a:ea typeface="メイリオ" pitchFamily="50" charset="-128"/>
                </a:rPr>
                <a:t>自分自身の防災行動計画</a:t>
              </a:r>
              <a:r>
                <a:rPr lang="en-US" altLang="ja-JP" sz="3200" b="1" dirty="0">
                  <a:solidFill>
                    <a:srgbClr val="404040"/>
                  </a:solidFill>
                  <a:latin typeface="メイリオ" pitchFamily="50" charset="-128"/>
                  <a:ea typeface="メイリオ" pitchFamily="50" charset="-128"/>
                </a:rPr>
                <a:t>｢</a:t>
              </a:r>
              <a:r>
                <a:rPr lang="ja-JP" altLang="en-US" sz="3200" b="1" dirty="0">
                  <a:solidFill>
                    <a:srgbClr val="404040"/>
                  </a:solidFill>
                  <a:latin typeface="メイリオ" pitchFamily="50" charset="-128"/>
                  <a:ea typeface="メイリオ" pitchFamily="50" charset="-128"/>
                </a:rPr>
                <a:t>マイ･タイムライン</a:t>
              </a:r>
              <a:r>
                <a:rPr lang="en-US" altLang="ja-JP" sz="3200" b="1" dirty="0">
                  <a:solidFill>
                    <a:srgbClr val="404040"/>
                  </a:solidFill>
                  <a:latin typeface="メイリオ" pitchFamily="50" charset="-128"/>
                  <a:ea typeface="メイリオ" pitchFamily="50" charset="-128"/>
                </a:rPr>
                <a:t>｣</a:t>
              </a:r>
            </a:p>
          </p:txBody>
        </p:sp>
        <p:sp>
          <p:nvSpPr>
            <p:cNvPr id="42" name="テキスト ボックス 41">
              <a:extLst>
                <a:ext uri="{FF2B5EF4-FFF2-40B4-BE49-F238E27FC236}">
                  <a16:creationId xmlns:a16="http://schemas.microsoft.com/office/drawing/2014/main" id="{CD2B1DAC-8835-834D-A50D-2765BB2B8552}"/>
                </a:ext>
              </a:extLst>
            </p:cNvPr>
            <p:cNvSpPr txBox="1"/>
            <p:nvPr/>
          </p:nvSpPr>
          <p:spPr>
            <a:xfrm>
              <a:off x="603191" y="1009998"/>
              <a:ext cx="4270400" cy="153888"/>
            </a:xfrm>
            <a:prstGeom prst="rect">
              <a:avLst/>
            </a:prstGeom>
            <a:noFill/>
          </p:spPr>
          <p:txBody>
            <a:bodyPr wrap="none" lIns="0" tIns="0" rIns="0" bIns="0" rtlCol="0">
              <a:spAutoFit/>
            </a:bodyPr>
            <a:lstStyle/>
            <a:p>
              <a:pPr>
                <a:lnSpc>
                  <a:spcPts val="1200"/>
                </a:lnSpc>
              </a:pPr>
              <a:r>
                <a:rPr kumimoji="1" lang="ja-JP" altLang="en-US" sz="900" dirty="0">
                  <a:solidFill>
                    <a:srgbClr val="404040"/>
                  </a:solidFill>
                  <a:latin typeface="メイリオ" panose="020B0604030504040204" pitchFamily="50" charset="-128"/>
                  <a:ea typeface="メイリオ" panose="020B0604030504040204" pitchFamily="50" charset="-128"/>
                </a:rPr>
                <a:t>じ      ぶん      じ      しん               ぼう     さい     こう     どう    けい     かく</a:t>
              </a:r>
            </a:p>
          </p:txBody>
        </p:sp>
      </p:grpSp>
      <p:sp>
        <p:nvSpPr>
          <p:cNvPr id="44" name="正方形/長方形 43">
            <a:extLst>
              <a:ext uri="{FF2B5EF4-FFF2-40B4-BE49-F238E27FC236}">
                <a16:creationId xmlns:a16="http://schemas.microsoft.com/office/drawing/2014/main" id="{656649A9-9E91-1947-AF6B-F3D1C6420F1B}"/>
              </a:ext>
            </a:extLst>
          </p:cNvPr>
          <p:cNvSpPr/>
          <p:nvPr/>
        </p:nvSpPr>
        <p:spPr>
          <a:xfrm>
            <a:off x="415978" y="1926075"/>
            <a:ext cx="8255582" cy="1426031"/>
          </a:xfrm>
          <a:prstGeom prst="rect">
            <a:avLst/>
          </a:prstGeom>
          <a:ln>
            <a:solidFill>
              <a:schemeClr val="tx1"/>
            </a:solidFill>
          </a:ln>
        </p:spPr>
        <p:txBody>
          <a:bodyPr wrap="square" anchor="b">
            <a:spAutoFit/>
          </a:bodyPr>
          <a:lstStyle/>
          <a:p>
            <a:pPr indent="17463">
              <a:lnSpc>
                <a:spcPts val="2600"/>
              </a:lnSpc>
            </a:pPr>
            <a:r>
              <a:rPr lang="ja-JP" altLang="en-US" sz="2000" b="1" dirty="0">
                <a:solidFill>
                  <a:srgbClr val="404040"/>
                </a:solidFill>
                <a:latin typeface="メイリオ" pitchFamily="50" charset="-128"/>
                <a:ea typeface="メイリオ" pitchFamily="50" charset="-128"/>
              </a:rPr>
              <a:t>マイ･タイムラインとは、台風や大雨の水害等、これから起こるかも</a:t>
            </a:r>
            <a:endParaRPr lang="en-US" altLang="ja-JP" sz="2000" b="1" dirty="0">
              <a:solidFill>
                <a:srgbClr val="404040"/>
              </a:solidFill>
              <a:latin typeface="メイリオ" pitchFamily="50" charset="-128"/>
              <a:ea typeface="メイリオ" pitchFamily="50" charset="-128"/>
            </a:endParaRPr>
          </a:p>
          <a:p>
            <a:pPr indent="17463">
              <a:lnSpc>
                <a:spcPts val="2600"/>
              </a:lnSpc>
            </a:pPr>
            <a:r>
              <a:rPr lang="ja-JP" altLang="en-US" sz="2000" b="1" dirty="0">
                <a:solidFill>
                  <a:srgbClr val="404040"/>
                </a:solidFill>
                <a:latin typeface="メイリオ" pitchFamily="50" charset="-128"/>
                <a:ea typeface="メイリオ" pitchFamily="50" charset="-128"/>
              </a:rPr>
              <a:t>しれない災害に対し、一人ひとりの家族構成や生活環境に合わせて、「いつ」「誰が」「何をするのか」、あらかじめ時系列で整理した</a:t>
            </a:r>
            <a:endParaRPr lang="en-US" altLang="ja-JP" sz="2000" b="1" dirty="0">
              <a:solidFill>
                <a:srgbClr val="404040"/>
              </a:solidFill>
              <a:latin typeface="メイリオ" pitchFamily="50" charset="-128"/>
              <a:ea typeface="メイリオ" pitchFamily="50" charset="-128"/>
            </a:endParaRPr>
          </a:p>
          <a:p>
            <a:pPr indent="17463">
              <a:lnSpc>
                <a:spcPts val="2600"/>
              </a:lnSpc>
            </a:pPr>
            <a:r>
              <a:rPr lang="ja-JP" altLang="en-US" sz="2000" b="1" dirty="0">
                <a:solidFill>
                  <a:srgbClr val="404040"/>
                </a:solidFill>
                <a:latin typeface="メイリオ" pitchFamily="50" charset="-128"/>
                <a:ea typeface="メイリオ" pitchFamily="50" charset="-128"/>
              </a:rPr>
              <a:t>自分自身の防災行動計画です。</a:t>
            </a:r>
            <a:endParaRPr lang="en-US" altLang="ja-JP" sz="2000" b="1" dirty="0">
              <a:solidFill>
                <a:srgbClr val="404040"/>
              </a:solidFill>
              <a:latin typeface="メイリオ" pitchFamily="50" charset="-128"/>
              <a:ea typeface="メイリオ" pitchFamily="50" charset="-128"/>
            </a:endParaRPr>
          </a:p>
        </p:txBody>
      </p:sp>
      <p:sp>
        <p:nvSpPr>
          <p:cNvPr id="45" name="テキスト ボックス 44">
            <a:extLst>
              <a:ext uri="{FF2B5EF4-FFF2-40B4-BE49-F238E27FC236}">
                <a16:creationId xmlns:a16="http://schemas.microsoft.com/office/drawing/2014/main" id="{153169F5-9E20-D54B-B09A-2D1DCC01DFF3}"/>
              </a:ext>
            </a:extLst>
          </p:cNvPr>
          <p:cNvSpPr txBox="1"/>
          <p:nvPr/>
        </p:nvSpPr>
        <p:spPr>
          <a:xfrm>
            <a:off x="3483122" y="1872177"/>
            <a:ext cx="3691716"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たい  ふう           おお   あめ          すい   がい   とう                                              お</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F189104D-D335-794A-A7B5-800FD2E95F57}"/>
              </a:ext>
            </a:extLst>
          </p:cNvPr>
          <p:cNvSpPr txBox="1"/>
          <p:nvPr/>
        </p:nvSpPr>
        <p:spPr>
          <a:xfrm>
            <a:off x="1569692" y="2222397"/>
            <a:ext cx="5834931"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さい  がい           たい                      ひとり                                         か    ぞく   こう  せい           せい   かつ   かん きょう          あ</a:t>
            </a:r>
          </a:p>
        </p:txBody>
      </p:sp>
      <p:sp>
        <p:nvSpPr>
          <p:cNvPr id="47" name="テキスト ボックス 46">
            <a:extLst>
              <a:ext uri="{FF2B5EF4-FFF2-40B4-BE49-F238E27FC236}">
                <a16:creationId xmlns:a16="http://schemas.microsoft.com/office/drawing/2014/main" id="{29CD0B45-AE94-3142-AE76-CE48A1182831}"/>
              </a:ext>
            </a:extLst>
          </p:cNvPr>
          <p:cNvSpPr txBox="1"/>
          <p:nvPr/>
        </p:nvSpPr>
        <p:spPr>
          <a:xfrm>
            <a:off x="1808837" y="2549113"/>
            <a:ext cx="1197444"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だれ　　　　　　　　　 なに</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702B70CE-A52E-A64D-9B35-13EACEC6A232}"/>
              </a:ext>
            </a:extLst>
          </p:cNvPr>
          <p:cNvSpPr txBox="1"/>
          <p:nvPr/>
        </p:nvSpPr>
        <p:spPr>
          <a:xfrm>
            <a:off x="6171275" y="2543297"/>
            <a:ext cx="2027799"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じ    けい   れつ          せい    </a:t>
            </a:r>
            <a:r>
              <a:rPr kumimoji="1" lang="ja-JP" altLang="en-US" sz="700">
                <a:solidFill>
                  <a:srgbClr val="404040"/>
                </a:solidFill>
                <a:latin typeface="メイリオ" panose="020B0604030504040204" pitchFamily="50" charset="-128"/>
                <a:ea typeface="メイリオ" panose="020B0604030504040204" pitchFamily="50" charset="-128"/>
              </a:rPr>
              <a:t>り                   </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1C92B2C4-B4E2-BD4E-9A14-350C3B23D43F}"/>
              </a:ext>
            </a:extLst>
          </p:cNvPr>
          <p:cNvSpPr txBox="1"/>
          <p:nvPr/>
        </p:nvSpPr>
        <p:spPr>
          <a:xfrm>
            <a:off x="554122" y="2870748"/>
            <a:ext cx="2742739" cy="142347"/>
          </a:xfrm>
          <a:prstGeom prst="rect">
            <a:avLst/>
          </a:prstGeom>
          <a:noFill/>
        </p:spPr>
        <p:txBody>
          <a:bodyPr wrap="none" lIns="0" tIns="0" rIns="0" bIns="0" rtlCol="0">
            <a:spAutoFit/>
          </a:bodyPr>
          <a:lstStyle/>
          <a:p>
            <a:pPr>
              <a:lnSpc>
                <a:spcPts val="1200"/>
              </a:lnSpc>
            </a:pPr>
            <a:r>
              <a:rPr lang="en-US" altLang="ja-JP" sz="700" dirty="0">
                <a:solidFill>
                  <a:srgbClr val="404040"/>
                </a:solidFill>
                <a:latin typeface="メイリオ" panose="020B0604030504040204" pitchFamily="50" charset="-128"/>
                <a:ea typeface="メイリオ" panose="020B0604030504040204" pitchFamily="50" charset="-128"/>
              </a:rPr>
              <a:t> </a:t>
            </a:r>
            <a:r>
              <a:rPr lang="ja-JP" altLang="en-US" sz="700" dirty="0">
                <a:solidFill>
                  <a:srgbClr val="404040"/>
                </a:solidFill>
                <a:latin typeface="メイリオ" panose="020B0604030504040204" pitchFamily="50" charset="-128"/>
                <a:ea typeface="メイリオ" panose="020B0604030504040204" pitchFamily="50" charset="-128"/>
              </a:rPr>
              <a:t>じ</a:t>
            </a:r>
            <a:r>
              <a:rPr lang="en-US" altLang="ja-JP" sz="700" dirty="0">
                <a:solidFill>
                  <a:srgbClr val="404040"/>
                </a:solidFill>
                <a:latin typeface="メイリオ" panose="020B0604030504040204" pitchFamily="50" charset="-128"/>
                <a:ea typeface="メイリオ" panose="020B0604030504040204" pitchFamily="50" charset="-128"/>
              </a:rPr>
              <a:t>     </a:t>
            </a:r>
            <a:r>
              <a:rPr lang="ja-JP" altLang="en-US" sz="700" dirty="0">
                <a:solidFill>
                  <a:srgbClr val="404040"/>
                </a:solidFill>
                <a:latin typeface="メイリオ" panose="020B0604030504040204" pitchFamily="50" charset="-128"/>
                <a:ea typeface="メイリオ" panose="020B0604030504040204" pitchFamily="50" charset="-128"/>
              </a:rPr>
              <a:t>ぶん    じ    しん          ぼう   さい   こう  どう  けい   かく</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51" name="正方形/長方形 50">
            <a:extLst>
              <a:ext uri="{FF2B5EF4-FFF2-40B4-BE49-F238E27FC236}">
                <a16:creationId xmlns:a16="http://schemas.microsoft.com/office/drawing/2014/main" id="{1D1FCBF1-9214-E24E-91C7-B7767BB4DEA7}"/>
              </a:ext>
            </a:extLst>
          </p:cNvPr>
          <p:cNvSpPr/>
          <p:nvPr/>
        </p:nvSpPr>
        <p:spPr>
          <a:xfrm>
            <a:off x="3739690" y="3505007"/>
            <a:ext cx="4957763" cy="1623521"/>
          </a:xfrm>
          <a:prstGeom prst="rect">
            <a:avLst/>
          </a:prstGeom>
        </p:spPr>
        <p:txBody>
          <a:bodyPr wrap="square">
            <a:spAutoFit/>
          </a:bodyPr>
          <a:lstStyle/>
          <a:p>
            <a:pPr indent="9525">
              <a:lnSpc>
                <a:spcPts val="2400"/>
              </a:lnSpc>
            </a:pPr>
            <a:r>
              <a:rPr lang="ja-JP" altLang="en-US" dirty="0">
                <a:solidFill>
                  <a:srgbClr val="404040"/>
                </a:solidFill>
                <a:latin typeface="メイリオ" pitchFamily="50" charset="-128"/>
                <a:ea typeface="メイリオ" pitchFamily="50" charset="-128"/>
              </a:rPr>
              <a:t>お住いの都道府県や市区町村等において、</a:t>
            </a:r>
            <a:br>
              <a:rPr lang="en-US" altLang="ja-JP" dirty="0">
                <a:solidFill>
                  <a:srgbClr val="404040"/>
                </a:solidFill>
                <a:latin typeface="メイリオ" pitchFamily="50" charset="-128"/>
                <a:ea typeface="メイリオ" pitchFamily="50" charset="-128"/>
              </a:rPr>
            </a:br>
            <a:r>
              <a:rPr lang="ja-JP" altLang="en-US" dirty="0">
                <a:solidFill>
                  <a:srgbClr val="404040"/>
                </a:solidFill>
                <a:latin typeface="メイリオ" pitchFamily="50" charset="-128"/>
                <a:ea typeface="メイリオ" pitchFamily="50" charset="-128"/>
              </a:rPr>
              <a:t>マイ・タイムラインの作成を</a:t>
            </a:r>
            <a:r>
              <a:rPr lang="ja-JP" altLang="en-US">
                <a:solidFill>
                  <a:srgbClr val="404040"/>
                </a:solidFill>
                <a:latin typeface="メイリオ" pitchFamily="50" charset="-128"/>
                <a:ea typeface="メイリオ" pitchFamily="50" charset="-128"/>
              </a:rPr>
              <a:t>促している</a:t>
            </a:r>
            <a:endParaRPr lang="en-US" altLang="ja-JP" dirty="0">
              <a:solidFill>
                <a:srgbClr val="404040"/>
              </a:solidFill>
              <a:latin typeface="メイリオ" pitchFamily="50" charset="-128"/>
              <a:ea typeface="メイリオ" pitchFamily="50" charset="-128"/>
            </a:endParaRPr>
          </a:p>
          <a:p>
            <a:pPr indent="9525">
              <a:lnSpc>
                <a:spcPts val="2400"/>
              </a:lnSpc>
            </a:pPr>
            <a:r>
              <a:rPr lang="ja-JP" altLang="en-US">
                <a:solidFill>
                  <a:srgbClr val="404040"/>
                </a:solidFill>
                <a:latin typeface="メイリオ" pitchFamily="50" charset="-128"/>
                <a:ea typeface="メイリオ" pitchFamily="50" charset="-128"/>
              </a:rPr>
              <a:t>地域もあります。</a:t>
            </a:r>
            <a:endParaRPr lang="en-US" altLang="ja-JP" dirty="0">
              <a:solidFill>
                <a:srgbClr val="404040"/>
              </a:solidFill>
              <a:latin typeface="メイリオ" pitchFamily="50" charset="-128"/>
              <a:ea typeface="メイリオ" pitchFamily="50" charset="-128"/>
            </a:endParaRPr>
          </a:p>
          <a:p>
            <a:pPr indent="9525">
              <a:lnSpc>
                <a:spcPts val="2400"/>
              </a:lnSpc>
            </a:pPr>
            <a:r>
              <a:rPr lang="ja-JP" altLang="en-US">
                <a:solidFill>
                  <a:srgbClr val="404040"/>
                </a:solidFill>
                <a:latin typeface="メイリオ" pitchFamily="50" charset="-128"/>
                <a:ea typeface="メイリオ" pitchFamily="50" charset="-128"/>
              </a:rPr>
              <a:t>是非、地元自治体のホームページを確認し、マイ･タイムラインの作成をすすめてください。</a:t>
            </a:r>
            <a:endParaRPr lang="ja-JP" altLang="en-US" dirty="0">
              <a:solidFill>
                <a:srgbClr val="404040"/>
              </a:solidFill>
            </a:endParaRPr>
          </a:p>
        </p:txBody>
      </p:sp>
      <p:sp>
        <p:nvSpPr>
          <p:cNvPr id="52" name="テキスト ボックス 51">
            <a:extLst>
              <a:ext uri="{FF2B5EF4-FFF2-40B4-BE49-F238E27FC236}">
                <a16:creationId xmlns:a16="http://schemas.microsoft.com/office/drawing/2014/main" id="{EF1DDFC8-BDA7-7742-9826-028EAC29C55E}"/>
              </a:ext>
            </a:extLst>
          </p:cNvPr>
          <p:cNvSpPr txBox="1"/>
          <p:nvPr/>
        </p:nvSpPr>
        <p:spPr>
          <a:xfrm>
            <a:off x="4090470" y="3445350"/>
            <a:ext cx="2957541"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すま                  と    どう   ふ   けん          し     く  ちょうそん  とう</a:t>
            </a:r>
          </a:p>
        </p:txBody>
      </p:sp>
      <p:sp>
        <p:nvSpPr>
          <p:cNvPr id="53" name="テキスト ボックス 52">
            <a:extLst>
              <a:ext uri="{FF2B5EF4-FFF2-40B4-BE49-F238E27FC236}">
                <a16:creationId xmlns:a16="http://schemas.microsoft.com/office/drawing/2014/main" id="{07AB0D7C-413B-5745-95CC-31B90EFDB42E}"/>
              </a:ext>
            </a:extLst>
          </p:cNvPr>
          <p:cNvSpPr txBox="1"/>
          <p:nvPr/>
        </p:nvSpPr>
        <p:spPr>
          <a:xfrm>
            <a:off x="6126234" y="3756037"/>
            <a:ext cx="2268250"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さく  せい        </a:t>
            </a:r>
            <a:r>
              <a:rPr lang="ja-JP" altLang="en-US" sz="700">
                <a:solidFill>
                  <a:srgbClr val="404040"/>
                </a:solidFill>
                <a:latin typeface="メイリオ" panose="020B0604030504040204" pitchFamily="50" charset="-128"/>
                <a:ea typeface="メイリオ" panose="020B0604030504040204" pitchFamily="50" charset="-128"/>
              </a:rPr>
              <a:t>うなが</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36B5B8C5-0F2C-8A4E-B9E6-33ABAC38D5ED}"/>
              </a:ext>
            </a:extLst>
          </p:cNvPr>
          <p:cNvSpPr txBox="1"/>
          <p:nvPr/>
        </p:nvSpPr>
        <p:spPr>
          <a:xfrm>
            <a:off x="3920140" y="4363659"/>
            <a:ext cx="4060407"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ぜ    ひ            じ    もと   じ     ち   たい                                                              かく にん</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3B99C4F-0459-8240-8B00-58302936DD66}"/>
              </a:ext>
            </a:extLst>
          </p:cNvPr>
          <p:cNvSpPr txBox="1"/>
          <p:nvPr/>
        </p:nvSpPr>
        <p:spPr>
          <a:xfrm>
            <a:off x="6023339" y="4669251"/>
            <a:ext cx="419987"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さく  せい</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07167F5B-C48F-824F-A488-931219DE86BC}"/>
              </a:ext>
            </a:extLst>
          </p:cNvPr>
          <p:cNvSpPr/>
          <p:nvPr/>
        </p:nvSpPr>
        <p:spPr>
          <a:xfrm>
            <a:off x="3770099" y="4048903"/>
            <a:ext cx="598241" cy="215444"/>
          </a:xfrm>
          <a:prstGeom prst="rect">
            <a:avLst/>
          </a:prstGeom>
        </p:spPr>
        <p:txBody>
          <a:bodyPr wrap="none">
            <a:spAutoFit/>
          </a:bodyPr>
          <a:lstStyle/>
          <a:p>
            <a:r>
              <a:rPr lang="ja-JP" altLang="en-US" sz="800" dirty="0">
                <a:solidFill>
                  <a:srgbClr val="404040"/>
                </a:solidFill>
                <a:latin typeface="メイリオ" panose="020B0604030504040204" pitchFamily="50" charset="-128"/>
                <a:ea typeface="メイリオ" panose="020B0604030504040204" pitchFamily="50" charset="-128"/>
              </a:rPr>
              <a:t>ち   いき</a:t>
            </a:r>
            <a:endParaRPr lang="ja-JP" altLang="en-US" dirty="0"/>
          </a:p>
        </p:txBody>
      </p:sp>
      <p:sp>
        <p:nvSpPr>
          <p:cNvPr id="28" name="テキスト ボックス 27">
            <a:extLst>
              <a:ext uri="{FF2B5EF4-FFF2-40B4-BE49-F238E27FC236}">
                <a16:creationId xmlns:a16="http://schemas.microsoft.com/office/drawing/2014/main" id="{9080B852-695D-4855-BF3D-5FD05BF4CA4D}"/>
              </a:ext>
            </a:extLst>
          </p:cNvPr>
          <p:cNvSpPr txBox="1"/>
          <p:nvPr/>
        </p:nvSpPr>
        <p:spPr>
          <a:xfrm>
            <a:off x="1827672" y="4521487"/>
            <a:ext cx="457424" cy="143876"/>
          </a:xfrm>
          <a:prstGeom prst="rect">
            <a:avLst/>
          </a:prstGeom>
          <a:solidFill>
            <a:schemeClr val="tx1"/>
          </a:solidFill>
        </p:spPr>
        <p:txBody>
          <a:bodyPr wrap="none" lIns="36000" tIns="36000" rIns="36000" bIns="36000" rtlCol="0">
            <a:spAutoFit/>
          </a:bodyPr>
          <a:lstStyle/>
          <a:p>
            <a:pPr lvl="0" algn="ctr" defTabSz="914400" fontAlgn="t">
              <a:lnSpc>
                <a:spcPct val="90000"/>
              </a:lnSpc>
              <a:spcBef>
                <a:spcPts val="1000"/>
              </a:spcBef>
              <a:defRPr/>
            </a:pPr>
            <a:r>
              <a:rPr kumimoji="1" lang="ja-JP" altLang="en-US" sz="500" b="1" dirty="0">
                <a:solidFill>
                  <a:srgbClr val="404040"/>
                </a:solidFill>
                <a:latin typeface="メイリオ" pitchFamily="50" charset="-128"/>
                <a:ea typeface="メイリオ" pitchFamily="50" charset="-128"/>
              </a:rPr>
              <a:t>高齢者等避難</a:t>
            </a:r>
          </a:p>
        </p:txBody>
      </p:sp>
      <p:sp>
        <p:nvSpPr>
          <p:cNvPr id="29" name="テキスト ボックス 28">
            <a:extLst>
              <a:ext uri="{FF2B5EF4-FFF2-40B4-BE49-F238E27FC236}">
                <a16:creationId xmlns:a16="http://schemas.microsoft.com/office/drawing/2014/main" id="{53745C86-96E9-4630-95D4-5603EF3086CB}"/>
              </a:ext>
            </a:extLst>
          </p:cNvPr>
          <p:cNvSpPr txBox="1"/>
          <p:nvPr/>
        </p:nvSpPr>
        <p:spPr>
          <a:xfrm>
            <a:off x="2382593" y="4546939"/>
            <a:ext cx="510626" cy="99643"/>
          </a:xfrm>
          <a:prstGeom prst="rect">
            <a:avLst/>
          </a:prstGeom>
          <a:solidFill>
            <a:schemeClr val="tx1"/>
          </a:solidFill>
        </p:spPr>
        <p:txBody>
          <a:bodyPr wrap="square" lIns="36000" tIns="0" bIns="0" rtlCol="0">
            <a:spAutoFit/>
          </a:bodyPr>
          <a:lstStyle/>
          <a:p>
            <a:pPr lvl="0" defTabSz="914400" fontAlgn="t">
              <a:lnSpc>
                <a:spcPct val="90000"/>
              </a:lnSpc>
              <a:spcBef>
                <a:spcPts val="1000"/>
              </a:spcBef>
              <a:defRPr/>
            </a:pPr>
            <a:r>
              <a:rPr kumimoji="1" lang="ja-JP" altLang="en-US" sz="700" b="1" dirty="0">
                <a:solidFill>
                  <a:srgbClr val="404040"/>
                </a:solidFill>
                <a:latin typeface="メイリオ" pitchFamily="50" charset="-128"/>
                <a:ea typeface="メイリオ" pitchFamily="50" charset="-128"/>
              </a:rPr>
              <a:t>避難指示</a:t>
            </a:r>
          </a:p>
        </p:txBody>
      </p:sp>
      <p:sp>
        <p:nvSpPr>
          <p:cNvPr id="6" name="正方形/長方形 5">
            <a:extLst>
              <a:ext uri="{FF2B5EF4-FFF2-40B4-BE49-F238E27FC236}">
                <a16:creationId xmlns:a16="http://schemas.microsoft.com/office/drawing/2014/main" id="{EB525C62-9F58-45DC-8BE1-0063B3722D2C}"/>
              </a:ext>
            </a:extLst>
          </p:cNvPr>
          <p:cNvSpPr/>
          <p:nvPr/>
        </p:nvSpPr>
        <p:spPr>
          <a:xfrm>
            <a:off x="3053193" y="4527820"/>
            <a:ext cx="223407" cy="129455"/>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2E74AD90-819E-493F-8540-E36DAE85377B}"/>
              </a:ext>
            </a:extLst>
          </p:cNvPr>
          <p:cNvSpPr/>
          <p:nvPr/>
        </p:nvSpPr>
        <p:spPr>
          <a:xfrm>
            <a:off x="3434193" y="4517127"/>
            <a:ext cx="83693" cy="152124"/>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D9BF7558-0166-4ECE-A001-494B22C91F2C}"/>
              </a:ext>
            </a:extLst>
          </p:cNvPr>
          <p:cNvSpPr txBox="1"/>
          <p:nvPr/>
        </p:nvSpPr>
        <p:spPr>
          <a:xfrm>
            <a:off x="3418024" y="4510623"/>
            <a:ext cx="103689" cy="162155"/>
          </a:xfrm>
          <a:prstGeom prst="rect">
            <a:avLst/>
          </a:prstGeom>
          <a:noFill/>
        </p:spPr>
        <p:txBody>
          <a:bodyPr wrap="square" lIns="0" tIns="18000" rIns="0" bIns="18000" rtlCol="0">
            <a:spAutoFit/>
          </a:bodyPr>
          <a:lstStyle/>
          <a:p>
            <a:pPr lvl="0" algn="ctr" defTabSz="914400" fontAlgn="t">
              <a:lnSpc>
                <a:spcPct val="90000"/>
              </a:lnSpc>
              <a:spcBef>
                <a:spcPts val="1000"/>
              </a:spcBef>
              <a:defRPr/>
            </a:pPr>
            <a:r>
              <a:rPr kumimoji="1" lang="ja-JP" altLang="en-US" sz="300" dirty="0">
                <a:solidFill>
                  <a:srgbClr val="404040"/>
                </a:solidFill>
                <a:latin typeface="メイリオ" pitchFamily="50" charset="-128"/>
                <a:ea typeface="メイリオ" pitchFamily="50" charset="-128"/>
              </a:rPr>
              <a:t>緊急安全確保</a:t>
            </a:r>
          </a:p>
        </p:txBody>
      </p:sp>
      <p:sp>
        <p:nvSpPr>
          <p:cNvPr id="33" name="テキスト プレースホルダー 3">
            <a:extLst>
              <a:ext uri="{FF2B5EF4-FFF2-40B4-BE49-F238E27FC236}">
                <a16:creationId xmlns:a16="http://schemas.microsoft.com/office/drawing/2014/main" id="{1EFAE690-A28F-4CD0-99F4-90E91232D88B}"/>
              </a:ext>
            </a:extLst>
          </p:cNvPr>
          <p:cNvSpPr txBox="1">
            <a:spLocks/>
          </p:cNvSpPr>
          <p:nvPr/>
        </p:nvSpPr>
        <p:spPr>
          <a:xfrm>
            <a:off x="3396340" y="6304184"/>
            <a:ext cx="399105" cy="213721"/>
          </a:xfrm>
          <a:prstGeom prst="rect">
            <a:avLst/>
          </a:prstGeom>
        </p:spPr>
        <p:txBody>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800" b="0" i="0" kern="1200">
                <a:solidFill>
                  <a:schemeClr val="bg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ja-JP" dirty="0"/>
              <a:t>[2]</a:t>
            </a:r>
            <a:endParaRPr kumimoji="1" lang="ja-JP" altLang="en-US" dirty="0"/>
          </a:p>
        </p:txBody>
      </p:sp>
    </p:spTree>
    <p:extLst>
      <p:ext uri="{BB962C8B-B14F-4D97-AF65-F5344CB8AC3E}">
        <p14:creationId xmlns:p14="http://schemas.microsoft.com/office/powerpoint/2010/main" val="4093059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927F036-CF90-CB4B-9122-AE605B3922A4}"/>
              </a:ext>
            </a:extLst>
          </p:cNvPr>
          <p:cNvSpPr>
            <a:spLocks noGrp="1"/>
          </p:cNvSpPr>
          <p:nvPr>
            <p:ph type="body" sz="quarter" idx="11"/>
          </p:nvPr>
        </p:nvSpPr>
        <p:spPr/>
        <p:txBody>
          <a:bodyPr/>
          <a:lstStyle/>
          <a:p>
            <a:r>
              <a:rPr kumimoji="1" lang="en-US" altLang="ja-JP" dirty="0"/>
              <a:t>17</a:t>
            </a:r>
            <a:endParaRPr kumimoji="1" lang="ja-JP" altLang="en-US"/>
          </a:p>
        </p:txBody>
      </p:sp>
      <p:sp>
        <p:nvSpPr>
          <p:cNvPr id="5" name="テキスト プレースホルダー 4">
            <a:extLst>
              <a:ext uri="{FF2B5EF4-FFF2-40B4-BE49-F238E27FC236}">
                <a16:creationId xmlns:a16="http://schemas.microsoft.com/office/drawing/2014/main" id="{984300EE-05EF-1F40-B713-3196F73EE28A}"/>
              </a:ext>
            </a:extLst>
          </p:cNvPr>
          <p:cNvSpPr>
            <a:spLocks noGrp="1"/>
          </p:cNvSpPr>
          <p:nvPr>
            <p:ph type="body" sz="quarter" idx="13"/>
          </p:nvPr>
        </p:nvSpPr>
        <p:spPr/>
        <p:txBody>
          <a:bodyPr/>
          <a:lstStyle/>
          <a:p>
            <a:r>
              <a:rPr kumimoji="1" lang="en-US" altLang="ja-JP" dirty="0"/>
              <a:t>[3]</a:t>
            </a:r>
            <a:r>
              <a:rPr kumimoji="1" lang="ja-JP" altLang="en-US" dirty="0"/>
              <a:t>：内閣府「みんなで作る地区防災計画」を基に作成</a:t>
            </a:r>
          </a:p>
          <a:p>
            <a:endParaRPr kumimoji="1" lang="ja-JP" altLang="en-US" dirty="0"/>
          </a:p>
        </p:txBody>
      </p:sp>
      <p:sp>
        <p:nvSpPr>
          <p:cNvPr id="19" name="テキスト プレースホルダー 3">
            <a:extLst>
              <a:ext uri="{FF2B5EF4-FFF2-40B4-BE49-F238E27FC236}">
                <a16:creationId xmlns:a16="http://schemas.microsoft.com/office/drawing/2014/main" id="{C033D694-BF37-0C4C-A0DA-0BD65640199C}"/>
              </a:ext>
            </a:extLst>
          </p:cNvPr>
          <p:cNvSpPr txBox="1">
            <a:spLocks/>
          </p:cNvSpPr>
          <p:nvPr/>
        </p:nvSpPr>
        <p:spPr>
          <a:xfrm>
            <a:off x="2292283" y="68428"/>
            <a:ext cx="5859258"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chemeClr val="tx1"/>
                </a:solidFill>
              </a:rPr>
              <a:t>いざというときに、これまで学んだことをより一層</a:t>
            </a:r>
            <a:endParaRPr kumimoji="1" lang="en-US" altLang="ja-JP" sz="1800" dirty="0">
              <a:solidFill>
                <a:schemeClr val="tx1"/>
              </a:solidFill>
            </a:endParaRPr>
          </a:p>
          <a:p>
            <a:pPr>
              <a:lnSpc>
                <a:spcPts val="2000"/>
              </a:lnSpc>
            </a:pPr>
            <a:r>
              <a:rPr kumimoji="1" lang="ja-JP" altLang="en-US">
                <a:solidFill>
                  <a:schemeClr val="tx1"/>
                </a:solidFill>
              </a:rPr>
              <a:t>実践できるようにするために</a:t>
            </a:r>
          </a:p>
        </p:txBody>
      </p:sp>
      <p:sp>
        <p:nvSpPr>
          <p:cNvPr id="20" name="テキスト ボックス 19">
            <a:extLst>
              <a:ext uri="{FF2B5EF4-FFF2-40B4-BE49-F238E27FC236}">
                <a16:creationId xmlns:a16="http://schemas.microsoft.com/office/drawing/2014/main" id="{10F27E1C-200C-144D-9D1C-1FBED1C4CBDC}"/>
              </a:ext>
            </a:extLst>
          </p:cNvPr>
          <p:cNvSpPr txBox="1"/>
          <p:nvPr/>
        </p:nvSpPr>
        <p:spPr>
          <a:xfrm>
            <a:off x="2355053" y="285597"/>
            <a:ext cx="755336" cy="246221"/>
          </a:xfrm>
          <a:prstGeom prst="rect">
            <a:avLst/>
          </a:prstGeom>
          <a:noFill/>
        </p:spPr>
        <p:txBody>
          <a:bodyPr wrap="none" rtlCol="0">
            <a:spAutoFit/>
          </a:bodyPr>
          <a:lstStyle/>
          <a:p>
            <a:pPr algn="ctr"/>
            <a:r>
              <a:rPr kumimoji="1" lang="ja-JP" altLang="en-US" sz="1000" dirty="0"/>
              <a:t>じっ  せん</a:t>
            </a:r>
          </a:p>
        </p:txBody>
      </p:sp>
      <p:sp>
        <p:nvSpPr>
          <p:cNvPr id="22" name="テキスト ボックス 21">
            <a:extLst>
              <a:ext uri="{FF2B5EF4-FFF2-40B4-BE49-F238E27FC236}">
                <a16:creationId xmlns:a16="http://schemas.microsoft.com/office/drawing/2014/main" id="{943D571A-A371-5049-9A0E-09A65439090C}"/>
              </a:ext>
            </a:extLst>
          </p:cNvPr>
          <p:cNvSpPr txBox="1"/>
          <p:nvPr/>
        </p:nvSpPr>
        <p:spPr>
          <a:xfrm>
            <a:off x="274168" y="124492"/>
            <a:ext cx="1116236" cy="892552"/>
          </a:xfrm>
          <a:prstGeom prst="rect">
            <a:avLst/>
          </a:prstGeom>
          <a:noFill/>
        </p:spPr>
        <p:txBody>
          <a:bodyPr wrap="square" rtlCol="0">
            <a:spAutoFit/>
          </a:bodyPr>
          <a:lstStyle/>
          <a:p>
            <a:pPr algn="ctr"/>
            <a:r>
              <a:rPr kumimoji="1" lang="ja-JP" altLang="en-US" sz="1200" b="1"/>
              <a:t>今後に向けた</a:t>
            </a:r>
            <a:endParaRPr kumimoji="1" lang="en-US" altLang="ja-JP" sz="1200" b="1" dirty="0"/>
          </a:p>
          <a:p>
            <a:pPr algn="ctr"/>
            <a:r>
              <a:rPr kumimoji="1" lang="ja-JP" altLang="en-US" sz="2800" b="1"/>
              <a:t>取組</a:t>
            </a:r>
          </a:p>
        </p:txBody>
      </p:sp>
      <p:sp>
        <p:nvSpPr>
          <p:cNvPr id="36" name="テキスト ボックス 35">
            <a:extLst>
              <a:ext uri="{FF2B5EF4-FFF2-40B4-BE49-F238E27FC236}">
                <a16:creationId xmlns:a16="http://schemas.microsoft.com/office/drawing/2014/main" id="{E5F9AE60-896F-F64F-9A22-6636E2E9302C}"/>
              </a:ext>
            </a:extLst>
          </p:cNvPr>
          <p:cNvSpPr txBox="1"/>
          <p:nvPr/>
        </p:nvSpPr>
        <p:spPr>
          <a:xfrm>
            <a:off x="1248013" y="985776"/>
            <a:ext cx="6647974" cy="291618"/>
          </a:xfrm>
          <a:prstGeom prst="rect">
            <a:avLst/>
          </a:prstGeom>
          <a:noFill/>
        </p:spPr>
        <p:txBody>
          <a:bodyPr wrap="none" rtlCol="0">
            <a:spAutoFit/>
          </a:bodyPr>
          <a:lstStyle/>
          <a:p>
            <a:pPr lvl="0" algn="ctr" defTabSz="914400" fontAlgn="t">
              <a:lnSpc>
                <a:spcPct val="90000"/>
              </a:lnSpc>
              <a:spcBef>
                <a:spcPts val="1000"/>
              </a:spcBef>
              <a:defRPr/>
            </a:pPr>
            <a:r>
              <a:rPr kumimoji="1" lang="ja-JP" altLang="en-US" sz="1400" b="1">
                <a:solidFill>
                  <a:srgbClr val="404040"/>
                </a:solidFill>
                <a:latin typeface="メイリオ" pitchFamily="50" charset="-128"/>
                <a:ea typeface="メイリオ" pitchFamily="50" charset="-128"/>
              </a:rPr>
              <a:t>あなたの命、あなたの大切な人の命を守るため、さらに取組をすすめてください</a:t>
            </a:r>
          </a:p>
        </p:txBody>
      </p:sp>
      <p:sp>
        <p:nvSpPr>
          <p:cNvPr id="2" name="テキスト ボックス 1">
            <a:extLst>
              <a:ext uri="{FF2B5EF4-FFF2-40B4-BE49-F238E27FC236}">
                <a16:creationId xmlns:a16="http://schemas.microsoft.com/office/drawing/2014/main" id="{CD25C90B-765E-4246-8230-CED1B255E3BF}"/>
              </a:ext>
            </a:extLst>
          </p:cNvPr>
          <p:cNvSpPr txBox="1"/>
          <p:nvPr/>
        </p:nvSpPr>
        <p:spPr>
          <a:xfrm>
            <a:off x="7777079" y="117032"/>
            <a:ext cx="748923" cy="769441"/>
          </a:xfrm>
          <a:prstGeom prst="rect">
            <a:avLst/>
          </a:prstGeom>
          <a:noFill/>
        </p:spPr>
        <p:txBody>
          <a:bodyPr wrap="none" rtlCol="0">
            <a:spAutoFit/>
          </a:bodyPr>
          <a:lstStyle/>
          <a:p>
            <a:r>
              <a:rPr kumimoji="1" lang="en-US" altLang="ja-JP" sz="4400" b="1" dirty="0"/>
              <a:t>②</a:t>
            </a:r>
            <a:endParaRPr kumimoji="1" lang="ja-JP" altLang="en-US" sz="4400" b="1"/>
          </a:p>
        </p:txBody>
      </p:sp>
      <p:sp>
        <p:nvSpPr>
          <p:cNvPr id="28" name="テキスト ボックス 27">
            <a:extLst>
              <a:ext uri="{FF2B5EF4-FFF2-40B4-BE49-F238E27FC236}">
                <a16:creationId xmlns:a16="http://schemas.microsoft.com/office/drawing/2014/main" id="{2DEF6B0A-2CD2-EC4D-82E1-46AC33FEF994}"/>
              </a:ext>
            </a:extLst>
          </p:cNvPr>
          <p:cNvSpPr txBox="1"/>
          <p:nvPr/>
        </p:nvSpPr>
        <p:spPr>
          <a:xfrm>
            <a:off x="731837" y="5990397"/>
            <a:ext cx="8053388" cy="584775"/>
          </a:xfrm>
          <a:prstGeom prst="rect">
            <a:avLst/>
          </a:prstGeom>
          <a:noFill/>
        </p:spPr>
        <p:txBody>
          <a:bodyPr wrap="square">
            <a:spAutoFit/>
          </a:bodyPr>
          <a:lstStyle/>
          <a:p>
            <a:pPr algn="ctr"/>
            <a:r>
              <a:rPr lang="ja-JP" altLang="en-US" sz="1600">
                <a:solidFill>
                  <a:srgbClr val="404040"/>
                </a:solidFill>
                <a:latin typeface="メイリオ" panose="020B0604030504040204" pitchFamily="50" charset="-128"/>
                <a:ea typeface="メイリオ" panose="020B0604030504040204" pitchFamily="50" charset="-128"/>
              </a:rPr>
              <a:t>（参考）内閣府「みんなで作る地区防災計画」</a:t>
            </a:r>
            <a:r>
              <a:rPr lang="en-US" altLang="ja-JP" sz="1600" dirty="0">
                <a:solidFill>
                  <a:srgbClr val="404040"/>
                </a:solidFill>
                <a:latin typeface="Arial" panose="020B0604020202020204" pitchFamily="34" charset="0"/>
                <a:ea typeface="メイリオ" panose="020B0604030504040204" pitchFamily="50" charset="-128"/>
                <a:cs typeface="Arial" panose="020B0604020202020204" pitchFamily="34" charset="0"/>
              </a:rPr>
              <a:t>http://</a:t>
            </a:r>
            <a:r>
              <a:rPr lang="en-US" altLang="ja-JP" sz="1600" dirty="0" err="1">
                <a:solidFill>
                  <a:srgbClr val="404040"/>
                </a:solidFill>
                <a:latin typeface="Arial" panose="020B0604020202020204" pitchFamily="34" charset="0"/>
                <a:ea typeface="メイリオ" panose="020B0604030504040204" pitchFamily="50" charset="-128"/>
                <a:cs typeface="Arial" panose="020B0604020202020204" pitchFamily="34" charset="0"/>
              </a:rPr>
              <a:t>www.bousai.go.jp</a:t>
            </a:r>
            <a:r>
              <a:rPr lang="en-US" altLang="ja-JP" sz="1600" dirty="0">
                <a:solidFill>
                  <a:srgbClr val="404040"/>
                </a:solidFill>
                <a:latin typeface="Arial" panose="020B0604020202020204" pitchFamily="34" charset="0"/>
                <a:ea typeface="メイリオ" panose="020B0604030504040204" pitchFamily="50" charset="-128"/>
                <a:cs typeface="Arial" panose="020B0604020202020204" pitchFamily="34" charset="0"/>
              </a:rPr>
              <a:t>/</a:t>
            </a:r>
            <a:r>
              <a:rPr lang="en-US" altLang="ja-JP" sz="1600" dirty="0" err="1">
                <a:solidFill>
                  <a:srgbClr val="404040"/>
                </a:solidFill>
                <a:latin typeface="Arial" panose="020B0604020202020204" pitchFamily="34" charset="0"/>
                <a:ea typeface="メイリオ" panose="020B0604030504040204" pitchFamily="50" charset="-128"/>
                <a:cs typeface="Arial" panose="020B0604020202020204" pitchFamily="34" charset="0"/>
              </a:rPr>
              <a:t>kyoiku</a:t>
            </a:r>
            <a:r>
              <a:rPr lang="en-US" altLang="ja-JP" sz="1600" dirty="0">
                <a:solidFill>
                  <a:srgbClr val="404040"/>
                </a:solidFill>
                <a:latin typeface="Arial" panose="020B0604020202020204" pitchFamily="34" charset="0"/>
                <a:ea typeface="メイリオ" panose="020B0604030504040204" pitchFamily="50" charset="-128"/>
                <a:cs typeface="Arial" panose="020B0604020202020204" pitchFamily="34" charset="0"/>
              </a:rPr>
              <a:t>/</a:t>
            </a:r>
            <a:r>
              <a:rPr lang="en-US" altLang="ja-JP" sz="1600" dirty="0" err="1">
                <a:solidFill>
                  <a:srgbClr val="404040"/>
                </a:solidFill>
                <a:latin typeface="Arial" panose="020B0604020202020204" pitchFamily="34" charset="0"/>
                <a:ea typeface="メイリオ" panose="020B0604030504040204" pitchFamily="50" charset="-128"/>
                <a:cs typeface="Arial" panose="020B0604020202020204" pitchFamily="34" charset="0"/>
              </a:rPr>
              <a:t>chikubousai</a:t>
            </a:r>
            <a:r>
              <a:rPr lang="en-US" altLang="ja-JP" sz="1600" dirty="0">
                <a:solidFill>
                  <a:srgbClr val="404040"/>
                </a:solidFill>
                <a:latin typeface="Arial" panose="020B0604020202020204" pitchFamily="34" charset="0"/>
                <a:ea typeface="メイリオ" panose="020B0604030504040204" pitchFamily="50" charset="-128"/>
                <a:cs typeface="Arial" panose="020B0604020202020204" pitchFamily="34" charset="0"/>
              </a:rPr>
              <a:t>/</a:t>
            </a:r>
            <a:endParaRPr lang="ja-JP" altLang="en-US" sz="1600">
              <a:solidFill>
                <a:srgbClr val="404040"/>
              </a:solidFill>
              <a:latin typeface="Arial" panose="020B0604020202020204" pitchFamily="34" charset="0"/>
              <a:ea typeface="メイリオ" panose="020B0604030504040204" pitchFamily="50" charset="-128"/>
              <a:cs typeface="Arial" panose="020B0604020202020204" pitchFamily="34" charset="0"/>
            </a:endParaRPr>
          </a:p>
        </p:txBody>
      </p:sp>
      <p:sp>
        <p:nvSpPr>
          <p:cNvPr id="29" name="正方形/長方形 28">
            <a:extLst>
              <a:ext uri="{FF2B5EF4-FFF2-40B4-BE49-F238E27FC236}">
                <a16:creationId xmlns:a16="http://schemas.microsoft.com/office/drawing/2014/main" id="{23B811A9-16DF-8B4C-A555-69E3B606325A}"/>
              </a:ext>
            </a:extLst>
          </p:cNvPr>
          <p:cNvSpPr/>
          <p:nvPr/>
        </p:nvSpPr>
        <p:spPr>
          <a:xfrm>
            <a:off x="4533246" y="3002866"/>
            <a:ext cx="4394579" cy="2823850"/>
          </a:xfrm>
          <a:prstGeom prst="rect">
            <a:avLst/>
          </a:prstGeom>
        </p:spPr>
        <p:txBody>
          <a:bodyPr wrap="square" lIns="0" rIns="0">
            <a:spAutoFit/>
          </a:bodyPr>
          <a:lstStyle/>
          <a:p>
            <a:pPr>
              <a:lnSpc>
                <a:spcPts val="2400"/>
              </a:lnSpc>
              <a:spcAft>
                <a:spcPts val="600"/>
              </a:spcAft>
            </a:pPr>
            <a:r>
              <a:rPr lang="en-US" altLang="ja-JP" dirty="0">
                <a:solidFill>
                  <a:srgbClr val="404040"/>
                </a:solidFill>
                <a:latin typeface="メイリオ" pitchFamily="50" charset="-128"/>
                <a:ea typeface="メイリオ" pitchFamily="50" charset="-128"/>
              </a:rPr>
              <a:t>【</a:t>
            </a:r>
            <a:r>
              <a:rPr lang="ja-JP" altLang="en-US" dirty="0">
                <a:solidFill>
                  <a:srgbClr val="404040"/>
                </a:solidFill>
                <a:latin typeface="メイリオ" pitchFamily="50" charset="-128"/>
                <a:ea typeface="メイリオ" pitchFamily="50" charset="-128"/>
              </a:rPr>
              <a:t>地区防災計画取組みの意義</a:t>
            </a:r>
            <a:r>
              <a:rPr lang="en-US" altLang="ja-JP" dirty="0">
                <a:solidFill>
                  <a:srgbClr val="404040"/>
                </a:solidFill>
                <a:latin typeface="メイリオ" pitchFamily="50" charset="-128"/>
                <a:ea typeface="メイリオ" pitchFamily="50" charset="-128"/>
              </a:rPr>
              <a:t>】</a:t>
            </a:r>
          </a:p>
          <a:p>
            <a:pPr marL="271463" indent="-271463">
              <a:lnSpc>
                <a:spcPts val="2400"/>
              </a:lnSpc>
              <a:spcAft>
                <a:spcPts val="600"/>
              </a:spcAft>
            </a:pPr>
            <a:r>
              <a:rPr lang="ja-JP" altLang="en-US" dirty="0">
                <a:solidFill>
                  <a:srgbClr val="404040"/>
                </a:solidFill>
                <a:latin typeface="メイリオ" pitchFamily="50" charset="-128"/>
                <a:ea typeface="メイリオ" pitchFamily="50" charset="-128"/>
              </a:rPr>
              <a:t> ・地区のルールを自ら決めて共有するとともに、実践的な訓練等を実施することで、自助・共助の意識が高まります。</a:t>
            </a:r>
            <a:endParaRPr lang="en-US" altLang="ja-JP" dirty="0">
              <a:solidFill>
                <a:srgbClr val="404040"/>
              </a:solidFill>
              <a:latin typeface="メイリオ" pitchFamily="50" charset="-128"/>
              <a:ea typeface="メイリオ" pitchFamily="50" charset="-128"/>
            </a:endParaRPr>
          </a:p>
          <a:p>
            <a:pPr marL="271463" indent="-271463">
              <a:lnSpc>
                <a:spcPts val="2400"/>
              </a:lnSpc>
              <a:spcAft>
                <a:spcPts val="1200"/>
              </a:spcAft>
            </a:pPr>
            <a:r>
              <a:rPr lang="ja-JP" altLang="en-US" dirty="0">
                <a:solidFill>
                  <a:srgbClr val="404040"/>
                </a:solidFill>
                <a:latin typeface="メイリオ" pitchFamily="50" charset="-128"/>
                <a:ea typeface="メイリオ" pitchFamily="50" charset="-128"/>
              </a:rPr>
              <a:t> ・住民参加型の取組みプロセスを通じて、地域の良好な関係づくり、地区の実情に応じたきめ細かい街づくりに寄与します。</a:t>
            </a:r>
            <a:endParaRPr lang="en-US" altLang="ja-JP" dirty="0">
              <a:solidFill>
                <a:srgbClr val="404040"/>
              </a:solidFill>
              <a:latin typeface="メイリオ" pitchFamily="50" charset="-128"/>
              <a:ea typeface="メイリオ" pitchFamily="50" charset="-128"/>
            </a:endParaRPr>
          </a:p>
          <a:p>
            <a:pPr algn="r">
              <a:lnSpc>
                <a:spcPts val="2400"/>
              </a:lnSpc>
              <a:spcAft>
                <a:spcPts val="1200"/>
              </a:spcAft>
            </a:pPr>
            <a:r>
              <a:rPr lang="ja-JP" altLang="en-US" sz="1000" dirty="0">
                <a:solidFill>
                  <a:srgbClr val="404040"/>
                </a:solidFill>
                <a:latin typeface="メイリオ" pitchFamily="50" charset="-128"/>
                <a:ea typeface="メイリオ" pitchFamily="50" charset="-128"/>
              </a:rPr>
              <a:t>内閣府</a:t>
            </a:r>
            <a:r>
              <a:rPr lang="en-US" altLang="ja-JP" sz="1000" dirty="0">
                <a:solidFill>
                  <a:srgbClr val="404040"/>
                </a:solidFill>
                <a:latin typeface="メイリオ" pitchFamily="50" charset="-128"/>
                <a:ea typeface="メイリオ" pitchFamily="50" charset="-128"/>
              </a:rPr>
              <a:t>｢</a:t>
            </a:r>
            <a:r>
              <a:rPr lang="ja-JP" altLang="en-US" sz="1000" dirty="0">
                <a:solidFill>
                  <a:srgbClr val="404040"/>
                </a:solidFill>
                <a:latin typeface="メイリオ" pitchFamily="50" charset="-128"/>
                <a:ea typeface="メイリオ" pitchFamily="50" charset="-128"/>
              </a:rPr>
              <a:t>水害・土砂災害から 家族と地域を守るには</a:t>
            </a:r>
            <a:r>
              <a:rPr lang="en-US" altLang="ja-JP" sz="1000" dirty="0">
                <a:solidFill>
                  <a:srgbClr val="404040"/>
                </a:solidFill>
                <a:latin typeface="メイリオ" pitchFamily="50" charset="-128"/>
                <a:ea typeface="メイリオ" pitchFamily="50" charset="-128"/>
              </a:rPr>
              <a:t>｣</a:t>
            </a:r>
            <a:r>
              <a:rPr lang="ja-JP" altLang="en-US" sz="1000" dirty="0">
                <a:solidFill>
                  <a:srgbClr val="404040"/>
                </a:solidFill>
                <a:latin typeface="メイリオ" pitchFamily="50" charset="-128"/>
                <a:ea typeface="メイリオ" pitchFamily="50" charset="-128"/>
              </a:rPr>
              <a:t>より</a:t>
            </a:r>
          </a:p>
        </p:txBody>
      </p:sp>
      <p:pic>
        <p:nvPicPr>
          <p:cNvPr id="30" name="Picture 1">
            <a:extLst>
              <a:ext uri="{FF2B5EF4-FFF2-40B4-BE49-F238E27FC236}">
                <a16:creationId xmlns:a16="http://schemas.microsoft.com/office/drawing/2014/main" id="{4AEBA2FE-D181-1744-8549-ECB5AF46BB73}"/>
              </a:ext>
            </a:extLst>
          </p:cNvPr>
          <p:cNvPicPr>
            <a:picLocks noChangeAspect="1" noChangeArrowheads="1"/>
          </p:cNvPicPr>
          <p:nvPr/>
        </p:nvPicPr>
        <p:blipFill>
          <a:blip r:embed="rId3" cstate="print"/>
          <a:srcRect/>
          <a:stretch>
            <a:fillRect/>
          </a:stretch>
        </p:blipFill>
        <p:spPr bwMode="auto">
          <a:xfrm>
            <a:off x="316257" y="2862522"/>
            <a:ext cx="4220960" cy="3071103"/>
          </a:xfrm>
          <a:prstGeom prst="rect">
            <a:avLst/>
          </a:prstGeom>
          <a:noFill/>
          <a:ln w="9525">
            <a:noFill/>
            <a:miter lim="800000"/>
            <a:headEnd/>
            <a:tailEnd/>
          </a:ln>
        </p:spPr>
      </p:pic>
      <p:grpSp>
        <p:nvGrpSpPr>
          <p:cNvPr id="31" name="グループ化 30">
            <a:extLst>
              <a:ext uri="{FF2B5EF4-FFF2-40B4-BE49-F238E27FC236}">
                <a16:creationId xmlns:a16="http://schemas.microsoft.com/office/drawing/2014/main" id="{98BF281C-709D-2147-B6A5-44E358AB0B76}"/>
              </a:ext>
            </a:extLst>
          </p:cNvPr>
          <p:cNvGrpSpPr/>
          <p:nvPr/>
        </p:nvGrpSpPr>
        <p:grpSpPr>
          <a:xfrm>
            <a:off x="622946" y="1286845"/>
            <a:ext cx="7981672" cy="720535"/>
            <a:chOff x="622946" y="1111211"/>
            <a:chExt cx="7981672" cy="720535"/>
          </a:xfrm>
        </p:grpSpPr>
        <p:sp>
          <p:nvSpPr>
            <p:cNvPr id="32" name="正方形/長方形 31">
              <a:extLst>
                <a:ext uri="{FF2B5EF4-FFF2-40B4-BE49-F238E27FC236}">
                  <a16:creationId xmlns:a16="http://schemas.microsoft.com/office/drawing/2014/main" id="{D5A0529D-4DA7-404D-B48B-34F5606FA77A}"/>
                </a:ext>
              </a:extLst>
            </p:cNvPr>
            <p:cNvSpPr/>
            <p:nvPr/>
          </p:nvSpPr>
          <p:spPr>
            <a:xfrm>
              <a:off x="622946" y="1148482"/>
              <a:ext cx="7981672" cy="683264"/>
            </a:xfrm>
            <a:prstGeom prst="rect">
              <a:avLst/>
            </a:prstGeom>
          </p:spPr>
          <p:txBody>
            <a:bodyPr wrap="none">
              <a:spAutoFit/>
            </a:bodyPr>
            <a:lstStyle/>
            <a:p>
              <a:pPr algn="ctr">
                <a:lnSpc>
                  <a:spcPct val="120000"/>
                </a:lnSpc>
              </a:pPr>
              <a:r>
                <a:rPr lang="ja-JP" altLang="en-US" sz="3200" b="1">
                  <a:solidFill>
                    <a:srgbClr val="404040"/>
                  </a:solidFill>
                  <a:latin typeface="メイリオ" pitchFamily="50" charset="-128"/>
                  <a:ea typeface="メイリオ" pitchFamily="50" charset="-128"/>
                </a:rPr>
                <a:t>地域コミュニティにおける</a:t>
              </a:r>
              <a:r>
                <a:rPr lang="en-US" altLang="ja-JP" sz="3200" b="1">
                  <a:solidFill>
                    <a:srgbClr val="404040"/>
                  </a:solidFill>
                  <a:latin typeface="メイリオ" pitchFamily="50" charset="-128"/>
                  <a:ea typeface="メイリオ" pitchFamily="50" charset="-128"/>
                </a:rPr>
                <a:t>｢</a:t>
              </a:r>
              <a:r>
                <a:rPr lang="ja-JP" altLang="en-US" sz="3200" b="1">
                  <a:solidFill>
                    <a:srgbClr val="404040"/>
                  </a:solidFill>
                  <a:latin typeface="メイリオ" pitchFamily="50" charset="-128"/>
                  <a:ea typeface="メイリオ" pitchFamily="50" charset="-128"/>
                </a:rPr>
                <a:t>地区防災計画</a:t>
              </a:r>
              <a:r>
                <a:rPr lang="en-US" altLang="ja-JP" sz="3200" b="1">
                  <a:solidFill>
                    <a:srgbClr val="404040"/>
                  </a:solidFill>
                  <a:latin typeface="メイリオ" pitchFamily="50" charset="-128"/>
                  <a:ea typeface="メイリオ" pitchFamily="50" charset="-128"/>
                </a:rPr>
                <a:t>｣</a:t>
              </a:r>
            </a:p>
          </p:txBody>
        </p:sp>
        <p:sp>
          <p:nvSpPr>
            <p:cNvPr id="33" name="テキスト ボックス 32">
              <a:extLst>
                <a:ext uri="{FF2B5EF4-FFF2-40B4-BE49-F238E27FC236}">
                  <a16:creationId xmlns:a16="http://schemas.microsoft.com/office/drawing/2014/main" id="{296D3ACF-07EE-074B-B3F8-723142DF601D}"/>
                </a:ext>
              </a:extLst>
            </p:cNvPr>
            <p:cNvSpPr txBox="1"/>
            <p:nvPr/>
          </p:nvSpPr>
          <p:spPr>
            <a:xfrm>
              <a:off x="930362" y="1111211"/>
              <a:ext cx="538609" cy="153888"/>
            </a:xfrm>
            <a:prstGeom prst="rect">
              <a:avLst/>
            </a:prstGeom>
            <a:noFill/>
          </p:spPr>
          <p:txBody>
            <a:bodyPr wrap="none" lIns="0" tIns="0" rIns="0" bIns="0" rtlCol="0">
              <a:spAutoFit/>
            </a:bodyPr>
            <a:lstStyle/>
            <a:p>
              <a:pPr>
                <a:lnSpc>
                  <a:spcPts val="1200"/>
                </a:lnSpc>
              </a:pPr>
              <a:r>
                <a:rPr kumimoji="1" lang="ja-JP" altLang="en-US" sz="900" dirty="0">
                  <a:solidFill>
                    <a:srgbClr val="404040"/>
                  </a:solidFill>
                  <a:latin typeface="メイリオ" panose="020B0604030504040204" pitchFamily="50" charset="-128"/>
                  <a:ea typeface="メイリオ" panose="020B0604030504040204" pitchFamily="50" charset="-128"/>
                </a:rPr>
                <a:t>ち     いき</a:t>
              </a:r>
            </a:p>
          </p:txBody>
        </p:sp>
        <p:sp>
          <p:nvSpPr>
            <p:cNvPr id="34" name="テキスト ボックス 33">
              <a:extLst>
                <a:ext uri="{FF2B5EF4-FFF2-40B4-BE49-F238E27FC236}">
                  <a16:creationId xmlns:a16="http://schemas.microsoft.com/office/drawing/2014/main" id="{090325B8-4F32-B043-8D48-3DBBAFADDC61}"/>
                </a:ext>
              </a:extLst>
            </p:cNvPr>
            <p:cNvSpPr txBox="1"/>
            <p:nvPr/>
          </p:nvSpPr>
          <p:spPr>
            <a:xfrm>
              <a:off x="5973544" y="1111211"/>
              <a:ext cx="2231380" cy="153888"/>
            </a:xfrm>
            <a:prstGeom prst="rect">
              <a:avLst/>
            </a:prstGeom>
            <a:noFill/>
          </p:spPr>
          <p:txBody>
            <a:bodyPr wrap="none" lIns="0" tIns="0" rIns="0" bIns="0" rtlCol="0">
              <a:spAutoFit/>
            </a:bodyPr>
            <a:lstStyle/>
            <a:p>
              <a:pPr>
                <a:lnSpc>
                  <a:spcPts val="1200"/>
                </a:lnSpc>
              </a:pPr>
              <a:r>
                <a:rPr kumimoji="1" lang="ja-JP" altLang="en-US" sz="900" dirty="0">
                  <a:solidFill>
                    <a:srgbClr val="404040"/>
                  </a:solidFill>
                  <a:latin typeface="メイリオ" panose="020B0604030504040204" pitchFamily="50" charset="-128"/>
                  <a:ea typeface="メイリオ" panose="020B0604030504040204" pitchFamily="50" charset="-128"/>
                </a:rPr>
                <a:t>ち        く      ぼう    さい    けい      かく</a:t>
              </a:r>
            </a:p>
          </p:txBody>
        </p:sp>
      </p:grpSp>
      <p:grpSp>
        <p:nvGrpSpPr>
          <p:cNvPr id="35" name="グループ化 34">
            <a:extLst>
              <a:ext uri="{FF2B5EF4-FFF2-40B4-BE49-F238E27FC236}">
                <a16:creationId xmlns:a16="http://schemas.microsoft.com/office/drawing/2014/main" id="{CDEA94E3-54F9-C142-846E-BDB1D301B219}"/>
              </a:ext>
            </a:extLst>
          </p:cNvPr>
          <p:cNvGrpSpPr/>
          <p:nvPr/>
        </p:nvGrpSpPr>
        <p:grpSpPr>
          <a:xfrm>
            <a:off x="585786" y="1985682"/>
            <a:ext cx="8115302" cy="1029476"/>
            <a:chOff x="585786" y="1810048"/>
            <a:chExt cx="8115302" cy="1029476"/>
          </a:xfrm>
        </p:grpSpPr>
        <p:sp>
          <p:nvSpPr>
            <p:cNvPr id="43" name="正方形/長方形 42">
              <a:extLst>
                <a:ext uri="{FF2B5EF4-FFF2-40B4-BE49-F238E27FC236}">
                  <a16:creationId xmlns:a16="http://schemas.microsoft.com/office/drawing/2014/main" id="{5B904F35-7A5C-C243-9E76-DCB364AC117D}"/>
                </a:ext>
              </a:extLst>
            </p:cNvPr>
            <p:cNvSpPr/>
            <p:nvPr/>
          </p:nvSpPr>
          <p:spPr>
            <a:xfrm>
              <a:off x="585786" y="1810048"/>
              <a:ext cx="8115302" cy="1029476"/>
            </a:xfrm>
            <a:prstGeom prst="rect">
              <a:avLst/>
            </a:prstGeom>
            <a:ln>
              <a:solidFill>
                <a:schemeClr val="tx1"/>
              </a:solidFill>
            </a:ln>
          </p:spPr>
          <p:txBody>
            <a:bodyPr wrap="square" bIns="288000" anchor="b">
              <a:spAutoFit/>
            </a:bodyPr>
            <a:lstStyle/>
            <a:p>
              <a:pPr indent="17463" fontAlgn="t">
                <a:lnSpc>
                  <a:spcPts val="2700"/>
                </a:lnSpc>
              </a:pPr>
              <a:r>
                <a:rPr lang="ja-JP" altLang="en-US" sz="2000" b="1" dirty="0">
                  <a:solidFill>
                    <a:srgbClr val="404040"/>
                  </a:solidFill>
                  <a:latin typeface="メイリオ" pitchFamily="50" charset="-128"/>
                  <a:ea typeface="メイリオ" pitchFamily="50" charset="-128"/>
                </a:rPr>
                <a:t>地区防災計画とは、住民等がお互いに支援し合う共助の活動内容であって、当該地区に必要なものを自由に記載できる計画です。</a:t>
              </a:r>
            </a:p>
          </p:txBody>
        </p:sp>
        <p:sp>
          <p:nvSpPr>
            <p:cNvPr id="50" name="正方形/長方形 49">
              <a:extLst>
                <a:ext uri="{FF2B5EF4-FFF2-40B4-BE49-F238E27FC236}">
                  <a16:creationId xmlns:a16="http://schemas.microsoft.com/office/drawing/2014/main" id="{5AF429F1-9B84-D045-99CC-FD5F92D91927}"/>
                </a:ext>
              </a:extLst>
            </p:cNvPr>
            <p:cNvSpPr/>
            <p:nvPr/>
          </p:nvSpPr>
          <p:spPr>
            <a:xfrm>
              <a:off x="5376207" y="2582855"/>
              <a:ext cx="3134191" cy="246221"/>
            </a:xfrm>
            <a:prstGeom prst="rect">
              <a:avLst/>
            </a:prstGeom>
          </p:spPr>
          <p:txBody>
            <a:bodyPr wrap="none">
              <a:spAutoFit/>
            </a:bodyPr>
            <a:lstStyle/>
            <a:p>
              <a:r>
                <a:rPr lang="ja-JP" altLang="en-US" sz="1000" dirty="0">
                  <a:latin typeface="メイリオ" pitchFamily="50" charset="-128"/>
                  <a:ea typeface="メイリオ" pitchFamily="50" charset="-128"/>
                </a:rPr>
                <a:t>内閣府「地区防災計画の素案作成支援ガイド」より</a:t>
              </a:r>
            </a:p>
          </p:txBody>
        </p:sp>
        <p:sp>
          <p:nvSpPr>
            <p:cNvPr id="57" name="テキスト ボックス 56">
              <a:extLst>
                <a:ext uri="{FF2B5EF4-FFF2-40B4-BE49-F238E27FC236}">
                  <a16:creationId xmlns:a16="http://schemas.microsoft.com/office/drawing/2014/main" id="{AF76827A-0E7E-8C46-824A-E9FCF6BC495C}"/>
                </a:ext>
              </a:extLst>
            </p:cNvPr>
            <p:cNvSpPr txBox="1"/>
            <p:nvPr/>
          </p:nvSpPr>
          <p:spPr>
            <a:xfrm>
              <a:off x="762554" y="1814328"/>
              <a:ext cx="7282443"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ち      </a:t>
              </a:r>
              <a:r>
                <a:rPr lang="ja-JP" altLang="en-US" sz="700" dirty="0">
                  <a:solidFill>
                    <a:srgbClr val="404040"/>
                  </a:solidFill>
                  <a:latin typeface="メイリオ" panose="020B0604030504040204" pitchFamily="50" charset="-128"/>
                  <a:ea typeface="メイリオ" panose="020B0604030504040204" pitchFamily="50" charset="-128"/>
                </a:rPr>
                <a:t>く    ぼう  さい  けい   かく                           じゅう みん  とう                   たが                     し    えん             あ            きょうじょ           かつ  どう   ない  よう</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3D3460BC-87A4-CE4B-9299-767ED1394FB3}"/>
                </a:ext>
              </a:extLst>
            </p:cNvPr>
            <p:cNvSpPr txBox="1"/>
            <p:nvPr/>
          </p:nvSpPr>
          <p:spPr>
            <a:xfrm>
              <a:off x="1731768" y="2164969"/>
              <a:ext cx="5267468" cy="142347"/>
            </a:xfrm>
            <a:prstGeom prst="rect">
              <a:avLst/>
            </a:prstGeom>
            <a:noFill/>
          </p:spPr>
          <p:txBody>
            <a:bodyPr wrap="none" lIns="0" tIns="0" rIns="0" bIns="0" rtlCol="0">
              <a:spAutoFit/>
            </a:bodyPr>
            <a:lstStyle/>
            <a:p>
              <a:pPr>
                <a:lnSpc>
                  <a:spcPts val="1200"/>
                </a:lnSpc>
              </a:pPr>
              <a:r>
                <a:rPr lang="ja-JP" altLang="en-US" sz="700" dirty="0">
                  <a:solidFill>
                    <a:srgbClr val="404040"/>
                  </a:solidFill>
                  <a:latin typeface="メイリオ" panose="020B0604030504040204" pitchFamily="50" charset="-128"/>
                  <a:ea typeface="メイリオ" panose="020B0604030504040204" pitchFamily="50" charset="-128"/>
                </a:rPr>
                <a:t>とう   がい   ち      く            ひつ  よう                                      じ    ゆう            き    さい                            けい   かく</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grpSp>
      <p:grpSp>
        <p:nvGrpSpPr>
          <p:cNvPr id="59" name="グループ化 58">
            <a:extLst>
              <a:ext uri="{FF2B5EF4-FFF2-40B4-BE49-F238E27FC236}">
                <a16:creationId xmlns:a16="http://schemas.microsoft.com/office/drawing/2014/main" id="{6C99B76B-1A16-DF45-913E-EF06B93C10A2}"/>
              </a:ext>
            </a:extLst>
          </p:cNvPr>
          <p:cNvGrpSpPr/>
          <p:nvPr/>
        </p:nvGrpSpPr>
        <p:grpSpPr>
          <a:xfrm>
            <a:off x="4810489" y="2944291"/>
            <a:ext cx="3917571" cy="2129236"/>
            <a:chOff x="4821947" y="2987251"/>
            <a:chExt cx="3917571" cy="2129236"/>
          </a:xfrm>
        </p:grpSpPr>
        <p:sp>
          <p:nvSpPr>
            <p:cNvPr id="60" name="テキスト ボックス 59">
              <a:extLst>
                <a:ext uri="{FF2B5EF4-FFF2-40B4-BE49-F238E27FC236}">
                  <a16:creationId xmlns:a16="http://schemas.microsoft.com/office/drawing/2014/main" id="{9317E0BC-155D-F547-A469-0141B5867DB3}"/>
                </a:ext>
              </a:extLst>
            </p:cNvPr>
            <p:cNvSpPr txBox="1"/>
            <p:nvPr/>
          </p:nvSpPr>
          <p:spPr>
            <a:xfrm>
              <a:off x="4853871" y="2987251"/>
              <a:ext cx="2625719"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ち    く   ぼう  さい  けい かく  とり   く                    い     ぎ</a:t>
              </a:r>
            </a:p>
          </p:txBody>
        </p:sp>
        <p:sp>
          <p:nvSpPr>
            <p:cNvPr id="61" name="テキスト ボックス 60">
              <a:extLst>
                <a:ext uri="{FF2B5EF4-FFF2-40B4-BE49-F238E27FC236}">
                  <a16:creationId xmlns:a16="http://schemas.microsoft.com/office/drawing/2014/main" id="{BB9C6F67-891E-3847-B033-147685CF6743}"/>
                </a:ext>
              </a:extLst>
            </p:cNvPr>
            <p:cNvSpPr txBox="1"/>
            <p:nvPr/>
          </p:nvSpPr>
          <p:spPr>
            <a:xfrm>
              <a:off x="4939159" y="3377112"/>
              <a:ext cx="3119444"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ち    く                                       </a:t>
              </a:r>
              <a:r>
                <a:rPr lang="ja-JP" altLang="en-US" sz="700" dirty="0">
                  <a:solidFill>
                    <a:srgbClr val="404040"/>
                  </a:solidFill>
                  <a:latin typeface="メイリオ" panose="020B0604030504040204" pitchFamily="50" charset="-128"/>
                  <a:ea typeface="メイリオ" panose="020B0604030504040204" pitchFamily="50" charset="-128"/>
                </a:rPr>
                <a:t>みずか         き                  きょうゆう</a:t>
              </a:r>
              <a:endParaRPr kumimoji="1" lang="ja-JP" altLang="en-US" sz="700" dirty="0">
                <a:solidFill>
                  <a:srgbClr val="404040"/>
                </a:solidFill>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61E4F285-A7D8-694D-9579-83C3E3C20934}"/>
                </a:ext>
              </a:extLst>
            </p:cNvPr>
            <p:cNvSpPr txBox="1"/>
            <p:nvPr/>
          </p:nvSpPr>
          <p:spPr>
            <a:xfrm>
              <a:off x="5768683" y="3680185"/>
              <a:ext cx="2199320"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じっ せん てき          くん  れん とう         じっ    し</a:t>
              </a:r>
            </a:p>
          </p:txBody>
        </p:sp>
        <p:sp>
          <p:nvSpPr>
            <p:cNvPr id="63" name="テキスト ボックス 62">
              <a:extLst>
                <a:ext uri="{FF2B5EF4-FFF2-40B4-BE49-F238E27FC236}">
                  <a16:creationId xmlns:a16="http://schemas.microsoft.com/office/drawing/2014/main" id="{80AC5189-7C57-F44E-9A19-C3901306E15A}"/>
                </a:ext>
              </a:extLst>
            </p:cNvPr>
            <p:cNvSpPr txBox="1"/>
            <p:nvPr/>
          </p:nvSpPr>
          <p:spPr>
            <a:xfrm>
              <a:off x="5339004" y="3983258"/>
              <a:ext cx="2202526"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じ   じょ        きょうじょ           い   しき         たか</a:t>
              </a:r>
            </a:p>
          </p:txBody>
        </p:sp>
        <p:sp>
          <p:nvSpPr>
            <p:cNvPr id="64" name="テキスト ボックス 63">
              <a:extLst>
                <a:ext uri="{FF2B5EF4-FFF2-40B4-BE49-F238E27FC236}">
                  <a16:creationId xmlns:a16="http://schemas.microsoft.com/office/drawing/2014/main" id="{CD01D68E-FB92-5E4D-9008-8C7743C1E985}"/>
                </a:ext>
              </a:extLst>
            </p:cNvPr>
            <p:cNvSpPr txBox="1"/>
            <p:nvPr/>
          </p:nvSpPr>
          <p:spPr>
            <a:xfrm>
              <a:off x="4821947" y="4356559"/>
              <a:ext cx="3448060"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じゅうみん  さん   か   がた         とり    く                                                つう</a:t>
              </a:r>
            </a:p>
          </p:txBody>
        </p:sp>
        <p:sp>
          <p:nvSpPr>
            <p:cNvPr id="65" name="テキスト ボックス 64">
              <a:extLst>
                <a:ext uri="{FF2B5EF4-FFF2-40B4-BE49-F238E27FC236}">
                  <a16:creationId xmlns:a16="http://schemas.microsoft.com/office/drawing/2014/main" id="{8B5F54CD-8C61-5645-BA09-51D230ACF700}"/>
                </a:ext>
              </a:extLst>
            </p:cNvPr>
            <p:cNvSpPr txBox="1"/>
            <p:nvPr/>
          </p:nvSpPr>
          <p:spPr>
            <a:xfrm>
              <a:off x="4871471" y="4654392"/>
              <a:ext cx="3868047"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ち    いき       りょうこう          かん  けい                                 ち     く          じつ じょう</a:t>
              </a:r>
            </a:p>
          </p:txBody>
        </p:sp>
        <p:sp>
          <p:nvSpPr>
            <p:cNvPr id="66" name="テキスト ボックス 65">
              <a:extLst>
                <a:ext uri="{FF2B5EF4-FFF2-40B4-BE49-F238E27FC236}">
                  <a16:creationId xmlns:a16="http://schemas.microsoft.com/office/drawing/2014/main" id="{1190CD0E-EBCC-6849-A8EA-2149D46B9CE7}"/>
                </a:ext>
              </a:extLst>
            </p:cNvPr>
            <p:cNvSpPr txBox="1"/>
            <p:nvPr/>
          </p:nvSpPr>
          <p:spPr>
            <a:xfrm>
              <a:off x="4833041" y="4974140"/>
              <a:ext cx="3367910" cy="142347"/>
            </a:xfrm>
            <a:prstGeom prst="rect">
              <a:avLst/>
            </a:prstGeom>
            <a:noFill/>
          </p:spPr>
          <p:txBody>
            <a:bodyPr wrap="none" lIns="0" tIns="0" rIns="0" bIns="0" rtlCol="0">
              <a:spAutoFit/>
            </a:bodyPr>
            <a:lstStyle/>
            <a:p>
              <a:pPr>
                <a:lnSpc>
                  <a:spcPts val="1200"/>
                </a:lnSpc>
              </a:pPr>
              <a:r>
                <a:rPr kumimoji="1" lang="ja-JP" altLang="en-US" sz="700" dirty="0">
                  <a:solidFill>
                    <a:srgbClr val="404040"/>
                  </a:solidFill>
                  <a:latin typeface="メイリオ" panose="020B0604030504040204" pitchFamily="50" charset="-128"/>
                  <a:ea typeface="メイリオ" panose="020B0604030504040204" pitchFamily="50" charset="-128"/>
                </a:rPr>
                <a:t>おう                                こま                 まち                                 き     よ</a:t>
              </a:r>
            </a:p>
          </p:txBody>
        </p:sp>
      </p:grpSp>
      <p:sp>
        <p:nvSpPr>
          <p:cNvPr id="37" name="テキスト プレースホルダー 3">
            <a:extLst>
              <a:ext uri="{FF2B5EF4-FFF2-40B4-BE49-F238E27FC236}">
                <a16:creationId xmlns:a16="http://schemas.microsoft.com/office/drawing/2014/main" id="{DF33E775-CFEC-451E-8B5F-AFB51A86474D}"/>
              </a:ext>
            </a:extLst>
          </p:cNvPr>
          <p:cNvSpPr txBox="1">
            <a:spLocks/>
          </p:cNvSpPr>
          <p:nvPr/>
        </p:nvSpPr>
        <p:spPr>
          <a:xfrm>
            <a:off x="531257" y="5915068"/>
            <a:ext cx="399105" cy="213721"/>
          </a:xfrm>
          <a:prstGeom prst="rect">
            <a:avLst/>
          </a:prstGeom>
        </p:spPr>
        <p:txBody>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800" b="0" i="0" kern="1200">
                <a:solidFill>
                  <a:schemeClr val="bg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ja-JP" dirty="0"/>
              <a:t>[3]</a:t>
            </a:r>
            <a:endParaRPr kumimoji="1" lang="ja-JP" altLang="en-US" dirty="0"/>
          </a:p>
        </p:txBody>
      </p:sp>
    </p:spTree>
    <p:extLst>
      <p:ext uri="{BB962C8B-B14F-4D97-AF65-F5344CB8AC3E}">
        <p14:creationId xmlns:p14="http://schemas.microsoft.com/office/powerpoint/2010/main" val="1483500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25BE775-F7CE-9B4C-BB49-4214EB16C009}"/>
              </a:ext>
            </a:extLst>
          </p:cNvPr>
          <p:cNvSpPr>
            <a:spLocks noGrp="1"/>
          </p:cNvSpPr>
          <p:nvPr>
            <p:ph type="body" sz="quarter" idx="10"/>
          </p:nvPr>
        </p:nvSpPr>
        <p:spPr/>
        <p:txBody>
          <a:bodyPr/>
          <a:lstStyle/>
          <a:p>
            <a:r>
              <a:rPr kumimoji="1" lang="ja-JP" altLang="en-US" dirty="0">
                <a:solidFill>
                  <a:srgbClr val="404040"/>
                </a:solidFill>
              </a:rPr>
              <a:t>おわりに</a:t>
            </a:r>
          </a:p>
        </p:txBody>
      </p:sp>
      <p:sp>
        <p:nvSpPr>
          <p:cNvPr id="4" name="テキスト プレースホルダー 3">
            <a:extLst>
              <a:ext uri="{FF2B5EF4-FFF2-40B4-BE49-F238E27FC236}">
                <a16:creationId xmlns:a16="http://schemas.microsoft.com/office/drawing/2014/main" id="{575E8754-828F-7D41-9810-2AB46A5C53C6}"/>
              </a:ext>
            </a:extLst>
          </p:cNvPr>
          <p:cNvSpPr>
            <a:spLocks noGrp="1"/>
          </p:cNvSpPr>
          <p:nvPr>
            <p:ph type="body" sz="quarter" idx="12"/>
          </p:nvPr>
        </p:nvSpPr>
        <p:spPr>
          <a:xfrm>
            <a:off x="2067791" y="2298849"/>
            <a:ext cx="6618691" cy="2611120"/>
          </a:xfrm>
        </p:spPr>
        <p:txBody>
          <a:bodyPr/>
          <a:lstStyle/>
          <a:p>
            <a:pPr algn="l">
              <a:lnSpc>
                <a:spcPts val="2400"/>
              </a:lnSpc>
            </a:pPr>
            <a:r>
              <a:rPr kumimoji="1" lang="ja-JP" altLang="en-US" dirty="0">
                <a:solidFill>
                  <a:srgbClr val="404040"/>
                </a:solidFill>
              </a:rPr>
              <a:t>〇「自らの命は自らが守る」という</a:t>
            </a:r>
            <a:endParaRPr kumimoji="1" lang="en-US" altLang="ja-JP" dirty="0">
              <a:solidFill>
                <a:srgbClr val="404040"/>
              </a:solidFill>
            </a:endParaRPr>
          </a:p>
          <a:p>
            <a:pPr algn="l">
              <a:lnSpc>
                <a:spcPts val="2400"/>
              </a:lnSpc>
            </a:pPr>
            <a:r>
              <a:rPr kumimoji="1" lang="ja-JP" altLang="en-US" dirty="0">
                <a:solidFill>
                  <a:srgbClr val="404040"/>
                </a:solidFill>
              </a:rPr>
              <a:t>　</a:t>
            </a:r>
            <a:r>
              <a:rPr kumimoji="1" lang="en-US" altLang="ja-JP" dirty="0">
                <a:solidFill>
                  <a:srgbClr val="404040"/>
                </a:solidFill>
              </a:rPr>
              <a:t> </a:t>
            </a:r>
            <a:r>
              <a:rPr kumimoji="1" lang="ja-JP" altLang="en-US" dirty="0">
                <a:solidFill>
                  <a:srgbClr val="404040"/>
                </a:solidFill>
              </a:rPr>
              <a:t>意識を持ち、自らの判断で早めに</a:t>
            </a:r>
            <a:endParaRPr kumimoji="1" lang="en-US" altLang="ja-JP" dirty="0">
              <a:solidFill>
                <a:srgbClr val="404040"/>
              </a:solidFill>
            </a:endParaRPr>
          </a:p>
          <a:p>
            <a:pPr algn="l">
              <a:lnSpc>
                <a:spcPts val="2400"/>
              </a:lnSpc>
            </a:pPr>
            <a:r>
              <a:rPr kumimoji="1" lang="ja-JP" altLang="en-US" dirty="0">
                <a:solidFill>
                  <a:srgbClr val="404040"/>
                </a:solidFill>
              </a:rPr>
              <a:t>　</a:t>
            </a:r>
            <a:r>
              <a:rPr kumimoji="1" lang="en-US" altLang="ja-JP" dirty="0">
                <a:solidFill>
                  <a:srgbClr val="404040"/>
                </a:solidFill>
              </a:rPr>
              <a:t> </a:t>
            </a:r>
            <a:r>
              <a:rPr kumimoji="1" lang="ja-JP" altLang="en-US" dirty="0">
                <a:solidFill>
                  <a:srgbClr val="404040"/>
                </a:solidFill>
              </a:rPr>
              <a:t>避難を行う！</a:t>
            </a:r>
            <a:endParaRPr kumimoji="1" lang="en-US" altLang="ja-JP" dirty="0">
              <a:solidFill>
                <a:srgbClr val="404040"/>
              </a:solidFill>
            </a:endParaRPr>
          </a:p>
          <a:p>
            <a:pPr algn="l">
              <a:lnSpc>
                <a:spcPts val="2400"/>
              </a:lnSpc>
            </a:pPr>
            <a:r>
              <a:rPr lang="ja-JP" altLang="en-US" dirty="0">
                <a:solidFill>
                  <a:srgbClr val="404040"/>
                </a:solidFill>
                <a:latin typeface="メイリオ" pitchFamily="50" charset="-128"/>
                <a:ea typeface="メイリオ" pitchFamily="50" charset="-128"/>
              </a:rPr>
              <a:t>〇</a:t>
            </a:r>
            <a:r>
              <a:rPr lang="en-US" altLang="ja-JP" dirty="0">
                <a:solidFill>
                  <a:srgbClr val="404040"/>
                </a:solidFill>
                <a:latin typeface="メイリオ" pitchFamily="50" charset="-128"/>
                <a:ea typeface="メイリオ" pitchFamily="50" charset="-128"/>
              </a:rPr>
              <a:t> </a:t>
            </a:r>
            <a:r>
              <a:rPr lang="ja-JP" altLang="en-US" dirty="0">
                <a:solidFill>
                  <a:srgbClr val="404040"/>
                </a:solidFill>
                <a:latin typeface="メイリオ" pitchFamily="50" charset="-128"/>
                <a:ea typeface="メイリオ" pitchFamily="50" charset="-128"/>
              </a:rPr>
              <a:t>日ごろから、「災害リスク」と</a:t>
            </a:r>
            <a:endParaRPr lang="en-US" altLang="ja-JP" dirty="0">
              <a:solidFill>
                <a:srgbClr val="404040"/>
              </a:solidFill>
              <a:latin typeface="メイリオ" pitchFamily="50" charset="-128"/>
              <a:ea typeface="メイリオ" pitchFamily="50" charset="-128"/>
            </a:endParaRPr>
          </a:p>
          <a:p>
            <a:pPr algn="l">
              <a:lnSpc>
                <a:spcPts val="2400"/>
              </a:lnSpc>
            </a:pPr>
            <a:r>
              <a:rPr lang="ja-JP" altLang="en-US" dirty="0">
                <a:solidFill>
                  <a:srgbClr val="404040"/>
                </a:solidFill>
                <a:latin typeface="メイリオ" pitchFamily="50" charset="-128"/>
                <a:ea typeface="メイリオ" pitchFamily="50" charset="-128"/>
              </a:rPr>
              <a:t>　「とるべき避難行動」の</a:t>
            </a:r>
            <a:endParaRPr lang="en-US" altLang="ja-JP" dirty="0">
              <a:solidFill>
                <a:srgbClr val="404040"/>
              </a:solidFill>
              <a:latin typeface="メイリオ" pitchFamily="50" charset="-128"/>
              <a:ea typeface="メイリオ" pitchFamily="50" charset="-128"/>
            </a:endParaRPr>
          </a:p>
          <a:p>
            <a:pPr algn="l">
              <a:lnSpc>
                <a:spcPts val="2400"/>
              </a:lnSpc>
            </a:pPr>
            <a:r>
              <a:rPr lang="ja-JP" altLang="en-US" dirty="0">
                <a:solidFill>
                  <a:srgbClr val="404040"/>
                </a:solidFill>
                <a:latin typeface="メイリオ" pitchFamily="50" charset="-128"/>
                <a:ea typeface="メイリオ" pitchFamily="50" charset="-128"/>
              </a:rPr>
              <a:t>　</a:t>
            </a:r>
            <a:r>
              <a:rPr lang="en-US" altLang="ja-JP" dirty="0">
                <a:solidFill>
                  <a:srgbClr val="404040"/>
                </a:solidFill>
                <a:latin typeface="メイリオ" pitchFamily="50" charset="-128"/>
                <a:ea typeface="メイリオ" pitchFamily="50" charset="-128"/>
              </a:rPr>
              <a:t> </a:t>
            </a:r>
            <a:r>
              <a:rPr lang="ja-JP" altLang="en-US" dirty="0">
                <a:solidFill>
                  <a:srgbClr val="404040"/>
                </a:solidFill>
                <a:latin typeface="メイリオ" pitchFamily="50" charset="-128"/>
                <a:ea typeface="メイリオ" pitchFamily="50" charset="-128"/>
              </a:rPr>
              <a:t>理解をしておくことが重要！</a:t>
            </a:r>
            <a:endParaRPr lang="en-US" altLang="ja-JP" dirty="0">
              <a:solidFill>
                <a:srgbClr val="404040"/>
              </a:solidFill>
              <a:latin typeface="メイリオ" pitchFamily="50" charset="-128"/>
              <a:ea typeface="メイリオ" pitchFamily="50" charset="-128"/>
            </a:endParaRPr>
          </a:p>
        </p:txBody>
      </p:sp>
      <p:sp>
        <p:nvSpPr>
          <p:cNvPr id="5" name="縦書きテキスト プレースホルダー 4">
            <a:extLst>
              <a:ext uri="{FF2B5EF4-FFF2-40B4-BE49-F238E27FC236}">
                <a16:creationId xmlns:a16="http://schemas.microsoft.com/office/drawing/2014/main" id="{14F13FA7-5E74-3044-A587-47A6179A7E1A}"/>
              </a:ext>
            </a:extLst>
          </p:cNvPr>
          <p:cNvSpPr>
            <a:spLocks noGrp="1"/>
          </p:cNvSpPr>
          <p:nvPr>
            <p:ph type="body" orient="vert" sz="quarter" idx="13"/>
          </p:nvPr>
        </p:nvSpPr>
        <p:spPr>
          <a:xfrm>
            <a:off x="87912" y="2085261"/>
            <a:ext cx="1610272" cy="3143567"/>
          </a:xfrm>
        </p:spPr>
        <p:txBody>
          <a:bodyPr vert="horz"/>
          <a:lstStyle/>
          <a:p>
            <a:pPr algn="ctr"/>
            <a:r>
              <a:rPr kumimoji="1" lang="ja-JP" altLang="en-US" dirty="0"/>
              <a:t>まとめ</a:t>
            </a:r>
          </a:p>
        </p:txBody>
      </p:sp>
      <p:sp>
        <p:nvSpPr>
          <p:cNvPr id="6" name="テキスト プレースホルダー 5">
            <a:extLst>
              <a:ext uri="{FF2B5EF4-FFF2-40B4-BE49-F238E27FC236}">
                <a16:creationId xmlns:a16="http://schemas.microsoft.com/office/drawing/2014/main" id="{CD51F604-4AD9-F64A-B96F-E57E27FD2B9E}"/>
              </a:ext>
            </a:extLst>
          </p:cNvPr>
          <p:cNvSpPr>
            <a:spLocks noGrp="1"/>
          </p:cNvSpPr>
          <p:nvPr>
            <p:ph type="body" sz="quarter" idx="14"/>
          </p:nvPr>
        </p:nvSpPr>
        <p:spPr/>
        <p:txBody>
          <a:bodyPr/>
          <a:lstStyle/>
          <a:p>
            <a:endParaRPr kumimoji="1" lang="ja-JP" altLang="en-US"/>
          </a:p>
        </p:txBody>
      </p:sp>
      <p:sp>
        <p:nvSpPr>
          <p:cNvPr id="7" name="テキスト ボックス 6">
            <a:extLst>
              <a:ext uri="{FF2B5EF4-FFF2-40B4-BE49-F238E27FC236}">
                <a16:creationId xmlns:a16="http://schemas.microsoft.com/office/drawing/2014/main" id="{D3A6814D-5304-C342-87E2-588B65EC4375}"/>
              </a:ext>
            </a:extLst>
          </p:cNvPr>
          <p:cNvSpPr txBox="1"/>
          <p:nvPr/>
        </p:nvSpPr>
        <p:spPr>
          <a:xfrm>
            <a:off x="2911446" y="2095652"/>
            <a:ext cx="4337726"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みず</a:t>
            </a:r>
            <a:r>
              <a:rPr lang="ja-JP" altLang="en-US" sz="800">
                <a:solidFill>
                  <a:srgbClr val="404040"/>
                </a:solidFill>
                <a:latin typeface="メイリオ" panose="020B0604030504040204" pitchFamily="50" charset="-128"/>
                <a:ea typeface="メイリオ" panose="020B0604030504040204" pitchFamily="50" charset="-128"/>
              </a:rPr>
              <a:t>か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いのち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みず</a:t>
            </a:r>
            <a:r>
              <a:rPr lang="ja-JP" altLang="en-US" sz="800">
                <a:solidFill>
                  <a:srgbClr val="404040"/>
                </a:solidFill>
                <a:latin typeface="メイリオ" panose="020B0604030504040204" pitchFamily="50" charset="-128"/>
                <a:ea typeface="メイリオ" panose="020B0604030504040204" pitchFamily="50" charset="-128"/>
              </a:rPr>
              <a:t>か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まも                                </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7EDF6176-02FD-BA4B-AC1E-4B2A5331B7C0}"/>
              </a:ext>
            </a:extLst>
          </p:cNvPr>
          <p:cNvSpPr txBox="1"/>
          <p:nvPr/>
        </p:nvSpPr>
        <p:spPr>
          <a:xfrm>
            <a:off x="2651642" y="2642826"/>
            <a:ext cx="6216445" cy="146194"/>
          </a:xfrm>
          <a:prstGeom prst="rect">
            <a:avLst/>
          </a:prstGeom>
          <a:noFill/>
        </p:spPr>
        <p:txBody>
          <a:bodyPr wrap="none" lIns="0" tIns="0" rIns="0" bIns="0" rtlCol="0">
            <a:spAutoFit/>
          </a:bodyPr>
          <a:lstStyle/>
          <a:p>
            <a:pPr>
              <a:lnSpc>
                <a:spcPts val="1200"/>
              </a:lnSpc>
            </a:pP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い</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しき</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も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みず</a:t>
            </a:r>
            <a:r>
              <a:rPr lang="ja-JP" altLang="en-US" sz="800">
                <a:solidFill>
                  <a:srgbClr val="404040"/>
                </a:solidFill>
                <a:latin typeface="メイリオ" panose="020B0604030504040204" pitchFamily="50" charset="-128"/>
                <a:ea typeface="メイリオ" panose="020B0604030504040204" pitchFamily="50" charset="-128"/>
              </a:rPr>
              <a:t>か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は</a:t>
            </a:r>
            <a:r>
              <a:rPr lang="ja-JP" altLang="en-US" sz="800">
                <a:solidFill>
                  <a:srgbClr val="404040"/>
                </a:solidFill>
                <a:latin typeface="メイリオ" panose="020B0604030504040204" pitchFamily="50" charset="-128"/>
                <a:ea typeface="メイリオ" panose="020B0604030504040204" pitchFamily="50" charset="-128"/>
              </a:rPr>
              <a:t>ん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だん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       はや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4A2D07F5-B6BC-3940-B7E7-8C87CCE29F5D}"/>
              </a:ext>
            </a:extLst>
          </p:cNvPr>
          <p:cNvSpPr txBox="1"/>
          <p:nvPr/>
        </p:nvSpPr>
        <p:spPr>
          <a:xfrm>
            <a:off x="2756681" y="3686826"/>
            <a:ext cx="2946319" cy="146194"/>
          </a:xfrm>
          <a:prstGeom prst="rect">
            <a:avLst/>
          </a:prstGeom>
          <a:noFill/>
        </p:spPr>
        <p:txBody>
          <a:bodyPr wrap="none" lIns="0" tIns="0" rIns="0" bIns="0" rtlCol="0">
            <a:spAutoFit/>
          </a:bodyPr>
          <a:lstStyle/>
          <a:p>
            <a:pPr>
              <a:lnSpc>
                <a:spcPts val="1200"/>
              </a:lnSpc>
            </a:pPr>
            <a:r>
              <a:rPr kumimoji="1" lang="ja-JP" altLang="en-US" sz="800">
                <a:solidFill>
                  <a:srgbClr val="404040"/>
                </a:solidFill>
                <a:latin typeface="メイリオ" panose="020B0604030504040204" pitchFamily="50" charset="-128"/>
                <a:ea typeface="メイリオ" panose="020B0604030504040204" pitchFamily="50" charset="-128"/>
              </a:rPr>
              <a:t>ひ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a:solidFill>
                  <a:srgbClr val="404040"/>
                </a:solidFill>
                <a:latin typeface="メイリオ" panose="020B0604030504040204" pitchFamily="50" charset="-128"/>
                <a:ea typeface="メイリオ" panose="020B0604030504040204" pitchFamily="50" charset="-128"/>
              </a:rPr>
              <a:t>                さい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a:solidFill>
                  <a:srgbClr val="404040"/>
                </a:solidFill>
                <a:latin typeface="メイリオ" panose="020B0604030504040204" pitchFamily="50" charset="-128"/>
                <a:ea typeface="メイリオ" panose="020B0604030504040204" pitchFamily="50" charset="-128"/>
              </a:rPr>
              <a:t>が</a:t>
            </a:r>
            <a:r>
              <a:rPr kumimoji="1" lang="ja-JP" altLang="en-US" sz="800" dirty="0">
                <a:solidFill>
                  <a:srgbClr val="404040"/>
                </a:solidFill>
                <a:latin typeface="メイリオ" panose="020B0604030504040204" pitchFamily="50" charset="-128"/>
                <a:ea typeface="メイリオ" panose="020B0604030504040204" pitchFamily="50" charset="-128"/>
              </a:rPr>
              <a:t>い</a:t>
            </a:r>
          </a:p>
        </p:txBody>
      </p:sp>
      <p:sp>
        <p:nvSpPr>
          <p:cNvPr id="10" name="テキスト ボックス 9">
            <a:extLst>
              <a:ext uri="{FF2B5EF4-FFF2-40B4-BE49-F238E27FC236}">
                <a16:creationId xmlns:a16="http://schemas.microsoft.com/office/drawing/2014/main" id="{F1CA1D11-2C32-6947-929A-AF48D57A9366}"/>
              </a:ext>
            </a:extLst>
          </p:cNvPr>
          <p:cNvSpPr txBox="1"/>
          <p:nvPr/>
        </p:nvSpPr>
        <p:spPr>
          <a:xfrm>
            <a:off x="4429556" y="4234000"/>
            <a:ext cx="4584588"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dirty="0">
                <a:solidFill>
                  <a:srgbClr val="404040"/>
                </a:solidFill>
                <a:latin typeface="メイリオ" panose="020B0604030504040204" pitchFamily="50" charset="-128"/>
                <a:ea typeface="メイリオ" panose="020B0604030504040204" pitchFamily="50" charset="-128"/>
              </a:rPr>
              <a:t>なん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dirty="0">
                <a:solidFill>
                  <a:srgbClr val="404040"/>
                </a:solidFill>
                <a:latin typeface="メイリオ" panose="020B0604030504040204" pitchFamily="50" charset="-128"/>
                <a:ea typeface="メイリオ" panose="020B0604030504040204" pitchFamily="50" charset="-128"/>
              </a:rPr>
              <a:t>こう  どう</a:t>
            </a:r>
          </a:p>
        </p:txBody>
      </p:sp>
      <p:sp>
        <p:nvSpPr>
          <p:cNvPr id="11" name="テキスト ボックス 10">
            <a:extLst>
              <a:ext uri="{FF2B5EF4-FFF2-40B4-BE49-F238E27FC236}">
                <a16:creationId xmlns:a16="http://schemas.microsoft.com/office/drawing/2014/main" id="{1ED8181B-978F-924B-861B-5BD027444ADC}"/>
              </a:ext>
            </a:extLst>
          </p:cNvPr>
          <p:cNvSpPr txBox="1"/>
          <p:nvPr/>
        </p:nvSpPr>
        <p:spPr>
          <a:xfrm>
            <a:off x="2651642" y="3172762"/>
            <a:ext cx="1320874" cy="146194"/>
          </a:xfrm>
          <a:prstGeom prst="rect">
            <a:avLst/>
          </a:prstGeom>
          <a:noFill/>
        </p:spPr>
        <p:txBody>
          <a:bodyPr wrap="none" lIns="0" tIns="0" rIns="0" bIns="0" rtlCol="0">
            <a:spAutoFit/>
          </a:bodyPr>
          <a:lstStyle/>
          <a:p>
            <a:pPr>
              <a:lnSpc>
                <a:spcPts val="1200"/>
              </a:lnSpc>
            </a:pP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ひ</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なん</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a:solidFill>
                  <a:srgbClr val="404040"/>
                </a:solidFill>
                <a:latin typeface="メイリオ" panose="020B0604030504040204" pitchFamily="50" charset="-128"/>
                <a:ea typeface="メイリオ" panose="020B0604030504040204" pitchFamily="50" charset="-128"/>
              </a:rPr>
              <a:t>おこな</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00DFA0FD-2766-0F43-BD14-5766BA249000}"/>
              </a:ext>
            </a:extLst>
          </p:cNvPr>
          <p:cNvSpPr txBox="1"/>
          <p:nvPr/>
        </p:nvSpPr>
        <p:spPr>
          <a:xfrm>
            <a:off x="2756681" y="4784719"/>
            <a:ext cx="4065215" cy="146194"/>
          </a:xfrm>
          <a:prstGeom prst="rect">
            <a:avLst/>
          </a:prstGeom>
          <a:noFill/>
        </p:spPr>
        <p:txBody>
          <a:bodyPr wrap="none" lIns="0" tIns="0" rIns="0" bIns="0" rtlCol="0">
            <a:spAutoFit/>
          </a:bodyPr>
          <a:lstStyle/>
          <a:p>
            <a:pPr>
              <a:lnSpc>
                <a:spcPts val="1200"/>
              </a:lnSpc>
            </a:pPr>
            <a:r>
              <a:rPr kumimoji="1" lang="ja-JP" altLang="en-US" sz="800">
                <a:solidFill>
                  <a:srgbClr val="404040"/>
                </a:solidFill>
                <a:latin typeface="メイリオ" panose="020B0604030504040204" pitchFamily="50" charset="-128"/>
                <a:ea typeface="メイリオ" panose="020B0604030504040204" pitchFamily="50" charset="-128"/>
              </a:rPr>
              <a:t>り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a:solidFill>
                  <a:srgbClr val="404040"/>
                </a:solidFill>
                <a:latin typeface="メイリオ" panose="020B0604030504040204" pitchFamily="50" charset="-128"/>
                <a:ea typeface="メイリオ" panose="020B0604030504040204" pitchFamily="50" charset="-128"/>
              </a:rPr>
              <a:t> かい                                                       </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a:solidFill>
                  <a:srgbClr val="404040"/>
                </a:solidFill>
                <a:latin typeface="メイリオ" panose="020B0604030504040204" pitchFamily="50" charset="-128"/>
                <a:ea typeface="メイリオ" panose="020B0604030504040204" pitchFamily="50" charset="-128"/>
              </a:rPr>
              <a:t>       じゅう</a:t>
            </a:r>
            <a:r>
              <a:rPr kumimoji="1" lang="en-US" altLang="ja-JP" sz="800" dirty="0">
                <a:solidFill>
                  <a:srgbClr val="404040"/>
                </a:solidFill>
                <a:latin typeface="メイリオ" panose="020B0604030504040204" pitchFamily="50" charset="-128"/>
                <a:ea typeface="メイリオ" panose="020B0604030504040204" pitchFamily="50" charset="-128"/>
              </a:rPr>
              <a:t>   </a:t>
            </a:r>
            <a:r>
              <a:rPr kumimoji="1" lang="ja-JP" altLang="en-US" sz="800">
                <a:solidFill>
                  <a:srgbClr val="404040"/>
                </a:solidFill>
                <a:latin typeface="メイリオ" panose="020B0604030504040204" pitchFamily="50" charset="-128"/>
                <a:ea typeface="メイリオ" panose="020B0604030504040204" pitchFamily="50" charset="-128"/>
              </a:rPr>
              <a:t>よう</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7F075C47-A058-854B-86F2-6DB2E9FA1090}"/>
              </a:ext>
            </a:extLst>
          </p:cNvPr>
          <p:cNvPicPr>
            <a:picLocks noChangeAspect="1"/>
          </p:cNvPicPr>
          <p:nvPr/>
        </p:nvPicPr>
        <p:blipFill>
          <a:blip r:embed="rId3"/>
          <a:stretch>
            <a:fillRect/>
          </a:stretch>
        </p:blipFill>
        <p:spPr>
          <a:xfrm>
            <a:off x="312119" y="4341143"/>
            <a:ext cx="1080000" cy="2160000"/>
          </a:xfrm>
          <a:prstGeom prst="rect">
            <a:avLst/>
          </a:prstGeom>
        </p:spPr>
      </p:pic>
      <p:sp>
        <p:nvSpPr>
          <p:cNvPr id="14" name="テキスト プレースホルダー 1">
            <a:extLst>
              <a:ext uri="{FF2B5EF4-FFF2-40B4-BE49-F238E27FC236}">
                <a16:creationId xmlns:a16="http://schemas.microsoft.com/office/drawing/2014/main" id="{7AFE1681-7CC8-42E7-9594-00465A44BF4E}"/>
              </a:ext>
            </a:extLst>
          </p:cNvPr>
          <p:cNvSpPr txBox="1">
            <a:spLocks/>
          </p:cNvSpPr>
          <p:nvPr/>
        </p:nvSpPr>
        <p:spPr>
          <a:xfrm>
            <a:off x="1590356" y="6126634"/>
            <a:ext cx="5963285" cy="629920"/>
          </a:xfrm>
          <a:prstGeom prst="rect">
            <a:avLst/>
          </a:prstGeom>
        </p:spPr>
        <p:txBody>
          <a:bodyPr/>
          <a:lstStyle>
            <a:lvl1pPr marL="0" indent="0" algn="ctr" defTabSz="914400" rtl="0" eaLnBrk="1" latinLnBrk="0" hangingPunct="1">
              <a:lnSpc>
                <a:spcPct val="110000"/>
              </a:lnSpc>
              <a:spcBef>
                <a:spcPts val="1000"/>
              </a:spcBef>
              <a:spcAft>
                <a:spcPts val="800"/>
              </a:spcAft>
              <a:buFontTx/>
              <a:buNone/>
              <a:defRPr sz="3200" b="1" i="0" kern="1200">
                <a:solidFill>
                  <a:schemeClr val="bg1"/>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ja-JP" altLang="en-US" dirty="0">
                <a:solidFill>
                  <a:srgbClr val="FF4E77"/>
                </a:solidFill>
              </a:rPr>
              <a:t>周囲の人にも広めて下さい</a:t>
            </a:r>
          </a:p>
        </p:txBody>
      </p:sp>
      <p:sp>
        <p:nvSpPr>
          <p:cNvPr id="15" name="テキスト ボックス 14">
            <a:extLst>
              <a:ext uri="{FF2B5EF4-FFF2-40B4-BE49-F238E27FC236}">
                <a16:creationId xmlns:a16="http://schemas.microsoft.com/office/drawing/2014/main" id="{16AA1D65-46D7-4797-854A-13E9A8AC2E59}"/>
              </a:ext>
            </a:extLst>
          </p:cNvPr>
          <p:cNvSpPr txBox="1"/>
          <p:nvPr/>
        </p:nvSpPr>
        <p:spPr>
          <a:xfrm>
            <a:off x="2189217" y="6053537"/>
            <a:ext cx="3917739" cy="146194"/>
          </a:xfrm>
          <a:prstGeom prst="rect">
            <a:avLst/>
          </a:prstGeom>
          <a:noFill/>
        </p:spPr>
        <p:txBody>
          <a:bodyPr wrap="none" lIns="0" tIns="0" rIns="0" bIns="0" rtlCol="0">
            <a:spAutoFit/>
          </a:bodyPr>
          <a:lstStyle/>
          <a:p>
            <a:pPr>
              <a:lnSpc>
                <a:spcPts val="1200"/>
              </a:lnSpc>
            </a:pPr>
            <a:r>
              <a:rPr kumimoji="1" lang="ja-JP" altLang="en-US" sz="800" dirty="0">
                <a:solidFill>
                  <a:srgbClr val="FF4E77"/>
                </a:solidFill>
                <a:latin typeface="メイリオ" panose="020B0604030504040204" pitchFamily="50" charset="-128"/>
                <a:ea typeface="メイリオ" panose="020B0604030504040204" pitchFamily="50" charset="-128"/>
              </a:rPr>
              <a:t>しゅう      い                  ひと                              ひろ                            くだ</a:t>
            </a:r>
          </a:p>
        </p:txBody>
      </p:sp>
    </p:spTree>
    <p:extLst>
      <p:ext uri="{BB962C8B-B14F-4D97-AF65-F5344CB8AC3E}">
        <p14:creationId xmlns:p14="http://schemas.microsoft.com/office/powerpoint/2010/main" val="3105765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5AB165D-5C10-9F4E-B153-4D81DF00F3DB}"/>
              </a:ext>
            </a:extLst>
          </p:cNvPr>
          <p:cNvSpPr>
            <a:spLocks noGrp="1"/>
          </p:cNvSpPr>
          <p:nvPr>
            <p:ph type="body" sz="quarter" idx="10"/>
          </p:nvPr>
        </p:nvSpPr>
        <p:spPr/>
        <p:txBody>
          <a:bodyPr/>
          <a:lstStyle/>
          <a:p>
            <a:r>
              <a:rPr kumimoji="1" lang="ja-JP" altLang="en-US"/>
              <a:t>グループワークの流れ</a:t>
            </a:r>
          </a:p>
        </p:txBody>
      </p:sp>
      <p:sp>
        <p:nvSpPr>
          <p:cNvPr id="3" name="テキスト プレースホルダー 2">
            <a:extLst>
              <a:ext uri="{FF2B5EF4-FFF2-40B4-BE49-F238E27FC236}">
                <a16:creationId xmlns:a16="http://schemas.microsoft.com/office/drawing/2014/main" id="{B7140F8D-0227-6141-849D-B5CBF705EE0B}"/>
              </a:ext>
            </a:extLst>
          </p:cNvPr>
          <p:cNvSpPr>
            <a:spLocks noGrp="1"/>
          </p:cNvSpPr>
          <p:nvPr>
            <p:ph type="body" sz="quarter" idx="11"/>
          </p:nvPr>
        </p:nvSpPr>
        <p:spPr/>
        <p:txBody>
          <a:bodyPr/>
          <a:lstStyle/>
          <a:p>
            <a:r>
              <a:rPr kumimoji="1" lang="en-US" altLang="ja-JP" dirty="0"/>
              <a:t>2</a:t>
            </a:r>
            <a:endParaRPr kumimoji="1" lang="ja-JP" altLang="en-US"/>
          </a:p>
        </p:txBody>
      </p:sp>
      <p:sp>
        <p:nvSpPr>
          <p:cNvPr id="5" name="テキスト プレースホルダー 4">
            <a:extLst>
              <a:ext uri="{FF2B5EF4-FFF2-40B4-BE49-F238E27FC236}">
                <a16:creationId xmlns:a16="http://schemas.microsoft.com/office/drawing/2014/main" id="{C22EEECC-2C69-B945-8B8B-71F3CAFD6B31}"/>
              </a:ext>
            </a:extLst>
          </p:cNvPr>
          <p:cNvSpPr>
            <a:spLocks noGrp="1"/>
          </p:cNvSpPr>
          <p:nvPr>
            <p:ph type="body" sz="quarter" idx="13"/>
          </p:nvPr>
        </p:nvSpPr>
        <p:spPr/>
        <p:txBody>
          <a:bodyPr/>
          <a:lstStyle/>
          <a:p>
            <a:endParaRPr kumimoji="1" lang="ja-JP" altLang="en-US"/>
          </a:p>
        </p:txBody>
      </p:sp>
      <p:sp>
        <p:nvSpPr>
          <p:cNvPr id="6" name="テキスト ボックス 5">
            <a:extLst>
              <a:ext uri="{FF2B5EF4-FFF2-40B4-BE49-F238E27FC236}">
                <a16:creationId xmlns:a16="http://schemas.microsoft.com/office/drawing/2014/main" id="{47284A7A-2BCD-6C49-B257-1B6B769221BC}"/>
              </a:ext>
            </a:extLst>
          </p:cNvPr>
          <p:cNvSpPr txBox="1"/>
          <p:nvPr/>
        </p:nvSpPr>
        <p:spPr>
          <a:xfrm>
            <a:off x="5428635" y="75851"/>
            <a:ext cx="44114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なが</a:t>
            </a:r>
          </a:p>
        </p:txBody>
      </p:sp>
      <p:sp>
        <p:nvSpPr>
          <p:cNvPr id="8" name="テキスト ボックス 7">
            <a:extLst>
              <a:ext uri="{FF2B5EF4-FFF2-40B4-BE49-F238E27FC236}">
                <a16:creationId xmlns:a16="http://schemas.microsoft.com/office/drawing/2014/main" id="{87C90F7E-2ED6-E940-A01B-523DDAA3B042}"/>
              </a:ext>
            </a:extLst>
          </p:cNvPr>
          <p:cNvSpPr txBox="1"/>
          <p:nvPr/>
        </p:nvSpPr>
        <p:spPr>
          <a:xfrm>
            <a:off x="389744" y="1083570"/>
            <a:ext cx="8463305" cy="3920461"/>
          </a:xfrm>
          <a:prstGeom prst="roundRect">
            <a:avLst>
              <a:gd name="adj" fmla="val 5331"/>
            </a:avLst>
          </a:prstGeom>
          <a:noFill/>
          <a:ln>
            <a:solidFill>
              <a:schemeClr val="tx1"/>
            </a:solidFill>
          </a:ln>
        </p:spPr>
        <p:txBody>
          <a:bodyPr wrap="square" tIns="252000" rIns="0" bIns="0" rtlCol="0" anchor="ctr" anchorCtr="0">
            <a:spAutoFit/>
          </a:bodyPr>
          <a:lstStyle/>
          <a:p>
            <a:pPr fontAlgn="t">
              <a:lnSpc>
                <a:spcPts val="3500"/>
              </a:lnSpc>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1.</a:t>
            </a:r>
            <a:r>
              <a:rPr lang="ja-JP" altLang="en-US" sz="2800" b="1" dirty="0">
                <a:solidFill>
                  <a:srgbClr val="404040"/>
                </a:solidFill>
                <a:latin typeface="メイリオ" panose="020B0604030504040204" pitchFamily="50" charset="-128"/>
                <a:ea typeface="メイリオ" panose="020B0604030504040204" pitchFamily="50" charset="-128"/>
              </a:rPr>
              <a:t>意見交換① 災害リスク</a:t>
            </a:r>
            <a:r>
              <a:rPr lang="en-US" altLang="ja-JP" sz="2800" b="1" dirty="0">
                <a:solidFill>
                  <a:srgbClr val="404040"/>
                </a:solidFill>
                <a:latin typeface="メイリオ" panose="020B0604030504040204" pitchFamily="50" charset="-128"/>
                <a:ea typeface="メイリオ" panose="020B0604030504040204" pitchFamily="50" charset="-128"/>
              </a:rPr>
              <a:t>(</a:t>
            </a:r>
            <a:r>
              <a:rPr lang="ja-JP" altLang="en-US" sz="2800" b="1" dirty="0">
                <a:solidFill>
                  <a:srgbClr val="404040"/>
                </a:solidFill>
                <a:latin typeface="メイリオ" panose="020B0604030504040204" pitchFamily="50" charset="-128"/>
                <a:ea typeface="メイリオ" panose="020B0604030504040204" pitchFamily="50" charset="-128"/>
              </a:rPr>
              <a:t>水害･土砂災害</a:t>
            </a:r>
            <a:r>
              <a:rPr lang="en-US" altLang="ja-JP" sz="2800" b="1" dirty="0">
                <a:solidFill>
                  <a:srgbClr val="404040"/>
                </a:solidFill>
                <a:latin typeface="メイリオ" panose="020B0604030504040204" pitchFamily="50" charset="-128"/>
                <a:ea typeface="メイリオ" panose="020B0604030504040204" pitchFamily="50" charset="-128"/>
              </a:rPr>
              <a:t>)</a:t>
            </a:r>
          </a:p>
          <a:p>
            <a:pPr algn="r">
              <a:lnSpc>
                <a:spcPts val="3500"/>
              </a:lnSpc>
              <a:buClr>
                <a:srgbClr val="404040"/>
              </a:buClr>
            </a:pPr>
            <a:r>
              <a:rPr lang="ja-JP" altLang="en-US" sz="2000" dirty="0">
                <a:solidFill>
                  <a:srgbClr val="404040"/>
                </a:solidFill>
                <a:latin typeface="メイリオ" panose="020B0604030504040204" pitchFamily="50" charset="-128"/>
                <a:ea typeface="メイリオ" panose="020B0604030504040204" pitchFamily="50" charset="-128"/>
              </a:rPr>
              <a:t>（目安</a:t>
            </a:r>
            <a:r>
              <a:rPr lang="en-US" altLang="ja-JP" sz="2000" dirty="0">
                <a:solidFill>
                  <a:srgbClr val="404040"/>
                </a:solidFill>
                <a:latin typeface="メイリオ" panose="020B0604030504040204" pitchFamily="50" charset="-128"/>
                <a:ea typeface="メイリオ" panose="020B0604030504040204" pitchFamily="50" charset="-128"/>
              </a:rPr>
              <a:t>5</a:t>
            </a:r>
            <a:r>
              <a:rPr lang="ja-JP" altLang="en-US" sz="2000" dirty="0">
                <a:solidFill>
                  <a:srgbClr val="404040"/>
                </a:solidFill>
                <a:latin typeface="メイリオ" panose="020B0604030504040204" pitchFamily="50" charset="-128"/>
                <a:ea typeface="メイリオ" panose="020B0604030504040204" pitchFamily="50" charset="-128"/>
              </a:rPr>
              <a:t>～</a:t>
            </a:r>
            <a:r>
              <a:rPr lang="en-US" altLang="ja-JP" sz="2000" dirty="0">
                <a:solidFill>
                  <a:srgbClr val="404040"/>
                </a:solidFill>
                <a:latin typeface="メイリオ" panose="020B0604030504040204" pitchFamily="50" charset="-128"/>
                <a:ea typeface="メイリオ" panose="020B0604030504040204" pitchFamily="50" charset="-128"/>
              </a:rPr>
              <a:t>10</a:t>
            </a:r>
            <a:r>
              <a:rPr lang="ja-JP" altLang="en-US" sz="2000" dirty="0">
                <a:solidFill>
                  <a:srgbClr val="404040"/>
                </a:solidFill>
                <a:latin typeface="メイリオ" panose="020B0604030504040204" pitchFamily="50" charset="-128"/>
                <a:ea typeface="メイリオ" panose="020B0604030504040204" pitchFamily="50" charset="-128"/>
              </a:rPr>
              <a:t>分）</a:t>
            </a:r>
            <a:endParaRPr lang="en-US" altLang="ja-JP" sz="2000" dirty="0">
              <a:solidFill>
                <a:srgbClr val="404040"/>
              </a:solidFill>
              <a:latin typeface="メイリオ" panose="020B0604030504040204" pitchFamily="50" charset="-128"/>
              <a:ea typeface="メイリオ" panose="020B0604030504040204" pitchFamily="50" charset="-128"/>
            </a:endParaRPr>
          </a:p>
          <a:p>
            <a:pPr fontAlgn="t">
              <a:lnSpc>
                <a:spcPts val="3500"/>
              </a:lnSpc>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2.</a:t>
            </a:r>
            <a:r>
              <a:rPr lang="ja-JP" altLang="en-US" sz="2800" b="1" dirty="0">
                <a:solidFill>
                  <a:srgbClr val="404040"/>
                </a:solidFill>
                <a:latin typeface="メイリオ" panose="020B0604030504040204" pitchFamily="50" charset="-128"/>
                <a:ea typeface="メイリオ" panose="020B0604030504040204" pitchFamily="50" charset="-128"/>
              </a:rPr>
              <a:t>意見交換② 避難行動</a:t>
            </a:r>
            <a:r>
              <a:rPr lang="en-US" altLang="ja-JP" sz="2800" b="1" dirty="0">
                <a:solidFill>
                  <a:srgbClr val="404040"/>
                </a:solidFill>
                <a:latin typeface="メイリオ" panose="020B0604030504040204" pitchFamily="50" charset="-128"/>
                <a:ea typeface="メイリオ" panose="020B0604030504040204" pitchFamily="50" charset="-128"/>
              </a:rPr>
              <a:t>(</a:t>
            </a:r>
            <a:r>
              <a:rPr lang="ja-JP" altLang="en-US" sz="2800" b="1" dirty="0">
                <a:solidFill>
                  <a:srgbClr val="404040"/>
                </a:solidFill>
                <a:latin typeface="メイリオ" panose="020B0604030504040204" pitchFamily="50" charset="-128"/>
                <a:ea typeface="メイリオ" panose="020B0604030504040204" pitchFamily="50" charset="-128"/>
              </a:rPr>
              <a:t>避難にかかる時間</a:t>
            </a:r>
            <a:r>
              <a:rPr lang="en-US" altLang="ja-JP" sz="2800" b="1" dirty="0">
                <a:solidFill>
                  <a:srgbClr val="404040"/>
                </a:solidFill>
                <a:latin typeface="メイリオ" panose="020B0604030504040204" pitchFamily="50" charset="-128"/>
                <a:ea typeface="メイリオ" panose="020B0604030504040204" pitchFamily="50" charset="-128"/>
              </a:rPr>
              <a:t>)</a:t>
            </a:r>
            <a:r>
              <a:rPr lang="ja-JP" altLang="en-US" sz="2800" b="1" dirty="0">
                <a:solidFill>
                  <a:srgbClr val="404040"/>
                </a:solidFill>
                <a:latin typeface="メイリオ" panose="020B0604030504040204" pitchFamily="50" charset="-128"/>
                <a:ea typeface="メイリオ" panose="020B0604030504040204" pitchFamily="50" charset="-128"/>
              </a:rPr>
              <a:t> </a:t>
            </a:r>
            <a:endParaRPr lang="en-US" altLang="ja-JP" sz="2800" b="1" dirty="0">
              <a:solidFill>
                <a:srgbClr val="404040"/>
              </a:solidFill>
              <a:latin typeface="メイリオ" panose="020B0604030504040204" pitchFamily="50" charset="-128"/>
              <a:ea typeface="メイリオ" panose="020B0604030504040204" pitchFamily="50" charset="-128"/>
            </a:endParaRPr>
          </a:p>
          <a:p>
            <a:pPr algn="r">
              <a:lnSpc>
                <a:spcPts val="3500"/>
              </a:lnSpc>
              <a:buClr>
                <a:srgbClr val="404040"/>
              </a:buClr>
            </a:pPr>
            <a:r>
              <a:rPr lang="ja-JP" altLang="en-US" sz="2000" dirty="0">
                <a:solidFill>
                  <a:srgbClr val="404040"/>
                </a:solidFill>
                <a:latin typeface="メイリオ" panose="020B0604030504040204" pitchFamily="50" charset="-128"/>
                <a:ea typeface="メイリオ" panose="020B0604030504040204" pitchFamily="50" charset="-128"/>
              </a:rPr>
              <a:t>（目安</a:t>
            </a:r>
            <a:r>
              <a:rPr lang="en-US" altLang="ja-JP" sz="2000" dirty="0">
                <a:solidFill>
                  <a:srgbClr val="404040"/>
                </a:solidFill>
                <a:latin typeface="メイリオ" panose="020B0604030504040204" pitchFamily="50" charset="-128"/>
                <a:ea typeface="メイリオ" panose="020B0604030504040204" pitchFamily="50" charset="-128"/>
              </a:rPr>
              <a:t>5</a:t>
            </a:r>
            <a:r>
              <a:rPr lang="ja-JP" altLang="en-US" sz="2000" dirty="0">
                <a:solidFill>
                  <a:srgbClr val="404040"/>
                </a:solidFill>
                <a:latin typeface="メイリオ" panose="020B0604030504040204" pitchFamily="50" charset="-128"/>
                <a:ea typeface="メイリオ" panose="020B0604030504040204" pitchFamily="50" charset="-128"/>
              </a:rPr>
              <a:t>～</a:t>
            </a:r>
            <a:r>
              <a:rPr lang="en-US" altLang="ja-JP" sz="2000" dirty="0">
                <a:solidFill>
                  <a:srgbClr val="404040"/>
                </a:solidFill>
                <a:latin typeface="メイリオ" panose="020B0604030504040204" pitchFamily="50" charset="-128"/>
                <a:ea typeface="メイリオ" panose="020B0604030504040204" pitchFamily="50" charset="-128"/>
              </a:rPr>
              <a:t>10</a:t>
            </a:r>
            <a:r>
              <a:rPr lang="ja-JP" altLang="en-US" sz="2000" dirty="0">
                <a:solidFill>
                  <a:srgbClr val="404040"/>
                </a:solidFill>
                <a:latin typeface="メイリオ" panose="020B0604030504040204" pitchFamily="50" charset="-128"/>
                <a:ea typeface="メイリオ" panose="020B0604030504040204" pitchFamily="50" charset="-128"/>
              </a:rPr>
              <a:t>分）</a:t>
            </a:r>
            <a:endParaRPr lang="en-US" altLang="ja-JP" sz="2000" dirty="0">
              <a:solidFill>
                <a:srgbClr val="404040"/>
              </a:solidFill>
              <a:latin typeface="メイリオ" panose="020B0604030504040204" pitchFamily="50" charset="-128"/>
              <a:ea typeface="メイリオ" panose="020B0604030504040204" pitchFamily="50" charset="-128"/>
            </a:endParaRPr>
          </a:p>
          <a:p>
            <a:pPr fontAlgn="t">
              <a:lnSpc>
                <a:spcPts val="3500"/>
              </a:lnSpc>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3.</a:t>
            </a:r>
            <a:r>
              <a:rPr lang="ja-JP" altLang="en-US" sz="2800" b="1" dirty="0">
                <a:solidFill>
                  <a:srgbClr val="404040"/>
                </a:solidFill>
                <a:latin typeface="メイリオ" panose="020B0604030504040204" pitchFamily="50" charset="-128"/>
                <a:ea typeface="メイリオ" panose="020B0604030504040204" pitchFamily="50" charset="-128"/>
              </a:rPr>
              <a:t>意見交換を踏まえてワークシートを点検･修正</a:t>
            </a:r>
            <a:endParaRPr lang="en-US" altLang="ja-JP" sz="2800" b="1" dirty="0">
              <a:solidFill>
                <a:srgbClr val="404040"/>
              </a:solidFill>
              <a:latin typeface="メイリオ" panose="020B0604030504040204" pitchFamily="50" charset="-128"/>
              <a:ea typeface="メイリオ" panose="020B0604030504040204" pitchFamily="50" charset="-128"/>
            </a:endParaRPr>
          </a:p>
          <a:p>
            <a:pPr algn="r">
              <a:lnSpc>
                <a:spcPts val="3500"/>
              </a:lnSpc>
              <a:buClr>
                <a:srgbClr val="404040"/>
              </a:buClr>
            </a:pPr>
            <a:r>
              <a:rPr lang="ja-JP" altLang="en-US" sz="2000" dirty="0">
                <a:solidFill>
                  <a:srgbClr val="404040"/>
                </a:solidFill>
                <a:latin typeface="メイリオ" panose="020B0604030504040204" pitchFamily="50" charset="-128"/>
                <a:ea typeface="メイリオ" panose="020B0604030504040204" pitchFamily="50" charset="-128"/>
              </a:rPr>
              <a:t>（目安５分）</a:t>
            </a:r>
            <a:endParaRPr lang="en-US" altLang="ja-JP" sz="2000" dirty="0">
              <a:solidFill>
                <a:srgbClr val="404040"/>
              </a:solidFill>
              <a:latin typeface="メイリオ" panose="020B0604030504040204" pitchFamily="50" charset="-128"/>
              <a:ea typeface="メイリオ" panose="020B0604030504040204" pitchFamily="50" charset="-128"/>
            </a:endParaRPr>
          </a:p>
          <a:p>
            <a:pPr fontAlgn="t">
              <a:lnSpc>
                <a:spcPts val="3500"/>
              </a:lnSpc>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4.</a:t>
            </a:r>
            <a:r>
              <a:rPr lang="ja-JP" altLang="en-US" sz="2800" b="1" dirty="0">
                <a:solidFill>
                  <a:srgbClr val="404040"/>
                </a:solidFill>
                <a:latin typeface="メイリオ" panose="020B0604030504040204" pitchFamily="50" charset="-128"/>
                <a:ea typeface="メイリオ" panose="020B0604030504040204" pitchFamily="50" charset="-128"/>
              </a:rPr>
              <a:t>今日気付いたことや勉強になったことを発表</a:t>
            </a:r>
            <a:endParaRPr lang="en-US" altLang="ja-JP" sz="2800" b="1" dirty="0">
              <a:solidFill>
                <a:srgbClr val="404040"/>
              </a:solidFill>
              <a:latin typeface="メイリオ" panose="020B0604030504040204" pitchFamily="50" charset="-128"/>
              <a:ea typeface="メイリオ" panose="020B0604030504040204" pitchFamily="50" charset="-128"/>
            </a:endParaRPr>
          </a:p>
          <a:p>
            <a:pPr algn="r">
              <a:lnSpc>
                <a:spcPts val="3500"/>
              </a:lnSpc>
              <a:buClr>
                <a:srgbClr val="404040"/>
              </a:buClr>
            </a:pPr>
            <a:r>
              <a:rPr lang="ja-JP" altLang="en-US" sz="2000" dirty="0">
                <a:solidFill>
                  <a:srgbClr val="404040"/>
                </a:solidFill>
                <a:latin typeface="メイリオ" panose="020B0604030504040204" pitchFamily="50" charset="-128"/>
                <a:ea typeface="メイリオ" panose="020B0604030504040204" pitchFamily="50" charset="-128"/>
              </a:rPr>
              <a:t>（目安５分）</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21094A70-826F-D04D-8F90-C2D87EDC6225}"/>
              </a:ext>
            </a:extLst>
          </p:cNvPr>
          <p:cNvSpPr txBox="1"/>
          <p:nvPr/>
        </p:nvSpPr>
        <p:spPr>
          <a:xfrm>
            <a:off x="2844766" y="1356412"/>
            <a:ext cx="641201"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さい　がい</a:t>
            </a:r>
          </a:p>
        </p:txBody>
      </p:sp>
      <p:sp>
        <p:nvSpPr>
          <p:cNvPr id="10" name="テキスト ボックス 9">
            <a:extLst>
              <a:ext uri="{FF2B5EF4-FFF2-40B4-BE49-F238E27FC236}">
                <a16:creationId xmlns:a16="http://schemas.microsoft.com/office/drawing/2014/main" id="{2AE09A74-A4EB-2947-A965-A14DBF8EE7B8}"/>
              </a:ext>
            </a:extLst>
          </p:cNvPr>
          <p:cNvSpPr txBox="1"/>
          <p:nvPr/>
        </p:nvSpPr>
        <p:spPr>
          <a:xfrm>
            <a:off x="4795213" y="1352119"/>
            <a:ext cx="2361224" cy="153888"/>
          </a:xfrm>
          <a:prstGeom prst="rect">
            <a:avLst/>
          </a:prstGeom>
          <a:noFill/>
        </p:spPr>
        <p:txBody>
          <a:bodyPr wrap="none" lIns="0" tIns="0" rIns="0" bIns="0" rtlCol="0">
            <a:spAutoFit/>
          </a:bodyPr>
          <a:lstStyle/>
          <a:p>
            <a:pPr>
              <a:lnSpc>
                <a:spcPts val="1200"/>
              </a:lnSpc>
            </a:pPr>
            <a:r>
              <a:rPr lang="ja-JP" altLang="en-US" sz="1000">
                <a:solidFill>
                  <a:srgbClr val="404040"/>
                </a:solidFill>
                <a:latin typeface="メイリオ" panose="020B0604030504040204" pitchFamily="50" charset="-128"/>
                <a:ea typeface="メイリオ" panose="020B0604030504040204" pitchFamily="50" charset="-128"/>
              </a:rPr>
              <a:t>す</a:t>
            </a:r>
            <a:r>
              <a:rPr kumimoji="1" lang="ja-JP" altLang="en-US" sz="1000">
                <a:solidFill>
                  <a:srgbClr val="404040"/>
                </a:solidFill>
                <a:latin typeface="メイリオ" panose="020B0604030504040204" pitchFamily="50" charset="-128"/>
                <a:ea typeface="メイリオ" panose="020B0604030504040204" pitchFamily="50" charset="-128"/>
              </a:rPr>
              <a:t>い　がい       </a:t>
            </a:r>
            <a:r>
              <a:rPr kumimoji="1" lang="ja-JP" altLang="en-US" sz="1000" dirty="0">
                <a:solidFill>
                  <a:srgbClr val="404040"/>
                </a:solidFill>
                <a:latin typeface="メイリオ" panose="020B0604030504040204" pitchFamily="50" charset="-128"/>
                <a:ea typeface="メイリオ" panose="020B0604030504040204" pitchFamily="50" charset="-128"/>
              </a:rPr>
              <a:t>ど     </a:t>
            </a:r>
            <a:r>
              <a:rPr kumimoji="1" lang="ja-JP" altLang="en-US" sz="1000">
                <a:solidFill>
                  <a:srgbClr val="404040"/>
                </a:solidFill>
                <a:latin typeface="メイリオ" panose="020B0604030504040204" pitchFamily="50" charset="-128"/>
                <a:ea typeface="メイリオ" panose="020B0604030504040204" pitchFamily="50" charset="-128"/>
              </a:rPr>
              <a:t>しゃ  さい   </a:t>
            </a:r>
            <a:r>
              <a:rPr kumimoji="1" lang="ja-JP" altLang="en-US" sz="1000" dirty="0">
                <a:solidFill>
                  <a:srgbClr val="404040"/>
                </a:solidFill>
                <a:latin typeface="メイリオ" panose="020B0604030504040204" pitchFamily="50" charset="-128"/>
                <a:ea typeface="メイリオ" panose="020B0604030504040204" pitchFamily="50" charset="-128"/>
              </a:rPr>
              <a:t>がい</a:t>
            </a:r>
          </a:p>
        </p:txBody>
      </p:sp>
      <p:sp>
        <p:nvSpPr>
          <p:cNvPr id="11" name="テキスト ボックス 10">
            <a:extLst>
              <a:ext uri="{FF2B5EF4-FFF2-40B4-BE49-F238E27FC236}">
                <a16:creationId xmlns:a16="http://schemas.microsoft.com/office/drawing/2014/main" id="{BAB631D0-79E5-9749-B2D1-4921230A415B}"/>
              </a:ext>
            </a:extLst>
          </p:cNvPr>
          <p:cNvSpPr txBox="1"/>
          <p:nvPr/>
        </p:nvSpPr>
        <p:spPr>
          <a:xfrm>
            <a:off x="1010703" y="3101329"/>
            <a:ext cx="1978106"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            ふ </a:t>
            </a:r>
          </a:p>
        </p:txBody>
      </p:sp>
      <p:sp>
        <p:nvSpPr>
          <p:cNvPr id="12" name="テキスト ボックス 11">
            <a:extLst>
              <a:ext uri="{FF2B5EF4-FFF2-40B4-BE49-F238E27FC236}">
                <a16:creationId xmlns:a16="http://schemas.microsoft.com/office/drawing/2014/main" id="{4CDC0FBB-08EE-8245-9CEA-9BA9D7E8547C}"/>
              </a:ext>
            </a:extLst>
          </p:cNvPr>
          <p:cNvSpPr txBox="1"/>
          <p:nvPr/>
        </p:nvSpPr>
        <p:spPr>
          <a:xfrm>
            <a:off x="1018772" y="2203391"/>
            <a:ext cx="1373774" cy="153888"/>
          </a:xfrm>
          <a:prstGeom prst="rect">
            <a:avLst/>
          </a:prstGeom>
          <a:noFill/>
        </p:spPr>
        <p:txBody>
          <a:bodyPr wrap="none" lIns="0" tIns="0" rIns="0" bIns="0" rtlCol="0">
            <a:spAutoFit/>
          </a:bodyPr>
          <a:lstStyle/>
          <a:p>
            <a:pPr>
              <a:lnSpc>
                <a:spcPts val="1200"/>
              </a:lnSpc>
            </a:pPr>
            <a:r>
              <a:rPr kumimoji="1" lang="ja-JP" altLang="en-US" sz="1000">
                <a:solidFill>
                  <a:srgbClr val="404040"/>
                </a:solidFill>
                <a:latin typeface="メイリオ" panose="020B0604030504040204" pitchFamily="50" charset="-128"/>
                <a:ea typeface="メイリオ" panose="020B0604030504040204" pitchFamily="50" charset="-128"/>
              </a:rPr>
              <a:t>い    けん  こう   </a:t>
            </a:r>
            <a:r>
              <a:rPr kumimoji="1" lang="ja-JP" altLang="en-US" sz="1000" dirty="0">
                <a:solidFill>
                  <a:srgbClr val="404040"/>
                </a:solidFill>
                <a:latin typeface="メイリオ" panose="020B0604030504040204" pitchFamily="50" charset="-128"/>
                <a:ea typeface="メイリオ" panose="020B0604030504040204" pitchFamily="50" charset="-128"/>
              </a:rPr>
              <a:t>かん</a:t>
            </a:r>
          </a:p>
        </p:txBody>
      </p:sp>
      <p:sp>
        <p:nvSpPr>
          <p:cNvPr id="13" name="テキスト ボックス 12">
            <a:extLst>
              <a:ext uri="{FF2B5EF4-FFF2-40B4-BE49-F238E27FC236}">
                <a16:creationId xmlns:a16="http://schemas.microsoft.com/office/drawing/2014/main" id="{24540A2F-0F6D-DF48-9EB8-704C6161E138}"/>
              </a:ext>
            </a:extLst>
          </p:cNvPr>
          <p:cNvSpPr txBox="1"/>
          <p:nvPr/>
        </p:nvSpPr>
        <p:spPr>
          <a:xfrm>
            <a:off x="2933596" y="2203391"/>
            <a:ext cx="4350550" cy="153888"/>
          </a:xfrm>
          <a:prstGeom prst="rect">
            <a:avLst/>
          </a:prstGeom>
          <a:noFill/>
        </p:spPr>
        <p:txBody>
          <a:bodyPr wrap="none" lIns="0" tIns="0" rIns="0" bIns="0" rtlCol="0">
            <a:spAutoFit/>
          </a:bodyPr>
          <a:lstStyle/>
          <a:p>
            <a:pPr>
              <a:lnSpc>
                <a:spcPts val="1200"/>
              </a:lnSpc>
            </a:pPr>
            <a:r>
              <a:rPr lang="ja-JP" altLang="en-US" sz="1000" dirty="0">
                <a:solidFill>
                  <a:srgbClr val="404040"/>
                </a:solidFill>
                <a:latin typeface="メイリオ" panose="020B0604030504040204" pitchFamily="50" charset="-128"/>
                <a:ea typeface="メイリオ" panose="020B0604030504040204" pitchFamily="50" charset="-128"/>
              </a:rPr>
              <a:t>ひ    なん  こう  どう        ひ    なん                                    じ    かん</a:t>
            </a:r>
            <a:endParaRPr kumimoji="1" lang="ja-JP" altLang="en-US" sz="1000" dirty="0">
              <a:solidFill>
                <a:srgbClr val="404040"/>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1AD99CC1-DAE4-1E4E-9C5E-6423FBEFCDC5}"/>
              </a:ext>
            </a:extLst>
          </p:cNvPr>
          <p:cNvSpPr txBox="1"/>
          <p:nvPr/>
        </p:nvSpPr>
        <p:spPr>
          <a:xfrm>
            <a:off x="6686418" y="3118107"/>
            <a:ext cx="1586973" cy="153888"/>
          </a:xfrm>
          <a:prstGeom prst="rect">
            <a:avLst/>
          </a:prstGeom>
          <a:noFill/>
        </p:spPr>
        <p:txBody>
          <a:bodyPr wrap="none" lIns="0" tIns="0" rIns="0" bIns="0" rtlCol="0">
            <a:spAutoFit/>
          </a:bodyPr>
          <a:lstStyle/>
          <a:p>
            <a:pPr>
              <a:lnSpc>
                <a:spcPts val="1200"/>
              </a:lnSpc>
            </a:pPr>
            <a:r>
              <a:rPr lang="ja-JP" altLang="en-US" sz="1000">
                <a:solidFill>
                  <a:srgbClr val="404040"/>
                </a:solidFill>
                <a:latin typeface="メイリオ" panose="020B0604030504040204" pitchFamily="50" charset="-128"/>
                <a:ea typeface="メイリオ" panose="020B0604030504040204" pitchFamily="50" charset="-128"/>
              </a:rPr>
              <a:t>てん  </a:t>
            </a:r>
            <a:r>
              <a:rPr lang="ja-JP" altLang="en-US" sz="1000" dirty="0">
                <a:solidFill>
                  <a:srgbClr val="404040"/>
                </a:solidFill>
                <a:latin typeface="メイリオ" panose="020B0604030504040204" pitchFamily="50" charset="-128"/>
                <a:ea typeface="メイリオ" panose="020B0604030504040204" pitchFamily="50" charset="-128"/>
              </a:rPr>
              <a:t>けん     しゅう せい</a:t>
            </a:r>
            <a:endParaRPr kumimoji="1" lang="ja-JP" altLang="en-US" sz="1000" dirty="0">
              <a:solidFill>
                <a:srgbClr val="404040"/>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28819845-91A8-1D40-81FF-3AABF30BC901}"/>
              </a:ext>
            </a:extLst>
          </p:cNvPr>
          <p:cNvSpPr txBox="1"/>
          <p:nvPr/>
        </p:nvSpPr>
        <p:spPr>
          <a:xfrm>
            <a:off x="1064458" y="3999267"/>
            <a:ext cx="1247136" cy="153888"/>
          </a:xfrm>
          <a:prstGeom prst="rect">
            <a:avLst/>
          </a:prstGeom>
          <a:noFill/>
        </p:spPr>
        <p:txBody>
          <a:bodyPr wrap="none" lIns="0" tIns="0" rIns="0" bIns="0" rtlCol="0">
            <a:spAutoFit/>
          </a:bodyPr>
          <a:lstStyle/>
          <a:p>
            <a:pPr>
              <a:lnSpc>
                <a:spcPts val="1200"/>
              </a:lnSpc>
            </a:pPr>
            <a:r>
              <a:rPr kumimoji="1" lang="ja-JP" altLang="en-US" sz="1000">
                <a:solidFill>
                  <a:srgbClr val="404040"/>
                </a:solidFill>
                <a:latin typeface="メイリオ" panose="020B0604030504040204" pitchFamily="50" charset="-128"/>
                <a:ea typeface="メイリオ" panose="020B0604030504040204" pitchFamily="50" charset="-128"/>
              </a:rPr>
              <a:t>きょう       き     </a:t>
            </a:r>
            <a:r>
              <a:rPr kumimoji="1" lang="ja-JP" altLang="en-US" sz="1000" dirty="0">
                <a:solidFill>
                  <a:srgbClr val="404040"/>
                </a:solidFill>
                <a:latin typeface="メイリオ" panose="020B0604030504040204" pitchFamily="50" charset="-128"/>
                <a:ea typeface="メイリオ" panose="020B0604030504040204" pitchFamily="50" charset="-128"/>
              </a:rPr>
              <a:t>づ</a:t>
            </a:r>
          </a:p>
        </p:txBody>
      </p:sp>
      <p:sp>
        <p:nvSpPr>
          <p:cNvPr id="16" name="テキスト ボックス 15">
            <a:extLst>
              <a:ext uri="{FF2B5EF4-FFF2-40B4-BE49-F238E27FC236}">
                <a16:creationId xmlns:a16="http://schemas.microsoft.com/office/drawing/2014/main" id="{DA848894-149B-CF48-89F3-D14B82F03DDF}"/>
              </a:ext>
            </a:extLst>
          </p:cNvPr>
          <p:cNvSpPr txBox="1"/>
          <p:nvPr/>
        </p:nvSpPr>
        <p:spPr>
          <a:xfrm>
            <a:off x="4142796" y="3991482"/>
            <a:ext cx="727763" cy="153888"/>
          </a:xfrm>
          <a:prstGeom prst="rect">
            <a:avLst/>
          </a:prstGeom>
          <a:noFill/>
        </p:spPr>
        <p:txBody>
          <a:bodyPr wrap="none" lIns="0" tIns="0" rIns="0" bIns="0" rtlCol="0">
            <a:spAutoFit/>
          </a:bodyPr>
          <a:lstStyle/>
          <a:p>
            <a:pPr>
              <a:lnSpc>
                <a:spcPts val="1200"/>
              </a:lnSpc>
            </a:pPr>
            <a:r>
              <a:rPr lang="ja-JP" altLang="en-US" sz="1000">
                <a:solidFill>
                  <a:srgbClr val="404040"/>
                </a:solidFill>
                <a:latin typeface="メイリオ" panose="020B0604030504040204" pitchFamily="50" charset="-128"/>
                <a:ea typeface="メイリオ" panose="020B0604030504040204" pitchFamily="50" charset="-128"/>
              </a:rPr>
              <a:t>べん きょう</a:t>
            </a:r>
            <a:endParaRPr kumimoji="1" lang="ja-JP" altLang="en-US" sz="1000" dirty="0">
              <a:solidFill>
                <a:srgbClr val="40404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08F4E575-DF43-2249-B803-DE11DD7D54EB}"/>
              </a:ext>
            </a:extLst>
          </p:cNvPr>
          <p:cNvSpPr txBox="1"/>
          <p:nvPr/>
        </p:nvSpPr>
        <p:spPr>
          <a:xfrm>
            <a:off x="7301445" y="3999267"/>
            <a:ext cx="727763" cy="153888"/>
          </a:xfrm>
          <a:prstGeom prst="rect">
            <a:avLst/>
          </a:prstGeom>
          <a:noFill/>
        </p:spPr>
        <p:txBody>
          <a:bodyPr wrap="none" lIns="0" tIns="0" rIns="0" bIns="0" rtlCol="0">
            <a:spAutoFit/>
          </a:bodyPr>
          <a:lstStyle/>
          <a:p>
            <a:pPr>
              <a:lnSpc>
                <a:spcPts val="1200"/>
              </a:lnSpc>
            </a:pPr>
            <a:r>
              <a:rPr lang="ja-JP" altLang="en-US" sz="1000" dirty="0">
                <a:solidFill>
                  <a:srgbClr val="404040"/>
                </a:solidFill>
                <a:latin typeface="メイリオ" panose="020B0604030504040204" pitchFamily="50" charset="-128"/>
                <a:ea typeface="メイリオ" panose="020B0604030504040204" pitchFamily="50" charset="-128"/>
              </a:rPr>
              <a:t>はっ  ぴょう</a:t>
            </a:r>
            <a:endParaRPr kumimoji="1" lang="ja-JP" altLang="en-US" sz="1000" dirty="0">
              <a:solidFill>
                <a:srgbClr val="404040"/>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1C5B215A-2BDE-D944-BDD3-BE5A64186BDA}"/>
              </a:ext>
            </a:extLst>
          </p:cNvPr>
          <p:cNvSpPr txBox="1"/>
          <p:nvPr/>
        </p:nvSpPr>
        <p:spPr>
          <a:xfrm>
            <a:off x="1009103" y="1352119"/>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29" name="角丸四角形 28">
            <a:extLst>
              <a:ext uri="{FF2B5EF4-FFF2-40B4-BE49-F238E27FC236}">
                <a16:creationId xmlns:a16="http://schemas.microsoft.com/office/drawing/2014/main" id="{34D90AAC-8ABC-6A42-993D-72F3DAD0B3D8}"/>
              </a:ext>
            </a:extLst>
          </p:cNvPr>
          <p:cNvSpPr/>
          <p:nvPr/>
        </p:nvSpPr>
        <p:spPr>
          <a:xfrm>
            <a:off x="379702" y="4939409"/>
            <a:ext cx="8401321" cy="1750879"/>
          </a:xfrm>
          <a:prstGeom prst="roundRect">
            <a:avLst>
              <a:gd name="adj" fmla="val 4689"/>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8" name="正方形/長方形 27">
            <a:extLst>
              <a:ext uri="{FF2B5EF4-FFF2-40B4-BE49-F238E27FC236}">
                <a16:creationId xmlns:a16="http://schemas.microsoft.com/office/drawing/2014/main" id="{65DB5521-F294-BD4F-A5DF-52F0E8F5434D}"/>
              </a:ext>
            </a:extLst>
          </p:cNvPr>
          <p:cNvSpPr/>
          <p:nvPr/>
        </p:nvSpPr>
        <p:spPr>
          <a:xfrm>
            <a:off x="490686" y="5098728"/>
            <a:ext cx="8049718" cy="1592744"/>
          </a:xfrm>
          <a:prstGeom prst="rect">
            <a:avLst/>
          </a:prstGeom>
        </p:spPr>
        <p:txBody>
          <a:bodyPr wrap="square">
            <a:spAutoFit/>
          </a:bodyPr>
          <a:lstStyle/>
          <a:p>
            <a:r>
              <a:rPr lang="en-US" altLang="ja-JP" sz="2000" b="1" dirty="0">
                <a:solidFill>
                  <a:srgbClr val="404040"/>
                </a:solidFill>
                <a:latin typeface="メイリオ" pitchFamily="50" charset="-128"/>
                <a:ea typeface="メイリオ" pitchFamily="50" charset="-128"/>
              </a:rPr>
              <a:t>【</a:t>
            </a:r>
            <a:r>
              <a:rPr lang="ja-JP" altLang="en-US" sz="2000" b="1" dirty="0">
                <a:solidFill>
                  <a:srgbClr val="404040"/>
                </a:solidFill>
                <a:latin typeface="メイリオ" pitchFamily="50" charset="-128"/>
                <a:ea typeface="メイリオ" pitchFamily="50" charset="-128"/>
              </a:rPr>
              <a:t>スムーズに進めるコツ</a:t>
            </a:r>
            <a:r>
              <a:rPr lang="en-US" altLang="ja-JP" sz="2000" b="1" dirty="0">
                <a:solidFill>
                  <a:srgbClr val="404040"/>
                </a:solidFill>
                <a:latin typeface="メイリオ" pitchFamily="50" charset="-128"/>
                <a:ea typeface="メイリオ" pitchFamily="50" charset="-128"/>
              </a:rPr>
              <a:t>】</a:t>
            </a:r>
          </a:p>
          <a:p>
            <a:pPr marL="269875" indent="-269875">
              <a:lnSpc>
                <a:spcPct val="150000"/>
              </a:lnSpc>
            </a:pPr>
            <a:r>
              <a:rPr lang="ja-JP" altLang="en-US" sz="2000" b="1" dirty="0">
                <a:solidFill>
                  <a:srgbClr val="404040"/>
                </a:solidFill>
                <a:latin typeface="メイリオ" pitchFamily="50" charset="-128"/>
                <a:ea typeface="メイリオ" pitchFamily="50" charset="-128"/>
              </a:rPr>
              <a:t>・参加者全員が、みんなの話に耳を傾け、良いところを積極的に</a:t>
            </a:r>
            <a:endParaRPr lang="en-US" altLang="ja-JP" sz="2000" b="1" dirty="0">
              <a:solidFill>
                <a:srgbClr val="404040"/>
              </a:solidFill>
              <a:latin typeface="メイリオ" pitchFamily="50" charset="-128"/>
              <a:ea typeface="メイリオ" pitchFamily="50" charset="-128"/>
            </a:endParaRPr>
          </a:p>
          <a:p>
            <a:pPr marL="269875" indent="-269875"/>
            <a:r>
              <a:rPr lang="ja-JP" altLang="en-US" sz="2000" b="1" dirty="0">
                <a:solidFill>
                  <a:srgbClr val="404040"/>
                </a:solidFill>
                <a:latin typeface="メイリオ" pitchFamily="50" charset="-128"/>
                <a:ea typeface="メイリオ" pitchFamily="50" charset="-128"/>
              </a:rPr>
              <a:t>　見つけて、みんなで共有しようとする姿勢でのぞみましょう。</a:t>
            </a:r>
            <a:endParaRPr lang="en-US" altLang="ja-JP" sz="2000" b="1" dirty="0">
              <a:solidFill>
                <a:srgbClr val="404040"/>
              </a:solidFill>
              <a:latin typeface="メイリオ" pitchFamily="50" charset="-128"/>
              <a:ea typeface="メイリオ" pitchFamily="50" charset="-128"/>
            </a:endParaRPr>
          </a:p>
          <a:p>
            <a:pPr marL="269875" indent="-269875">
              <a:lnSpc>
                <a:spcPct val="150000"/>
              </a:lnSpc>
            </a:pPr>
            <a:r>
              <a:rPr lang="ja-JP" altLang="en-US" sz="2000" b="1" dirty="0">
                <a:solidFill>
                  <a:srgbClr val="404040"/>
                </a:solidFill>
                <a:latin typeface="メイリオ" pitchFamily="50" charset="-128"/>
                <a:ea typeface="メイリオ" pitchFamily="50" charset="-128"/>
              </a:rPr>
              <a:t>・あらかじめ決めた時間内に意見交換を終えるようにしましょう。</a:t>
            </a:r>
            <a:endParaRPr lang="en-US" altLang="ja-JP" dirty="0">
              <a:solidFill>
                <a:srgbClr val="404040"/>
              </a:solidFill>
              <a:latin typeface="メイリオ" pitchFamily="50" charset="-128"/>
              <a:ea typeface="メイリオ" pitchFamily="50" charset="-128"/>
            </a:endParaRPr>
          </a:p>
        </p:txBody>
      </p:sp>
      <p:sp>
        <p:nvSpPr>
          <p:cNvPr id="21" name="テキスト ボックス 20">
            <a:extLst>
              <a:ext uri="{FF2B5EF4-FFF2-40B4-BE49-F238E27FC236}">
                <a16:creationId xmlns:a16="http://schemas.microsoft.com/office/drawing/2014/main" id="{4E139FF7-0AA8-FF47-9689-FEAF68565244}"/>
              </a:ext>
            </a:extLst>
          </p:cNvPr>
          <p:cNvSpPr txBox="1"/>
          <p:nvPr/>
        </p:nvSpPr>
        <p:spPr>
          <a:xfrm>
            <a:off x="2135945" y="5025631"/>
            <a:ext cx="20518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すす</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3E34B47E-8729-D840-8D88-E1A68D2F8521}"/>
              </a:ext>
            </a:extLst>
          </p:cNvPr>
          <p:cNvSpPr txBox="1"/>
          <p:nvPr/>
        </p:nvSpPr>
        <p:spPr>
          <a:xfrm>
            <a:off x="877597" y="5433668"/>
            <a:ext cx="1205458"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さん   か   しゃ ぜん いん</a:t>
            </a:r>
          </a:p>
        </p:txBody>
      </p:sp>
      <p:sp>
        <p:nvSpPr>
          <p:cNvPr id="23" name="テキスト ボックス 22">
            <a:extLst>
              <a:ext uri="{FF2B5EF4-FFF2-40B4-BE49-F238E27FC236}">
                <a16:creationId xmlns:a16="http://schemas.microsoft.com/office/drawing/2014/main" id="{EF64A379-6966-6243-A805-3EE7D231A4F2}"/>
              </a:ext>
            </a:extLst>
          </p:cNvPr>
          <p:cNvSpPr txBox="1"/>
          <p:nvPr/>
        </p:nvSpPr>
        <p:spPr>
          <a:xfrm>
            <a:off x="3601063" y="5433668"/>
            <a:ext cx="1378583"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はなし　　 みみ        かたむ</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D4497DC4-16E4-4348-969D-02B81F8AC331}"/>
              </a:ext>
            </a:extLst>
          </p:cNvPr>
          <p:cNvSpPr txBox="1"/>
          <p:nvPr/>
        </p:nvSpPr>
        <p:spPr>
          <a:xfrm>
            <a:off x="5480837" y="5433668"/>
            <a:ext cx="219611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よ</a:t>
            </a:r>
            <a:r>
              <a:rPr kumimoji="1" lang="ja-JP" altLang="en-US" sz="800" dirty="0">
                <a:solidFill>
                  <a:srgbClr val="404040"/>
                </a:solidFill>
                <a:latin typeface="メイリオ" panose="020B0604030504040204" pitchFamily="50" charset="-128"/>
                <a:ea typeface="メイリオ" panose="020B0604030504040204" pitchFamily="50" charset="-128"/>
              </a:rPr>
              <a:t>                                       せっきょくてき</a:t>
            </a:r>
          </a:p>
        </p:txBody>
      </p:sp>
      <p:sp>
        <p:nvSpPr>
          <p:cNvPr id="25" name="テキスト ボックス 24">
            <a:extLst>
              <a:ext uri="{FF2B5EF4-FFF2-40B4-BE49-F238E27FC236}">
                <a16:creationId xmlns:a16="http://schemas.microsoft.com/office/drawing/2014/main" id="{8385C4FE-C5C3-024A-94FD-F28C59E8C73A}"/>
              </a:ext>
            </a:extLst>
          </p:cNvPr>
          <p:cNvSpPr txBox="1"/>
          <p:nvPr/>
        </p:nvSpPr>
        <p:spPr>
          <a:xfrm>
            <a:off x="904371" y="5789249"/>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み</a:t>
            </a:r>
          </a:p>
        </p:txBody>
      </p:sp>
      <p:sp>
        <p:nvSpPr>
          <p:cNvPr id="26" name="テキスト ボックス 25">
            <a:extLst>
              <a:ext uri="{FF2B5EF4-FFF2-40B4-BE49-F238E27FC236}">
                <a16:creationId xmlns:a16="http://schemas.microsoft.com/office/drawing/2014/main" id="{290C3B37-61A8-D24C-82F9-97B2CAA712A9}"/>
              </a:ext>
            </a:extLst>
          </p:cNvPr>
          <p:cNvSpPr txBox="1"/>
          <p:nvPr/>
        </p:nvSpPr>
        <p:spPr>
          <a:xfrm>
            <a:off x="3092353" y="5780860"/>
            <a:ext cx="253274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きょうゆう　　　　　　　　　　　　　　　　し  せい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981B8405-A2AA-8D4E-BFEE-C60B37FDE2F1}"/>
              </a:ext>
            </a:extLst>
          </p:cNvPr>
          <p:cNvSpPr txBox="1"/>
          <p:nvPr/>
        </p:nvSpPr>
        <p:spPr>
          <a:xfrm>
            <a:off x="2172224" y="6188897"/>
            <a:ext cx="319959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き                   じ   かん ない          い   けん  こう  かん         お</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grpSp>
        <p:nvGrpSpPr>
          <p:cNvPr id="30" name="グループ化 29">
            <a:extLst>
              <a:ext uri="{FF2B5EF4-FFF2-40B4-BE49-F238E27FC236}">
                <a16:creationId xmlns:a16="http://schemas.microsoft.com/office/drawing/2014/main" id="{C2CCCE1D-9FC6-9C43-B3D7-BB212A6B8FDC}"/>
              </a:ext>
            </a:extLst>
          </p:cNvPr>
          <p:cNvGrpSpPr/>
          <p:nvPr/>
        </p:nvGrpSpPr>
        <p:grpSpPr>
          <a:xfrm>
            <a:off x="322067" y="913300"/>
            <a:ext cx="1538883" cy="432851"/>
            <a:chOff x="796058" y="796607"/>
            <a:chExt cx="1538883" cy="432851"/>
          </a:xfrm>
        </p:grpSpPr>
        <p:sp>
          <p:nvSpPr>
            <p:cNvPr id="31" name="テキスト ボックス 30">
              <a:extLst>
                <a:ext uri="{FF2B5EF4-FFF2-40B4-BE49-F238E27FC236}">
                  <a16:creationId xmlns:a16="http://schemas.microsoft.com/office/drawing/2014/main" id="{D813C64E-7493-B64A-8669-A5407781D688}"/>
                </a:ext>
              </a:extLst>
            </p:cNvPr>
            <p:cNvSpPr txBox="1"/>
            <p:nvPr/>
          </p:nvSpPr>
          <p:spPr>
            <a:xfrm>
              <a:off x="796058" y="921681"/>
              <a:ext cx="1538883" cy="307777"/>
            </a:xfrm>
            <a:prstGeom prst="rect">
              <a:avLst/>
            </a:prstGeom>
            <a:noFill/>
          </p:spPr>
          <p:txBody>
            <a:bodyPr wrap="none" lIns="0" tIns="0" rIns="0" bIns="0" rtlCol="0" anchor="b" anchorCtr="1">
              <a:spAutoFit/>
            </a:bodyPr>
            <a:lstStyle/>
            <a:p>
              <a:r>
                <a:rPr kumimoji="1" lang="en-US" altLang="ja-JP" sz="2000" dirty="0">
                  <a:solidFill>
                    <a:srgbClr val="404040"/>
                  </a:solidFill>
                  <a:latin typeface="メイリオ" pitchFamily="50" charset="-128"/>
                  <a:ea typeface="メイリオ" pitchFamily="50" charset="-128"/>
                </a:rPr>
                <a:t>【</a:t>
              </a:r>
              <a:r>
                <a:rPr kumimoji="1" lang="ja-JP" altLang="en-US" sz="2000" dirty="0">
                  <a:solidFill>
                    <a:srgbClr val="404040"/>
                  </a:solidFill>
                  <a:latin typeface="メイリオ" pitchFamily="50" charset="-128"/>
                  <a:ea typeface="メイリオ" pitchFamily="50" charset="-128"/>
                </a:rPr>
                <a:t>実施内容</a:t>
              </a:r>
              <a:r>
                <a:rPr kumimoji="1" lang="en-US" altLang="ja-JP" sz="2000" dirty="0">
                  <a:solidFill>
                    <a:srgbClr val="404040"/>
                  </a:solidFill>
                  <a:latin typeface="メイリオ" pitchFamily="50" charset="-128"/>
                  <a:ea typeface="メイリオ" pitchFamily="50" charset="-128"/>
                </a:rPr>
                <a:t>】</a:t>
              </a:r>
              <a:endParaRPr kumimoji="1" lang="ja-JP" altLang="en-US" sz="2000" dirty="0">
                <a:solidFill>
                  <a:srgbClr val="404040"/>
                </a:solidFill>
                <a:latin typeface="メイリオ" pitchFamily="50" charset="-128"/>
                <a:ea typeface="メイリオ" pitchFamily="50" charset="-128"/>
              </a:endParaRPr>
            </a:p>
          </p:txBody>
        </p:sp>
        <p:sp>
          <p:nvSpPr>
            <p:cNvPr id="32" name="テキスト ボックス 31">
              <a:extLst>
                <a:ext uri="{FF2B5EF4-FFF2-40B4-BE49-F238E27FC236}">
                  <a16:creationId xmlns:a16="http://schemas.microsoft.com/office/drawing/2014/main" id="{58201A4D-6D71-E649-B411-B61C95E8E197}"/>
                </a:ext>
              </a:extLst>
            </p:cNvPr>
            <p:cNvSpPr txBox="1"/>
            <p:nvPr/>
          </p:nvSpPr>
          <p:spPr>
            <a:xfrm>
              <a:off x="1089625" y="796607"/>
              <a:ext cx="1000274"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じっ  し   ない  よう</a:t>
              </a:r>
            </a:p>
          </p:txBody>
        </p:sp>
      </p:grpSp>
    </p:spTree>
    <p:extLst>
      <p:ext uri="{BB962C8B-B14F-4D97-AF65-F5344CB8AC3E}">
        <p14:creationId xmlns:p14="http://schemas.microsoft.com/office/powerpoint/2010/main" val="1716382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3</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en-US" altLang="ja-JP" dirty="0"/>
              <a:t>1</a:t>
            </a:r>
            <a:r>
              <a:rPr kumimoji="1" lang="ja-JP" altLang="en-US"/>
              <a:t>、意見交換</a:t>
            </a:r>
            <a:r>
              <a:rPr kumimoji="1" lang="en-US" altLang="ja-JP" dirty="0"/>
              <a:t>①</a:t>
            </a:r>
            <a:r>
              <a:rPr kumimoji="1" lang="ja-JP" altLang="en-US"/>
              <a:t>　災害リスク（水害・土砂災害）</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1316916" y="1894537"/>
            <a:ext cx="7726261" cy="2997100"/>
          </a:xfrm>
        </p:spPr>
        <p:txBody>
          <a:bodyPr/>
          <a:lstStyle/>
          <a:p>
            <a:r>
              <a:rPr kumimoji="1" lang="en-US" altLang="ja-JP" sz="2000" dirty="0"/>
              <a:t>1.</a:t>
            </a:r>
            <a:r>
              <a:rPr kumimoji="1" lang="ja-JP" altLang="en-US" sz="2000"/>
              <a:t>ワークシートで整理した自分の「災害リスク」を発表</a:t>
            </a:r>
          </a:p>
          <a:p>
            <a:r>
              <a:rPr kumimoji="1" lang="en-US" altLang="ja-JP" sz="2000" dirty="0"/>
              <a:t>2.</a:t>
            </a:r>
            <a:r>
              <a:rPr kumimoji="1" lang="ja-JP" altLang="en-US" sz="2000"/>
              <a:t>意見交換</a:t>
            </a:r>
          </a:p>
          <a:p>
            <a:pPr>
              <a:lnSpc>
                <a:spcPts val="2800"/>
              </a:lnSpc>
            </a:pPr>
            <a:r>
              <a:rPr kumimoji="1" lang="ja-JP" altLang="en-US" sz="2400"/>
              <a:t>　意見交換などを通じて、</a:t>
            </a:r>
            <a:endParaRPr kumimoji="1" lang="en-US" altLang="ja-JP" sz="2400" dirty="0"/>
          </a:p>
          <a:p>
            <a:pPr>
              <a:lnSpc>
                <a:spcPts val="2800"/>
              </a:lnSpc>
            </a:pPr>
            <a:r>
              <a:rPr kumimoji="1" lang="ja-JP" altLang="en-US" sz="2400"/>
              <a:t>　見逃している点はないか確認しましょう</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pic>
        <p:nvPicPr>
          <p:cNvPr id="6" name="図 5">
            <a:extLst>
              <a:ext uri="{FF2B5EF4-FFF2-40B4-BE49-F238E27FC236}">
                <a16:creationId xmlns:a16="http://schemas.microsoft.com/office/drawing/2014/main" id="{B719E302-985B-B54B-A0FF-265017E7361F}"/>
              </a:ext>
            </a:extLst>
          </p:cNvPr>
          <p:cNvPicPr>
            <a:picLocks noChangeAspect="1"/>
          </p:cNvPicPr>
          <p:nvPr/>
        </p:nvPicPr>
        <p:blipFill>
          <a:blip r:embed="rId3"/>
          <a:stretch>
            <a:fillRect/>
          </a:stretch>
        </p:blipFill>
        <p:spPr>
          <a:xfrm>
            <a:off x="335467" y="4686243"/>
            <a:ext cx="900000" cy="1800000"/>
          </a:xfrm>
          <a:prstGeom prst="rect">
            <a:avLst/>
          </a:prstGeom>
        </p:spPr>
      </p:pic>
      <p:pic>
        <p:nvPicPr>
          <p:cNvPr id="10" name="図 9">
            <a:extLst>
              <a:ext uri="{FF2B5EF4-FFF2-40B4-BE49-F238E27FC236}">
                <a16:creationId xmlns:a16="http://schemas.microsoft.com/office/drawing/2014/main" id="{CE2E2911-E2DB-8544-B27C-AF948D4849E1}"/>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1" name="テキスト ボックス 10">
            <a:extLst>
              <a:ext uri="{FF2B5EF4-FFF2-40B4-BE49-F238E27FC236}">
                <a16:creationId xmlns:a16="http://schemas.microsoft.com/office/drawing/2014/main" id="{BDF0A0E8-3B8F-C149-8420-EE9587696874}"/>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dirty="0">
                <a:solidFill>
                  <a:srgbClr val="404040"/>
                </a:solidFill>
                <a:latin typeface="Meiryo" panose="020B0604030504040204" pitchFamily="34" charset="-128"/>
                <a:ea typeface="Meiryo" panose="020B0604030504040204" pitchFamily="34" charset="-128"/>
              </a:rPr>
              <a:t>グループで一人ずつ発表した後に、</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dirty="0">
                <a:solidFill>
                  <a:srgbClr val="404040"/>
                </a:solidFill>
                <a:latin typeface="Meiryo" panose="020B0604030504040204" pitchFamily="34" charset="-128"/>
                <a:ea typeface="Meiryo" panose="020B0604030504040204" pitchFamily="34" charset="-128"/>
              </a:rPr>
              <a:t>意見交換しましょう</a:t>
            </a:r>
          </a:p>
        </p:txBody>
      </p:sp>
      <p:sp>
        <p:nvSpPr>
          <p:cNvPr id="12" name="テキスト ボックス 11">
            <a:extLst>
              <a:ext uri="{FF2B5EF4-FFF2-40B4-BE49-F238E27FC236}">
                <a16:creationId xmlns:a16="http://schemas.microsoft.com/office/drawing/2014/main" id="{91B4DF93-052B-E44C-A6C3-E0EAAD2C39D8}"/>
              </a:ext>
            </a:extLst>
          </p:cNvPr>
          <p:cNvSpPr txBox="1"/>
          <p:nvPr/>
        </p:nvSpPr>
        <p:spPr>
          <a:xfrm>
            <a:off x="3182504" y="5505142"/>
            <a:ext cx="49244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ひとり</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026A3CC1-EB2F-1E47-9EE4-9530E9AB6163}"/>
              </a:ext>
            </a:extLst>
          </p:cNvPr>
          <p:cNvSpPr txBox="1"/>
          <p:nvPr/>
        </p:nvSpPr>
        <p:spPr>
          <a:xfrm>
            <a:off x="4136926" y="5505142"/>
            <a:ext cx="69762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はっぴょう</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0B71EED5-6FC0-2A48-98A4-16E9686FB190}"/>
              </a:ext>
            </a:extLst>
          </p:cNvPr>
          <p:cNvSpPr txBox="1"/>
          <p:nvPr/>
        </p:nvSpPr>
        <p:spPr>
          <a:xfrm>
            <a:off x="5180047"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あと</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9CAE7E0C-C9F3-A245-85B0-1ADE53E42764}"/>
              </a:ext>
            </a:extLst>
          </p:cNvPr>
          <p:cNvSpPr txBox="1"/>
          <p:nvPr/>
        </p:nvSpPr>
        <p:spPr>
          <a:xfrm>
            <a:off x="1942916" y="5932980"/>
            <a:ext cx="111440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い   けん こう  かん</a:t>
            </a:r>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3367256" y="1761287"/>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せい   り</a:t>
            </a:r>
          </a:p>
        </p:txBody>
      </p:sp>
      <p:sp>
        <p:nvSpPr>
          <p:cNvPr id="18" name="テキスト ボックス 17">
            <a:extLst>
              <a:ext uri="{FF2B5EF4-FFF2-40B4-BE49-F238E27FC236}">
                <a16:creationId xmlns:a16="http://schemas.microsoft.com/office/drawing/2014/main" id="{6BEBC2B2-34C7-3B40-A001-674802FBB998}"/>
              </a:ext>
            </a:extLst>
          </p:cNvPr>
          <p:cNvSpPr txBox="1"/>
          <p:nvPr/>
        </p:nvSpPr>
        <p:spPr>
          <a:xfrm>
            <a:off x="4443287" y="1761287"/>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じ   ぶん</a:t>
            </a:r>
          </a:p>
        </p:txBody>
      </p:sp>
      <p:sp>
        <p:nvSpPr>
          <p:cNvPr id="19" name="テキスト ボックス 18">
            <a:extLst>
              <a:ext uri="{FF2B5EF4-FFF2-40B4-BE49-F238E27FC236}">
                <a16:creationId xmlns:a16="http://schemas.microsoft.com/office/drawing/2014/main" id="{22CB22EB-F30E-1D44-A621-47A303890927}"/>
              </a:ext>
            </a:extLst>
          </p:cNvPr>
          <p:cNvSpPr txBox="1"/>
          <p:nvPr/>
        </p:nvSpPr>
        <p:spPr>
          <a:xfrm>
            <a:off x="5407809" y="1761287"/>
            <a:ext cx="63030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さい がい</a:t>
            </a:r>
          </a:p>
        </p:txBody>
      </p:sp>
      <p:sp>
        <p:nvSpPr>
          <p:cNvPr id="20" name="テキスト ボックス 19">
            <a:extLst>
              <a:ext uri="{FF2B5EF4-FFF2-40B4-BE49-F238E27FC236}">
                <a16:creationId xmlns:a16="http://schemas.microsoft.com/office/drawing/2014/main" id="{7A70BF91-1090-C948-949F-A575BC5FD382}"/>
              </a:ext>
            </a:extLst>
          </p:cNvPr>
          <p:cNvSpPr txBox="1"/>
          <p:nvPr/>
        </p:nvSpPr>
        <p:spPr>
          <a:xfrm>
            <a:off x="7152613" y="1761287"/>
            <a:ext cx="697627"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はっぴょう</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1653341" y="2315865"/>
            <a:ext cx="1114408"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い   けん こう  かん</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1726603" y="2889025"/>
            <a:ext cx="1255472"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い    けん   こう   かん</a:t>
            </a:r>
          </a:p>
        </p:txBody>
      </p:sp>
      <p:sp>
        <p:nvSpPr>
          <p:cNvPr id="23" name="テキスト ボックス 22">
            <a:extLst>
              <a:ext uri="{FF2B5EF4-FFF2-40B4-BE49-F238E27FC236}">
                <a16:creationId xmlns:a16="http://schemas.microsoft.com/office/drawing/2014/main" id="{3FD94030-EEF7-9F4C-A038-6966458CEC13}"/>
              </a:ext>
            </a:extLst>
          </p:cNvPr>
          <p:cNvSpPr txBox="1"/>
          <p:nvPr/>
        </p:nvSpPr>
        <p:spPr>
          <a:xfrm>
            <a:off x="3799904" y="2889025"/>
            <a:ext cx="389851"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つう</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1733110" y="3463758"/>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み    のが</a:t>
            </a:r>
          </a:p>
        </p:txBody>
      </p:sp>
      <p:sp>
        <p:nvSpPr>
          <p:cNvPr id="25" name="テキスト ボックス 24">
            <a:extLst>
              <a:ext uri="{FF2B5EF4-FFF2-40B4-BE49-F238E27FC236}">
                <a16:creationId xmlns:a16="http://schemas.microsoft.com/office/drawing/2014/main" id="{4B6F81F7-8927-4B49-B0C2-D464C2820033}"/>
              </a:ext>
            </a:extLst>
          </p:cNvPr>
          <p:cNvSpPr txBox="1"/>
          <p:nvPr/>
        </p:nvSpPr>
        <p:spPr>
          <a:xfrm>
            <a:off x="3489513" y="3463758"/>
            <a:ext cx="389851"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てん</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CBC3D5E9-CBD3-4B46-9E1E-13B2BCA4F7DA}"/>
              </a:ext>
            </a:extLst>
          </p:cNvPr>
          <p:cNvSpPr txBox="1"/>
          <p:nvPr/>
        </p:nvSpPr>
        <p:spPr>
          <a:xfrm>
            <a:off x="5029455" y="3463758"/>
            <a:ext cx="66556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かく  にん</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772031"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3538580" y="264258"/>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5367380" y="264258"/>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すい がい</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6343711"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ど  しゃ  さい がい</a:t>
            </a:r>
          </a:p>
        </p:txBody>
      </p:sp>
    </p:spTree>
    <p:extLst>
      <p:ext uri="{BB962C8B-B14F-4D97-AF65-F5344CB8AC3E}">
        <p14:creationId xmlns:p14="http://schemas.microsoft.com/office/powerpoint/2010/main" val="1486974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正方形/長方形 75">
            <a:extLst>
              <a:ext uri="{FF2B5EF4-FFF2-40B4-BE49-F238E27FC236}">
                <a16:creationId xmlns:a16="http://schemas.microsoft.com/office/drawing/2014/main" id="{3A4960A8-F802-F045-BC82-60A6FC72E2DD}"/>
              </a:ext>
            </a:extLst>
          </p:cNvPr>
          <p:cNvSpPr/>
          <p:nvPr/>
        </p:nvSpPr>
        <p:spPr>
          <a:xfrm>
            <a:off x="0" y="5168559"/>
            <a:ext cx="9144000" cy="1302104"/>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BC07713F-5B9F-504B-9288-9B3DAD40691A}"/>
              </a:ext>
            </a:extLst>
          </p:cNvPr>
          <p:cNvSpPr>
            <a:spLocks noGrp="1"/>
          </p:cNvSpPr>
          <p:nvPr>
            <p:ph type="body" sz="quarter" idx="11"/>
          </p:nvPr>
        </p:nvSpPr>
        <p:spPr/>
        <p:txBody>
          <a:bodyPr/>
          <a:lstStyle/>
          <a:p>
            <a:r>
              <a:rPr kumimoji="1" lang="en-US" altLang="ja-JP" dirty="0"/>
              <a:t>4</a:t>
            </a:r>
            <a:endParaRPr kumimoji="1" lang="ja-JP" altLang="en-US"/>
          </a:p>
        </p:txBody>
      </p:sp>
      <p:sp>
        <p:nvSpPr>
          <p:cNvPr id="4" name="テキスト プレースホルダー 3">
            <a:extLst>
              <a:ext uri="{FF2B5EF4-FFF2-40B4-BE49-F238E27FC236}">
                <a16:creationId xmlns:a16="http://schemas.microsoft.com/office/drawing/2014/main" id="{33937EEA-E141-5F43-B048-44FF2F301D60}"/>
              </a:ext>
            </a:extLst>
          </p:cNvPr>
          <p:cNvSpPr>
            <a:spLocks noGrp="1"/>
          </p:cNvSpPr>
          <p:nvPr>
            <p:ph type="body" sz="quarter" idx="13"/>
          </p:nvPr>
        </p:nvSpPr>
        <p:spPr/>
        <p:txBody>
          <a:bodyPr/>
          <a:lstStyle/>
          <a:p>
            <a:endParaRPr kumimoji="1" lang="ja-JP" altLang="en-US" dirty="0"/>
          </a:p>
        </p:txBody>
      </p:sp>
      <p:sp>
        <p:nvSpPr>
          <p:cNvPr id="5" name="テキスト プレースホルダー 3">
            <a:extLst>
              <a:ext uri="{FF2B5EF4-FFF2-40B4-BE49-F238E27FC236}">
                <a16:creationId xmlns:a16="http://schemas.microsoft.com/office/drawing/2014/main" id="{A9113EA6-4CA5-6242-89E3-D784880CD57E}"/>
              </a:ext>
            </a:extLst>
          </p:cNvPr>
          <p:cNvSpPr txBox="1">
            <a:spLocks/>
          </p:cNvSpPr>
          <p:nvPr/>
        </p:nvSpPr>
        <p:spPr>
          <a:xfrm>
            <a:off x="2292283" y="57277"/>
            <a:ext cx="4559434"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rgbClr val="404040"/>
                </a:solidFill>
              </a:rPr>
              <a:t>ハザードマップに色が塗られていなくても</a:t>
            </a:r>
            <a:endParaRPr kumimoji="1" lang="en-US" altLang="ja-JP" sz="1800" dirty="0">
              <a:solidFill>
                <a:srgbClr val="404040"/>
              </a:solidFill>
            </a:endParaRPr>
          </a:p>
          <a:p>
            <a:pPr>
              <a:lnSpc>
                <a:spcPts val="2000"/>
              </a:lnSpc>
            </a:pPr>
            <a:r>
              <a:rPr kumimoji="1" lang="ja-JP" altLang="en-US">
                <a:solidFill>
                  <a:srgbClr val="404040"/>
                </a:solidFill>
              </a:rPr>
              <a:t>「災害リスク」のある場所</a:t>
            </a:r>
          </a:p>
        </p:txBody>
      </p:sp>
      <p:sp>
        <p:nvSpPr>
          <p:cNvPr id="6" name="テキスト ボックス 5">
            <a:extLst>
              <a:ext uri="{FF2B5EF4-FFF2-40B4-BE49-F238E27FC236}">
                <a16:creationId xmlns:a16="http://schemas.microsoft.com/office/drawing/2014/main" id="{13703B14-501F-2F40-B135-4F43CB997FA5}"/>
              </a:ext>
            </a:extLst>
          </p:cNvPr>
          <p:cNvSpPr txBox="1"/>
          <p:nvPr/>
        </p:nvSpPr>
        <p:spPr>
          <a:xfrm>
            <a:off x="2691488" y="285597"/>
            <a:ext cx="813044" cy="246221"/>
          </a:xfrm>
          <a:prstGeom prst="rect">
            <a:avLst/>
          </a:prstGeom>
          <a:noFill/>
        </p:spPr>
        <p:txBody>
          <a:bodyPr wrap="none" rtlCol="0">
            <a:spAutoFit/>
          </a:bodyPr>
          <a:lstStyle/>
          <a:p>
            <a:pPr algn="ctr"/>
            <a:r>
              <a:rPr kumimoji="1" lang="ja-JP" altLang="en-US" sz="1000" dirty="0">
                <a:solidFill>
                  <a:srgbClr val="404040"/>
                </a:solidFill>
              </a:rPr>
              <a:t>さい    がい</a:t>
            </a:r>
          </a:p>
        </p:txBody>
      </p:sp>
      <p:sp>
        <p:nvSpPr>
          <p:cNvPr id="7" name="テキスト ボックス 6">
            <a:extLst>
              <a:ext uri="{FF2B5EF4-FFF2-40B4-BE49-F238E27FC236}">
                <a16:creationId xmlns:a16="http://schemas.microsoft.com/office/drawing/2014/main" id="{1F9B3876-6C06-DE46-B9EA-8D85EA694053}"/>
              </a:ext>
            </a:extLst>
          </p:cNvPr>
          <p:cNvSpPr txBox="1"/>
          <p:nvPr/>
        </p:nvSpPr>
        <p:spPr>
          <a:xfrm>
            <a:off x="5992479" y="285597"/>
            <a:ext cx="684804" cy="246221"/>
          </a:xfrm>
          <a:prstGeom prst="rect">
            <a:avLst/>
          </a:prstGeom>
          <a:noFill/>
        </p:spPr>
        <p:txBody>
          <a:bodyPr wrap="none" rtlCol="0">
            <a:spAutoFit/>
          </a:bodyPr>
          <a:lstStyle/>
          <a:p>
            <a:pPr algn="ctr"/>
            <a:r>
              <a:rPr kumimoji="1" lang="ja-JP" altLang="en-US" sz="1000" dirty="0">
                <a:solidFill>
                  <a:srgbClr val="404040"/>
                </a:solidFill>
              </a:rPr>
              <a:t>ば    しょ</a:t>
            </a:r>
          </a:p>
        </p:txBody>
      </p:sp>
      <p:sp>
        <p:nvSpPr>
          <p:cNvPr id="8" name="テキスト ボックス 7">
            <a:extLst>
              <a:ext uri="{FF2B5EF4-FFF2-40B4-BE49-F238E27FC236}">
                <a16:creationId xmlns:a16="http://schemas.microsoft.com/office/drawing/2014/main" id="{85F94DE4-F0A3-0649-85BD-5F347C44C2FC}"/>
              </a:ext>
            </a:extLst>
          </p:cNvPr>
          <p:cNvSpPr txBox="1"/>
          <p:nvPr/>
        </p:nvSpPr>
        <p:spPr>
          <a:xfrm>
            <a:off x="371032" y="124492"/>
            <a:ext cx="1654584" cy="707886"/>
          </a:xfrm>
          <a:prstGeom prst="rect">
            <a:avLst/>
          </a:prstGeom>
          <a:noFill/>
        </p:spPr>
        <p:txBody>
          <a:bodyPr wrap="square" rtlCol="0">
            <a:spAutoFit/>
          </a:bodyPr>
          <a:lstStyle/>
          <a:p>
            <a:r>
              <a:rPr kumimoji="1" lang="ja-JP" altLang="en-US" sz="1200" b="1">
                <a:solidFill>
                  <a:srgbClr val="404040"/>
                </a:solidFill>
              </a:rPr>
              <a:t>特に意識してほしい</a:t>
            </a:r>
            <a:endParaRPr kumimoji="1" lang="en-US" altLang="ja-JP" sz="1200" b="1" dirty="0">
              <a:solidFill>
                <a:srgbClr val="404040"/>
              </a:solidFill>
            </a:endParaRPr>
          </a:p>
          <a:p>
            <a:r>
              <a:rPr kumimoji="1" lang="ja-JP" altLang="en-US" sz="2800" b="1">
                <a:solidFill>
                  <a:srgbClr val="404040"/>
                </a:solidFill>
              </a:rPr>
              <a:t>ポイント</a:t>
            </a:r>
          </a:p>
        </p:txBody>
      </p:sp>
      <p:grpSp>
        <p:nvGrpSpPr>
          <p:cNvPr id="3" name="グループ化 2">
            <a:extLst>
              <a:ext uri="{FF2B5EF4-FFF2-40B4-BE49-F238E27FC236}">
                <a16:creationId xmlns:a16="http://schemas.microsoft.com/office/drawing/2014/main" id="{02F4002C-B2F4-440F-87EC-38EE147BA11F}"/>
              </a:ext>
            </a:extLst>
          </p:cNvPr>
          <p:cNvGrpSpPr/>
          <p:nvPr/>
        </p:nvGrpSpPr>
        <p:grpSpPr>
          <a:xfrm>
            <a:off x="358775" y="958868"/>
            <a:ext cx="2535032" cy="487961"/>
            <a:chOff x="358775" y="958868"/>
            <a:chExt cx="2535032" cy="487961"/>
          </a:xfrm>
        </p:grpSpPr>
        <p:sp>
          <p:nvSpPr>
            <p:cNvPr id="14" name="正方形/長方形 13">
              <a:extLst>
                <a:ext uri="{FF2B5EF4-FFF2-40B4-BE49-F238E27FC236}">
                  <a16:creationId xmlns:a16="http://schemas.microsoft.com/office/drawing/2014/main" id="{FF3C0DBD-E602-A64E-AF9B-247D297E729F}"/>
                </a:ext>
              </a:extLst>
            </p:cNvPr>
            <p:cNvSpPr/>
            <p:nvPr/>
          </p:nvSpPr>
          <p:spPr>
            <a:xfrm>
              <a:off x="358775" y="958868"/>
              <a:ext cx="2535032"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02BF060C-1849-3F46-A3AC-10C56CD15E3B}"/>
                </a:ext>
              </a:extLst>
            </p:cNvPr>
            <p:cNvSpPr/>
            <p:nvPr/>
          </p:nvSpPr>
          <p:spPr>
            <a:xfrm>
              <a:off x="464771" y="1023636"/>
              <a:ext cx="2346159" cy="423193"/>
            </a:xfrm>
            <a:prstGeom prst="rect">
              <a:avLst/>
            </a:prstGeom>
          </p:spPr>
          <p:txBody>
            <a:bodyPr>
              <a:spAutoFit/>
            </a:bodyPr>
            <a:lstStyle/>
            <a:p>
              <a:pPr algn="ctr">
                <a:lnSpc>
                  <a:spcPts val="2800"/>
                </a:lnSpc>
              </a:pPr>
              <a:r>
                <a:rPr lang="ja-JP" altLang="en-US" sz="1600" b="1">
                  <a:latin typeface="Meiryo" panose="020B0604030504040204" pitchFamily="34" charset="-128"/>
                  <a:ea typeface="Meiryo" panose="020B0604030504040204" pitchFamily="34" charset="-128"/>
                </a:rPr>
                <a:t>川の近く</a:t>
              </a:r>
              <a:endParaRPr lang="en-US" altLang="ja-JP" sz="1600" b="1" dirty="0">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214FC946-E9F9-3B42-B500-2903B2B06840}"/>
                </a:ext>
              </a:extLst>
            </p:cNvPr>
            <p:cNvSpPr txBox="1"/>
            <p:nvPr/>
          </p:nvSpPr>
          <p:spPr>
            <a:xfrm>
              <a:off x="1146180" y="970451"/>
              <a:ext cx="389850"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かわ</a:t>
              </a:r>
            </a:p>
          </p:txBody>
        </p:sp>
        <p:sp>
          <p:nvSpPr>
            <p:cNvPr id="22" name="テキスト ボックス 21">
              <a:extLst>
                <a:ext uri="{FF2B5EF4-FFF2-40B4-BE49-F238E27FC236}">
                  <a16:creationId xmlns:a16="http://schemas.microsoft.com/office/drawing/2014/main" id="{2EA54CFE-47AD-1244-9873-4E3D7AFF648C}"/>
                </a:ext>
              </a:extLst>
            </p:cNvPr>
            <p:cNvSpPr txBox="1"/>
            <p:nvPr/>
          </p:nvSpPr>
          <p:spPr>
            <a:xfrm>
              <a:off x="1545191" y="970451"/>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ちか</a:t>
              </a:r>
            </a:p>
          </p:txBody>
        </p:sp>
      </p:grpSp>
      <p:grpSp>
        <p:nvGrpSpPr>
          <p:cNvPr id="47" name="グループ化 46">
            <a:extLst>
              <a:ext uri="{FF2B5EF4-FFF2-40B4-BE49-F238E27FC236}">
                <a16:creationId xmlns:a16="http://schemas.microsoft.com/office/drawing/2014/main" id="{E9294B56-8B54-42CC-8ED1-F3123337C52C}"/>
              </a:ext>
            </a:extLst>
          </p:cNvPr>
          <p:cNvGrpSpPr/>
          <p:nvPr/>
        </p:nvGrpSpPr>
        <p:grpSpPr>
          <a:xfrm>
            <a:off x="3073752" y="958868"/>
            <a:ext cx="3122738" cy="485140"/>
            <a:chOff x="3073752" y="958868"/>
            <a:chExt cx="3122738" cy="485140"/>
          </a:xfrm>
        </p:grpSpPr>
        <p:sp>
          <p:nvSpPr>
            <p:cNvPr id="12" name="正方形/長方形 11">
              <a:extLst>
                <a:ext uri="{FF2B5EF4-FFF2-40B4-BE49-F238E27FC236}">
                  <a16:creationId xmlns:a16="http://schemas.microsoft.com/office/drawing/2014/main" id="{5B09CE5C-B643-B942-943B-CA1FE7642A1F}"/>
                </a:ext>
              </a:extLst>
            </p:cNvPr>
            <p:cNvSpPr/>
            <p:nvPr/>
          </p:nvSpPr>
          <p:spPr>
            <a:xfrm>
              <a:off x="3166629" y="958868"/>
              <a:ext cx="2936984"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6DB51F0-8BBA-6A4D-A0AB-F3200572AC50}"/>
                </a:ext>
              </a:extLst>
            </p:cNvPr>
            <p:cNvSpPr/>
            <p:nvPr/>
          </p:nvSpPr>
          <p:spPr>
            <a:xfrm>
              <a:off x="3073752" y="1020814"/>
              <a:ext cx="3122738" cy="423193"/>
            </a:xfrm>
            <a:prstGeom prst="rect">
              <a:avLst/>
            </a:prstGeom>
          </p:spPr>
          <p:txBody>
            <a:bodyPr>
              <a:spAutoFit/>
            </a:bodyPr>
            <a:lstStyle/>
            <a:p>
              <a:pPr algn="ctr">
                <a:lnSpc>
                  <a:spcPts val="2800"/>
                </a:lnSpc>
              </a:pPr>
              <a:r>
                <a:rPr lang="ja-JP" altLang="en-US" sz="1600" b="1" dirty="0">
                  <a:latin typeface="Meiryo" panose="020B0604030504040204" pitchFamily="34" charset="-128"/>
                  <a:ea typeface="Meiryo" panose="020B0604030504040204" pitchFamily="34" charset="-128"/>
                </a:rPr>
                <a:t>川の高さと同じ高さの場所</a:t>
              </a:r>
              <a:endParaRPr lang="en-US" altLang="ja-JP" sz="1600" b="1" dirty="0">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05DF815C-FB36-954B-BAAD-E640B58EB4C9}"/>
                </a:ext>
              </a:extLst>
            </p:cNvPr>
            <p:cNvSpPr txBox="1"/>
            <p:nvPr/>
          </p:nvSpPr>
          <p:spPr>
            <a:xfrm>
              <a:off x="3322227" y="970451"/>
              <a:ext cx="389850"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かわ</a:t>
              </a:r>
            </a:p>
          </p:txBody>
        </p:sp>
        <p:sp>
          <p:nvSpPr>
            <p:cNvPr id="24" name="テキスト ボックス 23">
              <a:extLst>
                <a:ext uri="{FF2B5EF4-FFF2-40B4-BE49-F238E27FC236}">
                  <a16:creationId xmlns:a16="http://schemas.microsoft.com/office/drawing/2014/main" id="{987D0475-B7C2-1F4F-840F-1C9B4818461F}"/>
                </a:ext>
              </a:extLst>
            </p:cNvPr>
            <p:cNvSpPr txBox="1"/>
            <p:nvPr/>
          </p:nvSpPr>
          <p:spPr>
            <a:xfrm>
              <a:off x="3729551" y="970451"/>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たか</a:t>
              </a:r>
            </a:p>
          </p:txBody>
        </p:sp>
        <p:sp>
          <p:nvSpPr>
            <p:cNvPr id="25" name="テキスト ボックス 24">
              <a:extLst>
                <a:ext uri="{FF2B5EF4-FFF2-40B4-BE49-F238E27FC236}">
                  <a16:creationId xmlns:a16="http://schemas.microsoft.com/office/drawing/2014/main" id="{27C66DFB-E3B0-A940-87D8-95846C0E1F34}"/>
                </a:ext>
              </a:extLst>
            </p:cNvPr>
            <p:cNvSpPr txBox="1"/>
            <p:nvPr/>
          </p:nvSpPr>
          <p:spPr>
            <a:xfrm>
              <a:off x="4328066" y="970451"/>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おな</a:t>
              </a:r>
            </a:p>
          </p:txBody>
        </p:sp>
        <p:sp>
          <p:nvSpPr>
            <p:cNvPr id="26" name="テキスト ボックス 25">
              <a:extLst>
                <a:ext uri="{FF2B5EF4-FFF2-40B4-BE49-F238E27FC236}">
                  <a16:creationId xmlns:a16="http://schemas.microsoft.com/office/drawing/2014/main" id="{32BAE9AF-96EA-9042-9504-0E8F657E3A1D}"/>
                </a:ext>
              </a:extLst>
            </p:cNvPr>
            <p:cNvSpPr txBox="1"/>
            <p:nvPr/>
          </p:nvSpPr>
          <p:spPr>
            <a:xfrm>
              <a:off x="4743703" y="970451"/>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たか</a:t>
              </a:r>
            </a:p>
          </p:txBody>
        </p:sp>
        <p:sp>
          <p:nvSpPr>
            <p:cNvPr id="27" name="テキスト ボックス 26">
              <a:extLst>
                <a:ext uri="{FF2B5EF4-FFF2-40B4-BE49-F238E27FC236}">
                  <a16:creationId xmlns:a16="http://schemas.microsoft.com/office/drawing/2014/main" id="{F482ECA9-07AB-9A4E-9D9F-4BD2EB95D441}"/>
                </a:ext>
              </a:extLst>
            </p:cNvPr>
            <p:cNvSpPr txBox="1"/>
            <p:nvPr/>
          </p:nvSpPr>
          <p:spPr>
            <a:xfrm>
              <a:off x="5399566" y="970451"/>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ば しょ</a:t>
              </a:r>
            </a:p>
          </p:txBody>
        </p:sp>
      </p:grpSp>
      <p:grpSp>
        <p:nvGrpSpPr>
          <p:cNvPr id="51" name="グループ化 50">
            <a:extLst>
              <a:ext uri="{FF2B5EF4-FFF2-40B4-BE49-F238E27FC236}">
                <a16:creationId xmlns:a16="http://schemas.microsoft.com/office/drawing/2014/main" id="{4FBF0F01-762B-49B0-9B7F-776E0A6D9948}"/>
              </a:ext>
            </a:extLst>
          </p:cNvPr>
          <p:cNvGrpSpPr/>
          <p:nvPr/>
        </p:nvGrpSpPr>
        <p:grpSpPr>
          <a:xfrm>
            <a:off x="6363855" y="958868"/>
            <a:ext cx="2421370" cy="487961"/>
            <a:chOff x="6363855" y="958868"/>
            <a:chExt cx="2421370" cy="487961"/>
          </a:xfrm>
        </p:grpSpPr>
        <p:sp>
          <p:nvSpPr>
            <p:cNvPr id="13" name="正方形/長方形 12">
              <a:extLst>
                <a:ext uri="{FF2B5EF4-FFF2-40B4-BE49-F238E27FC236}">
                  <a16:creationId xmlns:a16="http://schemas.microsoft.com/office/drawing/2014/main" id="{8E4EC123-C3DD-EE46-A177-55C26FA99DAA}"/>
                </a:ext>
              </a:extLst>
            </p:cNvPr>
            <p:cNvSpPr/>
            <p:nvPr/>
          </p:nvSpPr>
          <p:spPr>
            <a:xfrm>
              <a:off x="6363855" y="958868"/>
              <a:ext cx="2421370"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49F16AB6-CE95-AD43-B91D-105C30F4C00F}"/>
                </a:ext>
              </a:extLst>
            </p:cNvPr>
            <p:cNvSpPr/>
            <p:nvPr/>
          </p:nvSpPr>
          <p:spPr>
            <a:xfrm>
              <a:off x="6605052" y="1023636"/>
              <a:ext cx="1938976" cy="423193"/>
            </a:xfrm>
            <a:prstGeom prst="rect">
              <a:avLst/>
            </a:prstGeom>
          </p:spPr>
          <p:txBody>
            <a:bodyPr>
              <a:spAutoFit/>
            </a:bodyPr>
            <a:lstStyle/>
            <a:p>
              <a:pPr algn="ctr">
                <a:lnSpc>
                  <a:spcPts val="2800"/>
                </a:lnSpc>
              </a:pPr>
              <a:r>
                <a:rPr lang="ja-JP" altLang="en-US" sz="1600" b="1">
                  <a:latin typeface="Meiryo" panose="020B0604030504040204" pitchFamily="34" charset="-128"/>
                  <a:ea typeface="Meiryo" panose="020B0604030504040204" pitchFamily="34" charset="-128"/>
                </a:rPr>
                <a:t>堤防より低い場所</a:t>
              </a:r>
              <a:endParaRPr lang="en-US" altLang="ja-JP" sz="1600" b="1" dirty="0">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48716586-1E18-6242-B56F-28BF187625CD}"/>
                </a:ext>
              </a:extLst>
            </p:cNvPr>
            <p:cNvSpPr txBox="1"/>
            <p:nvPr/>
          </p:nvSpPr>
          <p:spPr>
            <a:xfrm>
              <a:off x="6652791" y="970451"/>
              <a:ext cx="595036"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ていぼう</a:t>
              </a:r>
            </a:p>
          </p:txBody>
        </p:sp>
        <p:sp>
          <p:nvSpPr>
            <p:cNvPr id="29" name="テキスト ボックス 28">
              <a:extLst>
                <a:ext uri="{FF2B5EF4-FFF2-40B4-BE49-F238E27FC236}">
                  <a16:creationId xmlns:a16="http://schemas.microsoft.com/office/drawing/2014/main" id="{E9EDC516-E064-1043-8DB2-48131F8C2DEB}"/>
                </a:ext>
              </a:extLst>
            </p:cNvPr>
            <p:cNvSpPr txBox="1"/>
            <p:nvPr/>
          </p:nvSpPr>
          <p:spPr>
            <a:xfrm>
              <a:off x="7495216" y="970451"/>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ひく</a:t>
              </a:r>
            </a:p>
          </p:txBody>
        </p:sp>
        <p:sp>
          <p:nvSpPr>
            <p:cNvPr id="30" name="テキスト ボックス 29">
              <a:extLst>
                <a:ext uri="{FF2B5EF4-FFF2-40B4-BE49-F238E27FC236}">
                  <a16:creationId xmlns:a16="http://schemas.microsoft.com/office/drawing/2014/main" id="{6A52187B-5011-0C49-B57E-F1F77DF2E26D}"/>
                </a:ext>
              </a:extLst>
            </p:cNvPr>
            <p:cNvSpPr txBox="1"/>
            <p:nvPr/>
          </p:nvSpPr>
          <p:spPr>
            <a:xfrm>
              <a:off x="7943261" y="970451"/>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ば しょ</a:t>
              </a:r>
            </a:p>
          </p:txBody>
        </p:sp>
      </p:grpSp>
      <p:grpSp>
        <p:nvGrpSpPr>
          <p:cNvPr id="10" name="グループ化 9">
            <a:extLst>
              <a:ext uri="{FF2B5EF4-FFF2-40B4-BE49-F238E27FC236}">
                <a16:creationId xmlns:a16="http://schemas.microsoft.com/office/drawing/2014/main" id="{1FF8A6DC-D4F2-4D6A-8501-057824849E50}"/>
              </a:ext>
            </a:extLst>
          </p:cNvPr>
          <p:cNvGrpSpPr/>
          <p:nvPr/>
        </p:nvGrpSpPr>
        <p:grpSpPr>
          <a:xfrm>
            <a:off x="396380" y="3012807"/>
            <a:ext cx="2346159" cy="1141338"/>
            <a:chOff x="396380" y="3012807"/>
            <a:chExt cx="2346159" cy="1141338"/>
          </a:xfrm>
        </p:grpSpPr>
        <p:sp>
          <p:nvSpPr>
            <p:cNvPr id="15" name="正方形/長方形 14">
              <a:extLst>
                <a:ext uri="{FF2B5EF4-FFF2-40B4-BE49-F238E27FC236}">
                  <a16:creationId xmlns:a16="http://schemas.microsoft.com/office/drawing/2014/main" id="{83628762-FF79-064C-9861-B4EB63A73A40}"/>
                </a:ext>
              </a:extLst>
            </p:cNvPr>
            <p:cNvSpPr/>
            <p:nvPr/>
          </p:nvSpPr>
          <p:spPr>
            <a:xfrm>
              <a:off x="396380" y="3012807"/>
              <a:ext cx="2346159" cy="1141338"/>
            </a:xfrm>
            <a:prstGeom prst="rect">
              <a:avLst/>
            </a:prstGeom>
          </p:spPr>
          <p:txBody>
            <a:bodyPr>
              <a:spAutoFit/>
            </a:bodyPr>
            <a:lstStyle/>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あっという間に</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水位が上昇し</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危険になる川も！</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4BC9276E-C832-B94B-95BC-C8B8F2C6E5C6}"/>
                </a:ext>
              </a:extLst>
            </p:cNvPr>
            <p:cNvSpPr txBox="1"/>
            <p:nvPr/>
          </p:nvSpPr>
          <p:spPr>
            <a:xfrm>
              <a:off x="856243" y="3251913"/>
              <a:ext cx="56297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すい  い</a:t>
              </a:r>
            </a:p>
          </p:txBody>
        </p:sp>
        <p:sp>
          <p:nvSpPr>
            <p:cNvPr id="33" name="テキスト ボックス 32">
              <a:extLst>
                <a:ext uri="{FF2B5EF4-FFF2-40B4-BE49-F238E27FC236}">
                  <a16:creationId xmlns:a16="http://schemas.microsoft.com/office/drawing/2014/main" id="{D318BE0D-BCF6-F146-BDF8-7A19088FECBB}"/>
                </a:ext>
              </a:extLst>
            </p:cNvPr>
            <p:cNvSpPr txBox="1"/>
            <p:nvPr/>
          </p:nvSpPr>
          <p:spPr>
            <a:xfrm>
              <a:off x="1371367" y="3251913"/>
              <a:ext cx="800220"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じょうしょう</a:t>
              </a:r>
            </a:p>
          </p:txBody>
        </p:sp>
        <p:sp>
          <p:nvSpPr>
            <p:cNvPr id="34" name="テキスト ボックス 33">
              <a:extLst>
                <a:ext uri="{FF2B5EF4-FFF2-40B4-BE49-F238E27FC236}">
                  <a16:creationId xmlns:a16="http://schemas.microsoft.com/office/drawing/2014/main" id="{34DCB1BA-07EA-244E-9ABE-5E7EF7F00D0E}"/>
                </a:ext>
              </a:extLst>
            </p:cNvPr>
            <p:cNvSpPr txBox="1"/>
            <p:nvPr/>
          </p:nvSpPr>
          <p:spPr>
            <a:xfrm>
              <a:off x="727233" y="3549145"/>
              <a:ext cx="49244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きけん</a:t>
              </a:r>
            </a:p>
          </p:txBody>
        </p:sp>
        <p:sp>
          <p:nvSpPr>
            <p:cNvPr id="35" name="テキスト ボックス 34">
              <a:extLst>
                <a:ext uri="{FF2B5EF4-FFF2-40B4-BE49-F238E27FC236}">
                  <a16:creationId xmlns:a16="http://schemas.microsoft.com/office/drawing/2014/main" id="{D8FE5A52-1635-1245-85F0-7FBB59527C63}"/>
                </a:ext>
              </a:extLst>
            </p:cNvPr>
            <p:cNvSpPr txBox="1"/>
            <p:nvPr/>
          </p:nvSpPr>
          <p:spPr>
            <a:xfrm>
              <a:off x="1675347" y="3539025"/>
              <a:ext cx="389850"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かわ</a:t>
              </a:r>
            </a:p>
          </p:txBody>
        </p:sp>
      </p:grpSp>
      <p:grpSp>
        <p:nvGrpSpPr>
          <p:cNvPr id="79" name="グループ化 78">
            <a:extLst>
              <a:ext uri="{FF2B5EF4-FFF2-40B4-BE49-F238E27FC236}">
                <a16:creationId xmlns:a16="http://schemas.microsoft.com/office/drawing/2014/main" id="{52474F75-4198-4ACD-9059-F272FCD42D4C}"/>
              </a:ext>
            </a:extLst>
          </p:cNvPr>
          <p:cNvGrpSpPr/>
          <p:nvPr/>
        </p:nvGrpSpPr>
        <p:grpSpPr>
          <a:xfrm>
            <a:off x="6564424" y="3012898"/>
            <a:ext cx="2132872" cy="1188863"/>
            <a:chOff x="6510669" y="3012898"/>
            <a:chExt cx="2132872" cy="1188863"/>
          </a:xfrm>
        </p:grpSpPr>
        <p:sp>
          <p:nvSpPr>
            <p:cNvPr id="16" name="正方形/長方形 15">
              <a:extLst>
                <a:ext uri="{FF2B5EF4-FFF2-40B4-BE49-F238E27FC236}">
                  <a16:creationId xmlns:a16="http://schemas.microsoft.com/office/drawing/2014/main" id="{222BE633-1EF9-DA40-A9BC-D3789C86BB78}"/>
                </a:ext>
              </a:extLst>
            </p:cNvPr>
            <p:cNvSpPr/>
            <p:nvPr/>
          </p:nvSpPr>
          <p:spPr>
            <a:xfrm>
              <a:off x="6510669" y="3060423"/>
              <a:ext cx="2132872" cy="1141338"/>
            </a:xfrm>
            <a:prstGeom prst="rect">
              <a:avLst/>
            </a:prstGeom>
          </p:spPr>
          <p:txBody>
            <a:bodyPr>
              <a:spAutoFit/>
            </a:bodyPr>
            <a:lstStyle/>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川の水が</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堤防を越えると</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浸水する！</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75EB7A99-CA26-284E-AD54-6EA988FBBEC2}"/>
                </a:ext>
              </a:extLst>
            </p:cNvPr>
            <p:cNvSpPr txBox="1"/>
            <p:nvPr/>
          </p:nvSpPr>
          <p:spPr>
            <a:xfrm>
              <a:off x="7078855" y="3012898"/>
              <a:ext cx="389850"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かわ</a:t>
              </a:r>
            </a:p>
          </p:txBody>
        </p:sp>
        <p:sp>
          <p:nvSpPr>
            <p:cNvPr id="37" name="テキスト ボックス 36">
              <a:extLst>
                <a:ext uri="{FF2B5EF4-FFF2-40B4-BE49-F238E27FC236}">
                  <a16:creationId xmlns:a16="http://schemas.microsoft.com/office/drawing/2014/main" id="{E28FAC8D-CE18-6744-A4A7-EE992F922EFB}"/>
                </a:ext>
              </a:extLst>
            </p:cNvPr>
            <p:cNvSpPr txBox="1"/>
            <p:nvPr/>
          </p:nvSpPr>
          <p:spPr>
            <a:xfrm>
              <a:off x="6760132" y="3299527"/>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ていぼう</a:t>
              </a:r>
            </a:p>
          </p:txBody>
        </p:sp>
        <p:sp>
          <p:nvSpPr>
            <p:cNvPr id="38" name="テキスト ボックス 37">
              <a:extLst>
                <a:ext uri="{FF2B5EF4-FFF2-40B4-BE49-F238E27FC236}">
                  <a16:creationId xmlns:a16="http://schemas.microsoft.com/office/drawing/2014/main" id="{9F1441F0-A0DE-2A47-A2D5-1875610B3A0A}"/>
                </a:ext>
              </a:extLst>
            </p:cNvPr>
            <p:cNvSpPr txBox="1"/>
            <p:nvPr/>
          </p:nvSpPr>
          <p:spPr>
            <a:xfrm>
              <a:off x="6967953" y="3621806"/>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しんすい</a:t>
              </a:r>
            </a:p>
          </p:txBody>
        </p:sp>
        <p:sp>
          <p:nvSpPr>
            <p:cNvPr id="39" name="テキスト ボックス 38">
              <a:extLst>
                <a:ext uri="{FF2B5EF4-FFF2-40B4-BE49-F238E27FC236}">
                  <a16:creationId xmlns:a16="http://schemas.microsoft.com/office/drawing/2014/main" id="{55D96DBF-08EC-5E45-9C14-0CC42586C7F8}"/>
                </a:ext>
              </a:extLst>
            </p:cNvPr>
            <p:cNvSpPr txBox="1"/>
            <p:nvPr/>
          </p:nvSpPr>
          <p:spPr>
            <a:xfrm>
              <a:off x="7477866" y="3012898"/>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みず</a:t>
              </a:r>
            </a:p>
          </p:txBody>
        </p:sp>
        <p:sp>
          <p:nvSpPr>
            <p:cNvPr id="40" name="テキスト ボックス 39">
              <a:extLst>
                <a:ext uri="{FF2B5EF4-FFF2-40B4-BE49-F238E27FC236}">
                  <a16:creationId xmlns:a16="http://schemas.microsoft.com/office/drawing/2014/main" id="{D1AE5B98-36CB-964E-864D-D981A3C57428}"/>
                </a:ext>
              </a:extLst>
            </p:cNvPr>
            <p:cNvSpPr txBox="1"/>
            <p:nvPr/>
          </p:nvSpPr>
          <p:spPr>
            <a:xfrm>
              <a:off x="7429410" y="3299527"/>
              <a:ext cx="287259"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こ</a:t>
              </a:r>
            </a:p>
          </p:txBody>
        </p:sp>
      </p:grpSp>
      <p:grpSp>
        <p:nvGrpSpPr>
          <p:cNvPr id="93" name="グループ化 92">
            <a:extLst>
              <a:ext uri="{FF2B5EF4-FFF2-40B4-BE49-F238E27FC236}">
                <a16:creationId xmlns:a16="http://schemas.microsoft.com/office/drawing/2014/main" id="{76259760-E8CF-4523-B02D-C5F1EBF61710}"/>
              </a:ext>
            </a:extLst>
          </p:cNvPr>
          <p:cNvGrpSpPr/>
          <p:nvPr/>
        </p:nvGrpSpPr>
        <p:grpSpPr>
          <a:xfrm>
            <a:off x="3971830" y="3009335"/>
            <a:ext cx="1456781" cy="1188863"/>
            <a:chOff x="3705130" y="3009335"/>
            <a:chExt cx="1456781" cy="1188863"/>
          </a:xfrm>
        </p:grpSpPr>
        <p:sp>
          <p:nvSpPr>
            <p:cNvPr id="17" name="正方形/長方形 16">
              <a:extLst>
                <a:ext uri="{FF2B5EF4-FFF2-40B4-BE49-F238E27FC236}">
                  <a16:creationId xmlns:a16="http://schemas.microsoft.com/office/drawing/2014/main" id="{483AC60F-9AA4-1C49-B4B4-BBDAC680D242}"/>
                </a:ext>
              </a:extLst>
            </p:cNvPr>
            <p:cNvSpPr/>
            <p:nvPr/>
          </p:nvSpPr>
          <p:spPr>
            <a:xfrm>
              <a:off x="3705130" y="3056860"/>
              <a:ext cx="1456781" cy="1141338"/>
            </a:xfrm>
            <a:prstGeom prst="rect">
              <a:avLst/>
            </a:prstGeom>
          </p:spPr>
          <p:txBody>
            <a:bodyPr>
              <a:spAutoFit/>
            </a:bodyPr>
            <a:lstStyle/>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川の水が</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あふれると</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dirty="0">
                  <a:solidFill>
                    <a:srgbClr val="404040"/>
                  </a:solidFill>
                  <a:latin typeface="Meiryo" panose="020B0604030504040204" pitchFamily="34" charset="-128"/>
                  <a:ea typeface="Meiryo" panose="020B0604030504040204" pitchFamily="34" charset="-128"/>
                </a:rPr>
                <a:t>浸水する！</a:t>
              </a:r>
              <a:endParaRPr lang="en-US" altLang="ja-JP" sz="1600" b="1" dirty="0">
                <a:solidFill>
                  <a:srgbClr val="404040"/>
                </a:solidFill>
                <a:latin typeface="Meiryo" panose="020B0604030504040204" pitchFamily="34" charset="-128"/>
                <a:ea typeface="Meiryo" panose="020B0604030504040204" pitchFamily="34" charset="-128"/>
              </a:endParaRPr>
            </a:p>
          </p:txBody>
        </p:sp>
        <p:grpSp>
          <p:nvGrpSpPr>
            <p:cNvPr id="48" name="グループ化 47">
              <a:extLst>
                <a:ext uri="{FF2B5EF4-FFF2-40B4-BE49-F238E27FC236}">
                  <a16:creationId xmlns:a16="http://schemas.microsoft.com/office/drawing/2014/main" id="{EB21E9BB-865F-46C3-BFBE-CC5F5D61DD28}"/>
                </a:ext>
              </a:extLst>
            </p:cNvPr>
            <p:cNvGrpSpPr/>
            <p:nvPr/>
          </p:nvGrpSpPr>
          <p:grpSpPr>
            <a:xfrm>
              <a:off x="3835968" y="3009335"/>
              <a:ext cx="883138" cy="824352"/>
              <a:chOff x="3835968" y="3009335"/>
              <a:chExt cx="883138" cy="824352"/>
            </a:xfrm>
          </p:grpSpPr>
          <p:sp>
            <p:nvSpPr>
              <p:cNvPr id="41" name="テキスト ボックス 40">
                <a:extLst>
                  <a:ext uri="{FF2B5EF4-FFF2-40B4-BE49-F238E27FC236}">
                    <a16:creationId xmlns:a16="http://schemas.microsoft.com/office/drawing/2014/main" id="{57DCCA67-6B6D-5D46-9026-B2116AB0B00F}"/>
                  </a:ext>
                </a:extLst>
              </p:cNvPr>
              <p:cNvSpPr txBox="1"/>
              <p:nvPr/>
            </p:nvSpPr>
            <p:spPr>
              <a:xfrm>
                <a:off x="3930244" y="3009335"/>
                <a:ext cx="389850"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かわ</a:t>
                </a:r>
              </a:p>
            </p:txBody>
          </p:sp>
          <p:sp>
            <p:nvSpPr>
              <p:cNvPr id="42" name="テキスト ボックス 41">
                <a:extLst>
                  <a:ext uri="{FF2B5EF4-FFF2-40B4-BE49-F238E27FC236}">
                    <a16:creationId xmlns:a16="http://schemas.microsoft.com/office/drawing/2014/main" id="{55D32D94-D337-F94E-B379-A41864727865}"/>
                  </a:ext>
                </a:extLst>
              </p:cNvPr>
              <p:cNvSpPr txBox="1"/>
              <p:nvPr/>
            </p:nvSpPr>
            <p:spPr>
              <a:xfrm>
                <a:off x="3835968" y="3618243"/>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しんすい</a:t>
                </a:r>
              </a:p>
            </p:txBody>
          </p:sp>
          <p:sp>
            <p:nvSpPr>
              <p:cNvPr id="43" name="テキスト ボックス 42">
                <a:extLst>
                  <a:ext uri="{FF2B5EF4-FFF2-40B4-BE49-F238E27FC236}">
                    <a16:creationId xmlns:a16="http://schemas.microsoft.com/office/drawing/2014/main" id="{7D9B9106-2AD2-D046-9855-044BCC2227C1}"/>
                  </a:ext>
                </a:extLst>
              </p:cNvPr>
              <p:cNvSpPr txBox="1"/>
              <p:nvPr/>
            </p:nvSpPr>
            <p:spPr>
              <a:xfrm>
                <a:off x="4329255" y="3009335"/>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みず</a:t>
                </a:r>
              </a:p>
            </p:txBody>
          </p:sp>
        </p:grpSp>
      </p:grpSp>
      <p:grpSp>
        <p:nvGrpSpPr>
          <p:cNvPr id="87" name="グループ化 86">
            <a:extLst>
              <a:ext uri="{FF2B5EF4-FFF2-40B4-BE49-F238E27FC236}">
                <a16:creationId xmlns:a16="http://schemas.microsoft.com/office/drawing/2014/main" id="{5AE1A114-CC57-4B71-9EE9-EA5FBC7D76D9}"/>
              </a:ext>
            </a:extLst>
          </p:cNvPr>
          <p:cNvGrpSpPr/>
          <p:nvPr/>
        </p:nvGrpSpPr>
        <p:grpSpPr>
          <a:xfrm>
            <a:off x="1365349" y="6028448"/>
            <a:ext cx="3163110" cy="470718"/>
            <a:chOff x="1365349" y="6028448"/>
            <a:chExt cx="3163110" cy="470718"/>
          </a:xfrm>
        </p:grpSpPr>
        <p:sp>
          <p:nvSpPr>
            <p:cNvPr id="53" name="正方形/長方形 52">
              <a:extLst>
                <a:ext uri="{FF2B5EF4-FFF2-40B4-BE49-F238E27FC236}">
                  <a16:creationId xmlns:a16="http://schemas.microsoft.com/office/drawing/2014/main" id="{12F1515E-85D0-BA46-9253-F4C8C61404F7}"/>
                </a:ext>
              </a:extLst>
            </p:cNvPr>
            <p:cNvSpPr/>
            <p:nvPr/>
          </p:nvSpPr>
          <p:spPr>
            <a:xfrm>
              <a:off x="1365349" y="6075973"/>
              <a:ext cx="3163110" cy="423193"/>
            </a:xfrm>
            <a:prstGeom prst="rect">
              <a:avLst/>
            </a:prstGeom>
          </p:spPr>
          <p:txBody>
            <a:bodyPr wrap="square">
              <a:spAutoFit/>
            </a:bodyPr>
            <a:lstStyle/>
            <a:p>
              <a:pPr algn="ctr">
                <a:lnSpc>
                  <a:spcPts val="2800"/>
                </a:lnSpc>
              </a:pPr>
              <a:r>
                <a:rPr lang="ja-JP" altLang="en-US" sz="1600" b="1" dirty="0">
                  <a:solidFill>
                    <a:srgbClr val="404040"/>
                  </a:solidFill>
                  <a:latin typeface="Meiryo" panose="020B0604030504040204" pitchFamily="34" charset="-128"/>
                  <a:ea typeface="Meiryo" panose="020B0604030504040204" pitchFamily="34" charset="-128"/>
                </a:rPr>
                <a:t>周囲の水が集まって浸水する！</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58" name="テキスト ボックス 57">
              <a:extLst>
                <a:ext uri="{FF2B5EF4-FFF2-40B4-BE49-F238E27FC236}">
                  <a16:creationId xmlns:a16="http://schemas.microsoft.com/office/drawing/2014/main" id="{C9117A9F-2D61-C14F-ABEE-289E9EA174B9}"/>
                </a:ext>
              </a:extLst>
            </p:cNvPr>
            <p:cNvSpPr txBox="1"/>
            <p:nvPr/>
          </p:nvSpPr>
          <p:spPr>
            <a:xfrm>
              <a:off x="1413580" y="6028448"/>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しゅうい</a:t>
              </a:r>
            </a:p>
          </p:txBody>
        </p:sp>
        <p:sp>
          <p:nvSpPr>
            <p:cNvPr id="59" name="テキスト ボックス 58">
              <a:extLst>
                <a:ext uri="{FF2B5EF4-FFF2-40B4-BE49-F238E27FC236}">
                  <a16:creationId xmlns:a16="http://schemas.microsoft.com/office/drawing/2014/main" id="{21AF27E4-82E2-2948-8198-AB907F701783}"/>
                </a:ext>
              </a:extLst>
            </p:cNvPr>
            <p:cNvSpPr txBox="1"/>
            <p:nvPr/>
          </p:nvSpPr>
          <p:spPr>
            <a:xfrm>
              <a:off x="3251419" y="6028448"/>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しんすい</a:t>
              </a:r>
            </a:p>
          </p:txBody>
        </p:sp>
        <p:sp>
          <p:nvSpPr>
            <p:cNvPr id="60" name="テキスト ボックス 59">
              <a:extLst>
                <a:ext uri="{FF2B5EF4-FFF2-40B4-BE49-F238E27FC236}">
                  <a16:creationId xmlns:a16="http://schemas.microsoft.com/office/drawing/2014/main" id="{F76BF979-0B72-7545-966F-DECD6F4E3F54}"/>
                </a:ext>
              </a:extLst>
            </p:cNvPr>
            <p:cNvSpPr txBox="1"/>
            <p:nvPr/>
          </p:nvSpPr>
          <p:spPr>
            <a:xfrm>
              <a:off x="2022060" y="6028448"/>
              <a:ext cx="38985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みず</a:t>
              </a:r>
            </a:p>
          </p:txBody>
        </p:sp>
        <p:sp>
          <p:nvSpPr>
            <p:cNvPr id="61" name="テキスト ボックス 60">
              <a:extLst>
                <a:ext uri="{FF2B5EF4-FFF2-40B4-BE49-F238E27FC236}">
                  <a16:creationId xmlns:a16="http://schemas.microsoft.com/office/drawing/2014/main" id="{1ED36214-31FE-1F4E-8C66-5E05EAD76EC3}"/>
                </a:ext>
              </a:extLst>
            </p:cNvPr>
            <p:cNvSpPr txBox="1"/>
            <p:nvPr/>
          </p:nvSpPr>
          <p:spPr>
            <a:xfrm>
              <a:off x="2438489" y="6028448"/>
              <a:ext cx="38985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あつ</a:t>
              </a:r>
            </a:p>
          </p:txBody>
        </p:sp>
      </p:grpSp>
      <p:grpSp>
        <p:nvGrpSpPr>
          <p:cNvPr id="91" name="グループ化 90">
            <a:extLst>
              <a:ext uri="{FF2B5EF4-FFF2-40B4-BE49-F238E27FC236}">
                <a16:creationId xmlns:a16="http://schemas.microsoft.com/office/drawing/2014/main" id="{A1B8D13F-BA2D-498C-BC5F-F45A16C7F03B}"/>
              </a:ext>
            </a:extLst>
          </p:cNvPr>
          <p:cNvGrpSpPr/>
          <p:nvPr/>
        </p:nvGrpSpPr>
        <p:grpSpPr>
          <a:xfrm>
            <a:off x="5497117" y="6006235"/>
            <a:ext cx="2346159" cy="470718"/>
            <a:chOff x="5497117" y="6006235"/>
            <a:chExt cx="2346159" cy="470718"/>
          </a:xfrm>
        </p:grpSpPr>
        <p:sp>
          <p:nvSpPr>
            <p:cNvPr id="56" name="正方形/長方形 55">
              <a:extLst>
                <a:ext uri="{FF2B5EF4-FFF2-40B4-BE49-F238E27FC236}">
                  <a16:creationId xmlns:a16="http://schemas.microsoft.com/office/drawing/2014/main" id="{B1CA70AA-7815-964C-8C7C-9DD848F21395}"/>
                </a:ext>
              </a:extLst>
            </p:cNvPr>
            <p:cNvSpPr/>
            <p:nvPr/>
          </p:nvSpPr>
          <p:spPr>
            <a:xfrm>
              <a:off x="5497117" y="6053760"/>
              <a:ext cx="2346159" cy="423193"/>
            </a:xfrm>
            <a:prstGeom prst="rect">
              <a:avLst/>
            </a:prstGeom>
          </p:spPr>
          <p:txBody>
            <a:bodyPr>
              <a:spAutoFit/>
            </a:bodyPr>
            <a:lstStyle/>
            <a:p>
              <a:pPr algn="ctr">
                <a:lnSpc>
                  <a:spcPts val="2800"/>
                </a:lnSpc>
              </a:pPr>
              <a:r>
                <a:rPr lang="ja-JP" altLang="en-US" sz="1600" b="1">
                  <a:solidFill>
                    <a:srgbClr val="404040"/>
                  </a:solidFill>
                  <a:latin typeface="Meiryo" panose="020B0604030504040204" pitchFamily="34" charset="-128"/>
                  <a:ea typeface="Meiryo" panose="020B0604030504040204" pitchFamily="34" charset="-128"/>
                </a:rPr>
                <a:t>土砂がくずれてくる！</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F62786FC-914E-8746-91FE-DCFF0BB470E8}"/>
                </a:ext>
              </a:extLst>
            </p:cNvPr>
            <p:cNvSpPr txBox="1"/>
            <p:nvPr/>
          </p:nvSpPr>
          <p:spPr>
            <a:xfrm>
              <a:off x="5604920" y="6006235"/>
              <a:ext cx="527710"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ど しゃ</a:t>
              </a:r>
            </a:p>
          </p:txBody>
        </p:sp>
      </p:grpSp>
      <p:grpSp>
        <p:nvGrpSpPr>
          <p:cNvPr id="86" name="グループ化 85">
            <a:extLst>
              <a:ext uri="{FF2B5EF4-FFF2-40B4-BE49-F238E27FC236}">
                <a16:creationId xmlns:a16="http://schemas.microsoft.com/office/drawing/2014/main" id="{1040A545-71B7-4970-85B2-060595B2B76D}"/>
              </a:ext>
            </a:extLst>
          </p:cNvPr>
          <p:cNvGrpSpPr/>
          <p:nvPr/>
        </p:nvGrpSpPr>
        <p:grpSpPr>
          <a:xfrm>
            <a:off x="878684" y="4146067"/>
            <a:ext cx="3910713" cy="495655"/>
            <a:chOff x="878684" y="4146067"/>
            <a:chExt cx="3910713" cy="495655"/>
          </a:xfrm>
        </p:grpSpPr>
        <p:sp>
          <p:nvSpPr>
            <p:cNvPr id="52" name="正方形/長方形 51">
              <a:extLst>
                <a:ext uri="{FF2B5EF4-FFF2-40B4-BE49-F238E27FC236}">
                  <a16:creationId xmlns:a16="http://schemas.microsoft.com/office/drawing/2014/main" id="{B98F2BC2-9FAE-D243-ACE6-E40FCFB2965E}"/>
                </a:ext>
              </a:extLst>
            </p:cNvPr>
            <p:cNvSpPr/>
            <p:nvPr/>
          </p:nvSpPr>
          <p:spPr>
            <a:xfrm>
              <a:off x="878684" y="4146067"/>
              <a:ext cx="3910713"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A9F97582-765E-B942-B92D-6623BEC02E82}"/>
                </a:ext>
              </a:extLst>
            </p:cNvPr>
            <p:cNvSpPr/>
            <p:nvPr/>
          </p:nvSpPr>
          <p:spPr>
            <a:xfrm>
              <a:off x="1674238" y="4210835"/>
              <a:ext cx="2346159" cy="430887"/>
            </a:xfrm>
            <a:prstGeom prst="rect">
              <a:avLst/>
            </a:prstGeom>
          </p:spPr>
          <p:txBody>
            <a:bodyPr>
              <a:spAutoFit/>
            </a:bodyPr>
            <a:lstStyle/>
            <a:p>
              <a:pPr algn="ctr">
                <a:lnSpc>
                  <a:spcPts val="2800"/>
                </a:lnSpc>
              </a:pPr>
              <a:r>
                <a:rPr lang="ja-JP" altLang="en-US" b="1">
                  <a:latin typeface="Meiryo" panose="020B0604030504040204" pitchFamily="34" charset="-128"/>
                  <a:ea typeface="Meiryo" panose="020B0604030504040204" pitchFamily="34" charset="-128"/>
                </a:rPr>
                <a:t>周囲よりも低い場所</a:t>
              </a:r>
              <a:endParaRPr lang="en-US" altLang="ja-JP" b="1" dirty="0">
                <a:latin typeface="Meiryo" panose="020B0604030504040204" pitchFamily="34" charset="-128"/>
                <a:ea typeface="Meiryo" panose="020B0604030504040204" pitchFamily="34" charset="-128"/>
              </a:endParaRPr>
            </a:p>
          </p:txBody>
        </p:sp>
        <p:sp>
          <p:nvSpPr>
            <p:cNvPr id="63" name="テキスト ボックス 62">
              <a:extLst>
                <a:ext uri="{FF2B5EF4-FFF2-40B4-BE49-F238E27FC236}">
                  <a16:creationId xmlns:a16="http://schemas.microsoft.com/office/drawing/2014/main" id="{7D6115CE-79FE-6244-BE6C-2F45966AF618}"/>
                </a:ext>
              </a:extLst>
            </p:cNvPr>
            <p:cNvSpPr txBox="1"/>
            <p:nvPr/>
          </p:nvSpPr>
          <p:spPr>
            <a:xfrm>
              <a:off x="1692554" y="4157650"/>
              <a:ext cx="630302"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しゅう い</a:t>
              </a:r>
            </a:p>
          </p:txBody>
        </p:sp>
        <p:sp>
          <p:nvSpPr>
            <p:cNvPr id="64" name="テキスト ボックス 63">
              <a:extLst>
                <a:ext uri="{FF2B5EF4-FFF2-40B4-BE49-F238E27FC236}">
                  <a16:creationId xmlns:a16="http://schemas.microsoft.com/office/drawing/2014/main" id="{AFB67656-CB3C-3444-9A84-5F40D17D9904}"/>
                </a:ext>
              </a:extLst>
            </p:cNvPr>
            <p:cNvSpPr txBox="1"/>
            <p:nvPr/>
          </p:nvSpPr>
          <p:spPr>
            <a:xfrm>
              <a:off x="2892646" y="4157650"/>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ひく</a:t>
              </a:r>
            </a:p>
          </p:txBody>
        </p:sp>
        <p:sp>
          <p:nvSpPr>
            <p:cNvPr id="65" name="テキスト ボックス 64">
              <a:extLst>
                <a:ext uri="{FF2B5EF4-FFF2-40B4-BE49-F238E27FC236}">
                  <a16:creationId xmlns:a16="http://schemas.microsoft.com/office/drawing/2014/main" id="{945ACE38-91C8-1B44-8D98-F86EDAFC5C73}"/>
                </a:ext>
              </a:extLst>
            </p:cNvPr>
            <p:cNvSpPr txBox="1"/>
            <p:nvPr/>
          </p:nvSpPr>
          <p:spPr>
            <a:xfrm>
              <a:off x="3383617" y="4157650"/>
              <a:ext cx="562976"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ば  しょ</a:t>
              </a:r>
            </a:p>
          </p:txBody>
        </p:sp>
      </p:grpSp>
      <p:grpSp>
        <p:nvGrpSpPr>
          <p:cNvPr id="92" name="グループ化 91">
            <a:extLst>
              <a:ext uri="{FF2B5EF4-FFF2-40B4-BE49-F238E27FC236}">
                <a16:creationId xmlns:a16="http://schemas.microsoft.com/office/drawing/2014/main" id="{A14CF18C-8012-4C8D-8D83-8587EAB8D83F}"/>
              </a:ext>
            </a:extLst>
          </p:cNvPr>
          <p:cNvGrpSpPr/>
          <p:nvPr/>
        </p:nvGrpSpPr>
        <p:grpSpPr>
          <a:xfrm>
            <a:off x="5381748" y="4146067"/>
            <a:ext cx="2421370" cy="487961"/>
            <a:chOff x="5381748" y="4146067"/>
            <a:chExt cx="2421370" cy="487961"/>
          </a:xfrm>
        </p:grpSpPr>
        <p:sp>
          <p:nvSpPr>
            <p:cNvPr id="55" name="正方形/長方形 54">
              <a:extLst>
                <a:ext uri="{FF2B5EF4-FFF2-40B4-BE49-F238E27FC236}">
                  <a16:creationId xmlns:a16="http://schemas.microsoft.com/office/drawing/2014/main" id="{42CA326D-C6E8-764A-AF00-BF7E0155F1BA}"/>
                </a:ext>
              </a:extLst>
            </p:cNvPr>
            <p:cNvSpPr/>
            <p:nvPr/>
          </p:nvSpPr>
          <p:spPr>
            <a:xfrm>
              <a:off x="5381748" y="4146067"/>
              <a:ext cx="2421370"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B6F63967-5AED-0D4C-BFA5-F50E852329D4}"/>
                </a:ext>
              </a:extLst>
            </p:cNvPr>
            <p:cNvSpPr/>
            <p:nvPr/>
          </p:nvSpPr>
          <p:spPr>
            <a:xfrm>
              <a:off x="5419353" y="4210835"/>
              <a:ext cx="2346159" cy="423193"/>
            </a:xfrm>
            <a:prstGeom prst="rect">
              <a:avLst/>
            </a:prstGeom>
          </p:spPr>
          <p:txBody>
            <a:bodyPr>
              <a:spAutoFit/>
            </a:bodyPr>
            <a:lstStyle/>
            <a:p>
              <a:pPr algn="ctr">
                <a:lnSpc>
                  <a:spcPts val="2800"/>
                </a:lnSpc>
              </a:pPr>
              <a:r>
                <a:rPr lang="ja-JP" altLang="en-US" sz="1600" b="1">
                  <a:latin typeface="Meiryo" panose="020B0604030504040204" pitchFamily="34" charset="-128"/>
                  <a:ea typeface="Meiryo" panose="020B0604030504040204" pitchFamily="34" charset="-128"/>
                </a:rPr>
                <a:t>崖の近く</a:t>
              </a:r>
              <a:endParaRPr lang="en-US" altLang="ja-JP" sz="1600" b="1" dirty="0">
                <a:latin typeface="Meiryo" panose="020B0604030504040204" pitchFamily="34" charset="-128"/>
                <a:ea typeface="Meiryo" panose="020B0604030504040204" pitchFamily="34" charset="-128"/>
              </a:endParaRPr>
            </a:p>
          </p:txBody>
        </p:sp>
        <p:sp>
          <p:nvSpPr>
            <p:cNvPr id="66" name="テキスト ボックス 65">
              <a:extLst>
                <a:ext uri="{FF2B5EF4-FFF2-40B4-BE49-F238E27FC236}">
                  <a16:creationId xmlns:a16="http://schemas.microsoft.com/office/drawing/2014/main" id="{0EB8BFB8-9957-484F-9C83-A71C521536F6}"/>
                </a:ext>
              </a:extLst>
            </p:cNvPr>
            <p:cNvSpPr txBox="1"/>
            <p:nvPr/>
          </p:nvSpPr>
          <p:spPr>
            <a:xfrm>
              <a:off x="6099419" y="4157650"/>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がけ</a:t>
              </a:r>
            </a:p>
          </p:txBody>
        </p:sp>
        <p:sp>
          <p:nvSpPr>
            <p:cNvPr id="67" name="テキスト ボックス 66">
              <a:extLst>
                <a:ext uri="{FF2B5EF4-FFF2-40B4-BE49-F238E27FC236}">
                  <a16:creationId xmlns:a16="http://schemas.microsoft.com/office/drawing/2014/main" id="{4BC02128-8C3E-564D-B2D9-8EC344802EE4}"/>
                </a:ext>
              </a:extLst>
            </p:cNvPr>
            <p:cNvSpPr txBox="1"/>
            <p:nvPr/>
          </p:nvSpPr>
          <p:spPr>
            <a:xfrm>
              <a:off x="6490116" y="4157650"/>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ちか</a:t>
              </a:r>
            </a:p>
          </p:txBody>
        </p:sp>
      </p:grpSp>
      <p:pic>
        <p:nvPicPr>
          <p:cNvPr id="69" name="図 68">
            <a:extLst>
              <a:ext uri="{FF2B5EF4-FFF2-40B4-BE49-F238E27FC236}">
                <a16:creationId xmlns:a16="http://schemas.microsoft.com/office/drawing/2014/main" id="{912C7590-4796-4716-9AE8-46F96EEC5DC3}"/>
              </a:ext>
            </a:extLst>
          </p:cNvPr>
          <p:cNvPicPr>
            <a:picLocks noChangeAspect="1"/>
          </p:cNvPicPr>
          <p:nvPr/>
        </p:nvPicPr>
        <p:blipFill>
          <a:blip r:embed="rId3"/>
          <a:stretch>
            <a:fillRect/>
          </a:stretch>
        </p:blipFill>
        <p:spPr>
          <a:xfrm>
            <a:off x="566534" y="1464694"/>
            <a:ext cx="2153558" cy="1532781"/>
          </a:xfrm>
          <a:prstGeom prst="rect">
            <a:avLst/>
          </a:prstGeom>
        </p:spPr>
      </p:pic>
      <p:pic>
        <p:nvPicPr>
          <p:cNvPr id="70" name="図 69" descr="ダイアグラム が含まれている画像&#10;&#10;自動的に生成された説明">
            <a:extLst>
              <a:ext uri="{FF2B5EF4-FFF2-40B4-BE49-F238E27FC236}">
                <a16:creationId xmlns:a16="http://schemas.microsoft.com/office/drawing/2014/main" id="{60CB968E-4E3E-44AA-958F-7B39591ED2D4}"/>
              </a:ext>
            </a:extLst>
          </p:cNvPr>
          <p:cNvPicPr>
            <a:picLocks noChangeAspect="1"/>
          </p:cNvPicPr>
          <p:nvPr/>
        </p:nvPicPr>
        <p:blipFill>
          <a:blip r:embed="rId4">
            <a:alphaModFix/>
          </a:blip>
          <a:stretch>
            <a:fillRect/>
          </a:stretch>
        </p:blipFill>
        <p:spPr>
          <a:xfrm>
            <a:off x="563773" y="1463994"/>
            <a:ext cx="2159080" cy="1534180"/>
          </a:xfrm>
          <a:prstGeom prst="rect">
            <a:avLst/>
          </a:prstGeom>
        </p:spPr>
      </p:pic>
      <p:pic>
        <p:nvPicPr>
          <p:cNvPr id="71" name="図 70" descr="マップ が含まれている画像&#10;&#10;自動的に生成された説明">
            <a:extLst>
              <a:ext uri="{FF2B5EF4-FFF2-40B4-BE49-F238E27FC236}">
                <a16:creationId xmlns:a16="http://schemas.microsoft.com/office/drawing/2014/main" id="{826B8718-DFD3-4C8E-BDB9-40EF9DE21AB6}"/>
              </a:ext>
            </a:extLst>
          </p:cNvPr>
          <p:cNvPicPr>
            <a:picLocks noChangeAspect="1"/>
          </p:cNvPicPr>
          <p:nvPr/>
        </p:nvPicPr>
        <p:blipFill>
          <a:blip r:embed="rId5">
            <a:alphaModFix/>
          </a:blip>
          <a:stretch>
            <a:fillRect/>
          </a:stretch>
        </p:blipFill>
        <p:spPr>
          <a:xfrm>
            <a:off x="563313" y="1463995"/>
            <a:ext cx="2160000" cy="1534179"/>
          </a:xfrm>
          <a:prstGeom prst="rect">
            <a:avLst/>
          </a:prstGeom>
        </p:spPr>
      </p:pic>
      <p:pic>
        <p:nvPicPr>
          <p:cNvPr id="73" name="図 72">
            <a:extLst>
              <a:ext uri="{FF2B5EF4-FFF2-40B4-BE49-F238E27FC236}">
                <a16:creationId xmlns:a16="http://schemas.microsoft.com/office/drawing/2014/main" id="{6EAA3BFD-11C4-40F3-B74B-F0ED8BB4DF44}"/>
              </a:ext>
            </a:extLst>
          </p:cNvPr>
          <p:cNvPicPr>
            <a:picLocks noChangeAspect="1"/>
          </p:cNvPicPr>
          <p:nvPr/>
        </p:nvPicPr>
        <p:blipFill>
          <a:blip r:embed="rId6"/>
          <a:stretch>
            <a:fillRect/>
          </a:stretch>
        </p:blipFill>
        <p:spPr>
          <a:xfrm>
            <a:off x="3499174" y="1472146"/>
            <a:ext cx="2288630" cy="1525753"/>
          </a:xfrm>
          <a:prstGeom prst="rect">
            <a:avLst/>
          </a:prstGeom>
        </p:spPr>
      </p:pic>
      <p:pic>
        <p:nvPicPr>
          <p:cNvPr id="74" name="図 73">
            <a:extLst>
              <a:ext uri="{FF2B5EF4-FFF2-40B4-BE49-F238E27FC236}">
                <a16:creationId xmlns:a16="http://schemas.microsoft.com/office/drawing/2014/main" id="{4A4D799A-E496-4F6E-A27C-0F583E533284}"/>
              </a:ext>
            </a:extLst>
          </p:cNvPr>
          <p:cNvPicPr>
            <a:picLocks noChangeAspect="1"/>
          </p:cNvPicPr>
          <p:nvPr/>
        </p:nvPicPr>
        <p:blipFill>
          <a:blip r:embed="rId7">
            <a:alphaModFix/>
          </a:blip>
          <a:stretch>
            <a:fillRect/>
          </a:stretch>
        </p:blipFill>
        <p:spPr>
          <a:xfrm>
            <a:off x="3499174" y="1472146"/>
            <a:ext cx="2288630" cy="1525753"/>
          </a:xfrm>
          <a:prstGeom prst="rect">
            <a:avLst/>
          </a:prstGeom>
        </p:spPr>
      </p:pic>
      <p:pic>
        <p:nvPicPr>
          <p:cNvPr id="75" name="図 74">
            <a:extLst>
              <a:ext uri="{FF2B5EF4-FFF2-40B4-BE49-F238E27FC236}">
                <a16:creationId xmlns:a16="http://schemas.microsoft.com/office/drawing/2014/main" id="{1709EC29-E496-4FCE-8F76-BD9A93910DBE}"/>
              </a:ext>
            </a:extLst>
          </p:cNvPr>
          <p:cNvPicPr>
            <a:picLocks noChangeAspect="1"/>
          </p:cNvPicPr>
          <p:nvPr/>
        </p:nvPicPr>
        <p:blipFill>
          <a:blip r:embed="rId8">
            <a:alphaModFix/>
          </a:blip>
          <a:stretch>
            <a:fillRect/>
          </a:stretch>
        </p:blipFill>
        <p:spPr>
          <a:xfrm>
            <a:off x="3499174" y="1472146"/>
            <a:ext cx="2288630" cy="1525753"/>
          </a:xfrm>
          <a:prstGeom prst="rect">
            <a:avLst/>
          </a:prstGeom>
        </p:spPr>
      </p:pic>
      <p:pic>
        <p:nvPicPr>
          <p:cNvPr id="80" name="図 79">
            <a:extLst>
              <a:ext uri="{FF2B5EF4-FFF2-40B4-BE49-F238E27FC236}">
                <a16:creationId xmlns:a16="http://schemas.microsoft.com/office/drawing/2014/main" id="{F065B88B-00E4-4519-8E38-5253D8ABEB00}"/>
              </a:ext>
            </a:extLst>
          </p:cNvPr>
          <p:cNvPicPr>
            <a:picLocks noChangeAspect="1"/>
          </p:cNvPicPr>
          <p:nvPr/>
        </p:nvPicPr>
        <p:blipFill>
          <a:blip r:embed="rId9"/>
          <a:stretch>
            <a:fillRect/>
          </a:stretch>
        </p:blipFill>
        <p:spPr>
          <a:xfrm>
            <a:off x="6394775" y="1464768"/>
            <a:ext cx="2288630" cy="1525753"/>
          </a:xfrm>
          <a:prstGeom prst="rect">
            <a:avLst/>
          </a:prstGeom>
        </p:spPr>
      </p:pic>
      <p:pic>
        <p:nvPicPr>
          <p:cNvPr id="81" name="図 80">
            <a:extLst>
              <a:ext uri="{FF2B5EF4-FFF2-40B4-BE49-F238E27FC236}">
                <a16:creationId xmlns:a16="http://schemas.microsoft.com/office/drawing/2014/main" id="{B176DA43-A85A-4399-B947-EE4E5D544FF7}"/>
              </a:ext>
            </a:extLst>
          </p:cNvPr>
          <p:cNvPicPr>
            <a:picLocks noChangeAspect="1"/>
          </p:cNvPicPr>
          <p:nvPr/>
        </p:nvPicPr>
        <p:blipFill>
          <a:blip r:embed="rId10">
            <a:alphaModFix/>
          </a:blip>
          <a:stretch>
            <a:fillRect/>
          </a:stretch>
        </p:blipFill>
        <p:spPr>
          <a:xfrm>
            <a:off x="6394775" y="1464768"/>
            <a:ext cx="2288630" cy="1525753"/>
          </a:xfrm>
          <a:prstGeom prst="rect">
            <a:avLst/>
          </a:prstGeom>
        </p:spPr>
      </p:pic>
      <p:pic>
        <p:nvPicPr>
          <p:cNvPr id="82" name="図 81">
            <a:extLst>
              <a:ext uri="{FF2B5EF4-FFF2-40B4-BE49-F238E27FC236}">
                <a16:creationId xmlns:a16="http://schemas.microsoft.com/office/drawing/2014/main" id="{A18CD5EA-3E70-41BE-B232-15CBA0B66C07}"/>
              </a:ext>
            </a:extLst>
          </p:cNvPr>
          <p:cNvPicPr>
            <a:picLocks noChangeAspect="1"/>
          </p:cNvPicPr>
          <p:nvPr/>
        </p:nvPicPr>
        <p:blipFill>
          <a:blip r:embed="rId11">
            <a:alphaModFix/>
          </a:blip>
          <a:stretch>
            <a:fillRect/>
          </a:stretch>
        </p:blipFill>
        <p:spPr>
          <a:xfrm>
            <a:off x="6394775" y="1464768"/>
            <a:ext cx="2288630" cy="1525753"/>
          </a:xfrm>
          <a:prstGeom prst="rect">
            <a:avLst/>
          </a:prstGeom>
        </p:spPr>
      </p:pic>
      <p:pic>
        <p:nvPicPr>
          <p:cNvPr id="83" name="図 82">
            <a:extLst>
              <a:ext uri="{FF2B5EF4-FFF2-40B4-BE49-F238E27FC236}">
                <a16:creationId xmlns:a16="http://schemas.microsoft.com/office/drawing/2014/main" id="{EB091AC1-F7CD-4BB0-B5BD-3971BA7ED03C}"/>
              </a:ext>
            </a:extLst>
          </p:cNvPr>
          <p:cNvPicPr>
            <a:picLocks noChangeAspect="1"/>
          </p:cNvPicPr>
          <p:nvPr/>
        </p:nvPicPr>
        <p:blipFill rotWithShape="1">
          <a:blip r:embed="rId12"/>
          <a:srcRect t="35153"/>
          <a:stretch/>
        </p:blipFill>
        <p:spPr>
          <a:xfrm>
            <a:off x="1223618" y="4655175"/>
            <a:ext cx="3144986" cy="1359627"/>
          </a:xfrm>
          <a:prstGeom prst="rect">
            <a:avLst/>
          </a:prstGeom>
        </p:spPr>
      </p:pic>
      <p:pic>
        <p:nvPicPr>
          <p:cNvPr id="84" name="図 83">
            <a:extLst>
              <a:ext uri="{FF2B5EF4-FFF2-40B4-BE49-F238E27FC236}">
                <a16:creationId xmlns:a16="http://schemas.microsoft.com/office/drawing/2014/main" id="{04F1D2F5-E8F2-4228-9F25-CFE06BE7898A}"/>
              </a:ext>
            </a:extLst>
          </p:cNvPr>
          <p:cNvPicPr>
            <a:picLocks noChangeAspect="1"/>
          </p:cNvPicPr>
          <p:nvPr/>
        </p:nvPicPr>
        <p:blipFill rotWithShape="1">
          <a:blip r:embed="rId13"/>
          <a:srcRect t="38884"/>
          <a:stretch/>
        </p:blipFill>
        <p:spPr>
          <a:xfrm>
            <a:off x="1223618" y="4733404"/>
            <a:ext cx="3144986" cy="1281398"/>
          </a:xfrm>
          <a:prstGeom prst="rect">
            <a:avLst/>
          </a:prstGeom>
        </p:spPr>
      </p:pic>
      <p:pic>
        <p:nvPicPr>
          <p:cNvPr id="85" name="図 84">
            <a:extLst>
              <a:ext uri="{FF2B5EF4-FFF2-40B4-BE49-F238E27FC236}">
                <a16:creationId xmlns:a16="http://schemas.microsoft.com/office/drawing/2014/main" id="{CBA0B5AB-53AF-479F-8FBB-CC186303539D}"/>
              </a:ext>
            </a:extLst>
          </p:cNvPr>
          <p:cNvPicPr>
            <a:picLocks noChangeAspect="1"/>
          </p:cNvPicPr>
          <p:nvPr/>
        </p:nvPicPr>
        <p:blipFill rotWithShape="1">
          <a:blip r:embed="rId14">
            <a:alphaModFix/>
          </a:blip>
          <a:srcRect t="34709"/>
          <a:stretch/>
        </p:blipFill>
        <p:spPr>
          <a:xfrm>
            <a:off x="1223618" y="4645877"/>
            <a:ext cx="3144986" cy="1368925"/>
          </a:xfrm>
          <a:prstGeom prst="rect">
            <a:avLst/>
          </a:prstGeom>
        </p:spPr>
      </p:pic>
      <p:pic>
        <p:nvPicPr>
          <p:cNvPr id="88" name="図 87">
            <a:extLst>
              <a:ext uri="{FF2B5EF4-FFF2-40B4-BE49-F238E27FC236}">
                <a16:creationId xmlns:a16="http://schemas.microsoft.com/office/drawing/2014/main" id="{65D1D4AF-3B8A-4385-BF35-93CF8AC4A506}"/>
              </a:ext>
            </a:extLst>
          </p:cNvPr>
          <p:cNvPicPr>
            <a:picLocks noChangeAspect="1"/>
          </p:cNvPicPr>
          <p:nvPr/>
        </p:nvPicPr>
        <p:blipFill>
          <a:blip r:embed="rId15"/>
          <a:stretch>
            <a:fillRect/>
          </a:stretch>
        </p:blipFill>
        <p:spPr>
          <a:xfrm>
            <a:off x="5524144" y="4640904"/>
            <a:ext cx="2122802" cy="1415201"/>
          </a:xfrm>
          <a:prstGeom prst="rect">
            <a:avLst/>
          </a:prstGeom>
        </p:spPr>
      </p:pic>
      <p:pic>
        <p:nvPicPr>
          <p:cNvPr id="89" name="図 88">
            <a:extLst>
              <a:ext uri="{FF2B5EF4-FFF2-40B4-BE49-F238E27FC236}">
                <a16:creationId xmlns:a16="http://schemas.microsoft.com/office/drawing/2014/main" id="{88A6B45E-F606-4405-A1BA-D32EE2EE6CAD}"/>
              </a:ext>
            </a:extLst>
          </p:cNvPr>
          <p:cNvPicPr>
            <a:picLocks noChangeAspect="1"/>
          </p:cNvPicPr>
          <p:nvPr/>
        </p:nvPicPr>
        <p:blipFill>
          <a:blip r:embed="rId16">
            <a:alphaModFix/>
          </a:blip>
          <a:stretch>
            <a:fillRect/>
          </a:stretch>
        </p:blipFill>
        <p:spPr>
          <a:xfrm>
            <a:off x="5524144" y="4640904"/>
            <a:ext cx="2122802" cy="1415201"/>
          </a:xfrm>
          <a:prstGeom prst="rect">
            <a:avLst/>
          </a:prstGeom>
        </p:spPr>
      </p:pic>
      <p:pic>
        <p:nvPicPr>
          <p:cNvPr id="90" name="図 89">
            <a:extLst>
              <a:ext uri="{FF2B5EF4-FFF2-40B4-BE49-F238E27FC236}">
                <a16:creationId xmlns:a16="http://schemas.microsoft.com/office/drawing/2014/main" id="{4DDF4EB9-EC01-4837-95DB-FAAAD2A9A4DB}"/>
              </a:ext>
            </a:extLst>
          </p:cNvPr>
          <p:cNvPicPr>
            <a:picLocks noChangeAspect="1"/>
          </p:cNvPicPr>
          <p:nvPr/>
        </p:nvPicPr>
        <p:blipFill>
          <a:blip r:embed="rId17">
            <a:alphaModFix/>
          </a:blip>
          <a:stretch>
            <a:fillRect/>
          </a:stretch>
        </p:blipFill>
        <p:spPr>
          <a:xfrm>
            <a:off x="5524144" y="4640904"/>
            <a:ext cx="2122802" cy="1415201"/>
          </a:xfrm>
          <a:prstGeom prst="rect">
            <a:avLst/>
          </a:prstGeom>
        </p:spPr>
      </p:pic>
    </p:spTree>
    <p:extLst>
      <p:ext uri="{BB962C8B-B14F-4D97-AF65-F5344CB8AC3E}">
        <p14:creationId xmlns:p14="http://schemas.microsoft.com/office/powerpoint/2010/main" val="3707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par>
                                <p:cTn id="29" presetID="10" presetClass="entr" presetSubtype="0" fill="hold" nodeType="with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par>
                          <p:cTn id="58" fill="hold">
                            <p:stCondLst>
                              <p:cond delay="4500"/>
                            </p:stCondLst>
                            <p:childTnLst>
                              <p:par>
                                <p:cTn id="59" presetID="10" presetClass="entr" presetSubtype="0"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nodeType="with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500"/>
                                        <p:tgtEl>
                                          <p:spTgt spid="87"/>
                                        </p:tgtEl>
                                      </p:cBhvr>
                                    </p:animEffect>
                                  </p:childTnLst>
                                </p:cTn>
                              </p:par>
                            </p:childTnLst>
                          </p:cTn>
                        </p:par>
                        <p:par>
                          <p:cTn id="68" fill="hold">
                            <p:stCondLst>
                              <p:cond delay="5000"/>
                            </p:stCondLst>
                            <p:childTnLst>
                              <p:par>
                                <p:cTn id="69" presetID="10" presetClass="entr" presetSubtype="0" fill="hold" nodeType="after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fade">
                                      <p:cBhvr>
                                        <p:cTn id="71" dur="500"/>
                                        <p:tgtEl>
                                          <p:spTgt spid="84"/>
                                        </p:tgtEl>
                                      </p:cBhvr>
                                    </p:animEffect>
                                  </p:childTnLst>
                                </p:cTn>
                              </p:par>
                            </p:childTnLst>
                          </p:cTn>
                        </p:par>
                        <p:par>
                          <p:cTn id="72" fill="hold">
                            <p:stCondLst>
                              <p:cond delay="5500"/>
                            </p:stCondLst>
                            <p:childTnLst>
                              <p:par>
                                <p:cTn id="73" presetID="10" presetClass="entr" presetSubtype="0"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childTnLst>
                          </p:cTn>
                        </p:par>
                        <p:par>
                          <p:cTn id="76" fill="hold">
                            <p:stCondLst>
                              <p:cond delay="6000"/>
                            </p:stCondLst>
                            <p:childTnLst>
                              <p:par>
                                <p:cTn id="77" presetID="10" presetClass="entr" presetSubtype="0" fill="hold" nodeType="after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fade">
                                      <p:cBhvr>
                                        <p:cTn id="79" dur="500"/>
                                        <p:tgtEl>
                                          <p:spTgt spid="92"/>
                                        </p:tgtEl>
                                      </p:cBhvr>
                                    </p:animEffect>
                                  </p:childTnLst>
                                </p:cTn>
                              </p:par>
                              <p:par>
                                <p:cTn id="80" presetID="10" presetClass="entr" presetSubtype="0" fill="hold"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childTnLst>
                                </p:cTn>
                              </p:par>
                              <p:par>
                                <p:cTn id="83" presetID="10" presetClass="entr" presetSubtype="0" fill="hold" nodeType="with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fade">
                                      <p:cBhvr>
                                        <p:cTn id="85" dur="500"/>
                                        <p:tgtEl>
                                          <p:spTgt spid="91"/>
                                        </p:tgtEl>
                                      </p:cBhvr>
                                    </p:animEffect>
                                  </p:childTnLst>
                                </p:cTn>
                              </p:par>
                            </p:childTnLst>
                          </p:cTn>
                        </p:par>
                        <p:par>
                          <p:cTn id="86" fill="hold">
                            <p:stCondLst>
                              <p:cond delay="6500"/>
                            </p:stCondLst>
                            <p:childTnLst>
                              <p:par>
                                <p:cTn id="87" presetID="10" presetClass="entr" presetSubtype="0" fill="hold" nodeType="after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fade">
                                      <p:cBhvr>
                                        <p:cTn id="89" dur="500"/>
                                        <p:tgtEl>
                                          <p:spTgt spid="89"/>
                                        </p:tgtEl>
                                      </p:cBhvr>
                                    </p:animEffect>
                                  </p:childTnLst>
                                </p:cTn>
                              </p:par>
                            </p:childTnLst>
                          </p:cTn>
                        </p:par>
                        <p:par>
                          <p:cTn id="90" fill="hold">
                            <p:stCondLst>
                              <p:cond delay="7000"/>
                            </p:stCondLst>
                            <p:childTnLst>
                              <p:par>
                                <p:cTn id="91" presetID="10" presetClass="entr" presetSubtype="0" fill="hold" nodeType="afterEffect">
                                  <p:stCondLst>
                                    <p:cond delay="0"/>
                                  </p:stCondLst>
                                  <p:childTnLst>
                                    <p:set>
                                      <p:cBhvr>
                                        <p:cTn id="92" dur="1" fill="hold">
                                          <p:stCondLst>
                                            <p:cond delay="0"/>
                                          </p:stCondLst>
                                        </p:cTn>
                                        <p:tgtEl>
                                          <p:spTgt spid="90"/>
                                        </p:tgtEl>
                                        <p:attrNameLst>
                                          <p:attrName>style.visibility</p:attrName>
                                        </p:attrNameLst>
                                      </p:cBhvr>
                                      <p:to>
                                        <p:strVal val="visible"/>
                                      </p:to>
                                    </p:set>
                                    <p:animEffect transition="in" filter="fade">
                                      <p:cBhvr>
                                        <p:cTn id="9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角丸四角形吹き出し 63">
            <a:extLst>
              <a:ext uri="{FF2B5EF4-FFF2-40B4-BE49-F238E27FC236}">
                <a16:creationId xmlns:a16="http://schemas.microsoft.com/office/drawing/2014/main" id="{16DCCFFD-9BA7-BC40-9457-6194FFCE79F5}"/>
              </a:ext>
            </a:extLst>
          </p:cNvPr>
          <p:cNvSpPr/>
          <p:nvPr/>
        </p:nvSpPr>
        <p:spPr>
          <a:xfrm>
            <a:off x="632729" y="4393076"/>
            <a:ext cx="1993095" cy="1143469"/>
          </a:xfrm>
          <a:prstGeom prst="wedgeRoundRectCallout">
            <a:avLst>
              <a:gd name="adj1" fmla="val 60853"/>
              <a:gd name="adj2" fmla="val 20566"/>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65" name="正方形/長方形 64">
            <a:extLst>
              <a:ext uri="{FF2B5EF4-FFF2-40B4-BE49-F238E27FC236}">
                <a16:creationId xmlns:a16="http://schemas.microsoft.com/office/drawing/2014/main" id="{4C6F4774-0A94-6D44-8796-228E5DC88204}"/>
              </a:ext>
            </a:extLst>
          </p:cNvPr>
          <p:cNvSpPr/>
          <p:nvPr/>
        </p:nvSpPr>
        <p:spPr>
          <a:xfrm>
            <a:off x="480673" y="4603890"/>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一人ずつ発表して</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意見交換</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63" name="角丸四角形吹き出し 62">
            <a:extLst>
              <a:ext uri="{FF2B5EF4-FFF2-40B4-BE49-F238E27FC236}">
                <a16:creationId xmlns:a16="http://schemas.microsoft.com/office/drawing/2014/main" id="{A89658CB-A198-0D47-A5DF-71AE66E2725F}"/>
              </a:ext>
            </a:extLst>
          </p:cNvPr>
          <p:cNvSpPr/>
          <p:nvPr/>
        </p:nvSpPr>
        <p:spPr>
          <a:xfrm>
            <a:off x="6469955" y="4393076"/>
            <a:ext cx="1993095" cy="1143469"/>
          </a:xfrm>
          <a:prstGeom prst="wedgeRoundRectCallout">
            <a:avLst>
              <a:gd name="adj1" fmla="val -61676"/>
              <a:gd name="adj2" fmla="val 19591"/>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A4AF8364-0854-DD4F-835F-F00882E8A151}"/>
              </a:ext>
            </a:extLst>
          </p:cNvPr>
          <p:cNvSpPr/>
          <p:nvPr/>
        </p:nvSpPr>
        <p:spPr>
          <a:xfrm>
            <a:off x="480673" y="1985946"/>
            <a:ext cx="8183385" cy="2282515"/>
          </a:xfrm>
          <a:prstGeom prst="roundRect">
            <a:avLst>
              <a:gd name="adj" fmla="val 3362"/>
            </a:avLst>
          </a:prstGeom>
          <a:solidFill>
            <a:srgbClr val="0F69AC"/>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5</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a:xfrm>
            <a:off x="358774" y="230288"/>
            <a:ext cx="8426451" cy="485140"/>
          </a:xfrm>
        </p:spPr>
        <p:txBody>
          <a:bodyPr/>
          <a:lstStyle/>
          <a:p>
            <a:r>
              <a:rPr kumimoji="1" lang="ja-JP" altLang="en-US" sz="3200"/>
              <a:t>意見交換をはじめてください</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573809" y="2230332"/>
            <a:ext cx="8152496" cy="2429008"/>
          </a:xfrm>
        </p:spPr>
        <p:txBody>
          <a:bodyPr/>
          <a:lstStyle/>
          <a:p>
            <a:r>
              <a:rPr kumimoji="1" lang="en-US" altLang="ja-JP" sz="2000" dirty="0">
                <a:solidFill>
                  <a:schemeClr val="tx1"/>
                </a:solidFill>
              </a:rPr>
              <a:t>1.</a:t>
            </a:r>
            <a:r>
              <a:rPr kumimoji="1" lang="ja-JP" altLang="en-US" sz="2000">
                <a:solidFill>
                  <a:schemeClr val="tx1"/>
                </a:solidFill>
              </a:rPr>
              <a:t>ワークシートで整理した自分の「災害リスク」を発表</a:t>
            </a:r>
          </a:p>
          <a:p>
            <a:r>
              <a:rPr kumimoji="1" lang="en-US" altLang="ja-JP" sz="2000" dirty="0">
                <a:solidFill>
                  <a:schemeClr val="tx1"/>
                </a:solidFill>
              </a:rPr>
              <a:t>2.</a:t>
            </a:r>
            <a:r>
              <a:rPr kumimoji="1" lang="ja-JP" altLang="en-US" sz="2000">
                <a:solidFill>
                  <a:schemeClr val="tx1"/>
                </a:solidFill>
              </a:rPr>
              <a:t>意見交換</a:t>
            </a:r>
          </a:p>
          <a:p>
            <a:pPr>
              <a:lnSpc>
                <a:spcPts val="1800"/>
              </a:lnSpc>
            </a:pPr>
            <a:r>
              <a:rPr kumimoji="1" lang="ja-JP" altLang="en-US" sz="2400">
                <a:solidFill>
                  <a:schemeClr val="tx1"/>
                </a:solidFill>
              </a:rPr>
              <a:t>　自宅の近くの「災害リスク」に見逃しはありませんか？</a:t>
            </a:r>
            <a:endParaRPr kumimoji="1" lang="en-US" altLang="ja-JP" sz="2400" dirty="0">
              <a:solidFill>
                <a:schemeClr val="tx1"/>
              </a:solidFill>
            </a:endParaRPr>
          </a:p>
          <a:p>
            <a:pPr>
              <a:lnSpc>
                <a:spcPts val="1800"/>
              </a:lnSpc>
            </a:pPr>
            <a:r>
              <a:rPr kumimoji="1" lang="ja-JP" altLang="en-US" sz="2400">
                <a:solidFill>
                  <a:schemeClr val="tx1"/>
                </a:solidFill>
              </a:rPr>
              <a:t>　みんなで意見交換しながら再確認しましょう</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2654608" y="2097082"/>
            <a:ext cx="562976"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せい  り</a:t>
            </a:r>
          </a:p>
        </p:txBody>
      </p:sp>
      <p:sp>
        <p:nvSpPr>
          <p:cNvPr id="18" name="テキスト ボックス 17">
            <a:extLst>
              <a:ext uri="{FF2B5EF4-FFF2-40B4-BE49-F238E27FC236}">
                <a16:creationId xmlns:a16="http://schemas.microsoft.com/office/drawing/2014/main" id="{6BEBC2B2-34C7-3B40-A001-674802FBB998}"/>
              </a:ext>
            </a:extLst>
          </p:cNvPr>
          <p:cNvSpPr txBox="1"/>
          <p:nvPr/>
        </p:nvSpPr>
        <p:spPr>
          <a:xfrm>
            <a:off x="3686879" y="2097082"/>
            <a:ext cx="598242"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じ   ぶん</a:t>
            </a:r>
          </a:p>
        </p:txBody>
      </p:sp>
      <p:sp>
        <p:nvSpPr>
          <p:cNvPr id="19" name="テキスト ボックス 18">
            <a:extLst>
              <a:ext uri="{FF2B5EF4-FFF2-40B4-BE49-F238E27FC236}">
                <a16:creationId xmlns:a16="http://schemas.microsoft.com/office/drawing/2014/main" id="{22CB22EB-F30E-1D44-A621-47A303890927}"/>
              </a:ext>
            </a:extLst>
          </p:cNvPr>
          <p:cNvSpPr txBox="1"/>
          <p:nvPr/>
        </p:nvSpPr>
        <p:spPr>
          <a:xfrm>
            <a:off x="4642477" y="2097082"/>
            <a:ext cx="66556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さい  がい</a:t>
            </a:r>
          </a:p>
        </p:txBody>
      </p:sp>
      <p:sp>
        <p:nvSpPr>
          <p:cNvPr id="20" name="テキスト ボックス 19">
            <a:extLst>
              <a:ext uri="{FF2B5EF4-FFF2-40B4-BE49-F238E27FC236}">
                <a16:creationId xmlns:a16="http://schemas.microsoft.com/office/drawing/2014/main" id="{7A70BF91-1090-C948-949F-A575BC5FD382}"/>
              </a:ext>
            </a:extLst>
          </p:cNvPr>
          <p:cNvSpPr txBox="1"/>
          <p:nvPr/>
        </p:nvSpPr>
        <p:spPr>
          <a:xfrm>
            <a:off x="6387496" y="2097082"/>
            <a:ext cx="697627"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はっぴょう</a:t>
            </a:r>
            <a:endParaRPr kumimoji="1" lang="ja-JP" altLang="en-US" sz="800" dirty="0">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892287" y="2651660"/>
            <a:ext cx="1114408"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い   けん  こう かん</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987318" y="3120558"/>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じ    たく</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977796" y="118575"/>
            <a:ext cx="1601721"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7" name="テキスト ボックス 6">
            <a:extLst>
              <a:ext uri="{FF2B5EF4-FFF2-40B4-BE49-F238E27FC236}">
                <a16:creationId xmlns:a16="http://schemas.microsoft.com/office/drawing/2014/main" id="{83641323-90FB-BA4E-8CED-20766433AE33}"/>
              </a:ext>
            </a:extLst>
          </p:cNvPr>
          <p:cNvSpPr txBox="1"/>
          <p:nvPr/>
        </p:nvSpPr>
        <p:spPr>
          <a:xfrm>
            <a:off x="1844078" y="1521042"/>
            <a:ext cx="5455844" cy="523220"/>
          </a:xfrm>
          <a:prstGeom prst="rect">
            <a:avLst/>
          </a:prstGeom>
          <a:noFill/>
        </p:spPr>
        <p:txBody>
          <a:bodyPr wrap="square" rtlCol="0">
            <a:spAutoFit/>
          </a:bodyPr>
          <a:lstStyle/>
          <a:p>
            <a:pPr algn="ctr"/>
            <a:r>
              <a:rPr kumimoji="1" lang="ja-JP" altLang="en-US" sz="2800" b="1">
                <a:solidFill>
                  <a:srgbClr val="404040"/>
                </a:solidFill>
              </a:rPr>
              <a:t>意見交換の時間は</a:t>
            </a:r>
            <a:r>
              <a:rPr kumimoji="1" lang="ja-JP" altLang="en-US" sz="2800" b="1">
                <a:solidFill>
                  <a:srgbClr val="FF3264"/>
                </a:solidFill>
              </a:rPr>
              <a:t>１０分</a:t>
            </a:r>
            <a:r>
              <a:rPr kumimoji="1" lang="ja-JP" altLang="en-US" sz="2800" b="1">
                <a:solidFill>
                  <a:srgbClr val="404040"/>
                </a:solidFill>
              </a:rPr>
              <a:t>です</a:t>
            </a:r>
          </a:p>
        </p:txBody>
      </p:sp>
      <p:sp>
        <p:nvSpPr>
          <p:cNvPr id="31" name="テキスト ボックス 30">
            <a:extLst>
              <a:ext uri="{FF2B5EF4-FFF2-40B4-BE49-F238E27FC236}">
                <a16:creationId xmlns:a16="http://schemas.microsoft.com/office/drawing/2014/main" id="{F6A70B8C-5682-D540-B912-49F3FF25E7BE}"/>
              </a:ext>
            </a:extLst>
          </p:cNvPr>
          <p:cNvSpPr txBox="1"/>
          <p:nvPr/>
        </p:nvSpPr>
        <p:spPr>
          <a:xfrm>
            <a:off x="2295669" y="1361100"/>
            <a:ext cx="139653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い      けん    こう    かん</a:t>
            </a:r>
          </a:p>
        </p:txBody>
      </p:sp>
      <p:sp>
        <p:nvSpPr>
          <p:cNvPr id="32" name="テキスト ボックス 31">
            <a:extLst>
              <a:ext uri="{FF2B5EF4-FFF2-40B4-BE49-F238E27FC236}">
                <a16:creationId xmlns:a16="http://schemas.microsoft.com/office/drawing/2014/main" id="{DDAAB9F5-A216-EE4C-85F3-224C76FBA493}"/>
              </a:ext>
            </a:extLst>
          </p:cNvPr>
          <p:cNvSpPr txBox="1"/>
          <p:nvPr/>
        </p:nvSpPr>
        <p:spPr>
          <a:xfrm>
            <a:off x="4085141" y="1361100"/>
            <a:ext cx="66877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かん</a:t>
            </a:r>
          </a:p>
        </p:txBody>
      </p:sp>
      <p:sp>
        <p:nvSpPr>
          <p:cNvPr id="33" name="テキスト ボックス 32">
            <a:extLst>
              <a:ext uri="{FF2B5EF4-FFF2-40B4-BE49-F238E27FC236}">
                <a16:creationId xmlns:a16="http://schemas.microsoft.com/office/drawing/2014/main" id="{64003A74-F9D4-8242-947A-AAF44F8AACFA}"/>
              </a:ext>
            </a:extLst>
          </p:cNvPr>
          <p:cNvSpPr txBox="1"/>
          <p:nvPr/>
        </p:nvSpPr>
        <p:spPr>
          <a:xfrm>
            <a:off x="5781668" y="1361100"/>
            <a:ext cx="38985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ぷん</a:t>
            </a:r>
          </a:p>
        </p:txBody>
      </p:sp>
      <p:sp>
        <p:nvSpPr>
          <p:cNvPr id="34" name="テキスト ボックス 33">
            <a:extLst>
              <a:ext uri="{FF2B5EF4-FFF2-40B4-BE49-F238E27FC236}">
                <a16:creationId xmlns:a16="http://schemas.microsoft.com/office/drawing/2014/main" id="{F5246109-0476-5E42-90A8-CEB8BC62C2BB}"/>
              </a:ext>
            </a:extLst>
          </p:cNvPr>
          <p:cNvSpPr txBox="1"/>
          <p:nvPr/>
        </p:nvSpPr>
        <p:spPr>
          <a:xfrm>
            <a:off x="1840541" y="3120558"/>
            <a:ext cx="389850"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ちか</a:t>
            </a:r>
            <a:endParaRPr kumimoji="1" lang="ja-JP" altLang="en-US" sz="800" dirty="0">
              <a:latin typeface="Meiryo" panose="020B0604030504040204" pitchFamily="34" charset="-128"/>
              <a:ea typeface="Meiryo" panose="020B0604030504040204" pitchFamily="34" charset="-128"/>
            </a:endParaRPr>
          </a:p>
        </p:txBody>
      </p:sp>
      <p:sp>
        <p:nvSpPr>
          <p:cNvPr id="35" name="テキスト ボックス 34">
            <a:extLst>
              <a:ext uri="{FF2B5EF4-FFF2-40B4-BE49-F238E27FC236}">
                <a16:creationId xmlns:a16="http://schemas.microsoft.com/office/drawing/2014/main" id="{FA252689-CD98-BE4A-A13F-6B56F4BFD1DC}"/>
              </a:ext>
            </a:extLst>
          </p:cNvPr>
          <p:cNvSpPr txBox="1"/>
          <p:nvPr/>
        </p:nvSpPr>
        <p:spPr>
          <a:xfrm>
            <a:off x="3055200" y="3120558"/>
            <a:ext cx="700834"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さい   がい</a:t>
            </a:r>
          </a:p>
        </p:txBody>
      </p:sp>
      <p:sp>
        <p:nvSpPr>
          <p:cNvPr id="36" name="テキスト ボックス 35">
            <a:extLst>
              <a:ext uri="{FF2B5EF4-FFF2-40B4-BE49-F238E27FC236}">
                <a16:creationId xmlns:a16="http://schemas.microsoft.com/office/drawing/2014/main" id="{C150EACD-B5E0-6744-8F4D-EC5E8CE50137}"/>
              </a:ext>
            </a:extLst>
          </p:cNvPr>
          <p:cNvSpPr txBox="1"/>
          <p:nvPr/>
        </p:nvSpPr>
        <p:spPr>
          <a:xfrm>
            <a:off x="5241605" y="3120558"/>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み    のが</a:t>
            </a:r>
          </a:p>
        </p:txBody>
      </p:sp>
      <p:sp>
        <p:nvSpPr>
          <p:cNvPr id="37" name="テキスト ボックス 36">
            <a:extLst>
              <a:ext uri="{FF2B5EF4-FFF2-40B4-BE49-F238E27FC236}">
                <a16:creationId xmlns:a16="http://schemas.microsoft.com/office/drawing/2014/main" id="{FA8CBC89-EC7C-A344-9B4F-FB6E75F6AC29}"/>
              </a:ext>
            </a:extLst>
          </p:cNvPr>
          <p:cNvSpPr txBox="1"/>
          <p:nvPr/>
        </p:nvSpPr>
        <p:spPr>
          <a:xfrm>
            <a:off x="2200717" y="3606968"/>
            <a:ext cx="1255472"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い    けん   こう   かん</a:t>
            </a:r>
          </a:p>
        </p:txBody>
      </p:sp>
      <p:sp>
        <p:nvSpPr>
          <p:cNvPr id="38" name="テキスト ボックス 37">
            <a:extLst>
              <a:ext uri="{FF2B5EF4-FFF2-40B4-BE49-F238E27FC236}">
                <a16:creationId xmlns:a16="http://schemas.microsoft.com/office/drawing/2014/main" id="{D76521DD-A263-8041-8369-1CD3687B186D}"/>
              </a:ext>
            </a:extLst>
          </p:cNvPr>
          <p:cNvSpPr txBox="1"/>
          <p:nvPr/>
        </p:nvSpPr>
        <p:spPr>
          <a:xfrm>
            <a:off x="4576624" y="3605072"/>
            <a:ext cx="1011815"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さい   かく   にん</a:t>
            </a:r>
          </a:p>
        </p:txBody>
      </p:sp>
      <p:cxnSp>
        <p:nvCxnSpPr>
          <p:cNvPr id="13" name="直線コネクタ 12">
            <a:extLst>
              <a:ext uri="{FF2B5EF4-FFF2-40B4-BE49-F238E27FC236}">
                <a16:creationId xmlns:a16="http://schemas.microsoft.com/office/drawing/2014/main" id="{A6D467AC-EC4E-5844-A8E0-7C6889E80686}"/>
              </a:ext>
            </a:extLst>
          </p:cNvPr>
          <p:cNvCxnSpPr>
            <a:cxnSpLocks/>
          </p:cNvCxnSpPr>
          <p:nvPr/>
        </p:nvCxnSpPr>
        <p:spPr>
          <a:xfrm>
            <a:off x="903249" y="3605191"/>
            <a:ext cx="755980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ABBFDCDE-B6B1-5849-9DB8-B442FE50F7BD}"/>
              </a:ext>
            </a:extLst>
          </p:cNvPr>
          <p:cNvCxnSpPr>
            <a:cxnSpLocks/>
          </p:cNvCxnSpPr>
          <p:nvPr/>
        </p:nvCxnSpPr>
        <p:spPr>
          <a:xfrm>
            <a:off x="903249" y="4061400"/>
            <a:ext cx="615200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角丸四角形吹き出し 42">
            <a:extLst>
              <a:ext uri="{FF2B5EF4-FFF2-40B4-BE49-F238E27FC236}">
                <a16:creationId xmlns:a16="http://schemas.microsoft.com/office/drawing/2014/main" id="{3E27F3D5-2F77-474C-84F3-14A02157AB02}"/>
              </a:ext>
            </a:extLst>
          </p:cNvPr>
          <p:cNvSpPr/>
          <p:nvPr/>
        </p:nvSpPr>
        <p:spPr>
          <a:xfrm>
            <a:off x="2626251" y="2709987"/>
            <a:ext cx="1196499" cy="361176"/>
          </a:xfrm>
          <a:prstGeom prst="wedgeRoundRectCallout">
            <a:avLst>
              <a:gd name="adj1" fmla="val -20833"/>
              <a:gd name="adj2" fmla="val 83745"/>
              <a:gd name="adj3" fmla="val 16667"/>
            </a:avLst>
          </a:prstGeom>
          <a:solidFill>
            <a:srgbClr val="FF3264"/>
          </a:solid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44" name="テキスト ボックス 43">
            <a:extLst>
              <a:ext uri="{FF2B5EF4-FFF2-40B4-BE49-F238E27FC236}">
                <a16:creationId xmlns:a16="http://schemas.microsoft.com/office/drawing/2014/main" id="{55D7FFD1-BEFF-2F4A-BB0A-4F5E8B3EFB71}"/>
              </a:ext>
            </a:extLst>
          </p:cNvPr>
          <p:cNvSpPr txBox="1"/>
          <p:nvPr/>
        </p:nvSpPr>
        <p:spPr>
          <a:xfrm>
            <a:off x="2672393" y="2745621"/>
            <a:ext cx="1107996" cy="369332"/>
          </a:xfrm>
          <a:prstGeom prst="rect">
            <a:avLst/>
          </a:prstGeom>
          <a:noFill/>
        </p:spPr>
        <p:txBody>
          <a:bodyPr wrap="none" rtlCol="0">
            <a:spAutoFit/>
          </a:bodyPr>
          <a:lstStyle/>
          <a:p>
            <a:pPr algn="ctr"/>
            <a:r>
              <a:rPr kumimoji="1" lang="ja-JP" altLang="en-US" b="1"/>
              <a:t>ポイント</a:t>
            </a:r>
          </a:p>
        </p:txBody>
      </p:sp>
      <p:sp>
        <p:nvSpPr>
          <p:cNvPr id="56" name="正方形/長方形 55">
            <a:extLst>
              <a:ext uri="{FF2B5EF4-FFF2-40B4-BE49-F238E27FC236}">
                <a16:creationId xmlns:a16="http://schemas.microsoft.com/office/drawing/2014/main" id="{26B193DE-8074-7040-86FA-60D75351052E}"/>
              </a:ext>
            </a:extLst>
          </p:cNvPr>
          <p:cNvSpPr/>
          <p:nvPr/>
        </p:nvSpPr>
        <p:spPr>
          <a:xfrm>
            <a:off x="6317899" y="4603890"/>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気づいたことなど</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メモしましょう</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2AFE5030-6D6C-984D-AD6D-AB34F23381D7}"/>
              </a:ext>
            </a:extLst>
          </p:cNvPr>
          <p:cNvSpPr txBox="1"/>
          <p:nvPr/>
        </p:nvSpPr>
        <p:spPr>
          <a:xfrm>
            <a:off x="6625446" y="4560070"/>
            <a:ext cx="287258"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き</a:t>
            </a:r>
          </a:p>
        </p:txBody>
      </p:sp>
      <p:sp>
        <p:nvSpPr>
          <p:cNvPr id="59" name="テキスト ボックス 58">
            <a:extLst>
              <a:ext uri="{FF2B5EF4-FFF2-40B4-BE49-F238E27FC236}">
                <a16:creationId xmlns:a16="http://schemas.microsoft.com/office/drawing/2014/main" id="{FD8520BA-28A3-A948-BDD4-15959CD2B5A9}"/>
              </a:ext>
            </a:extLst>
          </p:cNvPr>
          <p:cNvSpPr txBox="1"/>
          <p:nvPr/>
        </p:nvSpPr>
        <p:spPr>
          <a:xfrm>
            <a:off x="1204798" y="4931545"/>
            <a:ext cx="973343" cy="215444"/>
          </a:xfrm>
          <a:prstGeom prst="rect">
            <a:avLst/>
          </a:prstGeom>
          <a:noFill/>
        </p:spPr>
        <p:txBody>
          <a:bodyPr wrap="none" rtlCol="0">
            <a:spAutoFit/>
          </a:bodyPr>
          <a:lstStyle/>
          <a:p>
            <a:r>
              <a:rPr kumimoji="1" lang="ja-JP" altLang="en-US" sz="800" dirty="0">
                <a:solidFill>
                  <a:srgbClr val="FF3264"/>
                </a:solidFill>
                <a:latin typeface="Meiryo" panose="020B0604030504040204" pitchFamily="34" charset="-128"/>
                <a:ea typeface="Meiryo" panose="020B0604030504040204" pitchFamily="34" charset="-128"/>
              </a:rPr>
              <a:t>い けん こうかん</a:t>
            </a:r>
          </a:p>
        </p:txBody>
      </p:sp>
      <p:pic>
        <p:nvPicPr>
          <p:cNvPr id="62" name="図 61">
            <a:extLst>
              <a:ext uri="{FF2B5EF4-FFF2-40B4-BE49-F238E27FC236}">
                <a16:creationId xmlns:a16="http://schemas.microsoft.com/office/drawing/2014/main" id="{D883DC63-EE13-6147-8871-12BD2CFDF71E}"/>
              </a:ext>
            </a:extLst>
          </p:cNvPr>
          <p:cNvPicPr>
            <a:picLocks noChangeAspect="1"/>
          </p:cNvPicPr>
          <p:nvPr/>
        </p:nvPicPr>
        <p:blipFill>
          <a:blip r:embed="rId3"/>
          <a:stretch>
            <a:fillRect/>
          </a:stretch>
        </p:blipFill>
        <p:spPr>
          <a:xfrm>
            <a:off x="3314402" y="3937114"/>
            <a:ext cx="2515197" cy="1676799"/>
          </a:xfrm>
          <a:prstGeom prst="rect">
            <a:avLst/>
          </a:prstGeom>
        </p:spPr>
      </p:pic>
      <p:sp>
        <p:nvSpPr>
          <p:cNvPr id="66" name="テキスト ボックス 65">
            <a:extLst>
              <a:ext uri="{FF2B5EF4-FFF2-40B4-BE49-F238E27FC236}">
                <a16:creationId xmlns:a16="http://schemas.microsoft.com/office/drawing/2014/main" id="{81E3A8C5-1769-6241-8932-98C711470552}"/>
              </a:ext>
            </a:extLst>
          </p:cNvPr>
          <p:cNvSpPr txBox="1"/>
          <p:nvPr/>
        </p:nvSpPr>
        <p:spPr>
          <a:xfrm>
            <a:off x="802920" y="4560070"/>
            <a:ext cx="492443"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ひとり</a:t>
            </a:r>
          </a:p>
        </p:txBody>
      </p:sp>
      <p:sp>
        <p:nvSpPr>
          <p:cNvPr id="67" name="テキスト ボックス 66">
            <a:extLst>
              <a:ext uri="{FF2B5EF4-FFF2-40B4-BE49-F238E27FC236}">
                <a16:creationId xmlns:a16="http://schemas.microsoft.com/office/drawing/2014/main" id="{5096704A-0BA0-A34A-B1D2-C97DD38261CA}"/>
              </a:ext>
            </a:extLst>
          </p:cNvPr>
          <p:cNvSpPr txBox="1"/>
          <p:nvPr/>
        </p:nvSpPr>
        <p:spPr>
          <a:xfrm>
            <a:off x="1492064" y="4560070"/>
            <a:ext cx="697627"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はっぴょう</a:t>
            </a:r>
          </a:p>
        </p:txBody>
      </p:sp>
      <p:sp>
        <p:nvSpPr>
          <p:cNvPr id="68" name="テキスト ボックス 67">
            <a:extLst>
              <a:ext uri="{FF2B5EF4-FFF2-40B4-BE49-F238E27FC236}">
                <a16:creationId xmlns:a16="http://schemas.microsoft.com/office/drawing/2014/main" id="{0EFDB5EB-FFDD-4348-AB5F-6DE4DB65BA05}"/>
              </a:ext>
            </a:extLst>
          </p:cNvPr>
          <p:cNvSpPr txBox="1"/>
          <p:nvPr/>
        </p:nvSpPr>
        <p:spPr>
          <a:xfrm>
            <a:off x="1417932" y="6015030"/>
            <a:ext cx="6308137" cy="1061829"/>
          </a:xfrm>
          <a:prstGeom prst="rect">
            <a:avLst/>
          </a:prstGeom>
          <a:noFill/>
        </p:spPr>
        <p:txBody>
          <a:bodyPr wrap="none" rtlCol="0">
            <a:spAutoFit/>
          </a:bodyPr>
          <a:lstStyle/>
          <a:p>
            <a:pPr algn="ctr">
              <a:lnSpc>
                <a:spcPts val="2700"/>
              </a:lnSpc>
              <a:buClr>
                <a:srgbClr val="404040"/>
              </a:buClr>
            </a:pPr>
            <a:r>
              <a:rPr lang="en-US" altLang="ja-JP" b="1" dirty="0">
                <a:solidFill>
                  <a:srgbClr val="404040"/>
                </a:solidFill>
                <a:latin typeface="メイリオ" panose="020B0604030504040204" pitchFamily="50" charset="-128"/>
                <a:ea typeface="メイリオ" panose="020B0604030504040204" pitchFamily="50" charset="-128"/>
              </a:rPr>
              <a:t>※</a:t>
            </a:r>
            <a:r>
              <a:rPr lang="ja-JP" altLang="en-US" b="1">
                <a:solidFill>
                  <a:srgbClr val="404040"/>
                </a:solidFill>
                <a:latin typeface="メイリオ" panose="020B0604030504040204" pitchFamily="50" charset="-128"/>
                <a:ea typeface="メイリオ" panose="020B0604030504040204" pitchFamily="50" charset="-128"/>
              </a:rPr>
              <a:t>グループの中に、疑問や不安がある人がいたら、</a:t>
            </a:r>
            <a:endParaRPr lang="en-US" altLang="ja-JP" b="1" dirty="0">
              <a:solidFill>
                <a:srgbClr val="404040"/>
              </a:solidFill>
              <a:latin typeface="メイリオ" panose="020B0604030504040204" pitchFamily="50" charset="-128"/>
              <a:ea typeface="メイリオ" panose="020B0604030504040204" pitchFamily="50" charset="-128"/>
            </a:endParaRPr>
          </a:p>
          <a:p>
            <a:pPr algn="ctr">
              <a:lnSpc>
                <a:spcPts val="2700"/>
              </a:lnSpc>
              <a:buClr>
                <a:srgbClr val="404040"/>
              </a:buClr>
            </a:pPr>
            <a:r>
              <a:rPr lang="ja-JP" altLang="en-US" b="1">
                <a:solidFill>
                  <a:srgbClr val="404040"/>
                </a:solidFill>
                <a:latin typeface="メイリオ" panose="020B0604030504040204" pitchFamily="50" charset="-128"/>
                <a:ea typeface="メイリオ" panose="020B0604030504040204" pitchFamily="50" charset="-128"/>
              </a:rPr>
              <a:t>その人の災害リスクに絞って意見交換しても構いません</a:t>
            </a:r>
            <a:endParaRPr lang="en-US" altLang="ja-JP" b="1" dirty="0">
              <a:solidFill>
                <a:srgbClr val="404040"/>
              </a:solidFill>
              <a:latin typeface="メイリオ" panose="020B0604030504040204" pitchFamily="50" charset="-128"/>
              <a:ea typeface="メイリオ" panose="020B0604030504040204" pitchFamily="50" charset="-128"/>
            </a:endParaRPr>
          </a:p>
        </p:txBody>
      </p:sp>
      <p:sp>
        <p:nvSpPr>
          <p:cNvPr id="69" name="テキスト ボックス 68">
            <a:extLst>
              <a:ext uri="{FF2B5EF4-FFF2-40B4-BE49-F238E27FC236}">
                <a16:creationId xmlns:a16="http://schemas.microsoft.com/office/drawing/2014/main" id="{D2F3BB88-DD93-4148-BA72-5F037451C9CE}"/>
              </a:ext>
            </a:extLst>
          </p:cNvPr>
          <p:cNvSpPr txBox="1"/>
          <p:nvPr/>
        </p:nvSpPr>
        <p:spPr>
          <a:xfrm>
            <a:off x="3322609" y="5943909"/>
            <a:ext cx="2824491"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なか               ぎ  もん         ふ   あん                    ひと</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70" name="テキスト ボックス 69">
            <a:extLst>
              <a:ext uri="{FF2B5EF4-FFF2-40B4-BE49-F238E27FC236}">
                <a16:creationId xmlns:a16="http://schemas.microsoft.com/office/drawing/2014/main" id="{A51992D2-476E-C048-9263-9F643BC69FFB}"/>
              </a:ext>
            </a:extLst>
          </p:cNvPr>
          <p:cNvSpPr txBox="1"/>
          <p:nvPr/>
        </p:nvSpPr>
        <p:spPr>
          <a:xfrm>
            <a:off x="2189691" y="6306856"/>
            <a:ext cx="4530086" cy="146194"/>
          </a:xfrm>
          <a:prstGeom prst="rect">
            <a:avLst/>
          </a:prstGeom>
          <a:noFill/>
        </p:spPr>
        <p:txBody>
          <a:bodyPr wrap="none" lIns="0" tIns="0" rIns="0" bIns="0" rtlCol="0">
            <a:spAutoFit/>
          </a:bodyPr>
          <a:lstStyle/>
          <a:p>
            <a:pPr>
              <a:lnSpc>
                <a:spcPts val="1200"/>
              </a:lnSpc>
            </a:pPr>
            <a:r>
              <a:rPr lang="ja-JP" altLang="en-US" sz="800">
                <a:solidFill>
                  <a:srgbClr val="404040"/>
                </a:solidFill>
                <a:latin typeface="メイリオ" panose="020B0604030504040204" pitchFamily="50" charset="-128"/>
                <a:ea typeface="メイリオ" panose="020B0604030504040204" pitchFamily="50" charset="-128"/>
              </a:rPr>
              <a:t>ひと       </a:t>
            </a:r>
            <a:r>
              <a:rPr lang="ja-JP" altLang="en-US" sz="800" dirty="0">
                <a:solidFill>
                  <a:srgbClr val="404040"/>
                </a:solidFill>
                <a:latin typeface="メイリオ" panose="020B0604030504040204" pitchFamily="50" charset="-128"/>
                <a:ea typeface="メイリオ" panose="020B0604030504040204" pitchFamily="50" charset="-128"/>
              </a:rPr>
              <a:t>さい が</a:t>
            </a:r>
            <a:r>
              <a:rPr lang="ja-JP" altLang="en-US" sz="800">
                <a:solidFill>
                  <a:srgbClr val="404040"/>
                </a:solidFill>
                <a:latin typeface="メイリオ" panose="020B0604030504040204" pitchFamily="50" charset="-128"/>
                <a:ea typeface="メイリオ" panose="020B0604030504040204" pitchFamily="50" charset="-128"/>
              </a:rPr>
              <a:t>い                           しぼ              </a:t>
            </a:r>
            <a:r>
              <a:rPr lang="ja-JP" altLang="en-US" sz="800" dirty="0">
                <a:solidFill>
                  <a:srgbClr val="404040"/>
                </a:solidFill>
                <a:latin typeface="メイリオ" panose="020B0604030504040204" pitchFamily="50" charset="-128"/>
                <a:ea typeface="メイリオ" panose="020B0604030504040204" pitchFamily="50" charset="-128"/>
              </a:rPr>
              <a:t>い   けん </a:t>
            </a:r>
            <a:r>
              <a:rPr lang="ja-JP" altLang="en-US" sz="800">
                <a:solidFill>
                  <a:srgbClr val="404040"/>
                </a:solidFill>
                <a:latin typeface="メイリオ" panose="020B0604030504040204" pitchFamily="50" charset="-128"/>
                <a:ea typeface="メイリオ" panose="020B0604030504040204" pitchFamily="50" charset="-128"/>
              </a:rPr>
              <a:t>こう かん                    </a:t>
            </a:r>
            <a:r>
              <a:rPr lang="ja-JP" altLang="en-US" sz="800" dirty="0">
                <a:solidFill>
                  <a:srgbClr val="404040"/>
                </a:solidFill>
                <a:latin typeface="メイリオ" panose="020B0604030504040204" pitchFamily="50" charset="-128"/>
                <a:ea typeface="メイリオ" panose="020B0604030504040204" pitchFamily="50" charset="-128"/>
              </a:rPr>
              <a:t>かま</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20535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927F036-CF90-CB4B-9122-AE605B3922A4}"/>
              </a:ext>
            </a:extLst>
          </p:cNvPr>
          <p:cNvSpPr>
            <a:spLocks noGrp="1"/>
          </p:cNvSpPr>
          <p:nvPr>
            <p:ph type="body" sz="quarter" idx="11"/>
          </p:nvPr>
        </p:nvSpPr>
        <p:spPr/>
        <p:txBody>
          <a:bodyPr/>
          <a:lstStyle/>
          <a:p>
            <a:r>
              <a:rPr kumimoji="1" lang="en-US" altLang="ja-JP" dirty="0"/>
              <a:t>6</a:t>
            </a:r>
            <a:endParaRPr kumimoji="1" lang="ja-JP" altLang="en-US"/>
          </a:p>
        </p:txBody>
      </p:sp>
      <p:sp>
        <p:nvSpPr>
          <p:cNvPr id="5" name="テキスト プレースホルダー 4">
            <a:extLst>
              <a:ext uri="{FF2B5EF4-FFF2-40B4-BE49-F238E27FC236}">
                <a16:creationId xmlns:a16="http://schemas.microsoft.com/office/drawing/2014/main" id="{984300EE-05EF-1F40-B713-3196F73EE28A}"/>
              </a:ext>
            </a:extLst>
          </p:cNvPr>
          <p:cNvSpPr>
            <a:spLocks noGrp="1"/>
          </p:cNvSpPr>
          <p:nvPr>
            <p:ph type="body" sz="quarter" idx="13"/>
          </p:nvPr>
        </p:nvSpPr>
        <p:spPr/>
        <p:txBody>
          <a:bodyPr/>
          <a:lstStyle/>
          <a:p>
            <a:r>
              <a:rPr kumimoji="1" lang="en-US" altLang="ja-JP" dirty="0"/>
              <a:t>[1]</a:t>
            </a:r>
            <a:r>
              <a:rPr kumimoji="1" lang="ja-JP" altLang="en-US" dirty="0"/>
              <a:t>：国土地理院「地理教育の道具箱」より</a:t>
            </a:r>
          </a:p>
        </p:txBody>
      </p:sp>
      <p:pic>
        <p:nvPicPr>
          <p:cNvPr id="6" name="図 5">
            <a:extLst>
              <a:ext uri="{FF2B5EF4-FFF2-40B4-BE49-F238E27FC236}">
                <a16:creationId xmlns:a16="http://schemas.microsoft.com/office/drawing/2014/main" id="{A785C686-5A83-8D43-87DB-03AFC9766CEA}"/>
              </a:ext>
            </a:extLst>
          </p:cNvPr>
          <p:cNvPicPr>
            <a:picLocks noChangeAspect="1"/>
          </p:cNvPicPr>
          <p:nvPr/>
        </p:nvPicPr>
        <p:blipFill>
          <a:blip r:embed="rId3" cstate="print"/>
          <a:stretch>
            <a:fillRect/>
          </a:stretch>
        </p:blipFill>
        <p:spPr>
          <a:xfrm>
            <a:off x="1592149" y="2970181"/>
            <a:ext cx="5974789" cy="1906430"/>
          </a:xfrm>
          <a:prstGeom prst="rect">
            <a:avLst/>
          </a:prstGeom>
        </p:spPr>
      </p:pic>
      <p:sp>
        <p:nvSpPr>
          <p:cNvPr id="7" name="テキスト プレースホルダー 4">
            <a:extLst>
              <a:ext uri="{FF2B5EF4-FFF2-40B4-BE49-F238E27FC236}">
                <a16:creationId xmlns:a16="http://schemas.microsoft.com/office/drawing/2014/main" id="{DF0190D2-DF2F-1743-B6A1-6DE5274579F3}"/>
              </a:ext>
            </a:extLst>
          </p:cNvPr>
          <p:cNvSpPr txBox="1">
            <a:spLocks/>
          </p:cNvSpPr>
          <p:nvPr/>
        </p:nvSpPr>
        <p:spPr>
          <a:xfrm>
            <a:off x="6995539" y="4805056"/>
            <a:ext cx="492398"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en-US" altLang="ja-JP" sz="1000">
                <a:latin typeface="HG丸ｺﾞｼｯｸM-PRO" panose="020F0600000000000000" pitchFamily="50" charset="-128"/>
                <a:ea typeface="HG丸ｺﾞｼｯｸM-PRO" panose="020F0600000000000000" pitchFamily="50" charset="-128"/>
                <a:cs typeface="Meiryo UI"/>
              </a:rPr>
              <a:t>[4]</a:t>
            </a:r>
            <a:endParaRPr lang="ja-JP" altLang="en-US" sz="1000">
              <a:latin typeface="HG丸ｺﾞｼｯｸM-PRO" panose="020F0600000000000000" pitchFamily="50" charset="-128"/>
              <a:ea typeface="HG丸ｺﾞｼｯｸM-PRO" panose="020F0600000000000000" pitchFamily="50" charset="-128"/>
              <a:cs typeface="Meiryo UI"/>
            </a:endParaRPr>
          </a:p>
        </p:txBody>
      </p:sp>
      <p:sp>
        <p:nvSpPr>
          <p:cNvPr id="8" name="正方形/長方形 7">
            <a:extLst>
              <a:ext uri="{FF2B5EF4-FFF2-40B4-BE49-F238E27FC236}">
                <a16:creationId xmlns:a16="http://schemas.microsoft.com/office/drawing/2014/main" id="{0442318F-22C9-CD4B-BDD0-C35C67E89F94}"/>
              </a:ext>
            </a:extLst>
          </p:cNvPr>
          <p:cNvSpPr/>
          <p:nvPr/>
        </p:nvSpPr>
        <p:spPr>
          <a:xfrm>
            <a:off x="1550295" y="5019832"/>
            <a:ext cx="6031463" cy="369332"/>
          </a:xfrm>
          <a:prstGeom prst="rect">
            <a:avLst/>
          </a:prstGeom>
        </p:spPr>
        <p:txBody>
          <a:bodyPr wrap="square">
            <a:spAutoFit/>
          </a:bodyPr>
          <a:lstStyle/>
          <a:p>
            <a:pPr algn="ctr"/>
            <a:r>
              <a:rPr lang="en-US" altLang="ja-JP" dirty="0">
                <a:latin typeface="Arial" panose="020B0604020202020204" pitchFamily="34" charset="0"/>
                <a:ea typeface="HG丸ｺﾞｼｯｸM-PRO" panose="020F0600000000000000" pitchFamily="50" charset="-128"/>
                <a:cs typeface="Arial" panose="020B0604020202020204" pitchFamily="34" charset="0"/>
                <a:hlinkClick r:id="rId4"/>
              </a:rPr>
              <a:t>https://www.gsi.go.jp/CHIRIKYOUIKU/index.html</a:t>
            </a:r>
            <a:endParaRPr lang="ja-JP" altLang="en-US">
              <a:latin typeface="Arial" panose="020B0604020202020204" pitchFamily="34" charset="0"/>
              <a:ea typeface="HG丸ｺﾞｼｯｸM-PRO" panose="020F0600000000000000" pitchFamily="50" charset="-128"/>
              <a:cs typeface="Arial" panose="020B0604020202020204" pitchFamily="34" charset="0"/>
            </a:endParaRPr>
          </a:p>
        </p:txBody>
      </p:sp>
      <p:pic>
        <p:nvPicPr>
          <p:cNvPr id="9" name="図 8" descr="ブラック が含まれている画像&#10;&#10;自動的に生成された説明">
            <a:extLst>
              <a:ext uri="{FF2B5EF4-FFF2-40B4-BE49-F238E27FC236}">
                <a16:creationId xmlns:a16="http://schemas.microsoft.com/office/drawing/2014/main" id="{5E409651-4B0A-C548-9206-ADBED420F8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1758" y="4391595"/>
            <a:ext cx="1062000" cy="1062000"/>
          </a:xfrm>
          <a:prstGeom prst="rect">
            <a:avLst/>
          </a:prstGeom>
        </p:spPr>
      </p:pic>
      <p:grpSp>
        <p:nvGrpSpPr>
          <p:cNvPr id="10" name="グループ化 9">
            <a:extLst>
              <a:ext uri="{FF2B5EF4-FFF2-40B4-BE49-F238E27FC236}">
                <a16:creationId xmlns:a16="http://schemas.microsoft.com/office/drawing/2014/main" id="{C8C00684-E5C2-9A4F-95DF-3A7FC9BAABA2}"/>
              </a:ext>
            </a:extLst>
          </p:cNvPr>
          <p:cNvGrpSpPr/>
          <p:nvPr/>
        </p:nvGrpSpPr>
        <p:grpSpPr>
          <a:xfrm>
            <a:off x="152289" y="1376697"/>
            <a:ext cx="9144000" cy="540049"/>
            <a:chOff x="0" y="1019738"/>
            <a:chExt cx="9144000" cy="540049"/>
          </a:xfrm>
        </p:grpSpPr>
        <p:sp>
          <p:nvSpPr>
            <p:cNvPr id="11" name="正方形/長方形 10">
              <a:extLst>
                <a:ext uri="{FF2B5EF4-FFF2-40B4-BE49-F238E27FC236}">
                  <a16:creationId xmlns:a16="http://schemas.microsoft.com/office/drawing/2014/main" id="{F7D56D90-EDF9-6444-976F-128081B1C8D5}"/>
                </a:ext>
              </a:extLst>
            </p:cNvPr>
            <p:cNvSpPr/>
            <p:nvPr/>
          </p:nvSpPr>
          <p:spPr>
            <a:xfrm>
              <a:off x="0" y="1098122"/>
              <a:ext cx="9144000" cy="461665"/>
            </a:xfrm>
            <a:prstGeom prst="rect">
              <a:avLst/>
            </a:prstGeom>
          </p:spPr>
          <p:txBody>
            <a:bodyPr wrap="square">
              <a:spAutoFit/>
            </a:bodyPr>
            <a:lstStyle/>
            <a:p>
              <a:r>
                <a:rPr lang="ja-JP" altLang="en-US" sz="2400" b="1" dirty="0">
                  <a:solidFill>
                    <a:srgbClr val="404040"/>
                  </a:solidFill>
                  <a:latin typeface="メイリオ" pitchFamily="50" charset="-128"/>
                  <a:ea typeface="メイリオ" pitchFamily="50" charset="-128"/>
                </a:rPr>
                <a:t>～災害が起こりやすい地形は</a:t>
              </a:r>
              <a:r>
                <a:rPr lang="en-US" altLang="ja-JP" sz="2400" b="1" dirty="0">
                  <a:solidFill>
                    <a:srgbClr val="404040"/>
                  </a:solidFill>
                  <a:latin typeface="メイリオ" pitchFamily="50" charset="-128"/>
                  <a:ea typeface="メイリオ" pitchFamily="50" charset="-128"/>
                </a:rPr>
                <a:t>､</a:t>
              </a:r>
              <a:r>
                <a:rPr lang="ja-JP" altLang="en-US" sz="2400" b="1" dirty="0">
                  <a:solidFill>
                    <a:srgbClr val="404040"/>
                  </a:solidFill>
                  <a:latin typeface="メイリオ" pitchFamily="50" charset="-128"/>
                  <a:ea typeface="メイリオ" pitchFamily="50" charset="-128"/>
                </a:rPr>
                <a:t>地図からも知ることができます～</a:t>
              </a:r>
            </a:p>
          </p:txBody>
        </p:sp>
        <p:sp>
          <p:nvSpPr>
            <p:cNvPr id="12" name="テキスト ボックス 11">
              <a:extLst>
                <a:ext uri="{FF2B5EF4-FFF2-40B4-BE49-F238E27FC236}">
                  <a16:creationId xmlns:a16="http://schemas.microsoft.com/office/drawing/2014/main" id="{489187E6-662F-6243-98BA-A55EC8A8C6B5}"/>
                </a:ext>
              </a:extLst>
            </p:cNvPr>
            <p:cNvSpPr txBox="1"/>
            <p:nvPr/>
          </p:nvSpPr>
          <p:spPr>
            <a:xfrm>
              <a:off x="438673" y="1019738"/>
              <a:ext cx="5536772"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さい   がい             お                                                  ち    けい                 ち      ず                                し</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grpSp>
      <p:grpSp>
        <p:nvGrpSpPr>
          <p:cNvPr id="13" name="グループ化 12">
            <a:extLst>
              <a:ext uri="{FF2B5EF4-FFF2-40B4-BE49-F238E27FC236}">
                <a16:creationId xmlns:a16="http://schemas.microsoft.com/office/drawing/2014/main" id="{79676D9D-3CF0-0143-8CF5-8850A0FAD88D}"/>
              </a:ext>
            </a:extLst>
          </p:cNvPr>
          <p:cNvGrpSpPr/>
          <p:nvPr/>
        </p:nvGrpSpPr>
        <p:grpSpPr>
          <a:xfrm>
            <a:off x="1728393" y="1894216"/>
            <a:ext cx="5707593" cy="695316"/>
            <a:chOff x="1728393" y="1403563"/>
            <a:chExt cx="5707593" cy="695316"/>
          </a:xfrm>
        </p:grpSpPr>
        <p:sp>
          <p:nvSpPr>
            <p:cNvPr id="14" name="テキスト ボックス 13">
              <a:extLst>
                <a:ext uri="{FF2B5EF4-FFF2-40B4-BE49-F238E27FC236}">
                  <a16:creationId xmlns:a16="http://schemas.microsoft.com/office/drawing/2014/main" id="{3350DD6F-D4BC-6B49-B90B-85EDB7125DFD}"/>
                </a:ext>
              </a:extLst>
            </p:cNvPr>
            <p:cNvSpPr txBox="1"/>
            <p:nvPr/>
          </p:nvSpPr>
          <p:spPr>
            <a:xfrm>
              <a:off x="1728393" y="1484286"/>
              <a:ext cx="5707593" cy="614593"/>
            </a:xfrm>
            <a:prstGeom prst="rect">
              <a:avLst/>
            </a:prstGeom>
          </p:spPr>
          <p:txBody>
            <a:bodyPr wrap="square" rtlCol="0" anchor="ctr">
              <a:noAutofit/>
            </a:bodyPr>
            <a:lstStyle/>
            <a:p>
              <a:pPr algn="ctr">
                <a:spcAft>
                  <a:spcPts val="600"/>
                </a:spcAft>
              </a:pPr>
              <a:r>
                <a:rPr lang="ja-JP" altLang="en-US" sz="2800" b="1" dirty="0">
                  <a:solidFill>
                    <a:srgbClr val="FF3264"/>
                  </a:solidFill>
                  <a:latin typeface="Meiryo" panose="020B0604030504040204" pitchFamily="34" charset="-128"/>
                  <a:ea typeface="Meiryo" panose="020B0604030504040204" pitchFamily="34" charset="-128"/>
                </a:rPr>
                <a:t>国土地理院「地理教育の道具箱」</a:t>
              </a:r>
              <a:endParaRPr lang="en-US" altLang="ja-JP" sz="2800" b="1" dirty="0">
                <a:solidFill>
                  <a:srgbClr val="FF3264"/>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DB98DFE0-EA99-9D47-B86B-DC049E7DBAA1}"/>
                </a:ext>
              </a:extLst>
            </p:cNvPr>
            <p:cNvSpPr txBox="1"/>
            <p:nvPr/>
          </p:nvSpPr>
          <p:spPr>
            <a:xfrm>
              <a:off x="1980468" y="1403563"/>
              <a:ext cx="4982133" cy="146194"/>
            </a:xfrm>
            <a:prstGeom prst="rect">
              <a:avLst/>
            </a:prstGeom>
            <a:noFill/>
          </p:spPr>
          <p:txBody>
            <a:bodyPr wrap="none" lIns="0" tIns="0" rIns="0" bIns="0" rtlCol="0">
              <a:spAutoFit/>
            </a:bodyPr>
            <a:lstStyle/>
            <a:p>
              <a:pPr>
                <a:lnSpc>
                  <a:spcPts val="1200"/>
                </a:lnSpc>
              </a:pPr>
              <a:r>
                <a:rPr kumimoji="1" lang="ja-JP" altLang="en-US" sz="800" dirty="0">
                  <a:solidFill>
                    <a:srgbClr val="FF3264"/>
                  </a:solidFill>
                  <a:latin typeface="Meiryo" panose="020B0604030504040204" pitchFamily="34" charset="-128"/>
                  <a:ea typeface="Meiryo" panose="020B0604030504040204" pitchFamily="34" charset="-128"/>
                </a:rPr>
                <a:t>こく      ど        ち        り     いん              ち        り     きょう    いく              どう     ぐ      ばこ</a:t>
              </a:r>
            </a:p>
          </p:txBody>
        </p:sp>
      </p:grpSp>
      <p:grpSp>
        <p:nvGrpSpPr>
          <p:cNvPr id="16" name="グループ化 15">
            <a:extLst>
              <a:ext uri="{FF2B5EF4-FFF2-40B4-BE49-F238E27FC236}">
                <a16:creationId xmlns:a16="http://schemas.microsoft.com/office/drawing/2014/main" id="{55EBCA2D-686A-334D-B5EA-3149648D941A}"/>
              </a:ext>
            </a:extLst>
          </p:cNvPr>
          <p:cNvGrpSpPr/>
          <p:nvPr/>
        </p:nvGrpSpPr>
        <p:grpSpPr>
          <a:xfrm>
            <a:off x="1712229" y="2399466"/>
            <a:ext cx="5707593" cy="659849"/>
            <a:chOff x="1712229" y="1908813"/>
            <a:chExt cx="5707593" cy="659849"/>
          </a:xfrm>
        </p:grpSpPr>
        <p:sp>
          <p:nvSpPr>
            <p:cNvPr id="17" name="テキスト ボックス 16">
              <a:extLst>
                <a:ext uri="{FF2B5EF4-FFF2-40B4-BE49-F238E27FC236}">
                  <a16:creationId xmlns:a16="http://schemas.microsoft.com/office/drawing/2014/main" id="{E36871D3-1A77-5243-9C2F-583AAA4A28F4}"/>
                </a:ext>
              </a:extLst>
            </p:cNvPr>
            <p:cNvSpPr txBox="1"/>
            <p:nvPr/>
          </p:nvSpPr>
          <p:spPr>
            <a:xfrm>
              <a:off x="1712229" y="1954069"/>
              <a:ext cx="5707593" cy="614593"/>
            </a:xfrm>
            <a:prstGeom prst="rect">
              <a:avLst/>
            </a:prstGeom>
          </p:spPr>
          <p:txBody>
            <a:bodyPr wrap="square" rtlCol="0" anchor="ctr">
              <a:noAutofit/>
            </a:bodyPr>
            <a:lstStyle/>
            <a:p>
              <a:pPr algn="ctr">
                <a:spcAft>
                  <a:spcPts val="600"/>
                </a:spcAft>
              </a:pPr>
              <a:r>
                <a:rPr lang="ja-JP" altLang="en-US" sz="2800" b="1" dirty="0">
                  <a:solidFill>
                    <a:srgbClr val="404040"/>
                  </a:solidFill>
                  <a:latin typeface="Meiryo" panose="020B0604030504040204" pitchFamily="34" charset="-128"/>
                  <a:ea typeface="Meiryo" panose="020B0604030504040204" pitchFamily="34" charset="-128"/>
                </a:rPr>
                <a:t>地図で防災教育を学習できる</a:t>
              </a:r>
              <a:endParaRPr lang="en-US" altLang="ja-JP" sz="2800" b="1" dirty="0">
                <a:solidFill>
                  <a:srgbClr val="404040"/>
                </a:solidFill>
                <a:latin typeface="Meiryo" panose="020B0604030504040204" pitchFamily="34" charset="-128"/>
                <a:ea typeface="Meiryo" panose="020B0604030504040204" pitchFamily="34" charset="-128"/>
              </a:endParaRPr>
            </a:p>
          </p:txBody>
        </p:sp>
        <p:sp>
          <p:nvSpPr>
            <p:cNvPr id="18" name="テキスト ボックス 17">
              <a:extLst>
                <a:ext uri="{FF2B5EF4-FFF2-40B4-BE49-F238E27FC236}">
                  <a16:creationId xmlns:a16="http://schemas.microsoft.com/office/drawing/2014/main" id="{C9081C19-E48D-054B-9B16-E5D28D887A16}"/>
                </a:ext>
              </a:extLst>
            </p:cNvPr>
            <p:cNvSpPr txBox="1"/>
            <p:nvPr/>
          </p:nvSpPr>
          <p:spPr>
            <a:xfrm>
              <a:off x="2363800" y="1908813"/>
              <a:ext cx="3510576"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Meiryo" panose="020B0604030504040204" pitchFamily="34" charset="-128"/>
                  <a:ea typeface="Meiryo" panose="020B0604030504040204" pitchFamily="34" charset="-128"/>
                </a:rPr>
                <a:t>ち       ず                 ぼう    さい </a:t>
              </a:r>
              <a:r>
                <a:rPr lang="en-US" altLang="ja-JP" sz="800" dirty="0">
                  <a:solidFill>
                    <a:srgbClr val="404040"/>
                  </a:solidFill>
                  <a:latin typeface="Meiryo" panose="020B0604030504040204" pitchFamily="34" charset="-128"/>
                  <a:ea typeface="Meiryo" panose="020B0604030504040204" pitchFamily="34" charset="-128"/>
                </a:rPr>
                <a:t> </a:t>
              </a:r>
              <a:r>
                <a:rPr lang="ja-JP" altLang="en-US" sz="800" dirty="0">
                  <a:solidFill>
                    <a:srgbClr val="404040"/>
                  </a:solidFill>
                  <a:latin typeface="Meiryo" panose="020B0604030504040204" pitchFamily="34" charset="-128"/>
                  <a:ea typeface="Meiryo" panose="020B0604030504040204" pitchFamily="34" charset="-128"/>
                </a:rPr>
                <a:t> きょう   いく   </a:t>
              </a:r>
              <a:r>
                <a:rPr lang="en-US" altLang="ja-JP" sz="800" dirty="0">
                  <a:solidFill>
                    <a:srgbClr val="404040"/>
                  </a:solidFill>
                  <a:latin typeface="Meiryo" panose="020B0604030504040204" pitchFamily="34" charset="-128"/>
                  <a:ea typeface="Meiryo" panose="020B0604030504040204" pitchFamily="34" charset="-128"/>
                </a:rPr>
                <a:t>  </a:t>
              </a:r>
              <a:r>
                <a:rPr lang="ja-JP" altLang="en-US" sz="800" dirty="0">
                  <a:solidFill>
                    <a:srgbClr val="404040"/>
                  </a:solidFill>
                  <a:latin typeface="Meiryo" panose="020B0604030504040204" pitchFamily="34" charset="-128"/>
                  <a:ea typeface="Meiryo" panose="020B0604030504040204" pitchFamily="34" charset="-128"/>
                </a:rPr>
                <a:t>         がく   しゅう</a:t>
              </a:r>
              <a:endParaRPr kumimoji="1" lang="ja-JP" altLang="en-US" sz="800" dirty="0">
                <a:solidFill>
                  <a:srgbClr val="404040"/>
                </a:solidFill>
                <a:latin typeface="Meiryo" panose="020B0604030504040204" pitchFamily="34" charset="-128"/>
                <a:ea typeface="Meiryo" panose="020B0604030504040204" pitchFamily="34" charset="-128"/>
              </a:endParaRPr>
            </a:p>
          </p:txBody>
        </p:sp>
      </p:grpSp>
      <p:sp>
        <p:nvSpPr>
          <p:cNvPr id="19" name="テキスト プレースホルダー 3">
            <a:extLst>
              <a:ext uri="{FF2B5EF4-FFF2-40B4-BE49-F238E27FC236}">
                <a16:creationId xmlns:a16="http://schemas.microsoft.com/office/drawing/2014/main" id="{C033D694-BF37-0C4C-A0DA-0BD65640199C}"/>
              </a:ext>
            </a:extLst>
          </p:cNvPr>
          <p:cNvSpPr txBox="1">
            <a:spLocks/>
          </p:cNvSpPr>
          <p:nvPr/>
        </p:nvSpPr>
        <p:spPr>
          <a:xfrm>
            <a:off x="2292283" y="68428"/>
            <a:ext cx="5859258"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chemeClr val="tx1"/>
                </a:solidFill>
              </a:rPr>
              <a:t>平時から身近な「災害リスク」を認識しておくことは、</a:t>
            </a:r>
            <a:endParaRPr kumimoji="1" lang="en-US" altLang="ja-JP" sz="1800" dirty="0">
              <a:solidFill>
                <a:schemeClr val="tx1"/>
              </a:solidFill>
            </a:endParaRPr>
          </a:p>
          <a:p>
            <a:pPr>
              <a:lnSpc>
                <a:spcPts val="2000"/>
              </a:lnSpc>
            </a:pPr>
            <a:r>
              <a:rPr kumimoji="1" lang="ja-JP" altLang="en-US">
                <a:solidFill>
                  <a:schemeClr val="tx1"/>
                </a:solidFill>
              </a:rPr>
              <a:t>命を守る基本中の基本</a:t>
            </a:r>
          </a:p>
        </p:txBody>
      </p:sp>
      <p:sp>
        <p:nvSpPr>
          <p:cNvPr id="20" name="テキスト ボックス 19">
            <a:extLst>
              <a:ext uri="{FF2B5EF4-FFF2-40B4-BE49-F238E27FC236}">
                <a16:creationId xmlns:a16="http://schemas.microsoft.com/office/drawing/2014/main" id="{10F27E1C-200C-144D-9D1C-1FBED1C4CBDC}"/>
              </a:ext>
            </a:extLst>
          </p:cNvPr>
          <p:cNvSpPr txBox="1"/>
          <p:nvPr/>
        </p:nvSpPr>
        <p:spPr>
          <a:xfrm>
            <a:off x="2289902" y="285597"/>
            <a:ext cx="569388" cy="246221"/>
          </a:xfrm>
          <a:prstGeom prst="rect">
            <a:avLst/>
          </a:prstGeom>
          <a:noFill/>
        </p:spPr>
        <p:txBody>
          <a:bodyPr wrap="none" rtlCol="0">
            <a:spAutoFit/>
          </a:bodyPr>
          <a:lstStyle/>
          <a:p>
            <a:pPr algn="ctr"/>
            <a:r>
              <a:rPr kumimoji="1" lang="ja-JP" altLang="en-US" sz="1000"/>
              <a:t>いのち</a:t>
            </a:r>
          </a:p>
        </p:txBody>
      </p:sp>
      <p:sp>
        <p:nvSpPr>
          <p:cNvPr id="22" name="テキスト ボックス 21">
            <a:extLst>
              <a:ext uri="{FF2B5EF4-FFF2-40B4-BE49-F238E27FC236}">
                <a16:creationId xmlns:a16="http://schemas.microsoft.com/office/drawing/2014/main" id="{943D571A-A371-5049-9A0E-09A65439090C}"/>
              </a:ext>
            </a:extLst>
          </p:cNvPr>
          <p:cNvSpPr txBox="1"/>
          <p:nvPr/>
        </p:nvSpPr>
        <p:spPr>
          <a:xfrm>
            <a:off x="371032" y="124492"/>
            <a:ext cx="922509" cy="707886"/>
          </a:xfrm>
          <a:prstGeom prst="rect">
            <a:avLst/>
          </a:prstGeom>
          <a:noFill/>
        </p:spPr>
        <p:txBody>
          <a:bodyPr wrap="square" rtlCol="0">
            <a:spAutoFit/>
          </a:bodyPr>
          <a:lstStyle/>
          <a:p>
            <a:pPr algn="ctr"/>
            <a:r>
              <a:rPr kumimoji="1" lang="ja-JP" altLang="en-US" sz="1200" b="1"/>
              <a:t>さらなる</a:t>
            </a:r>
            <a:endParaRPr kumimoji="1" lang="en-US" altLang="ja-JP" sz="1200" b="1" dirty="0"/>
          </a:p>
          <a:p>
            <a:pPr algn="ctr"/>
            <a:r>
              <a:rPr kumimoji="1" lang="ja-JP" altLang="en-US" sz="2800" b="1"/>
              <a:t>取組</a:t>
            </a:r>
          </a:p>
        </p:txBody>
      </p:sp>
      <p:sp>
        <p:nvSpPr>
          <p:cNvPr id="23" name="テキスト ボックス 22">
            <a:extLst>
              <a:ext uri="{FF2B5EF4-FFF2-40B4-BE49-F238E27FC236}">
                <a16:creationId xmlns:a16="http://schemas.microsoft.com/office/drawing/2014/main" id="{D4AB06F2-D68A-864B-9CA4-F4DD38BC7CBB}"/>
              </a:ext>
            </a:extLst>
          </p:cNvPr>
          <p:cNvSpPr txBox="1"/>
          <p:nvPr/>
        </p:nvSpPr>
        <p:spPr>
          <a:xfrm>
            <a:off x="3034247" y="285597"/>
            <a:ext cx="441147" cy="246221"/>
          </a:xfrm>
          <a:prstGeom prst="rect">
            <a:avLst/>
          </a:prstGeom>
          <a:noFill/>
        </p:spPr>
        <p:txBody>
          <a:bodyPr wrap="none" rtlCol="0">
            <a:spAutoFit/>
          </a:bodyPr>
          <a:lstStyle/>
          <a:p>
            <a:pPr algn="ctr"/>
            <a:r>
              <a:rPr kumimoji="1" lang="ja-JP" altLang="en-US" sz="1000"/>
              <a:t>まも</a:t>
            </a:r>
          </a:p>
        </p:txBody>
      </p:sp>
      <p:sp>
        <p:nvSpPr>
          <p:cNvPr id="24" name="テキスト ボックス 23">
            <a:extLst>
              <a:ext uri="{FF2B5EF4-FFF2-40B4-BE49-F238E27FC236}">
                <a16:creationId xmlns:a16="http://schemas.microsoft.com/office/drawing/2014/main" id="{0F8DDFF7-4FDC-D247-BC45-140841F5509B}"/>
              </a:ext>
            </a:extLst>
          </p:cNvPr>
          <p:cNvSpPr txBox="1"/>
          <p:nvPr/>
        </p:nvSpPr>
        <p:spPr>
          <a:xfrm>
            <a:off x="3830865" y="285597"/>
            <a:ext cx="1156086" cy="246221"/>
          </a:xfrm>
          <a:prstGeom prst="rect">
            <a:avLst/>
          </a:prstGeom>
          <a:noFill/>
        </p:spPr>
        <p:txBody>
          <a:bodyPr wrap="none" rtlCol="0">
            <a:spAutoFit/>
          </a:bodyPr>
          <a:lstStyle/>
          <a:p>
            <a:r>
              <a:rPr kumimoji="1" lang="ja-JP" altLang="en-US" sz="1000" dirty="0"/>
              <a:t>き     ほん  ちゅう</a:t>
            </a:r>
          </a:p>
        </p:txBody>
      </p:sp>
      <p:sp>
        <p:nvSpPr>
          <p:cNvPr id="25" name="テキスト ボックス 24">
            <a:extLst>
              <a:ext uri="{FF2B5EF4-FFF2-40B4-BE49-F238E27FC236}">
                <a16:creationId xmlns:a16="http://schemas.microsoft.com/office/drawing/2014/main" id="{AC2C0EAC-414A-0549-9155-6F25D64F1A1F}"/>
              </a:ext>
            </a:extLst>
          </p:cNvPr>
          <p:cNvSpPr txBox="1"/>
          <p:nvPr/>
        </p:nvSpPr>
        <p:spPr>
          <a:xfrm>
            <a:off x="5245238" y="285597"/>
            <a:ext cx="713657" cy="246221"/>
          </a:xfrm>
          <a:prstGeom prst="rect">
            <a:avLst/>
          </a:prstGeom>
          <a:noFill/>
        </p:spPr>
        <p:txBody>
          <a:bodyPr wrap="none" rtlCol="0">
            <a:spAutoFit/>
          </a:bodyPr>
          <a:lstStyle/>
          <a:p>
            <a:r>
              <a:rPr kumimoji="1" lang="ja-JP" altLang="en-US" sz="1000" dirty="0"/>
              <a:t>き     ほん</a:t>
            </a:r>
          </a:p>
        </p:txBody>
      </p:sp>
      <p:pic>
        <p:nvPicPr>
          <p:cNvPr id="26" name="図 25">
            <a:extLst>
              <a:ext uri="{FF2B5EF4-FFF2-40B4-BE49-F238E27FC236}">
                <a16:creationId xmlns:a16="http://schemas.microsoft.com/office/drawing/2014/main" id="{28881CD7-4177-DF42-855B-46EFE157B1F7}"/>
              </a:ext>
            </a:extLst>
          </p:cNvPr>
          <p:cNvPicPr>
            <a:picLocks noChangeAspect="1"/>
          </p:cNvPicPr>
          <p:nvPr/>
        </p:nvPicPr>
        <p:blipFill>
          <a:blip r:embed="rId6"/>
          <a:stretch>
            <a:fillRect/>
          </a:stretch>
        </p:blipFill>
        <p:spPr>
          <a:xfrm>
            <a:off x="335467" y="4686243"/>
            <a:ext cx="900000" cy="1800000"/>
          </a:xfrm>
          <a:prstGeom prst="rect">
            <a:avLst/>
          </a:prstGeom>
        </p:spPr>
      </p:pic>
      <p:pic>
        <p:nvPicPr>
          <p:cNvPr id="27" name="図 26">
            <a:extLst>
              <a:ext uri="{FF2B5EF4-FFF2-40B4-BE49-F238E27FC236}">
                <a16:creationId xmlns:a16="http://schemas.microsoft.com/office/drawing/2014/main" id="{93F9957E-5A92-8F49-B9D5-227932D6448E}"/>
              </a:ext>
            </a:extLst>
          </p:cNvPr>
          <p:cNvPicPr>
            <a:picLocks noChangeAspect="1"/>
          </p:cNvPicPr>
          <p:nvPr/>
        </p:nvPicPr>
        <p:blipFill>
          <a:blip r:embed="rId7"/>
          <a:stretch>
            <a:fillRect/>
          </a:stretch>
        </p:blipFill>
        <p:spPr>
          <a:xfrm>
            <a:off x="1224249" y="5428732"/>
            <a:ext cx="7380000" cy="1085294"/>
          </a:xfrm>
          <a:prstGeom prst="rect">
            <a:avLst/>
          </a:prstGeom>
        </p:spPr>
      </p:pic>
      <p:sp>
        <p:nvSpPr>
          <p:cNvPr id="28" name="テキスト ボックス 27">
            <a:extLst>
              <a:ext uri="{FF2B5EF4-FFF2-40B4-BE49-F238E27FC236}">
                <a16:creationId xmlns:a16="http://schemas.microsoft.com/office/drawing/2014/main" id="{1BCB2789-0BB2-054E-B698-1A8902D7BFBF}"/>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ぜひ「地理教育の道具箱」も見て</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災害リスクの見つけ方を学んでください</a:t>
            </a:r>
          </a:p>
        </p:txBody>
      </p:sp>
      <p:sp>
        <p:nvSpPr>
          <p:cNvPr id="29" name="テキスト ボックス 28">
            <a:extLst>
              <a:ext uri="{FF2B5EF4-FFF2-40B4-BE49-F238E27FC236}">
                <a16:creationId xmlns:a16="http://schemas.microsoft.com/office/drawing/2014/main" id="{975BB21E-5ECC-F442-8F2E-C60E43206D29}"/>
              </a:ext>
            </a:extLst>
          </p:cNvPr>
          <p:cNvSpPr txBox="1"/>
          <p:nvPr/>
        </p:nvSpPr>
        <p:spPr>
          <a:xfrm>
            <a:off x="2713197" y="5505142"/>
            <a:ext cx="111440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ち    り きょう いく</a:t>
            </a:r>
          </a:p>
        </p:txBody>
      </p:sp>
      <p:sp>
        <p:nvSpPr>
          <p:cNvPr id="30" name="テキスト ボックス 29">
            <a:extLst>
              <a:ext uri="{FF2B5EF4-FFF2-40B4-BE49-F238E27FC236}">
                <a16:creationId xmlns:a16="http://schemas.microsoft.com/office/drawing/2014/main" id="{60DE5D02-38C8-844F-891B-B0F5B6F9E5F7}"/>
              </a:ext>
            </a:extLst>
          </p:cNvPr>
          <p:cNvSpPr txBox="1"/>
          <p:nvPr/>
        </p:nvSpPr>
        <p:spPr>
          <a:xfrm>
            <a:off x="1864085" y="5932980"/>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sp>
        <p:nvSpPr>
          <p:cNvPr id="31" name="テキスト ボックス 30">
            <a:extLst>
              <a:ext uri="{FF2B5EF4-FFF2-40B4-BE49-F238E27FC236}">
                <a16:creationId xmlns:a16="http://schemas.microsoft.com/office/drawing/2014/main" id="{29D23E81-6ACA-4D48-8E9D-9050F582150F}"/>
              </a:ext>
            </a:extLst>
          </p:cNvPr>
          <p:cNvSpPr txBox="1"/>
          <p:nvPr/>
        </p:nvSpPr>
        <p:spPr>
          <a:xfrm>
            <a:off x="3920818" y="5505142"/>
            <a:ext cx="90922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どう   ぐ   ばこ</a:t>
            </a:r>
          </a:p>
        </p:txBody>
      </p:sp>
      <p:sp>
        <p:nvSpPr>
          <p:cNvPr id="32" name="テキスト ボックス 31">
            <a:extLst>
              <a:ext uri="{FF2B5EF4-FFF2-40B4-BE49-F238E27FC236}">
                <a16:creationId xmlns:a16="http://schemas.microsoft.com/office/drawing/2014/main" id="{2CC357AF-E7C4-4D48-8AA9-0EE1D98EAB39}"/>
              </a:ext>
            </a:extLst>
          </p:cNvPr>
          <p:cNvSpPr txBox="1"/>
          <p:nvPr/>
        </p:nvSpPr>
        <p:spPr>
          <a:xfrm>
            <a:off x="5225413" y="550514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2BF799F7-CE67-BC45-AB32-6732463027F3}"/>
              </a:ext>
            </a:extLst>
          </p:cNvPr>
          <p:cNvSpPr txBox="1"/>
          <p:nvPr/>
        </p:nvSpPr>
        <p:spPr>
          <a:xfrm>
            <a:off x="3462119" y="5932980"/>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D73B5825-5A92-3B46-A2C0-0E302A70407E}"/>
              </a:ext>
            </a:extLst>
          </p:cNvPr>
          <p:cNvSpPr txBox="1"/>
          <p:nvPr/>
        </p:nvSpPr>
        <p:spPr>
          <a:xfrm>
            <a:off x="4169106" y="5932980"/>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かた</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35" name="テキスト ボックス 34">
            <a:extLst>
              <a:ext uri="{FF2B5EF4-FFF2-40B4-BE49-F238E27FC236}">
                <a16:creationId xmlns:a16="http://schemas.microsoft.com/office/drawing/2014/main" id="{30702A6B-6156-3B49-920A-2A179F373426}"/>
              </a:ext>
            </a:extLst>
          </p:cNvPr>
          <p:cNvSpPr txBox="1"/>
          <p:nvPr/>
        </p:nvSpPr>
        <p:spPr>
          <a:xfrm>
            <a:off x="4693213" y="5932980"/>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まな</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E5F9AE60-896F-F64F-9A22-6636E2E9302C}"/>
              </a:ext>
            </a:extLst>
          </p:cNvPr>
          <p:cNvSpPr txBox="1"/>
          <p:nvPr/>
        </p:nvSpPr>
        <p:spPr>
          <a:xfrm>
            <a:off x="1248013" y="985776"/>
            <a:ext cx="6647974" cy="291618"/>
          </a:xfrm>
          <a:prstGeom prst="rect">
            <a:avLst/>
          </a:prstGeom>
          <a:noFill/>
        </p:spPr>
        <p:txBody>
          <a:bodyPr wrap="none" rtlCol="0">
            <a:spAutoFit/>
          </a:bodyPr>
          <a:lstStyle/>
          <a:p>
            <a:pPr lvl="0" algn="ctr" defTabSz="914400" fontAlgn="t">
              <a:lnSpc>
                <a:spcPct val="90000"/>
              </a:lnSpc>
              <a:spcBef>
                <a:spcPts val="1000"/>
              </a:spcBef>
              <a:defRPr/>
            </a:pPr>
            <a:r>
              <a:rPr kumimoji="1" lang="ja-JP" altLang="en-US" sz="1400" b="1">
                <a:solidFill>
                  <a:srgbClr val="404040"/>
                </a:solidFill>
                <a:latin typeface="メイリオ" pitchFamily="50" charset="-128"/>
                <a:ea typeface="メイリオ" pitchFamily="50" charset="-128"/>
              </a:rPr>
              <a:t>あなたの命、あなたの大切な人の命を守るため、さらに取組をすすめてください</a:t>
            </a:r>
          </a:p>
        </p:txBody>
      </p:sp>
      <p:sp>
        <p:nvSpPr>
          <p:cNvPr id="37" name="テキスト プレースホルダー 3">
            <a:extLst>
              <a:ext uri="{FF2B5EF4-FFF2-40B4-BE49-F238E27FC236}">
                <a16:creationId xmlns:a16="http://schemas.microsoft.com/office/drawing/2014/main" id="{055BA525-633E-4199-A140-E128A69657EC}"/>
              </a:ext>
            </a:extLst>
          </p:cNvPr>
          <p:cNvSpPr txBox="1">
            <a:spLocks/>
          </p:cNvSpPr>
          <p:nvPr/>
        </p:nvSpPr>
        <p:spPr>
          <a:xfrm>
            <a:off x="7205961" y="4812049"/>
            <a:ext cx="352551" cy="356857"/>
          </a:xfrm>
          <a:prstGeom prst="rect">
            <a:avLst/>
          </a:prstGeom>
        </p:spPr>
        <p:txBody>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800" b="0" i="0" kern="1200">
                <a:solidFill>
                  <a:schemeClr val="bg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ja-JP" dirty="0"/>
              <a:t>[1]</a:t>
            </a:r>
            <a:endParaRPr kumimoji="1" lang="ja-JP" altLang="en-US" dirty="0"/>
          </a:p>
        </p:txBody>
      </p:sp>
    </p:spTree>
    <p:extLst>
      <p:ext uri="{BB962C8B-B14F-4D97-AF65-F5344CB8AC3E}">
        <p14:creationId xmlns:p14="http://schemas.microsoft.com/office/powerpoint/2010/main" val="1541054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7</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en-US" altLang="ja-JP" dirty="0"/>
              <a:t>2</a:t>
            </a:r>
            <a:r>
              <a:rPr kumimoji="1" lang="ja-JP" altLang="en-US"/>
              <a:t>、意見交換②　避難行動（避難にかかる時間）</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881999" y="1894537"/>
            <a:ext cx="7585726" cy="2997100"/>
          </a:xfrm>
        </p:spPr>
        <p:txBody>
          <a:bodyPr/>
          <a:lstStyle/>
          <a:p>
            <a:r>
              <a:rPr kumimoji="1" lang="en-US" altLang="ja-JP" sz="2000" dirty="0"/>
              <a:t>1.</a:t>
            </a:r>
            <a:r>
              <a:rPr kumimoji="1" lang="ja-JP" altLang="en-US" sz="2000"/>
              <a:t>天気が悪いときの避難先への移動に、どんな危険があるか発表</a:t>
            </a:r>
          </a:p>
          <a:p>
            <a:r>
              <a:rPr kumimoji="1" lang="en-US" altLang="ja-JP" sz="2000" dirty="0"/>
              <a:t>2.</a:t>
            </a:r>
            <a:r>
              <a:rPr kumimoji="1" lang="ja-JP" altLang="en-US" sz="2000"/>
              <a:t>意見交換</a:t>
            </a:r>
          </a:p>
          <a:p>
            <a:pPr>
              <a:lnSpc>
                <a:spcPts val="2800"/>
              </a:lnSpc>
            </a:pPr>
            <a:r>
              <a:rPr kumimoji="1" lang="ja-JP" altLang="en-US" sz="2400"/>
              <a:t>　天気が悪いときに避難先に移動する場合、</a:t>
            </a:r>
            <a:endParaRPr kumimoji="1" lang="en-US" altLang="ja-JP" sz="2400" dirty="0"/>
          </a:p>
          <a:p>
            <a:pPr>
              <a:lnSpc>
                <a:spcPts val="2800"/>
              </a:lnSpc>
            </a:pPr>
            <a:r>
              <a:rPr kumimoji="1" lang="ja-JP" altLang="en-US" sz="2400"/>
              <a:t>　他にどんな危険がありますか？</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pic>
        <p:nvPicPr>
          <p:cNvPr id="6" name="図 5">
            <a:extLst>
              <a:ext uri="{FF2B5EF4-FFF2-40B4-BE49-F238E27FC236}">
                <a16:creationId xmlns:a16="http://schemas.microsoft.com/office/drawing/2014/main" id="{B719E302-985B-B54B-A0FF-265017E7361F}"/>
              </a:ext>
            </a:extLst>
          </p:cNvPr>
          <p:cNvPicPr>
            <a:picLocks noChangeAspect="1"/>
          </p:cNvPicPr>
          <p:nvPr/>
        </p:nvPicPr>
        <p:blipFill>
          <a:blip r:embed="rId3"/>
          <a:stretch>
            <a:fillRect/>
          </a:stretch>
        </p:blipFill>
        <p:spPr>
          <a:xfrm>
            <a:off x="335467" y="4686243"/>
            <a:ext cx="900000" cy="1800000"/>
          </a:xfrm>
          <a:prstGeom prst="rect">
            <a:avLst/>
          </a:prstGeom>
        </p:spPr>
      </p:pic>
      <p:pic>
        <p:nvPicPr>
          <p:cNvPr id="10" name="図 9">
            <a:extLst>
              <a:ext uri="{FF2B5EF4-FFF2-40B4-BE49-F238E27FC236}">
                <a16:creationId xmlns:a16="http://schemas.microsoft.com/office/drawing/2014/main" id="{CE2E2911-E2DB-8544-B27C-AF948D4849E1}"/>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1" name="テキスト ボックス 10">
            <a:extLst>
              <a:ext uri="{FF2B5EF4-FFF2-40B4-BE49-F238E27FC236}">
                <a16:creationId xmlns:a16="http://schemas.microsoft.com/office/drawing/2014/main" id="{BDF0A0E8-3B8F-C149-8420-EE9587696874}"/>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グループで一人ずつ発表した後に、</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意見交換しましょう</a:t>
            </a:r>
          </a:p>
        </p:txBody>
      </p:sp>
      <p:sp>
        <p:nvSpPr>
          <p:cNvPr id="12" name="テキスト ボックス 11">
            <a:extLst>
              <a:ext uri="{FF2B5EF4-FFF2-40B4-BE49-F238E27FC236}">
                <a16:creationId xmlns:a16="http://schemas.microsoft.com/office/drawing/2014/main" id="{91B4DF93-052B-E44C-A6C3-E0EAAD2C39D8}"/>
              </a:ext>
            </a:extLst>
          </p:cNvPr>
          <p:cNvSpPr txBox="1"/>
          <p:nvPr/>
        </p:nvSpPr>
        <p:spPr>
          <a:xfrm>
            <a:off x="3182504" y="5505142"/>
            <a:ext cx="49244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ひとり</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026A3CC1-EB2F-1E47-9EE4-9530E9AB6163}"/>
              </a:ext>
            </a:extLst>
          </p:cNvPr>
          <p:cNvSpPr txBox="1"/>
          <p:nvPr/>
        </p:nvSpPr>
        <p:spPr>
          <a:xfrm>
            <a:off x="4136926" y="5505142"/>
            <a:ext cx="69762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はっぴょう</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0B71EED5-6FC0-2A48-98A4-16E9686FB190}"/>
              </a:ext>
            </a:extLst>
          </p:cNvPr>
          <p:cNvSpPr txBox="1"/>
          <p:nvPr/>
        </p:nvSpPr>
        <p:spPr>
          <a:xfrm>
            <a:off x="5180047"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あと</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9CAE7E0C-C9F3-A245-85B0-1ADE53E42764}"/>
              </a:ext>
            </a:extLst>
          </p:cNvPr>
          <p:cNvSpPr txBox="1"/>
          <p:nvPr/>
        </p:nvSpPr>
        <p:spPr>
          <a:xfrm>
            <a:off x="1942916" y="5932980"/>
            <a:ext cx="111440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い   けん こう  かん</a:t>
            </a:r>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1155757" y="1761287"/>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てん   き</a:t>
            </a:r>
          </a:p>
        </p:txBody>
      </p:sp>
      <p:sp>
        <p:nvSpPr>
          <p:cNvPr id="18" name="テキスト ボックス 17">
            <a:extLst>
              <a:ext uri="{FF2B5EF4-FFF2-40B4-BE49-F238E27FC236}">
                <a16:creationId xmlns:a16="http://schemas.microsoft.com/office/drawing/2014/main" id="{6BEBC2B2-34C7-3B40-A001-674802FBB998}"/>
              </a:ext>
            </a:extLst>
          </p:cNvPr>
          <p:cNvSpPr txBox="1"/>
          <p:nvPr/>
        </p:nvSpPr>
        <p:spPr>
          <a:xfrm>
            <a:off x="4526848" y="1761287"/>
            <a:ext cx="562976"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い  どう</a:t>
            </a:r>
          </a:p>
        </p:txBody>
      </p:sp>
      <p:sp>
        <p:nvSpPr>
          <p:cNvPr id="19" name="テキスト ボックス 18">
            <a:extLst>
              <a:ext uri="{FF2B5EF4-FFF2-40B4-BE49-F238E27FC236}">
                <a16:creationId xmlns:a16="http://schemas.microsoft.com/office/drawing/2014/main" id="{22CB22EB-F30E-1D44-A621-47A303890927}"/>
              </a:ext>
            </a:extLst>
          </p:cNvPr>
          <p:cNvSpPr txBox="1"/>
          <p:nvPr/>
        </p:nvSpPr>
        <p:spPr>
          <a:xfrm>
            <a:off x="6271658" y="1761287"/>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き   けん</a:t>
            </a:r>
          </a:p>
        </p:txBody>
      </p:sp>
      <p:sp>
        <p:nvSpPr>
          <p:cNvPr id="20" name="テキスト ボックス 19">
            <a:extLst>
              <a:ext uri="{FF2B5EF4-FFF2-40B4-BE49-F238E27FC236}">
                <a16:creationId xmlns:a16="http://schemas.microsoft.com/office/drawing/2014/main" id="{7A70BF91-1090-C948-949F-A575BC5FD382}"/>
              </a:ext>
            </a:extLst>
          </p:cNvPr>
          <p:cNvSpPr txBox="1"/>
          <p:nvPr/>
        </p:nvSpPr>
        <p:spPr>
          <a:xfrm>
            <a:off x="7728881" y="1761287"/>
            <a:ext cx="697627"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はっぴょう</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1215976" y="2325390"/>
            <a:ext cx="1114408"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い   けん こう  かん</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1232207" y="2898550"/>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てん    き</a:t>
            </a:r>
          </a:p>
        </p:txBody>
      </p:sp>
      <p:sp>
        <p:nvSpPr>
          <p:cNvPr id="23" name="テキスト ボックス 22">
            <a:extLst>
              <a:ext uri="{FF2B5EF4-FFF2-40B4-BE49-F238E27FC236}">
                <a16:creationId xmlns:a16="http://schemas.microsoft.com/office/drawing/2014/main" id="{3FD94030-EEF7-9F4C-A038-6966458CEC13}"/>
              </a:ext>
            </a:extLst>
          </p:cNvPr>
          <p:cNvSpPr txBox="1"/>
          <p:nvPr/>
        </p:nvSpPr>
        <p:spPr>
          <a:xfrm>
            <a:off x="3719749" y="2898550"/>
            <a:ext cx="944489"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ひ     なん  さき</a:t>
            </a: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1237468" y="3463758"/>
            <a:ext cx="389851"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ほか</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4B6F81F7-8927-4B49-B0C2-D464C2820033}"/>
              </a:ext>
            </a:extLst>
          </p:cNvPr>
          <p:cNvSpPr txBox="1"/>
          <p:nvPr/>
        </p:nvSpPr>
        <p:spPr>
          <a:xfrm>
            <a:off x="2815793" y="3463758"/>
            <a:ext cx="633508"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き    けん</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772031"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3600529" y="264258"/>
            <a:ext cx="129875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こう どう</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5145128" y="264258"/>
            <a:ext cx="655949"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6979454" y="264258"/>
            <a:ext cx="655949"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じ  かん</a:t>
            </a:r>
          </a:p>
        </p:txBody>
      </p:sp>
      <p:sp>
        <p:nvSpPr>
          <p:cNvPr id="31" name="テキスト ボックス 30">
            <a:extLst>
              <a:ext uri="{FF2B5EF4-FFF2-40B4-BE49-F238E27FC236}">
                <a16:creationId xmlns:a16="http://schemas.microsoft.com/office/drawing/2014/main" id="{04A4E912-F5BF-7443-8935-BDD897954864}"/>
              </a:ext>
            </a:extLst>
          </p:cNvPr>
          <p:cNvSpPr txBox="1"/>
          <p:nvPr/>
        </p:nvSpPr>
        <p:spPr>
          <a:xfrm>
            <a:off x="1856809" y="1761287"/>
            <a:ext cx="492444" cy="215444"/>
          </a:xfrm>
          <a:prstGeom prst="rect">
            <a:avLst/>
          </a:prstGeom>
          <a:noFill/>
        </p:spPr>
        <p:txBody>
          <a:bodyPr wrap="none" rtlCol="0">
            <a:spAutoFit/>
          </a:bodyPr>
          <a:lstStyle/>
          <a:p>
            <a:pPr algn="ctr"/>
            <a:r>
              <a:rPr kumimoji="1" lang="ja-JP" altLang="en-US" sz="800">
                <a:solidFill>
                  <a:srgbClr val="0F69AC"/>
                </a:solidFill>
                <a:latin typeface="Meiryo" panose="020B0604030504040204" pitchFamily="34" charset="-128"/>
                <a:ea typeface="Meiryo" panose="020B0604030504040204" pitchFamily="34" charset="-128"/>
              </a:rPr>
              <a:t>わる</a:t>
            </a:r>
            <a:endParaRPr kumimoji="1" lang="ja-JP" altLang="en-US" sz="800" dirty="0">
              <a:solidFill>
                <a:srgbClr val="0F69AC"/>
              </a:solidFill>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877833CE-6E46-CC44-A1CE-B9528D5B88F2}"/>
              </a:ext>
            </a:extLst>
          </p:cNvPr>
          <p:cNvSpPr txBox="1"/>
          <p:nvPr/>
        </p:nvSpPr>
        <p:spPr>
          <a:xfrm>
            <a:off x="3276148" y="1761287"/>
            <a:ext cx="803425" cy="215444"/>
          </a:xfrm>
          <a:prstGeom prst="rect">
            <a:avLst/>
          </a:prstGeom>
          <a:noFill/>
        </p:spPr>
        <p:txBody>
          <a:bodyPr wrap="none" rtlCol="0">
            <a:spAutoFit/>
          </a:bodyPr>
          <a:lstStyle/>
          <a:p>
            <a:r>
              <a:rPr kumimoji="1" lang="ja-JP" altLang="en-US" sz="800" dirty="0">
                <a:solidFill>
                  <a:srgbClr val="0F69AC"/>
                </a:solidFill>
                <a:latin typeface="Meiryo" panose="020B0604030504040204" pitchFamily="34" charset="-128"/>
                <a:ea typeface="Meiryo" panose="020B0604030504040204" pitchFamily="34" charset="-128"/>
              </a:rPr>
              <a:t>ひ  なん さき</a:t>
            </a:r>
          </a:p>
        </p:txBody>
      </p:sp>
      <p:sp>
        <p:nvSpPr>
          <p:cNvPr id="34" name="テキスト ボックス 33">
            <a:extLst>
              <a:ext uri="{FF2B5EF4-FFF2-40B4-BE49-F238E27FC236}">
                <a16:creationId xmlns:a16="http://schemas.microsoft.com/office/drawing/2014/main" id="{DA5734B2-7381-C844-A4E2-218BD96B0B22}"/>
              </a:ext>
            </a:extLst>
          </p:cNvPr>
          <p:cNvSpPr txBox="1"/>
          <p:nvPr/>
        </p:nvSpPr>
        <p:spPr>
          <a:xfrm>
            <a:off x="2146095" y="2898550"/>
            <a:ext cx="389851"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わる</a:t>
            </a:r>
          </a:p>
        </p:txBody>
      </p:sp>
      <p:sp>
        <p:nvSpPr>
          <p:cNvPr id="36" name="テキスト ボックス 35">
            <a:extLst>
              <a:ext uri="{FF2B5EF4-FFF2-40B4-BE49-F238E27FC236}">
                <a16:creationId xmlns:a16="http://schemas.microsoft.com/office/drawing/2014/main" id="{772A73A9-380C-5A43-A112-45B8A77141ED}"/>
              </a:ext>
            </a:extLst>
          </p:cNvPr>
          <p:cNvSpPr txBox="1"/>
          <p:nvPr/>
        </p:nvSpPr>
        <p:spPr>
          <a:xfrm>
            <a:off x="4950734" y="2898550"/>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い   どう</a:t>
            </a:r>
          </a:p>
        </p:txBody>
      </p:sp>
      <p:sp>
        <p:nvSpPr>
          <p:cNvPr id="37" name="テキスト ボックス 36">
            <a:extLst>
              <a:ext uri="{FF2B5EF4-FFF2-40B4-BE49-F238E27FC236}">
                <a16:creationId xmlns:a16="http://schemas.microsoft.com/office/drawing/2014/main" id="{F9C4F22D-B31C-4C4C-93D8-0BE8F62DA8C4}"/>
              </a:ext>
            </a:extLst>
          </p:cNvPr>
          <p:cNvSpPr txBox="1"/>
          <p:nvPr/>
        </p:nvSpPr>
        <p:spPr>
          <a:xfrm>
            <a:off x="6183633" y="2898550"/>
            <a:ext cx="598242" cy="215444"/>
          </a:xfrm>
          <a:prstGeom prst="rect">
            <a:avLst/>
          </a:prstGeom>
          <a:noFill/>
        </p:spPr>
        <p:txBody>
          <a:bodyPr wrap="none" rtlCol="0">
            <a:spAutoFit/>
          </a:bodyPr>
          <a:lstStyle/>
          <a:p>
            <a:pPr algn="ctr"/>
            <a:r>
              <a:rPr kumimoji="1" lang="ja-JP" altLang="en-US" sz="800" dirty="0">
                <a:solidFill>
                  <a:srgbClr val="0F69AC"/>
                </a:solidFill>
                <a:latin typeface="Meiryo" panose="020B0604030504040204" pitchFamily="34" charset="-128"/>
                <a:ea typeface="Meiryo" panose="020B0604030504040204" pitchFamily="34" charset="-128"/>
              </a:rPr>
              <a:t>ば   あい</a:t>
            </a:r>
          </a:p>
        </p:txBody>
      </p:sp>
    </p:spTree>
    <p:extLst>
      <p:ext uri="{BB962C8B-B14F-4D97-AF65-F5344CB8AC3E}">
        <p14:creationId xmlns:p14="http://schemas.microsoft.com/office/powerpoint/2010/main" val="420519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図 134">
            <a:extLst>
              <a:ext uri="{FF2B5EF4-FFF2-40B4-BE49-F238E27FC236}">
                <a16:creationId xmlns:a16="http://schemas.microsoft.com/office/drawing/2014/main" id="{EB95B0EF-37EB-DE49-BE3A-B912F194E0A0}"/>
              </a:ext>
            </a:extLst>
          </p:cNvPr>
          <p:cNvPicPr>
            <a:picLocks noChangeAspect="1"/>
          </p:cNvPicPr>
          <p:nvPr/>
        </p:nvPicPr>
        <p:blipFill>
          <a:blip r:embed="rId3"/>
          <a:stretch>
            <a:fillRect/>
          </a:stretch>
        </p:blipFill>
        <p:spPr>
          <a:xfrm>
            <a:off x="3335203" y="2372817"/>
            <a:ext cx="1689828" cy="1466228"/>
          </a:xfrm>
          <a:prstGeom prst="rect">
            <a:avLst/>
          </a:prstGeom>
        </p:spPr>
      </p:pic>
      <p:pic>
        <p:nvPicPr>
          <p:cNvPr id="134" name="図 133">
            <a:extLst>
              <a:ext uri="{FF2B5EF4-FFF2-40B4-BE49-F238E27FC236}">
                <a16:creationId xmlns:a16="http://schemas.microsoft.com/office/drawing/2014/main" id="{4A97D7E1-4E1F-2E40-9B92-867F580CA6A5}"/>
              </a:ext>
            </a:extLst>
          </p:cNvPr>
          <p:cNvPicPr>
            <a:picLocks noChangeAspect="1"/>
          </p:cNvPicPr>
          <p:nvPr/>
        </p:nvPicPr>
        <p:blipFill>
          <a:blip r:embed="rId4"/>
          <a:stretch>
            <a:fillRect/>
          </a:stretch>
        </p:blipFill>
        <p:spPr>
          <a:xfrm>
            <a:off x="569557" y="2343284"/>
            <a:ext cx="2243641" cy="1495761"/>
          </a:xfrm>
          <a:prstGeom prst="rect">
            <a:avLst/>
          </a:prstGeom>
        </p:spPr>
      </p:pic>
      <p:sp>
        <p:nvSpPr>
          <p:cNvPr id="136" name="正方形/長方形 135">
            <a:extLst>
              <a:ext uri="{FF2B5EF4-FFF2-40B4-BE49-F238E27FC236}">
                <a16:creationId xmlns:a16="http://schemas.microsoft.com/office/drawing/2014/main" id="{245509C8-D03D-8746-8D4B-0D55C7AEE5A0}"/>
              </a:ext>
            </a:extLst>
          </p:cNvPr>
          <p:cNvSpPr/>
          <p:nvPr/>
        </p:nvSpPr>
        <p:spPr>
          <a:xfrm>
            <a:off x="0" y="5168559"/>
            <a:ext cx="9144000" cy="1302104"/>
          </a:xfrm>
          <a:prstGeom prst="rect">
            <a:avLst/>
          </a:prstGeom>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BC07713F-5B9F-504B-9288-9B3DAD40691A}"/>
              </a:ext>
            </a:extLst>
          </p:cNvPr>
          <p:cNvSpPr>
            <a:spLocks noGrp="1"/>
          </p:cNvSpPr>
          <p:nvPr>
            <p:ph type="body" sz="quarter" idx="11"/>
          </p:nvPr>
        </p:nvSpPr>
        <p:spPr/>
        <p:txBody>
          <a:bodyPr/>
          <a:lstStyle/>
          <a:p>
            <a:r>
              <a:rPr kumimoji="1" lang="en-US" altLang="ja-JP" dirty="0"/>
              <a:t>8</a:t>
            </a:r>
            <a:endParaRPr kumimoji="1" lang="ja-JP" altLang="en-US"/>
          </a:p>
        </p:txBody>
      </p:sp>
      <p:sp>
        <p:nvSpPr>
          <p:cNvPr id="4" name="テキスト プレースホルダー 3">
            <a:extLst>
              <a:ext uri="{FF2B5EF4-FFF2-40B4-BE49-F238E27FC236}">
                <a16:creationId xmlns:a16="http://schemas.microsoft.com/office/drawing/2014/main" id="{33937EEA-E141-5F43-B048-44FF2F301D60}"/>
              </a:ext>
            </a:extLst>
          </p:cNvPr>
          <p:cNvSpPr>
            <a:spLocks noGrp="1"/>
          </p:cNvSpPr>
          <p:nvPr>
            <p:ph type="body" sz="quarter" idx="13"/>
          </p:nvPr>
        </p:nvSpPr>
        <p:spPr/>
        <p:txBody>
          <a:bodyPr/>
          <a:lstStyle/>
          <a:p>
            <a:endParaRPr kumimoji="1" lang="ja-JP" altLang="en-US"/>
          </a:p>
        </p:txBody>
      </p:sp>
      <p:sp>
        <p:nvSpPr>
          <p:cNvPr id="5" name="テキスト プレースホルダー 3">
            <a:extLst>
              <a:ext uri="{FF2B5EF4-FFF2-40B4-BE49-F238E27FC236}">
                <a16:creationId xmlns:a16="http://schemas.microsoft.com/office/drawing/2014/main" id="{A9113EA6-4CA5-6242-89E3-D784880CD57E}"/>
              </a:ext>
            </a:extLst>
          </p:cNvPr>
          <p:cNvSpPr txBox="1">
            <a:spLocks/>
          </p:cNvSpPr>
          <p:nvPr/>
        </p:nvSpPr>
        <p:spPr>
          <a:xfrm>
            <a:off x="2292282" y="57277"/>
            <a:ext cx="6251745" cy="90789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pPr>
            <a:r>
              <a:rPr kumimoji="1" lang="ja-JP" altLang="en-US" sz="1800">
                <a:solidFill>
                  <a:srgbClr val="404040"/>
                </a:solidFill>
              </a:rPr>
              <a:t>大雨が降っているときの避難には危険なことも</a:t>
            </a:r>
            <a:r>
              <a:rPr kumimoji="1" lang="en-US" altLang="ja-JP" sz="1800" dirty="0">
                <a:solidFill>
                  <a:srgbClr val="404040"/>
                </a:solidFill>
              </a:rPr>
              <a:t>…</a:t>
            </a:r>
          </a:p>
          <a:p>
            <a:pPr>
              <a:lnSpc>
                <a:spcPts val="2000"/>
              </a:lnSpc>
            </a:pPr>
            <a:r>
              <a:rPr kumimoji="1" lang="ja-JP" altLang="en-US">
                <a:solidFill>
                  <a:srgbClr val="404040"/>
                </a:solidFill>
              </a:rPr>
              <a:t>大雨のときの「避難行動」をイメージ</a:t>
            </a:r>
          </a:p>
        </p:txBody>
      </p:sp>
      <p:sp>
        <p:nvSpPr>
          <p:cNvPr id="6" name="テキスト ボックス 5">
            <a:extLst>
              <a:ext uri="{FF2B5EF4-FFF2-40B4-BE49-F238E27FC236}">
                <a16:creationId xmlns:a16="http://schemas.microsoft.com/office/drawing/2014/main" id="{13703B14-501F-2F40-B135-4F43CB997FA5}"/>
              </a:ext>
            </a:extLst>
          </p:cNvPr>
          <p:cNvSpPr txBox="1"/>
          <p:nvPr/>
        </p:nvSpPr>
        <p:spPr>
          <a:xfrm>
            <a:off x="2319591" y="285597"/>
            <a:ext cx="813044" cy="246221"/>
          </a:xfrm>
          <a:prstGeom prst="rect">
            <a:avLst/>
          </a:prstGeom>
          <a:noFill/>
        </p:spPr>
        <p:txBody>
          <a:bodyPr wrap="none" rtlCol="0">
            <a:spAutoFit/>
          </a:bodyPr>
          <a:lstStyle/>
          <a:p>
            <a:pPr algn="ctr"/>
            <a:r>
              <a:rPr kumimoji="1" lang="ja-JP" altLang="en-US" sz="1000" dirty="0">
                <a:solidFill>
                  <a:srgbClr val="404040"/>
                </a:solidFill>
              </a:rPr>
              <a:t>おお   あめ</a:t>
            </a:r>
          </a:p>
        </p:txBody>
      </p:sp>
      <p:sp>
        <p:nvSpPr>
          <p:cNvPr id="7" name="テキスト ボックス 6">
            <a:extLst>
              <a:ext uri="{FF2B5EF4-FFF2-40B4-BE49-F238E27FC236}">
                <a16:creationId xmlns:a16="http://schemas.microsoft.com/office/drawing/2014/main" id="{1F9B3876-6C06-DE46-B9EA-8D85EA694053}"/>
              </a:ext>
            </a:extLst>
          </p:cNvPr>
          <p:cNvSpPr txBox="1"/>
          <p:nvPr/>
        </p:nvSpPr>
        <p:spPr>
          <a:xfrm>
            <a:off x="4910874" y="285597"/>
            <a:ext cx="1399742" cy="246221"/>
          </a:xfrm>
          <a:prstGeom prst="rect">
            <a:avLst/>
          </a:prstGeom>
          <a:noFill/>
        </p:spPr>
        <p:txBody>
          <a:bodyPr wrap="none" rtlCol="0">
            <a:spAutoFit/>
          </a:bodyPr>
          <a:lstStyle/>
          <a:p>
            <a:r>
              <a:rPr kumimoji="1" lang="ja-JP" altLang="en-US" sz="1000" dirty="0">
                <a:solidFill>
                  <a:srgbClr val="404040"/>
                </a:solidFill>
              </a:rPr>
              <a:t>ひ     なん   こう   どう</a:t>
            </a:r>
          </a:p>
        </p:txBody>
      </p:sp>
      <p:sp>
        <p:nvSpPr>
          <p:cNvPr id="8" name="テキスト ボックス 7">
            <a:extLst>
              <a:ext uri="{FF2B5EF4-FFF2-40B4-BE49-F238E27FC236}">
                <a16:creationId xmlns:a16="http://schemas.microsoft.com/office/drawing/2014/main" id="{85F94DE4-F0A3-0649-85BD-5F347C44C2FC}"/>
              </a:ext>
            </a:extLst>
          </p:cNvPr>
          <p:cNvSpPr txBox="1"/>
          <p:nvPr/>
        </p:nvSpPr>
        <p:spPr>
          <a:xfrm>
            <a:off x="371032" y="124492"/>
            <a:ext cx="1654584" cy="707886"/>
          </a:xfrm>
          <a:prstGeom prst="rect">
            <a:avLst/>
          </a:prstGeom>
          <a:noFill/>
        </p:spPr>
        <p:txBody>
          <a:bodyPr wrap="square" rtlCol="0">
            <a:spAutoFit/>
          </a:bodyPr>
          <a:lstStyle/>
          <a:p>
            <a:r>
              <a:rPr kumimoji="1" lang="ja-JP" altLang="en-US" sz="1200" b="1">
                <a:solidFill>
                  <a:srgbClr val="404040"/>
                </a:solidFill>
              </a:rPr>
              <a:t>特に意識してほしい</a:t>
            </a:r>
            <a:endParaRPr kumimoji="1" lang="en-US" altLang="ja-JP" sz="1200" b="1" dirty="0">
              <a:solidFill>
                <a:srgbClr val="404040"/>
              </a:solidFill>
            </a:endParaRPr>
          </a:p>
          <a:p>
            <a:r>
              <a:rPr kumimoji="1" lang="ja-JP" altLang="en-US" sz="2800" b="1">
                <a:solidFill>
                  <a:srgbClr val="404040"/>
                </a:solidFill>
              </a:rPr>
              <a:t>ポイント</a:t>
            </a:r>
          </a:p>
        </p:txBody>
      </p:sp>
      <p:sp>
        <p:nvSpPr>
          <p:cNvPr id="77" name="正方形/長方形 76">
            <a:extLst>
              <a:ext uri="{FF2B5EF4-FFF2-40B4-BE49-F238E27FC236}">
                <a16:creationId xmlns:a16="http://schemas.microsoft.com/office/drawing/2014/main" id="{041115C9-BEDA-E146-9BB1-BCA0775DD567}"/>
              </a:ext>
            </a:extLst>
          </p:cNvPr>
          <p:cNvSpPr/>
          <p:nvPr/>
        </p:nvSpPr>
        <p:spPr>
          <a:xfrm>
            <a:off x="4432409" y="4586176"/>
            <a:ext cx="2198821" cy="384721"/>
          </a:xfrm>
          <a:prstGeom prst="rect">
            <a:avLst/>
          </a:prstGeom>
        </p:spPr>
        <p:txBody>
          <a:bodyPr wrap="square">
            <a:spAutoFit/>
          </a:bodyPr>
          <a:lstStyle/>
          <a:p>
            <a:pPr algn="ctr">
              <a:lnSpc>
                <a:spcPts val="2400"/>
              </a:lnSpc>
            </a:pPr>
            <a:r>
              <a:rPr lang="ja-JP" altLang="en-US" sz="1600" b="1">
                <a:solidFill>
                  <a:srgbClr val="404040"/>
                </a:solidFill>
                <a:latin typeface="Meiryo" panose="020B0604030504040204" pitchFamily="34" charset="-128"/>
                <a:ea typeface="Meiryo" panose="020B0604030504040204" pitchFamily="34" charset="-128"/>
              </a:rPr>
              <a:t>小さな子どもと一緒</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78" name="テキスト ボックス 77">
            <a:extLst>
              <a:ext uri="{FF2B5EF4-FFF2-40B4-BE49-F238E27FC236}">
                <a16:creationId xmlns:a16="http://schemas.microsoft.com/office/drawing/2014/main" id="{D6E5FC00-3258-1541-8BE0-6D740452B69D}"/>
              </a:ext>
            </a:extLst>
          </p:cNvPr>
          <p:cNvSpPr txBox="1"/>
          <p:nvPr/>
        </p:nvSpPr>
        <p:spPr>
          <a:xfrm>
            <a:off x="5948242" y="4514188"/>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いっしょ</a:t>
            </a:r>
          </a:p>
        </p:txBody>
      </p:sp>
      <p:sp>
        <p:nvSpPr>
          <p:cNvPr id="84" name="正方形/長方形 83">
            <a:extLst>
              <a:ext uri="{FF2B5EF4-FFF2-40B4-BE49-F238E27FC236}">
                <a16:creationId xmlns:a16="http://schemas.microsoft.com/office/drawing/2014/main" id="{75BE5D8B-D1AC-D44D-A287-E3D3435D04F3}"/>
              </a:ext>
            </a:extLst>
          </p:cNvPr>
          <p:cNvSpPr/>
          <p:nvPr/>
        </p:nvSpPr>
        <p:spPr>
          <a:xfrm>
            <a:off x="6169749" y="4544559"/>
            <a:ext cx="3566275" cy="692497"/>
          </a:xfrm>
          <a:prstGeom prst="rect">
            <a:avLst/>
          </a:prstGeom>
        </p:spPr>
        <p:txBody>
          <a:bodyPr wrap="square">
            <a:spAutoFit/>
          </a:bodyPr>
          <a:lstStyle/>
          <a:p>
            <a:pPr algn="ctr">
              <a:lnSpc>
                <a:spcPts val="2400"/>
              </a:lnSpc>
            </a:pPr>
            <a:r>
              <a:rPr lang="ja-JP" altLang="en-US" sz="1600" b="1">
                <a:solidFill>
                  <a:srgbClr val="404040"/>
                </a:solidFill>
                <a:latin typeface="Meiryo" panose="020B0604030504040204" pitchFamily="34" charset="-128"/>
                <a:ea typeface="Meiryo" panose="020B0604030504040204" pitchFamily="34" charset="-128"/>
              </a:rPr>
              <a:t>障がいのある方や</a:t>
            </a:r>
            <a:endParaRPr lang="en-US" altLang="ja-JP" sz="1600" b="1" dirty="0">
              <a:solidFill>
                <a:srgbClr val="404040"/>
              </a:solidFill>
              <a:latin typeface="Meiryo" panose="020B0604030504040204" pitchFamily="34" charset="-128"/>
              <a:ea typeface="Meiryo" panose="020B0604030504040204" pitchFamily="34" charset="-128"/>
            </a:endParaRPr>
          </a:p>
          <a:p>
            <a:pPr algn="ctr">
              <a:lnSpc>
                <a:spcPts val="2400"/>
              </a:lnSpc>
            </a:pPr>
            <a:r>
              <a:rPr lang="ja-JP" altLang="en-US" sz="1600" b="1">
                <a:solidFill>
                  <a:srgbClr val="404040"/>
                </a:solidFill>
                <a:latin typeface="Meiryo" panose="020B0604030504040204" pitchFamily="34" charset="-128"/>
                <a:ea typeface="Meiryo" panose="020B0604030504040204" pitchFamily="34" charset="-128"/>
              </a:rPr>
              <a:t>お年寄りと一緒</a:t>
            </a:r>
            <a:endParaRPr lang="en-US" altLang="ja-JP" sz="1600" b="1" dirty="0">
              <a:solidFill>
                <a:srgbClr val="404040"/>
              </a:solidFill>
              <a:latin typeface="Meiryo" panose="020B0604030504040204" pitchFamily="34" charset="-128"/>
              <a:ea typeface="Meiryo" panose="020B0604030504040204" pitchFamily="34" charset="-128"/>
            </a:endParaRPr>
          </a:p>
        </p:txBody>
      </p:sp>
      <p:sp>
        <p:nvSpPr>
          <p:cNvPr id="85" name="テキスト ボックス 84">
            <a:extLst>
              <a:ext uri="{FF2B5EF4-FFF2-40B4-BE49-F238E27FC236}">
                <a16:creationId xmlns:a16="http://schemas.microsoft.com/office/drawing/2014/main" id="{376EB53D-1315-AD4F-A54A-73EF94AF15C9}"/>
              </a:ext>
            </a:extLst>
          </p:cNvPr>
          <p:cNvSpPr txBox="1"/>
          <p:nvPr/>
        </p:nvSpPr>
        <p:spPr>
          <a:xfrm>
            <a:off x="7355429" y="4777223"/>
            <a:ext cx="527710"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とし よ</a:t>
            </a:r>
          </a:p>
        </p:txBody>
      </p:sp>
      <p:sp>
        <p:nvSpPr>
          <p:cNvPr id="86" name="テキスト ボックス 85">
            <a:extLst>
              <a:ext uri="{FF2B5EF4-FFF2-40B4-BE49-F238E27FC236}">
                <a16:creationId xmlns:a16="http://schemas.microsoft.com/office/drawing/2014/main" id="{E84B4014-98D9-F64C-8EB9-5E056936648D}"/>
              </a:ext>
            </a:extLst>
          </p:cNvPr>
          <p:cNvSpPr txBox="1"/>
          <p:nvPr/>
        </p:nvSpPr>
        <p:spPr>
          <a:xfrm>
            <a:off x="8143725" y="4777223"/>
            <a:ext cx="595036"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いっしょ</a:t>
            </a:r>
          </a:p>
        </p:txBody>
      </p:sp>
      <p:sp>
        <p:nvSpPr>
          <p:cNvPr id="87" name="テキスト ボックス 86">
            <a:extLst>
              <a:ext uri="{FF2B5EF4-FFF2-40B4-BE49-F238E27FC236}">
                <a16:creationId xmlns:a16="http://schemas.microsoft.com/office/drawing/2014/main" id="{74D3C9DD-28E1-CB4A-BD47-9BCDCB7B6A9E}"/>
              </a:ext>
            </a:extLst>
          </p:cNvPr>
          <p:cNvSpPr txBox="1"/>
          <p:nvPr/>
        </p:nvSpPr>
        <p:spPr>
          <a:xfrm>
            <a:off x="8264755" y="4471327"/>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かた</a:t>
            </a:r>
          </a:p>
        </p:txBody>
      </p:sp>
      <p:sp>
        <p:nvSpPr>
          <p:cNvPr id="88" name="テキスト ボックス 87">
            <a:extLst>
              <a:ext uri="{FF2B5EF4-FFF2-40B4-BE49-F238E27FC236}">
                <a16:creationId xmlns:a16="http://schemas.microsoft.com/office/drawing/2014/main" id="{D72637E8-8629-154C-933F-7DBD5A7BFDCB}"/>
              </a:ext>
            </a:extLst>
          </p:cNvPr>
          <p:cNvSpPr txBox="1"/>
          <p:nvPr/>
        </p:nvSpPr>
        <p:spPr>
          <a:xfrm>
            <a:off x="6988475" y="4471327"/>
            <a:ext cx="492443"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しょう</a:t>
            </a:r>
          </a:p>
        </p:txBody>
      </p:sp>
      <p:sp>
        <p:nvSpPr>
          <p:cNvPr id="101" name="テキスト ボックス 100">
            <a:extLst>
              <a:ext uri="{FF2B5EF4-FFF2-40B4-BE49-F238E27FC236}">
                <a16:creationId xmlns:a16="http://schemas.microsoft.com/office/drawing/2014/main" id="{D4A93099-79D7-7444-9991-0E39B049ECEE}"/>
              </a:ext>
            </a:extLst>
          </p:cNvPr>
          <p:cNvSpPr txBox="1"/>
          <p:nvPr/>
        </p:nvSpPr>
        <p:spPr>
          <a:xfrm>
            <a:off x="5191073" y="4514188"/>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こ</a:t>
            </a:r>
            <a:endParaRPr kumimoji="1" lang="en-US" altLang="ja-JP" sz="800" dirty="0">
              <a:solidFill>
                <a:srgbClr val="404040"/>
              </a:solidFill>
              <a:latin typeface="Meiryo" panose="020B0604030504040204" pitchFamily="34" charset="-128"/>
              <a:ea typeface="Meiryo" panose="020B0604030504040204" pitchFamily="34" charset="-128"/>
            </a:endParaRPr>
          </a:p>
        </p:txBody>
      </p:sp>
      <p:sp>
        <p:nvSpPr>
          <p:cNvPr id="102" name="テキスト ボックス 101">
            <a:extLst>
              <a:ext uri="{FF2B5EF4-FFF2-40B4-BE49-F238E27FC236}">
                <a16:creationId xmlns:a16="http://schemas.microsoft.com/office/drawing/2014/main" id="{4934CBEB-7BAD-9B48-8D57-99460CA0007E}"/>
              </a:ext>
            </a:extLst>
          </p:cNvPr>
          <p:cNvSpPr txBox="1"/>
          <p:nvPr/>
        </p:nvSpPr>
        <p:spPr>
          <a:xfrm>
            <a:off x="4526142" y="4514188"/>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ちい</a:t>
            </a:r>
          </a:p>
        </p:txBody>
      </p:sp>
      <p:pic>
        <p:nvPicPr>
          <p:cNvPr id="103" name="図 102">
            <a:extLst>
              <a:ext uri="{FF2B5EF4-FFF2-40B4-BE49-F238E27FC236}">
                <a16:creationId xmlns:a16="http://schemas.microsoft.com/office/drawing/2014/main" id="{4DB7D1A3-5F8F-4F42-9489-B3498009EA3B}"/>
              </a:ext>
            </a:extLst>
          </p:cNvPr>
          <p:cNvPicPr>
            <a:picLocks noChangeAspect="1"/>
          </p:cNvPicPr>
          <p:nvPr/>
        </p:nvPicPr>
        <p:blipFill>
          <a:blip r:embed="rId5"/>
          <a:stretch>
            <a:fillRect/>
          </a:stretch>
        </p:blipFill>
        <p:spPr>
          <a:xfrm>
            <a:off x="7155902" y="5249031"/>
            <a:ext cx="1551600" cy="1175454"/>
          </a:xfrm>
          <a:prstGeom prst="rect">
            <a:avLst/>
          </a:prstGeom>
        </p:spPr>
      </p:pic>
      <p:pic>
        <p:nvPicPr>
          <p:cNvPr id="104" name="図 103">
            <a:extLst>
              <a:ext uri="{FF2B5EF4-FFF2-40B4-BE49-F238E27FC236}">
                <a16:creationId xmlns:a16="http://schemas.microsoft.com/office/drawing/2014/main" id="{A5027E22-25AD-2640-B9EB-BB846268DC92}"/>
              </a:ext>
            </a:extLst>
          </p:cNvPr>
          <p:cNvPicPr>
            <a:picLocks noChangeAspect="1"/>
          </p:cNvPicPr>
          <p:nvPr/>
        </p:nvPicPr>
        <p:blipFill>
          <a:blip r:embed="rId6"/>
          <a:stretch>
            <a:fillRect/>
          </a:stretch>
        </p:blipFill>
        <p:spPr>
          <a:xfrm>
            <a:off x="4833748" y="5205544"/>
            <a:ext cx="1313409" cy="1218941"/>
          </a:xfrm>
          <a:prstGeom prst="rect">
            <a:avLst/>
          </a:prstGeom>
        </p:spPr>
      </p:pic>
      <p:pic>
        <p:nvPicPr>
          <p:cNvPr id="105" name="図 104">
            <a:extLst>
              <a:ext uri="{FF2B5EF4-FFF2-40B4-BE49-F238E27FC236}">
                <a16:creationId xmlns:a16="http://schemas.microsoft.com/office/drawing/2014/main" id="{32C075A7-4631-F445-9234-7FB8C578A76B}"/>
              </a:ext>
            </a:extLst>
          </p:cNvPr>
          <p:cNvPicPr>
            <a:picLocks noChangeAspect="1"/>
          </p:cNvPicPr>
          <p:nvPr/>
        </p:nvPicPr>
        <p:blipFill>
          <a:blip r:embed="rId7"/>
          <a:stretch>
            <a:fillRect/>
          </a:stretch>
        </p:blipFill>
        <p:spPr>
          <a:xfrm>
            <a:off x="6171832" y="1662148"/>
            <a:ext cx="2610000" cy="1800000"/>
          </a:xfrm>
          <a:prstGeom prst="rect">
            <a:avLst/>
          </a:prstGeom>
        </p:spPr>
      </p:pic>
      <p:grpSp>
        <p:nvGrpSpPr>
          <p:cNvPr id="113" name="グループ化 112">
            <a:extLst>
              <a:ext uri="{FF2B5EF4-FFF2-40B4-BE49-F238E27FC236}">
                <a16:creationId xmlns:a16="http://schemas.microsoft.com/office/drawing/2014/main" id="{3DB8625C-F295-5644-B977-088325B6988C}"/>
              </a:ext>
            </a:extLst>
          </p:cNvPr>
          <p:cNvGrpSpPr/>
          <p:nvPr/>
        </p:nvGrpSpPr>
        <p:grpSpPr>
          <a:xfrm>
            <a:off x="-356393" y="1658087"/>
            <a:ext cx="2346159" cy="1333139"/>
            <a:chOff x="443816" y="2774144"/>
            <a:chExt cx="2346159" cy="1333139"/>
          </a:xfrm>
        </p:grpSpPr>
        <p:sp>
          <p:nvSpPr>
            <p:cNvPr id="114" name="円形吹き出し 113">
              <a:extLst>
                <a:ext uri="{FF2B5EF4-FFF2-40B4-BE49-F238E27FC236}">
                  <a16:creationId xmlns:a16="http://schemas.microsoft.com/office/drawing/2014/main" id="{14432D56-18A8-CE45-988D-BAD7AD351988}"/>
                </a:ext>
              </a:extLst>
            </p:cNvPr>
            <p:cNvSpPr/>
            <p:nvPr/>
          </p:nvSpPr>
          <p:spPr>
            <a:xfrm rot="15300000">
              <a:off x="925848" y="2774147"/>
              <a:ext cx="1333139" cy="1333134"/>
            </a:xfrm>
            <a:prstGeom prst="wedgeEllipseCallout">
              <a:avLst>
                <a:gd name="adj1" fmla="val -64619"/>
                <a:gd name="adj2" fmla="val 2010"/>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5" name="正方形/長方形 114">
              <a:extLst>
                <a:ext uri="{FF2B5EF4-FFF2-40B4-BE49-F238E27FC236}">
                  <a16:creationId xmlns:a16="http://schemas.microsoft.com/office/drawing/2014/main" id="{144945AE-293F-BA40-B449-1C100A7F775D}"/>
                </a:ext>
              </a:extLst>
            </p:cNvPr>
            <p:cNvSpPr/>
            <p:nvPr/>
          </p:nvSpPr>
          <p:spPr>
            <a:xfrm>
              <a:off x="443816" y="3111317"/>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家の周りに</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水が！</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116" name="テキスト ボックス 115">
              <a:extLst>
                <a:ext uri="{FF2B5EF4-FFF2-40B4-BE49-F238E27FC236}">
                  <a16:creationId xmlns:a16="http://schemas.microsoft.com/office/drawing/2014/main" id="{FE42F9CF-EAD3-6A48-8CA7-C8CF820BB9C3}"/>
                </a:ext>
              </a:extLst>
            </p:cNvPr>
            <p:cNvSpPr txBox="1"/>
            <p:nvPr/>
          </p:nvSpPr>
          <p:spPr>
            <a:xfrm>
              <a:off x="1018079" y="3067497"/>
              <a:ext cx="389851"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いえ</a:t>
              </a:r>
            </a:p>
          </p:txBody>
        </p:sp>
        <p:sp>
          <p:nvSpPr>
            <p:cNvPr id="117" name="テキスト ボックス 116">
              <a:extLst>
                <a:ext uri="{FF2B5EF4-FFF2-40B4-BE49-F238E27FC236}">
                  <a16:creationId xmlns:a16="http://schemas.microsoft.com/office/drawing/2014/main" id="{B66371CE-D56A-994C-96C4-17CF2A995188}"/>
                </a:ext>
              </a:extLst>
            </p:cNvPr>
            <p:cNvSpPr txBox="1"/>
            <p:nvPr/>
          </p:nvSpPr>
          <p:spPr>
            <a:xfrm>
              <a:off x="1413592" y="3067497"/>
              <a:ext cx="389850"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まわ</a:t>
              </a:r>
            </a:p>
          </p:txBody>
        </p:sp>
        <p:sp>
          <p:nvSpPr>
            <p:cNvPr id="118" name="テキスト ボックス 117">
              <a:extLst>
                <a:ext uri="{FF2B5EF4-FFF2-40B4-BE49-F238E27FC236}">
                  <a16:creationId xmlns:a16="http://schemas.microsoft.com/office/drawing/2014/main" id="{9B23F373-1B63-3A40-8F5C-C63C7120995A}"/>
                </a:ext>
              </a:extLst>
            </p:cNvPr>
            <p:cNvSpPr txBox="1"/>
            <p:nvPr/>
          </p:nvSpPr>
          <p:spPr>
            <a:xfrm>
              <a:off x="1218731" y="3438972"/>
              <a:ext cx="389851"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みず</a:t>
              </a:r>
            </a:p>
          </p:txBody>
        </p:sp>
      </p:grpSp>
      <p:grpSp>
        <p:nvGrpSpPr>
          <p:cNvPr id="119" name="グループ化 118">
            <a:extLst>
              <a:ext uri="{FF2B5EF4-FFF2-40B4-BE49-F238E27FC236}">
                <a16:creationId xmlns:a16="http://schemas.microsoft.com/office/drawing/2014/main" id="{551FDEA4-3F83-A042-A85C-9FB8D71BF8D0}"/>
              </a:ext>
            </a:extLst>
          </p:cNvPr>
          <p:cNvGrpSpPr/>
          <p:nvPr/>
        </p:nvGrpSpPr>
        <p:grpSpPr>
          <a:xfrm>
            <a:off x="1742138" y="1658087"/>
            <a:ext cx="2346159" cy="1400251"/>
            <a:chOff x="2355743" y="1857315"/>
            <a:chExt cx="2346159" cy="1400251"/>
          </a:xfrm>
        </p:grpSpPr>
        <p:sp>
          <p:nvSpPr>
            <p:cNvPr id="120" name="円形吹き出し 119">
              <a:extLst>
                <a:ext uri="{FF2B5EF4-FFF2-40B4-BE49-F238E27FC236}">
                  <a16:creationId xmlns:a16="http://schemas.microsoft.com/office/drawing/2014/main" id="{6324DADF-319B-4A43-82A2-E737D15A55F7}"/>
                </a:ext>
              </a:extLst>
            </p:cNvPr>
            <p:cNvSpPr/>
            <p:nvPr/>
          </p:nvSpPr>
          <p:spPr>
            <a:xfrm rot="17100000">
              <a:off x="2813638" y="1857318"/>
              <a:ext cx="1400251" cy="1400246"/>
            </a:xfrm>
            <a:prstGeom prst="wedgeEllipseCallout">
              <a:avLst>
                <a:gd name="adj1" fmla="val -62348"/>
                <a:gd name="adj2" fmla="val -6620"/>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1" name="正方形/長方形 120">
              <a:extLst>
                <a:ext uri="{FF2B5EF4-FFF2-40B4-BE49-F238E27FC236}">
                  <a16:creationId xmlns:a16="http://schemas.microsoft.com/office/drawing/2014/main" id="{D24F1BDE-F5A3-A44E-9D89-088C8C19CBB4}"/>
                </a:ext>
              </a:extLst>
            </p:cNvPr>
            <p:cNvSpPr/>
            <p:nvPr/>
          </p:nvSpPr>
          <p:spPr>
            <a:xfrm>
              <a:off x="2355743" y="2113790"/>
              <a:ext cx="2346159" cy="913070"/>
            </a:xfrm>
            <a:prstGeom prst="rect">
              <a:avLst/>
            </a:prstGeom>
          </p:spPr>
          <p:txBody>
            <a:bodyPr>
              <a:spAutoFit/>
            </a:bodyPr>
            <a:lstStyle/>
            <a:p>
              <a:pPr algn="ctr">
                <a:lnSpc>
                  <a:spcPts val="2400"/>
                </a:lnSpc>
              </a:pPr>
              <a:r>
                <a:rPr lang="ja-JP" altLang="en-US" sz="1600" b="1">
                  <a:solidFill>
                    <a:srgbClr val="FF3264"/>
                  </a:solidFill>
                  <a:latin typeface="Meiryo" panose="020B0604030504040204" pitchFamily="34" charset="-128"/>
                  <a:ea typeface="Meiryo" panose="020B0604030504040204" pitchFamily="34" charset="-128"/>
                </a:rPr>
                <a:t>道路が</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000"/>
                </a:lnSpc>
              </a:pPr>
              <a:r>
                <a:rPr lang="ja-JP" altLang="en-US" sz="1600" b="1">
                  <a:solidFill>
                    <a:srgbClr val="FF3264"/>
                  </a:solidFill>
                  <a:latin typeface="Meiryo" panose="020B0604030504040204" pitchFamily="34" charset="-128"/>
                  <a:ea typeface="Meiryo" panose="020B0604030504040204" pitchFamily="34" charset="-128"/>
                </a:rPr>
                <a:t>川のように</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000"/>
                </a:lnSpc>
              </a:pPr>
              <a:r>
                <a:rPr lang="ja-JP" altLang="en-US" sz="1600" b="1">
                  <a:solidFill>
                    <a:srgbClr val="FF3264"/>
                  </a:solidFill>
                  <a:latin typeface="Meiryo" panose="020B0604030504040204" pitchFamily="34" charset="-128"/>
                  <a:ea typeface="Meiryo" panose="020B0604030504040204" pitchFamily="34" charset="-128"/>
                </a:rPr>
                <a:t>なってる！</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122" name="テキスト ボックス 121">
              <a:extLst>
                <a:ext uri="{FF2B5EF4-FFF2-40B4-BE49-F238E27FC236}">
                  <a16:creationId xmlns:a16="http://schemas.microsoft.com/office/drawing/2014/main" id="{0527035D-F51E-F043-A3E1-60763F34D96A}"/>
                </a:ext>
              </a:extLst>
            </p:cNvPr>
            <p:cNvSpPr txBox="1"/>
            <p:nvPr/>
          </p:nvSpPr>
          <p:spPr>
            <a:xfrm>
              <a:off x="3152479" y="2046723"/>
              <a:ext cx="527710" cy="215444"/>
            </a:xfrm>
            <a:prstGeom prst="rect">
              <a:avLst/>
            </a:prstGeom>
            <a:noFill/>
          </p:spPr>
          <p:txBody>
            <a:bodyPr wrap="none" rtlCol="0">
              <a:spAutoFit/>
            </a:bodyPr>
            <a:lstStyle/>
            <a:p>
              <a:pPr algn="ctr"/>
              <a:r>
                <a:rPr kumimoji="1" lang="ja-JP" altLang="en-US" sz="800" dirty="0">
                  <a:solidFill>
                    <a:srgbClr val="FF3264"/>
                  </a:solidFill>
                  <a:latin typeface="Meiryo" panose="020B0604030504040204" pitchFamily="34" charset="-128"/>
                  <a:ea typeface="Meiryo" panose="020B0604030504040204" pitchFamily="34" charset="-128"/>
                </a:rPr>
                <a:t>どう ろ</a:t>
              </a:r>
            </a:p>
          </p:txBody>
        </p:sp>
        <p:sp>
          <p:nvSpPr>
            <p:cNvPr id="123" name="テキスト ボックス 122">
              <a:extLst>
                <a:ext uri="{FF2B5EF4-FFF2-40B4-BE49-F238E27FC236}">
                  <a16:creationId xmlns:a16="http://schemas.microsoft.com/office/drawing/2014/main" id="{9AB83F9C-5DA6-7544-8DE6-FA7716E52A8D}"/>
                </a:ext>
              </a:extLst>
            </p:cNvPr>
            <p:cNvSpPr txBox="1"/>
            <p:nvPr/>
          </p:nvSpPr>
          <p:spPr>
            <a:xfrm>
              <a:off x="2930007" y="2340708"/>
              <a:ext cx="389850"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かわ</a:t>
              </a:r>
            </a:p>
          </p:txBody>
        </p:sp>
      </p:grpSp>
      <p:grpSp>
        <p:nvGrpSpPr>
          <p:cNvPr id="129" name="グループ化 128">
            <a:extLst>
              <a:ext uri="{FF2B5EF4-FFF2-40B4-BE49-F238E27FC236}">
                <a16:creationId xmlns:a16="http://schemas.microsoft.com/office/drawing/2014/main" id="{F8666FA2-060B-D644-BA6F-CF33BB6D1670}"/>
              </a:ext>
            </a:extLst>
          </p:cNvPr>
          <p:cNvGrpSpPr/>
          <p:nvPr/>
        </p:nvGrpSpPr>
        <p:grpSpPr>
          <a:xfrm>
            <a:off x="-22657" y="4714853"/>
            <a:ext cx="2346159" cy="1333139"/>
            <a:chOff x="6711612" y="2316943"/>
            <a:chExt cx="2346159" cy="1333139"/>
          </a:xfrm>
        </p:grpSpPr>
        <p:sp>
          <p:nvSpPr>
            <p:cNvPr id="130" name="円形吹き出し 129">
              <a:extLst>
                <a:ext uri="{FF2B5EF4-FFF2-40B4-BE49-F238E27FC236}">
                  <a16:creationId xmlns:a16="http://schemas.microsoft.com/office/drawing/2014/main" id="{5B55CDC8-A5CF-9D40-89E5-B00395945144}"/>
                </a:ext>
              </a:extLst>
            </p:cNvPr>
            <p:cNvSpPr/>
            <p:nvPr/>
          </p:nvSpPr>
          <p:spPr>
            <a:xfrm rot="16200000">
              <a:off x="7168705" y="2316946"/>
              <a:ext cx="1333139" cy="1333134"/>
            </a:xfrm>
            <a:prstGeom prst="wedgeEllipseCallout">
              <a:avLst>
                <a:gd name="adj1" fmla="val 408"/>
                <a:gd name="adj2" fmla="val 63305"/>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1ECB9EDC-4008-D745-8DEB-D425BE332EE6}"/>
                </a:ext>
              </a:extLst>
            </p:cNvPr>
            <p:cNvSpPr/>
            <p:nvPr/>
          </p:nvSpPr>
          <p:spPr>
            <a:xfrm>
              <a:off x="6711612" y="2570990"/>
              <a:ext cx="2346159" cy="782265"/>
            </a:xfrm>
            <a:prstGeom prst="rect">
              <a:avLst/>
            </a:prstGeom>
          </p:spPr>
          <p:txBody>
            <a:bodyPr wrap="square">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暗くて</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見えない！</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132" name="テキスト ボックス 131">
              <a:extLst>
                <a:ext uri="{FF2B5EF4-FFF2-40B4-BE49-F238E27FC236}">
                  <a16:creationId xmlns:a16="http://schemas.microsoft.com/office/drawing/2014/main" id="{B694BFDF-CCC0-E24E-B263-02CAF510F534}"/>
                </a:ext>
              </a:extLst>
            </p:cNvPr>
            <p:cNvSpPr txBox="1"/>
            <p:nvPr/>
          </p:nvSpPr>
          <p:spPr>
            <a:xfrm>
              <a:off x="7486527" y="2527170"/>
              <a:ext cx="389850"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くら</a:t>
              </a:r>
            </a:p>
          </p:txBody>
        </p:sp>
        <p:sp>
          <p:nvSpPr>
            <p:cNvPr id="133" name="テキスト ボックス 132">
              <a:extLst>
                <a:ext uri="{FF2B5EF4-FFF2-40B4-BE49-F238E27FC236}">
                  <a16:creationId xmlns:a16="http://schemas.microsoft.com/office/drawing/2014/main" id="{1E331AA6-D790-3748-9C9D-8369BD7AA236}"/>
                </a:ext>
              </a:extLst>
            </p:cNvPr>
            <p:cNvSpPr txBox="1"/>
            <p:nvPr/>
          </p:nvSpPr>
          <p:spPr>
            <a:xfrm>
              <a:off x="7336716" y="2898645"/>
              <a:ext cx="290464"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み</a:t>
              </a:r>
            </a:p>
          </p:txBody>
        </p:sp>
      </p:grpSp>
      <p:sp>
        <p:nvSpPr>
          <p:cNvPr id="141" name="正方形/長方形 140">
            <a:extLst>
              <a:ext uri="{FF2B5EF4-FFF2-40B4-BE49-F238E27FC236}">
                <a16:creationId xmlns:a16="http://schemas.microsoft.com/office/drawing/2014/main" id="{D43200ED-E234-F14B-ACDB-4793B173F709}"/>
              </a:ext>
            </a:extLst>
          </p:cNvPr>
          <p:cNvSpPr/>
          <p:nvPr/>
        </p:nvSpPr>
        <p:spPr>
          <a:xfrm>
            <a:off x="4572001" y="3959300"/>
            <a:ext cx="4205570"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正方形/長方形 141">
            <a:extLst>
              <a:ext uri="{FF2B5EF4-FFF2-40B4-BE49-F238E27FC236}">
                <a16:creationId xmlns:a16="http://schemas.microsoft.com/office/drawing/2014/main" id="{E838D918-44F1-8B47-AB2C-616A9A3052A3}"/>
              </a:ext>
            </a:extLst>
          </p:cNvPr>
          <p:cNvSpPr/>
          <p:nvPr/>
        </p:nvSpPr>
        <p:spPr>
          <a:xfrm>
            <a:off x="4905268" y="4024068"/>
            <a:ext cx="3566275" cy="423193"/>
          </a:xfrm>
          <a:prstGeom prst="rect">
            <a:avLst/>
          </a:prstGeom>
        </p:spPr>
        <p:txBody>
          <a:bodyPr wrap="square">
            <a:spAutoFit/>
          </a:bodyPr>
          <a:lstStyle/>
          <a:p>
            <a:pPr algn="ctr">
              <a:lnSpc>
                <a:spcPts val="2800"/>
              </a:lnSpc>
            </a:pPr>
            <a:r>
              <a:rPr lang="ja-JP" altLang="en-US" sz="1600" b="1" dirty="0">
                <a:latin typeface="Meiryo" panose="020B0604030504040204" pitchFamily="34" charset="-128"/>
                <a:ea typeface="Meiryo" panose="020B0604030504040204" pitchFamily="34" charset="-128"/>
              </a:rPr>
              <a:t>避難に支援が必要な人と一緒に避難</a:t>
            </a:r>
            <a:endParaRPr lang="en-US" altLang="ja-JP" sz="1600" b="1" dirty="0">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1AEAFFD2-AF2B-E342-BE5A-676B9EF59AC4}"/>
              </a:ext>
            </a:extLst>
          </p:cNvPr>
          <p:cNvSpPr txBox="1"/>
          <p:nvPr/>
        </p:nvSpPr>
        <p:spPr>
          <a:xfrm>
            <a:off x="7221540" y="3979562"/>
            <a:ext cx="595035"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いっしょ</a:t>
            </a:r>
          </a:p>
        </p:txBody>
      </p:sp>
      <p:sp>
        <p:nvSpPr>
          <p:cNvPr id="81" name="テキスト ボックス 80">
            <a:extLst>
              <a:ext uri="{FF2B5EF4-FFF2-40B4-BE49-F238E27FC236}">
                <a16:creationId xmlns:a16="http://schemas.microsoft.com/office/drawing/2014/main" id="{B4DD305B-0249-A648-934C-7F3EC7731A33}"/>
              </a:ext>
            </a:extLst>
          </p:cNvPr>
          <p:cNvSpPr txBox="1"/>
          <p:nvPr/>
        </p:nvSpPr>
        <p:spPr>
          <a:xfrm>
            <a:off x="5631886" y="3979562"/>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し えん</a:t>
            </a:r>
          </a:p>
        </p:txBody>
      </p:sp>
      <p:sp>
        <p:nvSpPr>
          <p:cNvPr id="82" name="テキスト ボックス 81">
            <a:extLst>
              <a:ext uri="{FF2B5EF4-FFF2-40B4-BE49-F238E27FC236}">
                <a16:creationId xmlns:a16="http://schemas.microsoft.com/office/drawing/2014/main" id="{25E46BA6-BCFA-0B43-BBCE-E82A669DBDD7}"/>
              </a:ext>
            </a:extLst>
          </p:cNvPr>
          <p:cNvSpPr txBox="1"/>
          <p:nvPr/>
        </p:nvSpPr>
        <p:spPr>
          <a:xfrm>
            <a:off x="6179036" y="3979562"/>
            <a:ext cx="595035"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ひつよう</a:t>
            </a:r>
          </a:p>
        </p:txBody>
      </p:sp>
      <p:sp>
        <p:nvSpPr>
          <p:cNvPr id="89" name="テキスト ボックス 88">
            <a:extLst>
              <a:ext uri="{FF2B5EF4-FFF2-40B4-BE49-F238E27FC236}">
                <a16:creationId xmlns:a16="http://schemas.microsoft.com/office/drawing/2014/main" id="{6F4439A8-675C-CD4A-B993-ACAC987C85E5}"/>
              </a:ext>
            </a:extLst>
          </p:cNvPr>
          <p:cNvSpPr txBox="1"/>
          <p:nvPr/>
        </p:nvSpPr>
        <p:spPr>
          <a:xfrm>
            <a:off x="6804200" y="3979562"/>
            <a:ext cx="389850"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ひと</a:t>
            </a:r>
          </a:p>
        </p:txBody>
      </p:sp>
      <p:sp>
        <p:nvSpPr>
          <p:cNvPr id="90" name="テキスト ボックス 89">
            <a:extLst>
              <a:ext uri="{FF2B5EF4-FFF2-40B4-BE49-F238E27FC236}">
                <a16:creationId xmlns:a16="http://schemas.microsoft.com/office/drawing/2014/main" id="{2A317920-1F27-4241-A1B8-6A99CBEE451B}"/>
              </a:ext>
            </a:extLst>
          </p:cNvPr>
          <p:cNvSpPr txBox="1"/>
          <p:nvPr/>
        </p:nvSpPr>
        <p:spPr>
          <a:xfrm>
            <a:off x="7845879" y="3988440"/>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ひ なん</a:t>
            </a:r>
          </a:p>
        </p:txBody>
      </p:sp>
      <p:sp>
        <p:nvSpPr>
          <p:cNvPr id="145" name="テキスト ボックス 144">
            <a:extLst>
              <a:ext uri="{FF2B5EF4-FFF2-40B4-BE49-F238E27FC236}">
                <a16:creationId xmlns:a16="http://schemas.microsoft.com/office/drawing/2014/main" id="{3146AB29-4E24-6447-B924-6132A1D5F893}"/>
              </a:ext>
            </a:extLst>
          </p:cNvPr>
          <p:cNvSpPr txBox="1"/>
          <p:nvPr/>
        </p:nvSpPr>
        <p:spPr>
          <a:xfrm>
            <a:off x="5028034" y="3979562"/>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ひ なん</a:t>
            </a:r>
          </a:p>
        </p:txBody>
      </p:sp>
      <p:sp>
        <p:nvSpPr>
          <p:cNvPr id="153" name="正方形/長方形 152">
            <a:extLst>
              <a:ext uri="{FF2B5EF4-FFF2-40B4-BE49-F238E27FC236}">
                <a16:creationId xmlns:a16="http://schemas.microsoft.com/office/drawing/2014/main" id="{2D9451DF-F6FF-324D-A926-174339F37839}"/>
              </a:ext>
            </a:extLst>
          </p:cNvPr>
          <p:cNvSpPr/>
          <p:nvPr/>
        </p:nvSpPr>
        <p:spPr>
          <a:xfrm>
            <a:off x="6172092" y="1049098"/>
            <a:ext cx="2606249"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正方形/長方形 153">
            <a:extLst>
              <a:ext uri="{FF2B5EF4-FFF2-40B4-BE49-F238E27FC236}">
                <a16:creationId xmlns:a16="http://schemas.microsoft.com/office/drawing/2014/main" id="{C57D3006-5EEA-9249-B559-968C821DC540}"/>
              </a:ext>
            </a:extLst>
          </p:cNvPr>
          <p:cNvSpPr/>
          <p:nvPr/>
        </p:nvSpPr>
        <p:spPr>
          <a:xfrm>
            <a:off x="6441898" y="1113866"/>
            <a:ext cx="2214376" cy="423193"/>
          </a:xfrm>
          <a:prstGeom prst="rect">
            <a:avLst/>
          </a:prstGeom>
        </p:spPr>
        <p:txBody>
          <a:bodyPr wrap="square">
            <a:spAutoFit/>
          </a:bodyPr>
          <a:lstStyle/>
          <a:p>
            <a:pPr algn="ctr">
              <a:lnSpc>
                <a:spcPts val="2800"/>
              </a:lnSpc>
            </a:pPr>
            <a:r>
              <a:rPr lang="ja-JP" altLang="en-US" sz="1600" b="1">
                <a:latin typeface="Meiryo" panose="020B0604030504040204" pitchFamily="34" charset="-128"/>
                <a:ea typeface="Meiryo" panose="020B0604030504040204" pitchFamily="34" charset="-128"/>
              </a:rPr>
              <a:t>風雨が強まると</a:t>
            </a:r>
            <a:r>
              <a:rPr lang="en-US" altLang="ja-JP" sz="1600" b="1" dirty="0">
                <a:latin typeface="Meiryo" panose="020B0604030504040204" pitchFamily="34" charset="-128"/>
                <a:ea typeface="Meiryo" panose="020B0604030504040204" pitchFamily="34" charset="-128"/>
              </a:rPr>
              <a:t>…</a:t>
            </a:r>
          </a:p>
        </p:txBody>
      </p:sp>
      <p:sp>
        <p:nvSpPr>
          <p:cNvPr id="156" name="テキスト ボックス 155">
            <a:extLst>
              <a:ext uri="{FF2B5EF4-FFF2-40B4-BE49-F238E27FC236}">
                <a16:creationId xmlns:a16="http://schemas.microsoft.com/office/drawing/2014/main" id="{684B4028-03C0-8242-A705-5621B1767799}"/>
              </a:ext>
            </a:extLst>
          </p:cNvPr>
          <p:cNvSpPr txBox="1"/>
          <p:nvPr/>
        </p:nvSpPr>
        <p:spPr>
          <a:xfrm>
            <a:off x="7243626" y="1069360"/>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つよ</a:t>
            </a:r>
          </a:p>
        </p:txBody>
      </p:sp>
      <p:sp>
        <p:nvSpPr>
          <p:cNvPr id="160" name="テキスト ボックス 159">
            <a:extLst>
              <a:ext uri="{FF2B5EF4-FFF2-40B4-BE49-F238E27FC236}">
                <a16:creationId xmlns:a16="http://schemas.microsoft.com/office/drawing/2014/main" id="{CFE3C29A-DBC1-5944-932D-5A415D5BF421}"/>
              </a:ext>
            </a:extLst>
          </p:cNvPr>
          <p:cNvSpPr txBox="1"/>
          <p:nvPr/>
        </p:nvSpPr>
        <p:spPr>
          <a:xfrm>
            <a:off x="6650914" y="1069360"/>
            <a:ext cx="52771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ふう う</a:t>
            </a:r>
          </a:p>
        </p:txBody>
      </p:sp>
      <p:sp>
        <p:nvSpPr>
          <p:cNvPr id="161" name="正方形/長方形 160">
            <a:extLst>
              <a:ext uri="{FF2B5EF4-FFF2-40B4-BE49-F238E27FC236}">
                <a16:creationId xmlns:a16="http://schemas.microsoft.com/office/drawing/2014/main" id="{2A487B27-0E19-904D-8DB4-71936E3E064E}"/>
              </a:ext>
            </a:extLst>
          </p:cNvPr>
          <p:cNvSpPr/>
          <p:nvPr/>
        </p:nvSpPr>
        <p:spPr>
          <a:xfrm>
            <a:off x="365659" y="1049098"/>
            <a:ext cx="5582583"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正方形/長方形 161">
            <a:extLst>
              <a:ext uri="{FF2B5EF4-FFF2-40B4-BE49-F238E27FC236}">
                <a16:creationId xmlns:a16="http://schemas.microsoft.com/office/drawing/2014/main" id="{8DC372DC-FB36-3249-A856-29A8F54CCBC6}"/>
              </a:ext>
            </a:extLst>
          </p:cNvPr>
          <p:cNvSpPr/>
          <p:nvPr/>
        </p:nvSpPr>
        <p:spPr>
          <a:xfrm>
            <a:off x="1364509" y="1113866"/>
            <a:ext cx="3566275" cy="423193"/>
          </a:xfrm>
          <a:prstGeom prst="rect">
            <a:avLst/>
          </a:prstGeom>
        </p:spPr>
        <p:txBody>
          <a:bodyPr wrap="square">
            <a:spAutoFit/>
          </a:bodyPr>
          <a:lstStyle/>
          <a:p>
            <a:pPr algn="ctr">
              <a:lnSpc>
                <a:spcPts val="2800"/>
              </a:lnSpc>
            </a:pPr>
            <a:r>
              <a:rPr lang="ja-JP" altLang="en-US" sz="1600" b="1">
                <a:latin typeface="Meiryo" panose="020B0604030504040204" pitchFamily="34" charset="-128"/>
                <a:ea typeface="Meiryo" panose="020B0604030504040204" pitchFamily="34" charset="-128"/>
              </a:rPr>
              <a:t>大雨が降り続くと</a:t>
            </a:r>
            <a:r>
              <a:rPr lang="en-US" altLang="ja-JP" sz="1600" b="1" dirty="0">
                <a:latin typeface="Meiryo" panose="020B0604030504040204" pitchFamily="34" charset="-128"/>
                <a:ea typeface="Meiryo" panose="020B0604030504040204" pitchFamily="34" charset="-128"/>
              </a:rPr>
              <a:t>…</a:t>
            </a:r>
          </a:p>
        </p:txBody>
      </p:sp>
      <p:sp>
        <p:nvSpPr>
          <p:cNvPr id="164" name="テキスト ボックス 163">
            <a:extLst>
              <a:ext uri="{FF2B5EF4-FFF2-40B4-BE49-F238E27FC236}">
                <a16:creationId xmlns:a16="http://schemas.microsoft.com/office/drawing/2014/main" id="{056349DE-3680-CC45-972C-1045BFA58F20}"/>
              </a:ext>
            </a:extLst>
          </p:cNvPr>
          <p:cNvSpPr txBox="1"/>
          <p:nvPr/>
        </p:nvSpPr>
        <p:spPr>
          <a:xfrm>
            <a:off x="2801042" y="1069360"/>
            <a:ext cx="287258"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ふ</a:t>
            </a:r>
          </a:p>
        </p:txBody>
      </p:sp>
      <p:sp>
        <p:nvSpPr>
          <p:cNvPr id="165" name="テキスト ボックス 164">
            <a:extLst>
              <a:ext uri="{FF2B5EF4-FFF2-40B4-BE49-F238E27FC236}">
                <a16:creationId xmlns:a16="http://schemas.microsoft.com/office/drawing/2014/main" id="{8EF1A0FC-1CB8-BA41-9398-090D09F911AC}"/>
              </a:ext>
            </a:extLst>
          </p:cNvPr>
          <p:cNvSpPr txBox="1"/>
          <p:nvPr/>
        </p:nvSpPr>
        <p:spPr>
          <a:xfrm>
            <a:off x="3161002" y="1069360"/>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つづ</a:t>
            </a:r>
          </a:p>
        </p:txBody>
      </p:sp>
      <p:sp>
        <p:nvSpPr>
          <p:cNvPr id="168" name="テキスト ボックス 167">
            <a:extLst>
              <a:ext uri="{FF2B5EF4-FFF2-40B4-BE49-F238E27FC236}">
                <a16:creationId xmlns:a16="http://schemas.microsoft.com/office/drawing/2014/main" id="{9C9C8123-8049-4943-93C5-3CEBE0A4F20E}"/>
              </a:ext>
            </a:extLst>
          </p:cNvPr>
          <p:cNvSpPr txBox="1"/>
          <p:nvPr/>
        </p:nvSpPr>
        <p:spPr>
          <a:xfrm>
            <a:off x="2152397" y="1069360"/>
            <a:ext cx="590226"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おおあめ</a:t>
            </a:r>
          </a:p>
        </p:txBody>
      </p:sp>
      <p:grpSp>
        <p:nvGrpSpPr>
          <p:cNvPr id="124" name="グループ化 123">
            <a:extLst>
              <a:ext uri="{FF2B5EF4-FFF2-40B4-BE49-F238E27FC236}">
                <a16:creationId xmlns:a16="http://schemas.microsoft.com/office/drawing/2014/main" id="{09F9AC56-463D-584E-B95A-5BFE0914F16B}"/>
              </a:ext>
            </a:extLst>
          </p:cNvPr>
          <p:cNvGrpSpPr/>
          <p:nvPr/>
        </p:nvGrpSpPr>
        <p:grpSpPr>
          <a:xfrm>
            <a:off x="4044173" y="1658087"/>
            <a:ext cx="2346159" cy="1333139"/>
            <a:chOff x="4325860" y="2316943"/>
            <a:chExt cx="2346159" cy="1333139"/>
          </a:xfrm>
        </p:grpSpPr>
        <p:sp>
          <p:nvSpPr>
            <p:cNvPr id="125" name="円形吹き出し 124">
              <a:extLst>
                <a:ext uri="{FF2B5EF4-FFF2-40B4-BE49-F238E27FC236}">
                  <a16:creationId xmlns:a16="http://schemas.microsoft.com/office/drawing/2014/main" id="{CF23EBBB-AFF9-954A-9E85-43A5B0574E23}"/>
                </a:ext>
              </a:extLst>
            </p:cNvPr>
            <p:cNvSpPr/>
            <p:nvPr/>
          </p:nvSpPr>
          <p:spPr>
            <a:xfrm rot="16200000">
              <a:off x="4782953" y="2316946"/>
              <a:ext cx="1333139" cy="1333134"/>
            </a:xfrm>
            <a:prstGeom prst="wedgeEllipseCallout">
              <a:avLst>
                <a:gd name="adj1" fmla="val -48543"/>
                <a:gd name="adj2" fmla="val -43002"/>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209DBEDE-543F-1941-BB48-BCA1A4E90ED3}"/>
                </a:ext>
              </a:extLst>
            </p:cNvPr>
            <p:cNvSpPr/>
            <p:nvPr/>
          </p:nvSpPr>
          <p:spPr>
            <a:xfrm>
              <a:off x="4325860" y="2570990"/>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足下が</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見えない！</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127" name="テキスト ボックス 126">
              <a:extLst>
                <a:ext uri="{FF2B5EF4-FFF2-40B4-BE49-F238E27FC236}">
                  <a16:creationId xmlns:a16="http://schemas.microsoft.com/office/drawing/2014/main" id="{D72FE423-4462-A943-A64A-971F85C61E31}"/>
                </a:ext>
              </a:extLst>
            </p:cNvPr>
            <p:cNvSpPr txBox="1"/>
            <p:nvPr/>
          </p:nvSpPr>
          <p:spPr>
            <a:xfrm>
              <a:off x="5113794" y="2527170"/>
              <a:ext cx="595036"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あしもと</a:t>
              </a:r>
            </a:p>
          </p:txBody>
        </p:sp>
        <p:sp>
          <p:nvSpPr>
            <p:cNvPr id="128" name="テキスト ボックス 127">
              <a:extLst>
                <a:ext uri="{FF2B5EF4-FFF2-40B4-BE49-F238E27FC236}">
                  <a16:creationId xmlns:a16="http://schemas.microsoft.com/office/drawing/2014/main" id="{E88095F8-E70E-4C48-8947-A423BB0079E9}"/>
                </a:ext>
              </a:extLst>
            </p:cNvPr>
            <p:cNvSpPr txBox="1"/>
            <p:nvPr/>
          </p:nvSpPr>
          <p:spPr>
            <a:xfrm>
              <a:off x="4950964" y="2898645"/>
              <a:ext cx="290464"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み</a:t>
              </a:r>
            </a:p>
          </p:txBody>
        </p:sp>
      </p:grpSp>
      <p:sp>
        <p:nvSpPr>
          <p:cNvPr id="169" name="正方形/長方形 168">
            <a:extLst>
              <a:ext uri="{FF2B5EF4-FFF2-40B4-BE49-F238E27FC236}">
                <a16:creationId xmlns:a16="http://schemas.microsoft.com/office/drawing/2014/main" id="{DA9439B8-9C72-1E48-9788-A083FCB16452}"/>
              </a:ext>
            </a:extLst>
          </p:cNvPr>
          <p:cNvSpPr/>
          <p:nvPr/>
        </p:nvSpPr>
        <p:spPr>
          <a:xfrm>
            <a:off x="358937" y="3959300"/>
            <a:ext cx="3899641" cy="485140"/>
          </a:xfrm>
          <a:prstGeom prst="rect">
            <a:avLst/>
          </a:prstGeom>
          <a:solidFill>
            <a:srgbClr val="0F6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正方形/長方形 169">
            <a:extLst>
              <a:ext uri="{FF2B5EF4-FFF2-40B4-BE49-F238E27FC236}">
                <a16:creationId xmlns:a16="http://schemas.microsoft.com/office/drawing/2014/main" id="{45536EC5-16DA-3A4C-A7D3-98A8CA47A00B}"/>
              </a:ext>
            </a:extLst>
          </p:cNvPr>
          <p:cNvSpPr/>
          <p:nvPr/>
        </p:nvSpPr>
        <p:spPr>
          <a:xfrm>
            <a:off x="525620" y="4024068"/>
            <a:ext cx="3566275" cy="423193"/>
          </a:xfrm>
          <a:prstGeom prst="rect">
            <a:avLst/>
          </a:prstGeom>
        </p:spPr>
        <p:txBody>
          <a:bodyPr wrap="square">
            <a:spAutoFit/>
          </a:bodyPr>
          <a:lstStyle/>
          <a:p>
            <a:pPr algn="ctr">
              <a:lnSpc>
                <a:spcPts val="2800"/>
              </a:lnSpc>
            </a:pPr>
            <a:r>
              <a:rPr lang="ja-JP" altLang="en-US" sz="1600" b="1">
                <a:latin typeface="Meiryo" panose="020B0604030504040204" pitchFamily="34" charset="-128"/>
                <a:ea typeface="Meiryo" panose="020B0604030504040204" pitchFamily="34" charset="-128"/>
              </a:rPr>
              <a:t>夜になると</a:t>
            </a:r>
            <a:r>
              <a:rPr lang="en-US" altLang="ja-JP" sz="1600" b="1" dirty="0">
                <a:latin typeface="Meiryo" panose="020B0604030504040204" pitchFamily="34" charset="-128"/>
                <a:ea typeface="Meiryo" panose="020B0604030504040204" pitchFamily="34" charset="-128"/>
              </a:rPr>
              <a:t>…</a:t>
            </a:r>
          </a:p>
        </p:txBody>
      </p:sp>
      <p:sp>
        <p:nvSpPr>
          <p:cNvPr id="176" name="テキスト ボックス 175">
            <a:extLst>
              <a:ext uri="{FF2B5EF4-FFF2-40B4-BE49-F238E27FC236}">
                <a16:creationId xmlns:a16="http://schemas.microsoft.com/office/drawing/2014/main" id="{F509D7DD-9396-C741-8414-4E1E8B8B2506}"/>
              </a:ext>
            </a:extLst>
          </p:cNvPr>
          <p:cNvSpPr txBox="1"/>
          <p:nvPr/>
        </p:nvSpPr>
        <p:spPr>
          <a:xfrm>
            <a:off x="1619081" y="3979562"/>
            <a:ext cx="389850"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よる</a:t>
            </a:r>
          </a:p>
        </p:txBody>
      </p:sp>
      <p:pic>
        <p:nvPicPr>
          <p:cNvPr id="9" name="図 8" descr="ダイアグラム&#10;&#10;自動的に生成された説明">
            <a:extLst>
              <a:ext uri="{FF2B5EF4-FFF2-40B4-BE49-F238E27FC236}">
                <a16:creationId xmlns:a16="http://schemas.microsoft.com/office/drawing/2014/main" id="{BC7158E8-B027-4ED8-8006-8729ECC5C244}"/>
              </a:ext>
            </a:extLst>
          </p:cNvPr>
          <p:cNvPicPr>
            <a:picLocks noChangeAspect="1"/>
          </p:cNvPicPr>
          <p:nvPr/>
        </p:nvPicPr>
        <p:blipFill>
          <a:blip r:embed="rId8"/>
          <a:stretch>
            <a:fillRect/>
          </a:stretch>
        </p:blipFill>
        <p:spPr>
          <a:xfrm>
            <a:off x="2072321" y="4589570"/>
            <a:ext cx="2143373" cy="1800001"/>
          </a:xfrm>
          <a:prstGeom prst="rect">
            <a:avLst/>
          </a:prstGeom>
        </p:spPr>
      </p:pic>
    </p:spTree>
    <p:extLst>
      <p:ext uri="{BB962C8B-B14F-4D97-AF65-F5344CB8AC3E}">
        <p14:creationId xmlns:p14="http://schemas.microsoft.com/office/powerpoint/2010/main" val="2461197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角丸四角形吹き出し 63">
            <a:extLst>
              <a:ext uri="{FF2B5EF4-FFF2-40B4-BE49-F238E27FC236}">
                <a16:creationId xmlns:a16="http://schemas.microsoft.com/office/drawing/2014/main" id="{16DCCFFD-9BA7-BC40-9457-6194FFCE79F5}"/>
              </a:ext>
            </a:extLst>
          </p:cNvPr>
          <p:cNvSpPr/>
          <p:nvPr/>
        </p:nvSpPr>
        <p:spPr>
          <a:xfrm>
            <a:off x="632729" y="4393076"/>
            <a:ext cx="1993095" cy="1143469"/>
          </a:xfrm>
          <a:prstGeom prst="wedgeRoundRectCallout">
            <a:avLst>
              <a:gd name="adj1" fmla="val 60853"/>
              <a:gd name="adj2" fmla="val 20566"/>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65" name="正方形/長方形 64">
            <a:extLst>
              <a:ext uri="{FF2B5EF4-FFF2-40B4-BE49-F238E27FC236}">
                <a16:creationId xmlns:a16="http://schemas.microsoft.com/office/drawing/2014/main" id="{4C6F4774-0A94-6D44-8796-228E5DC88204}"/>
              </a:ext>
            </a:extLst>
          </p:cNvPr>
          <p:cNvSpPr/>
          <p:nvPr/>
        </p:nvSpPr>
        <p:spPr>
          <a:xfrm>
            <a:off x="480673" y="4603890"/>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一人ずつ発表して</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意見交換</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63" name="角丸四角形吹き出し 62">
            <a:extLst>
              <a:ext uri="{FF2B5EF4-FFF2-40B4-BE49-F238E27FC236}">
                <a16:creationId xmlns:a16="http://schemas.microsoft.com/office/drawing/2014/main" id="{A89658CB-A198-0D47-A5DF-71AE66E2725F}"/>
              </a:ext>
            </a:extLst>
          </p:cNvPr>
          <p:cNvSpPr/>
          <p:nvPr/>
        </p:nvSpPr>
        <p:spPr>
          <a:xfrm>
            <a:off x="6469955" y="4393076"/>
            <a:ext cx="1993095" cy="1143469"/>
          </a:xfrm>
          <a:prstGeom prst="wedgeRoundRectCallout">
            <a:avLst>
              <a:gd name="adj1" fmla="val -61676"/>
              <a:gd name="adj2" fmla="val 19591"/>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A4AF8364-0854-DD4F-835F-F00882E8A151}"/>
              </a:ext>
            </a:extLst>
          </p:cNvPr>
          <p:cNvSpPr/>
          <p:nvPr/>
        </p:nvSpPr>
        <p:spPr>
          <a:xfrm>
            <a:off x="480673" y="1985946"/>
            <a:ext cx="8183385" cy="2282515"/>
          </a:xfrm>
          <a:prstGeom prst="roundRect">
            <a:avLst>
              <a:gd name="adj" fmla="val 3362"/>
            </a:avLst>
          </a:prstGeom>
          <a:solidFill>
            <a:srgbClr val="0F69AC"/>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9</a:t>
            </a:r>
            <a:endParaRPr kumimoji="1" lang="ja-JP" altLang="en-US"/>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a:xfrm>
            <a:off x="358774" y="230288"/>
            <a:ext cx="8426451" cy="485140"/>
          </a:xfrm>
        </p:spPr>
        <p:txBody>
          <a:bodyPr/>
          <a:lstStyle/>
          <a:p>
            <a:r>
              <a:rPr kumimoji="1" lang="ja-JP" altLang="en-US" sz="3200"/>
              <a:t>意見交換をはじめてください</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573809" y="2230332"/>
            <a:ext cx="8152496" cy="2429008"/>
          </a:xfrm>
        </p:spPr>
        <p:txBody>
          <a:bodyPr/>
          <a:lstStyle/>
          <a:p>
            <a:r>
              <a:rPr kumimoji="1" lang="en-US" altLang="ja-JP" sz="2000" dirty="0">
                <a:solidFill>
                  <a:schemeClr val="tx1"/>
                </a:solidFill>
              </a:rPr>
              <a:t>1.</a:t>
            </a:r>
            <a:r>
              <a:rPr kumimoji="1" lang="ja-JP" altLang="en-US" sz="2000">
                <a:solidFill>
                  <a:schemeClr val="tx1"/>
                </a:solidFill>
              </a:rPr>
              <a:t>天気が悪いときの避難先への移動に、どんな危険があるか発表</a:t>
            </a:r>
          </a:p>
          <a:p>
            <a:r>
              <a:rPr kumimoji="1" lang="en-US" altLang="ja-JP" sz="2000" dirty="0">
                <a:solidFill>
                  <a:schemeClr val="tx1"/>
                </a:solidFill>
              </a:rPr>
              <a:t>2.</a:t>
            </a:r>
            <a:r>
              <a:rPr kumimoji="1" lang="ja-JP" altLang="en-US" sz="2000">
                <a:solidFill>
                  <a:schemeClr val="tx1"/>
                </a:solidFill>
              </a:rPr>
              <a:t>意見交換</a:t>
            </a:r>
          </a:p>
          <a:p>
            <a:pPr>
              <a:lnSpc>
                <a:spcPts val="1800"/>
              </a:lnSpc>
            </a:pPr>
            <a:r>
              <a:rPr kumimoji="1" lang="ja-JP" altLang="en-US" sz="2400">
                <a:solidFill>
                  <a:schemeClr val="tx1"/>
                </a:solidFill>
              </a:rPr>
              <a:t>　天気が悪いときに避難先に移動する場合、</a:t>
            </a:r>
            <a:endParaRPr kumimoji="1" lang="en-US" altLang="ja-JP" sz="2400" dirty="0">
              <a:solidFill>
                <a:schemeClr val="tx1"/>
              </a:solidFill>
            </a:endParaRPr>
          </a:p>
          <a:p>
            <a:pPr>
              <a:lnSpc>
                <a:spcPts val="1800"/>
              </a:lnSpc>
            </a:pPr>
            <a:r>
              <a:rPr kumimoji="1" lang="ja-JP" altLang="en-US" sz="2400">
                <a:solidFill>
                  <a:schemeClr val="tx1"/>
                </a:solidFill>
              </a:rPr>
              <a:t>　他にどんな危険がありますか？</a:t>
            </a:r>
          </a:p>
        </p:txBody>
      </p:sp>
      <p:sp>
        <p:nvSpPr>
          <p:cNvPr id="5" name="テキスト プレースホルダー 4">
            <a:extLst>
              <a:ext uri="{FF2B5EF4-FFF2-40B4-BE49-F238E27FC236}">
                <a16:creationId xmlns:a16="http://schemas.microsoft.com/office/drawing/2014/main" id="{56AAA741-2B82-114C-AE87-DD94B5613C7A}"/>
              </a:ext>
            </a:extLst>
          </p:cNvPr>
          <p:cNvSpPr>
            <a:spLocks noGrp="1"/>
          </p:cNvSpPr>
          <p:nvPr>
            <p:ph type="body" sz="quarter" idx="13"/>
          </p:nvPr>
        </p:nvSpPr>
        <p:spPr/>
        <p:txBody>
          <a:bodyPr/>
          <a:lstStyle/>
          <a:p>
            <a:endParaRPr kumimoji="1" lang="ja-JP" altLang="en-US"/>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900180" y="2680235"/>
            <a:ext cx="1114408"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い   けん  こう かん</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1986503" y="118575"/>
            <a:ext cx="1601721"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い     けん   こう    かん</a:t>
            </a:r>
          </a:p>
        </p:txBody>
      </p:sp>
      <p:sp>
        <p:nvSpPr>
          <p:cNvPr id="7" name="テキスト ボックス 6">
            <a:extLst>
              <a:ext uri="{FF2B5EF4-FFF2-40B4-BE49-F238E27FC236}">
                <a16:creationId xmlns:a16="http://schemas.microsoft.com/office/drawing/2014/main" id="{83641323-90FB-BA4E-8CED-20766433AE33}"/>
              </a:ext>
            </a:extLst>
          </p:cNvPr>
          <p:cNvSpPr txBox="1"/>
          <p:nvPr/>
        </p:nvSpPr>
        <p:spPr>
          <a:xfrm>
            <a:off x="1844078" y="1521042"/>
            <a:ext cx="5455844" cy="523220"/>
          </a:xfrm>
          <a:prstGeom prst="rect">
            <a:avLst/>
          </a:prstGeom>
          <a:noFill/>
        </p:spPr>
        <p:txBody>
          <a:bodyPr wrap="square" rtlCol="0">
            <a:spAutoFit/>
          </a:bodyPr>
          <a:lstStyle/>
          <a:p>
            <a:pPr algn="ctr"/>
            <a:r>
              <a:rPr kumimoji="1" lang="ja-JP" altLang="en-US" sz="2800" b="1">
                <a:solidFill>
                  <a:srgbClr val="404040"/>
                </a:solidFill>
              </a:rPr>
              <a:t>意見交換の時間は</a:t>
            </a:r>
            <a:r>
              <a:rPr kumimoji="1" lang="ja-JP" altLang="en-US" sz="2800" b="1">
                <a:solidFill>
                  <a:srgbClr val="FF3264"/>
                </a:solidFill>
              </a:rPr>
              <a:t>１０分</a:t>
            </a:r>
            <a:r>
              <a:rPr kumimoji="1" lang="ja-JP" altLang="en-US" sz="2800" b="1">
                <a:solidFill>
                  <a:srgbClr val="404040"/>
                </a:solidFill>
              </a:rPr>
              <a:t>です</a:t>
            </a:r>
          </a:p>
        </p:txBody>
      </p:sp>
      <p:sp>
        <p:nvSpPr>
          <p:cNvPr id="31" name="テキスト ボックス 30">
            <a:extLst>
              <a:ext uri="{FF2B5EF4-FFF2-40B4-BE49-F238E27FC236}">
                <a16:creationId xmlns:a16="http://schemas.microsoft.com/office/drawing/2014/main" id="{F6A70B8C-5682-D540-B912-49F3FF25E7BE}"/>
              </a:ext>
            </a:extLst>
          </p:cNvPr>
          <p:cNvSpPr txBox="1"/>
          <p:nvPr/>
        </p:nvSpPr>
        <p:spPr>
          <a:xfrm>
            <a:off x="2295668" y="1361100"/>
            <a:ext cx="139653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い      けん    こう    かん</a:t>
            </a:r>
          </a:p>
        </p:txBody>
      </p:sp>
      <p:sp>
        <p:nvSpPr>
          <p:cNvPr id="32" name="テキスト ボックス 31">
            <a:extLst>
              <a:ext uri="{FF2B5EF4-FFF2-40B4-BE49-F238E27FC236}">
                <a16:creationId xmlns:a16="http://schemas.microsoft.com/office/drawing/2014/main" id="{DDAAB9F5-A216-EE4C-85F3-224C76FBA493}"/>
              </a:ext>
            </a:extLst>
          </p:cNvPr>
          <p:cNvSpPr txBox="1"/>
          <p:nvPr/>
        </p:nvSpPr>
        <p:spPr>
          <a:xfrm>
            <a:off x="4102559" y="1361100"/>
            <a:ext cx="66877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かん</a:t>
            </a:r>
          </a:p>
        </p:txBody>
      </p:sp>
      <p:sp>
        <p:nvSpPr>
          <p:cNvPr id="33" name="テキスト ボックス 32">
            <a:extLst>
              <a:ext uri="{FF2B5EF4-FFF2-40B4-BE49-F238E27FC236}">
                <a16:creationId xmlns:a16="http://schemas.microsoft.com/office/drawing/2014/main" id="{64003A74-F9D4-8242-947A-AAF44F8AACFA}"/>
              </a:ext>
            </a:extLst>
          </p:cNvPr>
          <p:cNvSpPr txBox="1"/>
          <p:nvPr/>
        </p:nvSpPr>
        <p:spPr>
          <a:xfrm>
            <a:off x="5781669" y="1361100"/>
            <a:ext cx="38985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ぷん</a:t>
            </a:r>
          </a:p>
        </p:txBody>
      </p:sp>
      <p:cxnSp>
        <p:nvCxnSpPr>
          <p:cNvPr id="13" name="直線コネクタ 12">
            <a:extLst>
              <a:ext uri="{FF2B5EF4-FFF2-40B4-BE49-F238E27FC236}">
                <a16:creationId xmlns:a16="http://schemas.microsoft.com/office/drawing/2014/main" id="{A6D467AC-EC4E-5844-A8E0-7C6889E80686}"/>
              </a:ext>
            </a:extLst>
          </p:cNvPr>
          <p:cNvCxnSpPr>
            <a:cxnSpLocks/>
          </p:cNvCxnSpPr>
          <p:nvPr/>
        </p:nvCxnSpPr>
        <p:spPr>
          <a:xfrm>
            <a:off x="903249" y="3605191"/>
            <a:ext cx="7559801" cy="0"/>
          </a:xfrm>
          <a:prstGeom prst="line">
            <a:avLst/>
          </a:prstGeom>
          <a:ln w="25400">
            <a:solidFill>
              <a:srgbClr val="0F69AC"/>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ABBFDCDE-B6B1-5849-9DB8-B442FE50F7BD}"/>
              </a:ext>
            </a:extLst>
          </p:cNvPr>
          <p:cNvCxnSpPr>
            <a:cxnSpLocks/>
          </p:cNvCxnSpPr>
          <p:nvPr/>
        </p:nvCxnSpPr>
        <p:spPr>
          <a:xfrm>
            <a:off x="903249" y="4061400"/>
            <a:ext cx="6152005" cy="0"/>
          </a:xfrm>
          <a:prstGeom prst="line">
            <a:avLst/>
          </a:prstGeom>
          <a:ln w="25400">
            <a:solidFill>
              <a:srgbClr val="0F69AC"/>
            </a:solidFill>
          </a:ln>
        </p:spPr>
        <p:style>
          <a:lnRef idx="1">
            <a:schemeClr val="accent1"/>
          </a:lnRef>
          <a:fillRef idx="0">
            <a:schemeClr val="accent1"/>
          </a:fillRef>
          <a:effectRef idx="0">
            <a:schemeClr val="accent1"/>
          </a:effectRef>
          <a:fontRef idx="minor">
            <a:schemeClr val="tx1"/>
          </a:fontRef>
        </p:style>
      </p:cxnSp>
      <p:sp>
        <p:nvSpPr>
          <p:cNvPr id="43" name="角丸四角形吹き出し 42">
            <a:extLst>
              <a:ext uri="{FF2B5EF4-FFF2-40B4-BE49-F238E27FC236}">
                <a16:creationId xmlns:a16="http://schemas.microsoft.com/office/drawing/2014/main" id="{3E27F3D5-2F77-474C-84F3-14A02157AB02}"/>
              </a:ext>
            </a:extLst>
          </p:cNvPr>
          <p:cNvSpPr/>
          <p:nvPr/>
        </p:nvSpPr>
        <p:spPr>
          <a:xfrm>
            <a:off x="2626251" y="2709987"/>
            <a:ext cx="1196499" cy="361176"/>
          </a:xfrm>
          <a:prstGeom prst="wedgeRoundRectCallout">
            <a:avLst>
              <a:gd name="adj1" fmla="val -20833"/>
              <a:gd name="adj2" fmla="val 83745"/>
              <a:gd name="adj3" fmla="val 16667"/>
            </a:avLst>
          </a:prstGeom>
          <a:solidFill>
            <a:srgbClr val="FF3264"/>
          </a:solid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44" name="テキスト ボックス 43">
            <a:extLst>
              <a:ext uri="{FF2B5EF4-FFF2-40B4-BE49-F238E27FC236}">
                <a16:creationId xmlns:a16="http://schemas.microsoft.com/office/drawing/2014/main" id="{55D7FFD1-BEFF-2F4A-BB0A-4F5E8B3EFB71}"/>
              </a:ext>
            </a:extLst>
          </p:cNvPr>
          <p:cNvSpPr txBox="1"/>
          <p:nvPr/>
        </p:nvSpPr>
        <p:spPr>
          <a:xfrm>
            <a:off x="2672393" y="2745621"/>
            <a:ext cx="1107996" cy="369332"/>
          </a:xfrm>
          <a:prstGeom prst="rect">
            <a:avLst/>
          </a:prstGeom>
          <a:noFill/>
        </p:spPr>
        <p:txBody>
          <a:bodyPr wrap="none" rtlCol="0">
            <a:spAutoFit/>
          </a:bodyPr>
          <a:lstStyle/>
          <a:p>
            <a:pPr algn="ctr"/>
            <a:r>
              <a:rPr kumimoji="1" lang="ja-JP" altLang="en-US" b="1"/>
              <a:t>ポイント</a:t>
            </a:r>
          </a:p>
        </p:txBody>
      </p:sp>
      <p:sp>
        <p:nvSpPr>
          <p:cNvPr id="56" name="正方形/長方形 55">
            <a:extLst>
              <a:ext uri="{FF2B5EF4-FFF2-40B4-BE49-F238E27FC236}">
                <a16:creationId xmlns:a16="http://schemas.microsoft.com/office/drawing/2014/main" id="{26B193DE-8074-7040-86FA-60D75351052E}"/>
              </a:ext>
            </a:extLst>
          </p:cNvPr>
          <p:cNvSpPr/>
          <p:nvPr/>
        </p:nvSpPr>
        <p:spPr>
          <a:xfrm>
            <a:off x="6317899" y="4603890"/>
            <a:ext cx="2346159" cy="782265"/>
          </a:xfrm>
          <a:prstGeom prst="rect">
            <a:avLst/>
          </a:prstGeom>
        </p:spPr>
        <p:txBody>
          <a:bodyPr>
            <a:spAutoFit/>
          </a:bodyPr>
          <a:lstStyle/>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気づいたことなど</a:t>
            </a:r>
            <a:endParaRPr lang="en-US" altLang="ja-JP" sz="1600" b="1" dirty="0">
              <a:solidFill>
                <a:srgbClr val="FF3264"/>
              </a:solidFill>
              <a:latin typeface="Meiryo" panose="020B0604030504040204" pitchFamily="34" charset="-128"/>
              <a:ea typeface="Meiryo" panose="020B0604030504040204" pitchFamily="34" charset="-128"/>
            </a:endParaRPr>
          </a:p>
          <a:p>
            <a:pPr algn="ctr">
              <a:lnSpc>
                <a:spcPts val="2800"/>
              </a:lnSpc>
            </a:pPr>
            <a:r>
              <a:rPr lang="ja-JP" altLang="en-US" sz="1600" b="1">
                <a:solidFill>
                  <a:srgbClr val="FF3264"/>
                </a:solidFill>
                <a:latin typeface="Meiryo" panose="020B0604030504040204" pitchFamily="34" charset="-128"/>
                <a:ea typeface="Meiryo" panose="020B0604030504040204" pitchFamily="34" charset="-128"/>
              </a:rPr>
              <a:t>メモしましょう</a:t>
            </a:r>
            <a:endParaRPr lang="en-US" altLang="ja-JP" sz="1600" b="1" dirty="0">
              <a:solidFill>
                <a:srgbClr val="FF3264"/>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2AFE5030-6D6C-984D-AD6D-AB34F23381D7}"/>
              </a:ext>
            </a:extLst>
          </p:cNvPr>
          <p:cNvSpPr txBox="1"/>
          <p:nvPr/>
        </p:nvSpPr>
        <p:spPr>
          <a:xfrm>
            <a:off x="6625446" y="4560070"/>
            <a:ext cx="287258"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き</a:t>
            </a:r>
          </a:p>
        </p:txBody>
      </p:sp>
      <p:sp>
        <p:nvSpPr>
          <p:cNvPr id="59" name="テキスト ボックス 58">
            <a:extLst>
              <a:ext uri="{FF2B5EF4-FFF2-40B4-BE49-F238E27FC236}">
                <a16:creationId xmlns:a16="http://schemas.microsoft.com/office/drawing/2014/main" id="{FD8520BA-28A3-A948-BDD4-15959CD2B5A9}"/>
              </a:ext>
            </a:extLst>
          </p:cNvPr>
          <p:cNvSpPr txBox="1"/>
          <p:nvPr/>
        </p:nvSpPr>
        <p:spPr>
          <a:xfrm>
            <a:off x="1204798" y="4931545"/>
            <a:ext cx="973343" cy="215444"/>
          </a:xfrm>
          <a:prstGeom prst="rect">
            <a:avLst/>
          </a:prstGeom>
          <a:noFill/>
        </p:spPr>
        <p:txBody>
          <a:bodyPr wrap="none" rtlCol="0">
            <a:spAutoFit/>
          </a:bodyPr>
          <a:lstStyle/>
          <a:p>
            <a:r>
              <a:rPr kumimoji="1" lang="ja-JP" altLang="en-US" sz="800" dirty="0">
                <a:solidFill>
                  <a:srgbClr val="FF3264"/>
                </a:solidFill>
                <a:latin typeface="Meiryo" panose="020B0604030504040204" pitchFamily="34" charset="-128"/>
                <a:ea typeface="Meiryo" panose="020B0604030504040204" pitchFamily="34" charset="-128"/>
              </a:rPr>
              <a:t>い けん こうかん</a:t>
            </a:r>
          </a:p>
        </p:txBody>
      </p:sp>
      <p:pic>
        <p:nvPicPr>
          <p:cNvPr id="62" name="図 61">
            <a:extLst>
              <a:ext uri="{FF2B5EF4-FFF2-40B4-BE49-F238E27FC236}">
                <a16:creationId xmlns:a16="http://schemas.microsoft.com/office/drawing/2014/main" id="{D883DC63-EE13-6147-8871-12BD2CFDF71E}"/>
              </a:ext>
            </a:extLst>
          </p:cNvPr>
          <p:cNvPicPr>
            <a:picLocks noChangeAspect="1"/>
          </p:cNvPicPr>
          <p:nvPr/>
        </p:nvPicPr>
        <p:blipFill>
          <a:blip r:embed="rId3"/>
          <a:stretch>
            <a:fillRect/>
          </a:stretch>
        </p:blipFill>
        <p:spPr>
          <a:xfrm>
            <a:off x="3314402" y="3937114"/>
            <a:ext cx="2515197" cy="1676799"/>
          </a:xfrm>
          <a:prstGeom prst="rect">
            <a:avLst/>
          </a:prstGeom>
        </p:spPr>
      </p:pic>
      <p:sp>
        <p:nvSpPr>
          <p:cNvPr id="66" name="テキスト ボックス 65">
            <a:extLst>
              <a:ext uri="{FF2B5EF4-FFF2-40B4-BE49-F238E27FC236}">
                <a16:creationId xmlns:a16="http://schemas.microsoft.com/office/drawing/2014/main" id="{81E3A8C5-1769-6241-8932-98C711470552}"/>
              </a:ext>
            </a:extLst>
          </p:cNvPr>
          <p:cNvSpPr txBox="1"/>
          <p:nvPr/>
        </p:nvSpPr>
        <p:spPr>
          <a:xfrm>
            <a:off x="802920" y="4560070"/>
            <a:ext cx="492443"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ひとり</a:t>
            </a:r>
          </a:p>
        </p:txBody>
      </p:sp>
      <p:sp>
        <p:nvSpPr>
          <p:cNvPr id="67" name="テキスト ボックス 66">
            <a:extLst>
              <a:ext uri="{FF2B5EF4-FFF2-40B4-BE49-F238E27FC236}">
                <a16:creationId xmlns:a16="http://schemas.microsoft.com/office/drawing/2014/main" id="{5096704A-0BA0-A34A-B1D2-C97DD38261CA}"/>
              </a:ext>
            </a:extLst>
          </p:cNvPr>
          <p:cNvSpPr txBox="1"/>
          <p:nvPr/>
        </p:nvSpPr>
        <p:spPr>
          <a:xfrm>
            <a:off x="1492064" y="4560070"/>
            <a:ext cx="697627" cy="215444"/>
          </a:xfrm>
          <a:prstGeom prst="rect">
            <a:avLst/>
          </a:prstGeom>
          <a:noFill/>
        </p:spPr>
        <p:txBody>
          <a:bodyPr wrap="none" rtlCol="0">
            <a:spAutoFit/>
          </a:bodyPr>
          <a:lstStyle/>
          <a:p>
            <a:pPr algn="ctr"/>
            <a:r>
              <a:rPr kumimoji="1" lang="ja-JP" altLang="en-US" sz="800">
                <a:solidFill>
                  <a:srgbClr val="FF3264"/>
                </a:solidFill>
                <a:latin typeface="Meiryo" panose="020B0604030504040204" pitchFamily="34" charset="-128"/>
                <a:ea typeface="Meiryo" panose="020B0604030504040204" pitchFamily="34" charset="-128"/>
              </a:rPr>
              <a:t>はっぴょう</a:t>
            </a:r>
          </a:p>
        </p:txBody>
      </p:sp>
      <p:sp>
        <p:nvSpPr>
          <p:cNvPr id="68" name="テキスト ボックス 67">
            <a:extLst>
              <a:ext uri="{FF2B5EF4-FFF2-40B4-BE49-F238E27FC236}">
                <a16:creationId xmlns:a16="http://schemas.microsoft.com/office/drawing/2014/main" id="{0EFDB5EB-FFDD-4348-AB5F-6DE4DB65BA05}"/>
              </a:ext>
            </a:extLst>
          </p:cNvPr>
          <p:cNvSpPr txBox="1"/>
          <p:nvPr/>
        </p:nvSpPr>
        <p:spPr>
          <a:xfrm>
            <a:off x="1363430" y="6015030"/>
            <a:ext cx="6417142" cy="767518"/>
          </a:xfrm>
          <a:prstGeom prst="rect">
            <a:avLst/>
          </a:prstGeom>
          <a:noFill/>
        </p:spPr>
        <p:txBody>
          <a:bodyPr wrap="none" rtlCol="0">
            <a:spAutoFit/>
          </a:bodyPr>
          <a:lstStyle/>
          <a:p>
            <a:pPr algn="ctr">
              <a:lnSpc>
                <a:spcPts val="2700"/>
              </a:lnSpc>
              <a:buClr>
                <a:srgbClr val="404040"/>
              </a:buClr>
            </a:pPr>
            <a:r>
              <a:rPr lang="en-US" altLang="ja-JP" b="1" dirty="0">
                <a:solidFill>
                  <a:srgbClr val="404040"/>
                </a:solidFill>
                <a:latin typeface="メイリオ" panose="020B0604030504040204" pitchFamily="50" charset="-128"/>
                <a:ea typeface="メイリオ" panose="020B0604030504040204" pitchFamily="50" charset="-128"/>
              </a:rPr>
              <a:t>※</a:t>
            </a:r>
            <a:r>
              <a:rPr lang="ja-JP" altLang="en-US" b="1">
                <a:solidFill>
                  <a:srgbClr val="404040"/>
                </a:solidFill>
                <a:latin typeface="メイリオ" panose="020B0604030504040204" pitchFamily="50" charset="-128"/>
                <a:ea typeface="メイリオ" panose="020B0604030504040204" pitchFamily="50" charset="-128"/>
              </a:rPr>
              <a:t>メンバーの意見に、疑問や確認したいことなどがあれば、</a:t>
            </a:r>
            <a:endParaRPr lang="en-US" altLang="ja-JP" b="1" dirty="0">
              <a:solidFill>
                <a:srgbClr val="404040"/>
              </a:solidFill>
              <a:latin typeface="メイリオ" panose="020B0604030504040204" pitchFamily="50" charset="-128"/>
              <a:ea typeface="メイリオ" panose="020B0604030504040204" pitchFamily="50" charset="-128"/>
            </a:endParaRPr>
          </a:p>
          <a:p>
            <a:pPr algn="ctr">
              <a:lnSpc>
                <a:spcPts val="2700"/>
              </a:lnSpc>
              <a:buClr>
                <a:srgbClr val="404040"/>
              </a:buClr>
            </a:pPr>
            <a:r>
              <a:rPr lang="ja-JP" altLang="en-US" b="1">
                <a:solidFill>
                  <a:srgbClr val="404040"/>
                </a:solidFill>
                <a:latin typeface="メイリオ" panose="020B0604030504040204" pitchFamily="50" charset="-128"/>
                <a:ea typeface="メイリオ" panose="020B0604030504040204" pitchFamily="50" charset="-128"/>
              </a:rPr>
              <a:t>積極的に意見交換しましょう</a:t>
            </a:r>
          </a:p>
        </p:txBody>
      </p:sp>
      <p:sp>
        <p:nvSpPr>
          <p:cNvPr id="69" name="テキスト ボックス 68">
            <a:extLst>
              <a:ext uri="{FF2B5EF4-FFF2-40B4-BE49-F238E27FC236}">
                <a16:creationId xmlns:a16="http://schemas.microsoft.com/office/drawing/2014/main" id="{D2F3BB88-DD93-4148-BA72-5F037451C9CE}"/>
              </a:ext>
            </a:extLst>
          </p:cNvPr>
          <p:cNvSpPr txBox="1"/>
          <p:nvPr/>
        </p:nvSpPr>
        <p:spPr>
          <a:xfrm>
            <a:off x="2914949" y="5943908"/>
            <a:ext cx="3156221" cy="146194"/>
          </a:xfrm>
          <a:prstGeom prst="rect">
            <a:avLst/>
          </a:prstGeom>
          <a:noFill/>
        </p:spPr>
        <p:txBody>
          <a:bodyPr wrap="squar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い</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けん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  ぎ  もん        かくにん             </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70" name="テキスト ボックス 69">
            <a:extLst>
              <a:ext uri="{FF2B5EF4-FFF2-40B4-BE49-F238E27FC236}">
                <a16:creationId xmlns:a16="http://schemas.microsoft.com/office/drawing/2014/main" id="{A51992D2-476E-C048-9263-9F643BC69FFB}"/>
              </a:ext>
            </a:extLst>
          </p:cNvPr>
          <p:cNvSpPr txBox="1"/>
          <p:nvPr/>
        </p:nvSpPr>
        <p:spPr>
          <a:xfrm>
            <a:off x="3059025" y="6306856"/>
            <a:ext cx="189474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せっきょくてき        い   けん こう かん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40" name="テキスト ボックス 39">
            <a:extLst>
              <a:ext uri="{FF2B5EF4-FFF2-40B4-BE49-F238E27FC236}">
                <a16:creationId xmlns:a16="http://schemas.microsoft.com/office/drawing/2014/main" id="{69CCA80D-CBA1-3A4A-8D5B-128967E196E5}"/>
              </a:ext>
            </a:extLst>
          </p:cNvPr>
          <p:cNvSpPr txBox="1"/>
          <p:nvPr/>
        </p:nvSpPr>
        <p:spPr>
          <a:xfrm>
            <a:off x="861851" y="2142733"/>
            <a:ext cx="562976"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てん  き</a:t>
            </a:r>
          </a:p>
        </p:txBody>
      </p:sp>
      <p:sp>
        <p:nvSpPr>
          <p:cNvPr id="41" name="テキスト ボックス 40">
            <a:extLst>
              <a:ext uri="{FF2B5EF4-FFF2-40B4-BE49-F238E27FC236}">
                <a16:creationId xmlns:a16="http://schemas.microsoft.com/office/drawing/2014/main" id="{D0A3778E-3D02-2345-B45B-E1E9817B2609}"/>
              </a:ext>
            </a:extLst>
          </p:cNvPr>
          <p:cNvSpPr txBox="1"/>
          <p:nvPr/>
        </p:nvSpPr>
        <p:spPr>
          <a:xfrm>
            <a:off x="4200023" y="2142733"/>
            <a:ext cx="562976"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い  どう</a:t>
            </a:r>
          </a:p>
        </p:txBody>
      </p:sp>
      <p:sp>
        <p:nvSpPr>
          <p:cNvPr id="42" name="テキスト ボックス 41">
            <a:extLst>
              <a:ext uri="{FF2B5EF4-FFF2-40B4-BE49-F238E27FC236}">
                <a16:creationId xmlns:a16="http://schemas.microsoft.com/office/drawing/2014/main" id="{F45413F5-4052-E142-B8A4-369655C9F2EF}"/>
              </a:ext>
            </a:extLst>
          </p:cNvPr>
          <p:cNvSpPr txBox="1"/>
          <p:nvPr/>
        </p:nvSpPr>
        <p:spPr>
          <a:xfrm>
            <a:off x="5980556" y="2142733"/>
            <a:ext cx="562975"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き  けん</a:t>
            </a:r>
          </a:p>
        </p:txBody>
      </p:sp>
      <p:sp>
        <p:nvSpPr>
          <p:cNvPr id="45" name="テキスト ボックス 44">
            <a:extLst>
              <a:ext uri="{FF2B5EF4-FFF2-40B4-BE49-F238E27FC236}">
                <a16:creationId xmlns:a16="http://schemas.microsoft.com/office/drawing/2014/main" id="{488652F5-AFCB-D34E-B729-72CC826E1FCE}"/>
              </a:ext>
            </a:extLst>
          </p:cNvPr>
          <p:cNvSpPr txBox="1"/>
          <p:nvPr/>
        </p:nvSpPr>
        <p:spPr>
          <a:xfrm>
            <a:off x="7432174" y="2142733"/>
            <a:ext cx="697627"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はっぴょう</a:t>
            </a:r>
            <a:endParaRPr kumimoji="1" lang="ja-JP" altLang="en-US" sz="800" dirty="0">
              <a:latin typeface="Meiryo" panose="020B0604030504040204" pitchFamily="34" charset="-128"/>
              <a:ea typeface="Meiryo" panose="020B0604030504040204" pitchFamily="34" charset="-128"/>
            </a:endParaRPr>
          </a:p>
        </p:txBody>
      </p:sp>
      <p:sp>
        <p:nvSpPr>
          <p:cNvPr id="46" name="テキスト ボックス 45">
            <a:extLst>
              <a:ext uri="{FF2B5EF4-FFF2-40B4-BE49-F238E27FC236}">
                <a16:creationId xmlns:a16="http://schemas.microsoft.com/office/drawing/2014/main" id="{7ABA478F-AE28-7849-A799-E2AC31215F2C}"/>
              </a:ext>
            </a:extLst>
          </p:cNvPr>
          <p:cNvSpPr txBox="1"/>
          <p:nvPr/>
        </p:nvSpPr>
        <p:spPr>
          <a:xfrm>
            <a:off x="938086" y="3127596"/>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てん    き</a:t>
            </a:r>
          </a:p>
        </p:txBody>
      </p:sp>
      <p:sp>
        <p:nvSpPr>
          <p:cNvPr id="47" name="テキスト ボックス 46">
            <a:extLst>
              <a:ext uri="{FF2B5EF4-FFF2-40B4-BE49-F238E27FC236}">
                <a16:creationId xmlns:a16="http://schemas.microsoft.com/office/drawing/2014/main" id="{311C6021-4DEC-B240-9028-D639961865FE}"/>
              </a:ext>
            </a:extLst>
          </p:cNvPr>
          <p:cNvSpPr txBox="1"/>
          <p:nvPr/>
        </p:nvSpPr>
        <p:spPr>
          <a:xfrm>
            <a:off x="3421615" y="3127596"/>
            <a:ext cx="944489"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ひ    なん   さき</a:t>
            </a:r>
          </a:p>
        </p:txBody>
      </p:sp>
      <p:sp>
        <p:nvSpPr>
          <p:cNvPr id="48" name="テキスト ボックス 47">
            <a:extLst>
              <a:ext uri="{FF2B5EF4-FFF2-40B4-BE49-F238E27FC236}">
                <a16:creationId xmlns:a16="http://schemas.microsoft.com/office/drawing/2014/main" id="{BD089A0E-88DA-0749-9790-D6522644D55C}"/>
              </a:ext>
            </a:extLst>
          </p:cNvPr>
          <p:cNvSpPr txBox="1"/>
          <p:nvPr/>
        </p:nvSpPr>
        <p:spPr>
          <a:xfrm>
            <a:off x="927561" y="3597554"/>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ほか</a:t>
            </a:r>
            <a:endParaRPr kumimoji="1" lang="ja-JP" altLang="en-US" sz="800" dirty="0">
              <a:latin typeface="Meiryo" panose="020B0604030504040204" pitchFamily="34" charset="-128"/>
              <a:ea typeface="Meiryo" panose="020B0604030504040204" pitchFamily="34" charset="-128"/>
            </a:endParaRPr>
          </a:p>
        </p:txBody>
      </p:sp>
      <p:sp>
        <p:nvSpPr>
          <p:cNvPr id="49" name="テキスト ボックス 48">
            <a:extLst>
              <a:ext uri="{FF2B5EF4-FFF2-40B4-BE49-F238E27FC236}">
                <a16:creationId xmlns:a16="http://schemas.microsoft.com/office/drawing/2014/main" id="{DB7DFCFC-F538-DA44-8914-074838962C45}"/>
              </a:ext>
            </a:extLst>
          </p:cNvPr>
          <p:cNvSpPr txBox="1"/>
          <p:nvPr/>
        </p:nvSpPr>
        <p:spPr>
          <a:xfrm>
            <a:off x="2513682" y="3597554"/>
            <a:ext cx="598242"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き   けん</a:t>
            </a:r>
          </a:p>
        </p:txBody>
      </p:sp>
      <p:sp>
        <p:nvSpPr>
          <p:cNvPr id="50" name="テキスト ボックス 49">
            <a:extLst>
              <a:ext uri="{FF2B5EF4-FFF2-40B4-BE49-F238E27FC236}">
                <a16:creationId xmlns:a16="http://schemas.microsoft.com/office/drawing/2014/main" id="{D9DBB704-8FDA-6545-98B1-C2739961E43C}"/>
              </a:ext>
            </a:extLst>
          </p:cNvPr>
          <p:cNvSpPr txBox="1"/>
          <p:nvPr/>
        </p:nvSpPr>
        <p:spPr>
          <a:xfrm>
            <a:off x="1618881" y="2142733"/>
            <a:ext cx="389850"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わる</a:t>
            </a:r>
          </a:p>
        </p:txBody>
      </p:sp>
      <p:sp>
        <p:nvSpPr>
          <p:cNvPr id="52" name="テキスト ボックス 51">
            <a:extLst>
              <a:ext uri="{FF2B5EF4-FFF2-40B4-BE49-F238E27FC236}">
                <a16:creationId xmlns:a16="http://schemas.microsoft.com/office/drawing/2014/main" id="{72D23015-C1F9-5F45-B654-AFDFE138FF04}"/>
              </a:ext>
            </a:extLst>
          </p:cNvPr>
          <p:cNvSpPr txBox="1"/>
          <p:nvPr/>
        </p:nvSpPr>
        <p:spPr>
          <a:xfrm>
            <a:off x="2947334" y="2142733"/>
            <a:ext cx="838691"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ひ  なん  さき</a:t>
            </a:r>
          </a:p>
        </p:txBody>
      </p:sp>
      <p:sp>
        <p:nvSpPr>
          <p:cNvPr id="53" name="テキスト ボックス 52">
            <a:extLst>
              <a:ext uri="{FF2B5EF4-FFF2-40B4-BE49-F238E27FC236}">
                <a16:creationId xmlns:a16="http://schemas.microsoft.com/office/drawing/2014/main" id="{FD366CA4-1906-8D46-A3E0-9F2E48A705FA}"/>
              </a:ext>
            </a:extLst>
          </p:cNvPr>
          <p:cNvSpPr txBox="1"/>
          <p:nvPr/>
        </p:nvSpPr>
        <p:spPr>
          <a:xfrm>
            <a:off x="1829368" y="3127596"/>
            <a:ext cx="389851" cy="215444"/>
          </a:xfrm>
          <a:prstGeom prst="rect">
            <a:avLst/>
          </a:prstGeom>
          <a:noFill/>
        </p:spPr>
        <p:txBody>
          <a:bodyPr wrap="none" rtlCol="0">
            <a:spAutoFit/>
          </a:bodyPr>
          <a:lstStyle/>
          <a:p>
            <a:pPr algn="ctr"/>
            <a:r>
              <a:rPr kumimoji="1" lang="ja-JP" altLang="en-US" sz="800">
                <a:latin typeface="Meiryo" panose="020B0604030504040204" pitchFamily="34" charset="-128"/>
                <a:ea typeface="Meiryo" panose="020B0604030504040204" pitchFamily="34" charset="-128"/>
              </a:rPr>
              <a:t>わる</a:t>
            </a:r>
            <a:endParaRPr kumimoji="1" lang="ja-JP" altLang="en-US" sz="800" dirty="0">
              <a:latin typeface="Meiryo" panose="020B0604030504040204" pitchFamily="34" charset="-128"/>
              <a:ea typeface="Meiryo" panose="020B0604030504040204" pitchFamily="34" charset="-128"/>
            </a:endParaRPr>
          </a:p>
        </p:txBody>
      </p:sp>
      <p:sp>
        <p:nvSpPr>
          <p:cNvPr id="55" name="テキスト ボックス 54">
            <a:extLst>
              <a:ext uri="{FF2B5EF4-FFF2-40B4-BE49-F238E27FC236}">
                <a16:creationId xmlns:a16="http://schemas.microsoft.com/office/drawing/2014/main" id="{0C44CE20-C40D-3743-875C-03DA029E31D8}"/>
              </a:ext>
            </a:extLst>
          </p:cNvPr>
          <p:cNvSpPr txBox="1"/>
          <p:nvPr/>
        </p:nvSpPr>
        <p:spPr>
          <a:xfrm>
            <a:off x="4638744" y="3127596"/>
            <a:ext cx="633508"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い    どう</a:t>
            </a:r>
          </a:p>
        </p:txBody>
      </p:sp>
      <p:sp>
        <p:nvSpPr>
          <p:cNvPr id="58" name="テキスト ボックス 57">
            <a:extLst>
              <a:ext uri="{FF2B5EF4-FFF2-40B4-BE49-F238E27FC236}">
                <a16:creationId xmlns:a16="http://schemas.microsoft.com/office/drawing/2014/main" id="{3119012D-75AB-CF4F-804B-8325B9A4731F}"/>
              </a:ext>
            </a:extLst>
          </p:cNvPr>
          <p:cNvSpPr txBox="1"/>
          <p:nvPr/>
        </p:nvSpPr>
        <p:spPr>
          <a:xfrm>
            <a:off x="5891524" y="3127596"/>
            <a:ext cx="598242"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ば   あい</a:t>
            </a:r>
          </a:p>
        </p:txBody>
      </p:sp>
    </p:spTree>
    <p:extLst>
      <p:ext uri="{BB962C8B-B14F-4D97-AF65-F5344CB8AC3E}">
        <p14:creationId xmlns:p14="http://schemas.microsoft.com/office/powerpoint/2010/main" val="1305653059"/>
      </p:ext>
    </p:extLst>
  </p:cSld>
  <p:clrMapOvr>
    <a:masterClrMapping/>
  </p:clrMapOvr>
</p:sld>
</file>

<file path=ppt/theme/theme1.xml><?xml version="1.0" encoding="utf-8"?>
<a:theme xmlns:a="http://schemas.openxmlformats.org/drawingml/2006/main" name="3DFloatVTI">
  <a:themeElements>
    <a:clrScheme name="Float">
      <a:dk1>
        <a:sysClr val="windowText" lastClr="000000"/>
      </a:dk1>
      <a:lt1>
        <a:sysClr val="window" lastClr="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28575">
          <a:solidFill>
            <a:srgbClr val="0F69AC"/>
          </a:solidFill>
        </a:ln>
      </a:spPr>
      <a:bodyPr rtlCol="0" anchor="ctr"/>
      <a:lstStyle>
        <a:defPPr algn="ctr">
          <a:defRPr kumimoji="1"/>
        </a:defPPr>
      </a:lstStyle>
      <a:style>
        <a:lnRef idx="2">
          <a:schemeClr val="accent6"/>
        </a:lnRef>
        <a:fillRef idx="1">
          <a:schemeClr val="lt1"/>
        </a:fillRef>
        <a:effectRef idx="0">
          <a:schemeClr val="accent6"/>
        </a:effectRef>
        <a:fontRef idx="minor">
          <a:schemeClr val="dk1"/>
        </a:fontRef>
      </a:style>
    </a:spDef>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CC8FD087F23324182634358EEF6BC27" ma:contentTypeVersion="9" ma:contentTypeDescription="新しいドキュメントを作成します。" ma:contentTypeScope="" ma:versionID="66a84e75883886086c9fc66cb4f0c101">
  <xsd:schema xmlns:xsd="http://www.w3.org/2001/XMLSchema" xmlns:xs="http://www.w3.org/2001/XMLSchema" xmlns:p="http://schemas.microsoft.com/office/2006/metadata/properties" xmlns:ns2="7b2629b1-533d-4088-bf37-1256a7b0f2a7" targetNamespace="http://schemas.microsoft.com/office/2006/metadata/properties" ma:root="true" ma:fieldsID="1561a40bd4c7c90acb7ca75c53e9fe7e" ns2:_="">
    <xsd:import namespace="7b2629b1-533d-4088-bf37-1256a7b0f2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2629b1-533d-4088-bf37-1256a7b0f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A0612D-9F93-4AA1-A75B-E22C8EF47227}"/>
</file>

<file path=customXml/itemProps2.xml><?xml version="1.0" encoding="utf-8"?>
<ds:datastoreItem xmlns:ds="http://schemas.openxmlformats.org/officeDocument/2006/customXml" ds:itemID="{7B3998D9-8A69-4E26-AD3E-9D7BCF6FDA36}"/>
</file>

<file path=customXml/itemProps3.xml><?xml version="1.0" encoding="utf-8"?>
<ds:datastoreItem xmlns:ds="http://schemas.openxmlformats.org/officeDocument/2006/customXml" ds:itemID="{52278742-43C7-4A6D-B9A4-2B6AF35131D7}"/>
</file>

<file path=docProps/app.xml><?xml version="1.0" encoding="utf-8"?>
<Properties xmlns="http://schemas.openxmlformats.org/officeDocument/2006/extended-properties" xmlns:vt="http://schemas.openxmlformats.org/officeDocument/2006/docPropsVTypes">
  <TotalTime>0</TotalTime>
  <Words>5344</Words>
  <Application>Microsoft Office PowerPoint</Application>
  <PresentationFormat>画面に合わせる (4:3)</PresentationFormat>
  <Paragraphs>784</Paragraphs>
  <Slides>18</Slides>
  <Notes>18</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18</vt:i4>
      </vt:variant>
    </vt:vector>
  </HeadingPairs>
  <TitlesOfParts>
    <vt:vector size="27" baseType="lpstr">
      <vt:lpstr>BIZ UDGothic</vt:lpstr>
      <vt:lpstr>HG丸ｺﾞｼｯｸM-PRO</vt:lpstr>
      <vt:lpstr>Meiryo</vt:lpstr>
      <vt:lpstr>Meiryo</vt:lpstr>
      <vt:lpstr>游ゴシック</vt:lpstr>
      <vt:lpstr>Arial</vt:lpstr>
      <vt:lpstr>Calibri</vt:lpstr>
      <vt:lpstr>Wingdings</vt:lpstr>
      <vt:lpstr>3DFloatVTI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2021-03-19T00:13:20Z</dcterms:created>
  <dcterms:modified xsi:type="dcterms:W3CDTF">2021-03-19T00:13:24Z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0x0101002CC8FD087F23324182634358EEF6BC27</vt:lpwstr>
  </property>
</Properties>
</file>