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
  </p:notesMasterIdLst>
  <p:sldIdLst>
    <p:sldId id="256" r:id="rId2"/>
    <p:sldId id="263" r:id="rId3"/>
    <p:sldId id="257" r:id="rId4"/>
    <p:sldId id="258" r:id="rId5"/>
    <p:sldId id="259" r:id="rId6"/>
    <p:sldId id="262" r:id="rId7"/>
    <p:sldId id="260" r:id="rId8"/>
    <p:sldId id="264"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BFC"/>
    <a:srgbClr val="96C8FC"/>
    <a:srgbClr val="87B9F0"/>
    <a:srgbClr val="8EBEE6"/>
    <a:srgbClr val="8EC2E4"/>
    <a:srgbClr val="8EC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6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FC2A7-EBA6-46DA-B30C-BE69799E7B17}" type="datetimeFigureOut">
              <a:rPr kumimoji="1" lang="ja-JP" altLang="en-US" smtClean="0"/>
              <a:t>2018/1/12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8F580-B65C-4832-96EE-D5647B28698C}" type="slidenum">
              <a:rPr kumimoji="1" lang="ja-JP" altLang="en-US" smtClean="0"/>
              <a:t>‹#›</a:t>
            </a:fld>
            <a:endParaRPr kumimoji="1" lang="ja-JP" altLang="en-US"/>
          </a:p>
        </p:txBody>
      </p:sp>
    </p:spTree>
    <p:extLst>
      <p:ext uri="{BB962C8B-B14F-4D97-AF65-F5344CB8AC3E}">
        <p14:creationId xmlns:p14="http://schemas.microsoft.com/office/powerpoint/2010/main" val="15131712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78F580-B65C-4832-96EE-D5647B28698C}" type="slidenum">
              <a:rPr kumimoji="1" lang="ja-JP" altLang="en-US" smtClean="0"/>
              <a:t>1</a:t>
            </a:fld>
            <a:endParaRPr kumimoji="1" lang="ja-JP" altLang="en-US"/>
          </a:p>
        </p:txBody>
      </p:sp>
    </p:spTree>
    <p:extLst>
      <p:ext uri="{BB962C8B-B14F-4D97-AF65-F5344CB8AC3E}">
        <p14:creationId xmlns:p14="http://schemas.microsoft.com/office/powerpoint/2010/main" val="280937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214669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304167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347948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16549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149976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407915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252093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109994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25378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427103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1A7DD1-F419-4C46-8C59-6A3A3038055B}" type="datetimeFigureOut">
              <a:rPr kumimoji="1" lang="ja-JP" altLang="en-US" smtClean="0"/>
              <a:t>2018/1/12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406177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7DD1-F419-4C46-8C59-6A3A3038055B}" type="datetimeFigureOut">
              <a:rPr kumimoji="1" lang="ja-JP" altLang="en-US" smtClean="0"/>
              <a:t>2018/1/12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884E-3046-40FC-9BCC-4E738546C808}" type="slidenum">
              <a:rPr kumimoji="1" lang="ja-JP" altLang="en-US" smtClean="0"/>
              <a:t>‹#›</a:t>
            </a:fld>
            <a:endParaRPr kumimoji="1" lang="ja-JP" altLang="en-US"/>
          </a:p>
        </p:txBody>
      </p:sp>
    </p:spTree>
    <p:extLst>
      <p:ext uri="{BB962C8B-B14F-4D97-AF65-F5344CB8AC3E}">
        <p14:creationId xmlns:p14="http://schemas.microsoft.com/office/powerpoint/2010/main" val="389372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04664"/>
            <a:ext cx="7772400" cy="2190105"/>
          </a:xfrm>
        </p:spPr>
        <p:txBody>
          <a:bodyPr>
            <a:normAutofit/>
          </a:bodyPr>
          <a:lstStyle/>
          <a:p>
            <a:r>
              <a:rPr lang="en-US" altLang="ja-JP" u="sng" dirty="0" smtClean="0">
                <a:solidFill>
                  <a:schemeClr val="accent1"/>
                </a:solidFill>
              </a:rPr>
              <a:t>Country</a:t>
            </a:r>
            <a:r>
              <a:rPr kumimoji="1" lang="en-US" altLang="ja-JP" dirty="0" smtClean="0"/>
              <a:t/>
            </a:r>
            <a:br>
              <a:rPr kumimoji="1" lang="en-US" altLang="ja-JP" dirty="0" smtClean="0"/>
            </a:br>
            <a:r>
              <a:rPr kumimoji="1" lang="en-US" altLang="ja-JP" dirty="0" smtClean="0"/>
              <a:t>Status </a:t>
            </a:r>
            <a:r>
              <a:rPr kumimoji="1" lang="en-US" altLang="ja-JP" dirty="0" smtClean="0"/>
              <a:t>of quality management in rainfall observation</a:t>
            </a:r>
            <a:endParaRPr kumimoji="1" lang="ja-JP" altLang="en-US" dirty="0"/>
          </a:p>
        </p:txBody>
      </p:sp>
      <p:sp>
        <p:nvSpPr>
          <p:cNvPr id="3" name="サブタイトル 2"/>
          <p:cNvSpPr>
            <a:spLocks noGrp="1"/>
          </p:cNvSpPr>
          <p:nvPr>
            <p:ph type="subTitle" idx="1"/>
          </p:nvPr>
        </p:nvSpPr>
        <p:spPr>
          <a:xfrm>
            <a:off x="1371600" y="5614392"/>
            <a:ext cx="6400800" cy="766936"/>
          </a:xfrm>
        </p:spPr>
        <p:txBody>
          <a:bodyPr>
            <a:normAutofit/>
          </a:bodyPr>
          <a:lstStyle/>
          <a:p>
            <a:r>
              <a:rPr lang="en-US" altLang="ja-JP" sz="2000" dirty="0" smtClean="0">
                <a:solidFill>
                  <a:schemeClr val="tx1"/>
                </a:solidFill>
              </a:rPr>
              <a:t>Country </a:t>
            </a:r>
            <a:r>
              <a:rPr lang="en-US" altLang="ja-JP" sz="2000" dirty="0" smtClean="0">
                <a:solidFill>
                  <a:schemeClr val="tx1"/>
                </a:solidFill>
              </a:rPr>
              <a:t>report in RAII WIGOS workshop on quality management of observation held in Tokyo, March 2018</a:t>
            </a:r>
            <a:endParaRPr kumimoji="1" lang="ja-JP" altLang="en-US" sz="2000" dirty="0">
              <a:solidFill>
                <a:schemeClr val="tx1"/>
              </a:solidFill>
            </a:endParaRPr>
          </a:p>
        </p:txBody>
      </p:sp>
      <p:sp>
        <p:nvSpPr>
          <p:cNvPr id="4" name="サブタイトル 2"/>
          <p:cNvSpPr txBox="1">
            <a:spLocks/>
          </p:cNvSpPr>
          <p:nvPr/>
        </p:nvSpPr>
        <p:spPr>
          <a:xfrm>
            <a:off x="1475656" y="3260576"/>
            <a:ext cx="6400800" cy="1104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sz="2800" u="sng" dirty="0" smtClean="0">
                <a:solidFill>
                  <a:schemeClr val="accent1"/>
                </a:solidFill>
              </a:rPr>
              <a:t>Presenter’s name</a:t>
            </a:r>
          </a:p>
          <a:p>
            <a:r>
              <a:rPr lang="en-US" altLang="ja-JP" sz="2800" u="sng" dirty="0" smtClean="0">
                <a:solidFill>
                  <a:schemeClr val="accent1"/>
                </a:solidFill>
              </a:rPr>
              <a:t>Presenter’s name</a:t>
            </a:r>
            <a:endParaRPr lang="en-US" altLang="ja-JP" sz="2800" u="sng" dirty="0">
              <a:solidFill>
                <a:schemeClr val="accent1"/>
              </a:solidFill>
            </a:endParaRPr>
          </a:p>
        </p:txBody>
      </p:sp>
    </p:spTree>
    <p:extLst>
      <p:ext uri="{BB962C8B-B14F-4D97-AF65-F5344CB8AC3E}">
        <p14:creationId xmlns:p14="http://schemas.microsoft.com/office/powerpoint/2010/main" val="62775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634082"/>
          </a:xfrm>
        </p:spPr>
        <p:txBody>
          <a:bodyPr>
            <a:noAutofit/>
          </a:bodyPr>
          <a:lstStyle/>
          <a:p>
            <a:r>
              <a:rPr kumimoji="1" lang="en-US" altLang="ja-JP" dirty="0" smtClean="0"/>
              <a:t>1. Challenges in rainfall observation</a:t>
            </a:r>
            <a:endParaRPr kumimoji="1" lang="ja-JP" altLang="en-US" dirty="0"/>
          </a:p>
        </p:txBody>
      </p:sp>
      <p:sp>
        <p:nvSpPr>
          <p:cNvPr id="3" name="テキスト ボックス 2"/>
          <p:cNvSpPr txBox="1"/>
          <p:nvPr/>
        </p:nvSpPr>
        <p:spPr>
          <a:xfrm>
            <a:off x="251520" y="1340768"/>
            <a:ext cx="8712968" cy="2246769"/>
          </a:xfrm>
          <a:prstGeom prst="rect">
            <a:avLst/>
          </a:prstGeom>
          <a:noFill/>
        </p:spPr>
        <p:txBody>
          <a:bodyPr wrap="square" rtlCol="0">
            <a:spAutoFit/>
          </a:bodyPr>
          <a:lstStyle/>
          <a:p>
            <a:pPr marL="457200" indent="-457200">
              <a:buBlip>
                <a:blip r:embed="rId2"/>
              </a:buBlip>
            </a:pPr>
            <a:r>
              <a:rPr kumimoji="1" lang="en-US" altLang="ja-JP" sz="2800" dirty="0" smtClean="0"/>
              <a:t>Lack of the skilled experts for the maintenance to keep the accuracy of rainfall observation</a:t>
            </a:r>
          </a:p>
          <a:p>
            <a:pPr marL="457200" indent="-457200">
              <a:buBlip>
                <a:blip r:embed="rId2"/>
              </a:buBlip>
            </a:pPr>
            <a:r>
              <a:rPr lang="en-US" altLang="ja-JP" sz="2800" dirty="0" smtClean="0"/>
              <a:t>Absence of real-time observation report</a:t>
            </a:r>
          </a:p>
          <a:p>
            <a:pPr marL="457200" indent="-457200">
              <a:buBlip>
                <a:blip r:embed="rId2"/>
              </a:buBlip>
            </a:pPr>
            <a:r>
              <a:rPr kumimoji="1" lang="en-US" altLang="ja-JP" sz="2800" dirty="0" smtClean="0"/>
              <a:t>Little knowledge for the quality control after the observation</a:t>
            </a:r>
            <a:endParaRPr kumimoji="1" lang="ja-JP" alt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33748"/>
            <a:ext cx="3096344" cy="198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067944" y="3717032"/>
            <a:ext cx="4608512" cy="1754326"/>
          </a:xfrm>
          <a:prstGeom prst="rect">
            <a:avLst/>
          </a:prstGeom>
          <a:solidFill>
            <a:schemeClr val="bg1"/>
          </a:solidFill>
          <a:ln>
            <a:solidFill>
              <a:schemeClr val="accent1"/>
            </a:solidFill>
          </a:ln>
        </p:spPr>
        <p:txBody>
          <a:bodyPr wrap="square" rtlCol="0">
            <a:spAutoFit/>
          </a:bodyPr>
          <a:lstStyle/>
          <a:p>
            <a:r>
              <a:rPr lang="en-US" altLang="ja-JP" dirty="0" smtClean="0">
                <a:solidFill>
                  <a:srgbClr val="FF0000"/>
                </a:solidFill>
              </a:rPr>
              <a:t>In this slide, please appeal the challenges / difficulties you feel in rainfall observation.</a:t>
            </a:r>
          </a:p>
          <a:p>
            <a:endParaRPr lang="en-US" altLang="ja-JP" dirty="0" smtClean="0">
              <a:solidFill>
                <a:srgbClr val="FF0000"/>
              </a:solidFill>
            </a:endParaRPr>
          </a:p>
          <a:p>
            <a:r>
              <a:rPr lang="en-US" altLang="ja-JP" dirty="0" smtClean="0">
                <a:solidFill>
                  <a:srgbClr val="FF0000"/>
                </a:solidFill>
              </a:rPr>
              <a:t>And in the following part of this report, please describe in detail when the topic relates to the above challenges / difficulties.</a:t>
            </a:r>
          </a:p>
        </p:txBody>
      </p:sp>
    </p:spTree>
    <p:extLst>
      <p:ext uri="{BB962C8B-B14F-4D97-AF65-F5344CB8AC3E}">
        <p14:creationId xmlns:p14="http://schemas.microsoft.com/office/powerpoint/2010/main" val="55288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073008" cy="778098"/>
          </a:xfrm>
        </p:spPr>
        <p:txBody>
          <a:bodyPr/>
          <a:lstStyle/>
          <a:p>
            <a:r>
              <a:rPr lang="en-US" altLang="ja-JP" dirty="0" smtClean="0"/>
              <a:t>2. Annual rainfall map</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71537"/>
            <a:ext cx="7056784" cy="590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15616" y="1052736"/>
            <a:ext cx="648072" cy="576064"/>
          </a:xfrm>
          <a:prstGeom prst="rect">
            <a:avLst/>
          </a:prstGeom>
          <a:solidFill>
            <a:srgbClr val="99C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693111"/>
            <a:ext cx="3033713" cy="212026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16967" y="1898134"/>
            <a:ext cx="2927033" cy="210693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円/楕円 3"/>
          <p:cNvSpPr/>
          <p:nvPr/>
        </p:nvSpPr>
        <p:spPr>
          <a:xfrm>
            <a:off x="4355976" y="1772816"/>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220072" y="4437112"/>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4499992" y="1844824"/>
            <a:ext cx="1716975" cy="72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3069209" y="4509120"/>
            <a:ext cx="2145254" cy="1839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444208" y="1825079"/>
            <a:ext cx="2376264" cy="307777"/>
          </a:xfrm>
          <a:prstGeom prst="rect">
            <a:avLst/>
          </a:prstGeom>
          <a:noFill/>
        </p:spPr>
        <p:txBody>
          <a:bodyPr wrap="square" rtlCol="0">
            <a:spAutoFit/>
          </a:bodyPr>
          <a:lstStyle/>
          <a:p>
            <a:r>
              <a:rPr lang="en-US" altLang="ja-JP" sz="1400" b="1" dirty="0" smtClean="0"/>
              <a:t>Monthly rainfall in City AAA</a:t>
            </a:r>
            <a:endParaRPr kumimoji="1" lang="ja-JP" altLang="en-US" sz="1400" b="1" dirty="0"/>
          </a:p>
        </p:txBody>
      </p:sp>
      <p:sp>
        <p:nvSpPr>
          <p:cNvPr id="14" name="テキスト ボックス 13"/>
          <p:cNvSpPr txBox="1"/>
          <p:nvPr/>
        </p:nvSpPr>
        <p:spPr>
          <a:xfrm>
            <a:off x="436228" y="4633391"/>
            <a:ext cx="2232248" cy="307777"/>
          </a:xfrm>
          <a:prstGeom prst="rect">
            <a:avLst/>
          </a:prstGeom>
          <a:noFill/>
        </p:spPr>
        <p:txBody>
          <a:bodyPr wrap="square" rtlCol="0">
            <a:spAutoFit/>
          </a:bodyPr>
          <a:lstStyle/>
          <a:p>
            <a:r>
              <a:rPr lang="en-US" altLang="ja-JP" sz="1400" b="1" dirty="0" smtClean="0"/>
              <a:t>Monthly rainfall in City BBB</a:t>
            </a:r>
            <a:endParaRPr kumimoji="1" lang="ja-JP" altLang="en-US" sz="1400" b="1" dirty="0"/>
          </a:p>
        </p:txBody>
      </p:sp>
      <p:sp>
        <p:nvSpPr>
          <p:cNvPr id="5" name="テキスト ボックス 4"/>
          <p:cNvSpPr txBox="1"/>
          <p:nvPr/>
        </p:nvSpPr>
        <p:spPr>
          <a:xfrm>
            <a:off x="5796136" y="5517232"/>
            <a:ext cx="3312368" cy="1200329"/>
          </a:xfrm>
          <a:prstGeom prst="rect">
            <a:avLst/>
          </a:prstGeom>
          <a:solidFill>
            <a:schemeClr val="bg1"/>
          </a:solidFill>
          <a:ln>
            <a:solidFill>
              <a:schemeClr val="accent1"/>
            </a:solidFill>
          </a:ln>
        </p:spPr>
        <p:txBody>
          <a:bodyPr wrap="square" rtlCol="0">
            <a:spAutoFit/>
          </a:bodyPr>
          <a:lstStyle/>
          <a:p>
            <a:r>
              <a:rPr kumimoji="1" lang="en-US" altLang="ja-JP" dirty="0" smtClean="0">
                <a:solidFill>
                  <a:srgbClr val="FF0000"/>
                </a:solidFill>
              </a:rPr>
              <a:t>Annual average rainfall map and monthly average rainfall graphs at some characteristic cities are to be placed in this slide.</a:t>
            </a:r>
            <a:endParaRPr kumimoji="1" lang="ja-JP" altLang="en-US" dirty="0">
              <a:solidFill>
                <a:srgbClr val="FF0000"/>
              </a:solidFill>
            </a:endParaRPr>
          </a:p>
        </p:txBody>
      </p:sp>
    </p:spTree>
    <p:extLst>
      <p:ext uri="{BB962C8B-B14F-4D97-AF65-F5344CB8AC3E}">
        <p14:creationId xmlns:p14="http://schemas.microsoft.com/office/powerpoint/2010/main" val="295205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614"/>
            <a:ext cx="9108504" cy="634082"/>
          </a:xfrm>
        </p:spPr>
        <p:txBody>
          <a:bodyPr>
            <a:noAutofit/>
          </a:bodyPr>
          <a:lstStyle/>
          <a:p>
            <a:r>
              <a:rPr kumimoji="1" lang="en-US" altLang="ja-JP" dirty="0" smtClean="0"/>
              <a:t>3. Major recent rainfall-related disaster</a:t>
            </a:r>
            <a:endParaRPr kumimoji="1" lang="ja-JP" alt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523" y="1196752"/>
            <a:ext cx="3980858" cy="264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827584" y="4149080"/>
            <a:ext cx="7200800" cy="646331"/>
          </a:xfrm>
          <a:prstGeom prst="rect">
            <a:avLst/>
          </a:prstGeom>
          <a:solidFill>
            <a:schemeClr val="bg1"/>
          </a:solidFill>
          <a:ln>
            <a:solidFill>
              <a:schemeClr val="accent1"/>
            </a:solidFill>
          </a:ln>
        </p:spPr>
        <p:txBody>
          <a:bodyPr wrap="square" rtlCol="0">
            <a:spAutoFit/>
          </a:bodyPr>
          <a:lstStyle/>
          <a:p>
            <a:r>
              <a:rPr kumimoji="1" lang="en-US" altLang="ja-JP" dirty="0" smtClean="0">
                <a:solidFill>
                  <a:srgbClr val="FF0000"/>
                </a:solidFill>
              </a:rPr>
              <a:t>Outline of major recent rainfall- related disaster is to be described in here. If available, </a:t>
            </a:r>
            <a:r>
              <a:rPr kumimoji="1" lang="en-US" altLang="ja-JP" dirty="0" smtClean="0">
                <a:solidFill>
                  <a:srgbClr val="FF0000"/>
                </a:solidFill>
              </a:rPr>
              <a:t>a rainfall map is one of </a:t>
            </a:r>
            <a:r>
              <a:rPr kumimoji="1" lang="en-US" altLang="ja-JP" dirty="0" smtClean="0">
                <a:solidFill>
                  <a:srgbClr val="FF0000"/>
                </a:solidFill>
              </a:rPr>
              <a:t>preferable </a:t>
            </a:r>
            <a:r>
              <a:rPr kumimoji="1" lang="en-US" altLang="ja-JP" dirty="0" smtClean="0">
                <a:solidFill>
                  <a:srgbClr val="FF0000"/>
                </a:solidFill>
              </a:rPr>
              <a:t>materials. </a:t>
            </a:r>
            <a:endParaRPr kumimoji="1" lang="ja-JP" altLang="en-US" dirty="0">
              <a:solidFill>
                <a:srgbClr val="FF0000"/>
              </a:solidFill>
            </a:endParaRPr>
          </a:p>
        </p:txBody>
      </p:sp>
      <p:sp>
        <p:nvSpPr>
          <p:cNvPr id="3" name="テキスト ボックス 2"/>
          <p:cNvSpPr txBox="1"/>
          <p:nvPr/>
        </p:nvSpPr>
        <p:spPr>
          <a:xfrm>
            <a:off x="251520" y="1275725"/>
            <a:ext cx="4968552" cy="2585323"/>
          </a:xfrm>
          <a:prstGeom prst="rect">
            <a:avLst/>
          </a:prstGeom>
          <a:noFill/>
        </p:spPr>
        <p:txBody>
          <a:bodyPr wrap="square" rtlCol="0">
            <a:spAutoFit/>
          </a:bodyPr>
          <a:lstStyle/>
          <a:p>
            <a:pPr marL="285750" indent="-285750">
              <a:buBlip>
                <a:blip r:embed="rId3"/>
              </a:buBlip>
            </a:pPr>
            <a:r>
              <a:rPr kumimoji="1" lang="en-US" altLang="ja-JP" dirty="0" smtClean="0"/>
              <a:t>201x-Month-Day  </a:t>
            </a:r>
            <a:r>
              <a:rPr kumimoji="1" lang="en-US" altLang="ja-JP" dirty="0" smtClean="0">
                <a:solidFill>
                  <a:schemeClr val="bg1">
                    <a:lumMod val="75000"/>
                  </a:schemeClr>
                </a:solidFill>
                <a:sym typeface="Wingdings" panose="05000000000000000000" pitchFamily="2" charset="2"/>
              </a:rPr>
              <a:t> date of disaster</a:t>
            </a:r>
          </a:p>
          <a:p>
            <a:pPr marL="285750" indent="-285750">
              <a:buBlip>
                <a:blip r:embed="rId3"/>
              </a:buBlip>
            </a:pPr>
            <a:r>
              <a:rPr lang="en-US" altLang="ja-JP" dirty="0" smtClean="0">
                <a:sym typeface="Wingdings" panose="05000000000000000000" pitchFamily="2" charset="2"/>
              </a:rPr>
              <a:t>Landslide, flood  </a:t>
            </a:r>
            <a:r>
              <a:rPr lang="en-US" altLang="ja-JP" dirty="0" smtClean="0">
                <a:solidFill>
                  <a:schemeClr val="bg1">
                    <a:lumMod val="75000"/>
                  </a:schemeClr>
                </a:solidFill>
                <a:sym typeface="Wingdings" panose="05000000000000000000" pitchFamily="2" charset="2"/>
              </a:rPr>
              <a:t> type of disaster</a:t>
            </a:r>
          </a:p>
          <a:p>
            <a:pPr marL="285750" indent="-285750">
              <a:buBlip>
                <a:blip r:embed="rId3"/>
              </a:buBlip>
            </a:pPr>
            <a:r>
              <a:rPr kumimoji="1" lang="en-US" altLang="ja-JP" dirty="0" smtClean="0">
                <a:sym typeface="Wingdings" panose="05000000000000000000" pitchFamily="2" charset="2"/>
              </a:rPr>
              <a:t>North of ZZZZ  </a:t>
            </a:r>
            <a:r>
              <a:rPr kumimoji="1" lang="en-US" altLang="ja-JP" dirty="0" smtClean="0">
                <a:solidFill>
                  <a:schemeClr val="bg1">
                    <a:lumMod val="75000"/>
                  </a:schemeClr>
                </a:solidFill>
                <a:sym typeface="Wingdings" panose="05000000000000000000" pitchFamily="2" charset="2"/>
              </a:rPr>
              <a:t> area of country or City name</a:t>
            </a:r>
          </a:p>
          <a:p>
            <a:pPr marL="285750" indent="-285750">
              <a:buBlip>
                <a:blip r:embed="rId3"/>
              </a:buBlip>
            </a:pPr>
            <a:r>
              <a:rPr lang="en-US" altLang="ja-JP" dirty="0" smtClean="0">
                <a:sym typeface="Wingdings" panose="05000000000000000000" pitchFamily="2" charset="2"/>
              </a:rPr>
              <a:t>Max over 500mm rainfall in 24hour , area average 300mm in 2days  </a:t>
            </a:r>
            <a:r>
              <a:rPr lang="en-US" altLang="ja-JP" dirty="0" smtClean="0">
                <a:solidFill>
                  <a:schemeClr val="bg1">
                    <a:lumMod val="75000"/>
                  </a:schemeClr>
                </a:solidFill>
                <a:sym typeface="Wingdings" panose="05000000000000000000" pitchFamily="2" charset="2"/>
              </a:rPr>
              <a:t> rainfall amount</a:t>
            </a:r>
          </a:p>
          <a:p>
            <a:pPr marL="285750" indent="-285750">
              <a:buBlip>
                <a:blip r:embed="rId3"/>
              </a:buBlip>
            </a:pPr>
            <a:r>
              <a:rPr lang="en-US" altLang="ja-JP" dirty="0" smtClean="0">
                <a:sym typeface="Wingdings" panose="05000000000000000000" pitchFamily="2" charset="2"/>
              </a:rPr>
              <a:t>Over 5000 people killed, over 10000 houses destroyed  </a:t>
            </a:r>
            <a:r>
              <a:rPr lang="en-US" altLang="ja-JP" dirty="0" smtClean="0">
                <a:solidFill>
                  <a:schemeClr val="bg1">
                    <a:lumMod val="75000"/>
                  </a:schemeClr>
                </a:solidFill>
                <a:sym typeface="Wingdings" panose="05000000000000000000" pitchFamily="2" charset="2"/>
              </a:rPr>
              <a:t> number of damage</a:t>
            </a:r>
          </a:p>
          <a:p>
            <a:pPr marL="285750" indent="-285750">
              <a:buFont typeface="Arial" panose="020B0604020202020204" pitchFamily="34" charset="0"/>
              <a:buChar char="•"/>
            </a:pPr>
            <a:endParaRPr kumimoji="1" lang="en-US" altLang="ja-JP" dirty="0" smtClean="0">
              <a:sym typeface="Wingdings" panose="05000000000000000000" pitchFamily="2" charset="2"/>
            </a:endParaRPr>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44335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08504" cy="692696"/>
          </a:xfrm>
        </p:spPr>
        <p:txBody>
          <a:bodyPr>
            <a:noAutofit/>
          </a:bodyPr>
          <a:lstStyle/>
          <a:p>
            <a:r>
              <a:rPr kumimoji="1" lang="en-US" altLang="ja-JP" dirty="0" smtClean="0"/>
              <a:t>4. Rain gauge network</a:t>
            </a:r>
            <a:endParaRPr kumimoji="1" lang="ja-JP" alt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353" y="865049"/>
            <a:ext cx="2538351" cy="241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191" y="4581128"/>
            <a:ext cx="214862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グループ化 3"/>
          <p:cNvGrpSpPr/>
          <p:nvPr/>
        </p:nvGrpSpPr>
        <p:grpSpPr>
          <a:xfrm>
            <a:off x="2926727" y="2420888"/>
            <a:ext cx="2797401" cy="2448272"/>
            <a:chOff x="3275856" y="2420888"/>
            <a:chExt cx="2797401" cy="2448272"/>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856" y="2420888"/>
              <a:ext cx="279740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4460081" y="3764943"/>
              <a:ext cx="96016" cy="993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164806" y="4077072"/>
              <a:ext cx="98391" cy="993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420592" y="2799999"/>
              <a:ext cx="96612" cy="930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550694" y="4142629"/>
              <a:ext cx="95503" cy="993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257800" y="3421051"/>
              <a:ext cx="97444" cy="984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264819" y="2648839"/>
              <a:ext cx="97770" cy="993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2743964" y="865049"/>
            <a:ext cx="6400036" cy="1323439"/>
          </a:xfrm>
          <a:prstGeom prst="rect">
            <a:avLst/>
          </a:prstGeom>
          <a:noFill/>
        </p:spPr>
        <p:txBody>
          <a:bodyPr wrap="square" rtlCol="0">
            <a:spAutoFit/>
          </a:bodyPr>
          <a:lstStyle/>
          <a:p>
            <a:pPr marL="285750" indent="-285750">
              <a:buBlip>
                <a:blip r:embed="rId5"/>
              </a:buBlip>
            </a:pPr>
            <a:r>
              <a:rPr kumimoji="1" lang="en-US" altLang="ja-JP" sz="1600" dirty="0" smtClean="0"/>
              <a:t>Blue circles represent the automatic rain gauge stations.</a:t>
            </a:r>
          </a:p>
          <a:p>
            <a:pPr marL="285750" indent="-285750">
              <a:buBlip>
                <a:blip r:embed="rId5"/>
              </a:buBlip>
            </a:pPr>
            <a:r>
              <a:rPr lang="en-US" altLang="ja-JP" sz="1600" dirty="0" smtClean="0"/>
              <a:t>Tipping bucket rain gauge is used in the station.</a:t>
            </a:r>
          </a:p>
          <a:p>
            <a:pPr marL="285750" indent="-285750">
              <a:buBlip>
                <a:blip r:embed="rId5"/>
              </a:buBlip>
            </a:pPr>
            <a:r>
              <a:rPr kumimoji="1" lang="en-US" altLang="ja-JP" sz="1600" dirty="0" smtClean="0"/>
              <a:t>It observes rainfall every 10 minutes and transmit the data every 1 hour. </a:t>
            </a:r>
          </a:p>
          <a:p>
            <a:pPr marL="285750" indent="-285750">
              <a:buBlip>
                <a:blip r:embed="rId5"/>
              </a:buBlip>
            </a:pPr>
            <a:r>
              <a:rPr lang="en-US" altLang="ja-JP" sz="1600" dirty="0" smtClean="0"/>
              <a:t>Minimum observation unit is 0.2mm.</a:t>
            </a:r>
          </a:p>
          <a:p>
            <a:pPr marL="285750" indent="-285750">
              <a:buBlip>
                <a:blip r:embed="rId5"/>
              </a:buBlip>
            </a:pPr>
            <a:r>
              <a:rPr kumimoji="1" lang="en-US" altLang="ja-JP" sz="1600" dirty="0" smtClean="0"/>
              <a:t>Statistical data are stored since April 2004.</a:t>
            </a:r>
            <a:endParaRPr kumimoji="1" lang="ja-JP" altLang="en-US" sz="1600" dirty="0"/>
          </a:p>
        </p:txBody>
      </p:sp>
      <p:sp>
        <p:nvSpPr>
          <p:cNvPr id="14" name="テキスト ボックス 13"/>
          <p:cNvSpPr txBox="1"/>
          <p:nvPr/>
        </p:nvSpPr>
        <p:spPr>
          <a:xfrm>
            <a:off x="607730" y="5085184"/>
            <a:ext cx="5980494" cy="1569660"/>
          </a:xfrm>
          <a:prstGeom prst="rect">
            <a:avLst/>
          </a:prstGeom>
          <a:noFill/>
        </p:spPr>
        <p:txBody>
          <a:bodyPr wrap="square" rtlCol="0">
            <a:spAutoFit/>
          </a:bodyPr>
          <a:lstStyle/>
          <a:p>
            <a:pPr marL="285750" indent="-285750">
              <a:buBlip>
                <a:blip r:embed="rId5"/>
              </a:buBlip>
            </a:pPr>
            <a:r>
              <a:rPr kumimoji="1" lang="en-US" altLang="ja-JP" sz="1600" dirty="0" smtClean="0"/>
              <a:t>Red circles represent the manned rain gauge stations.</a:t>
            </a:r>
          </a:p>
          <a:p>
            <a:pPr marL="285750" indent="-285750">
              <a:buBlip>
                <a:blip r:embed="rId5"/>
              </a:buBlip>
            </a:pPr>
            <a:r>
              <a:rPr lang="en-US" altLang="ja-JP" sz="1600" dirty="0" smtClean="0"/>
              <a:t>Conical graduated cylinder is used in manned station.</a:t>
            </a:r>
          </a:p>
          <a:p>
            <a:pPr marL="285750" indent="-285750">
              <a:buBlip>
                <a:blip r:embed="rId5"/>
              </a:buBlip>
            </a:pPr>
            <a:r>
              <a:rPr kumimoji="1" lang="en-US" altLang="ja-JP" sz="1600" dirty="0" smtClean="0"/>
              <a:t>Observers read the rainfall value every 6 hour and report  </a:t>
            </a:r>
            <a:r>
              <a:rPr kumimoji="1" lang="en-US" altLang="ja-JP" sz="1600" dirty="0" smtClean="0"/>
              <a:t/>
            </a:r>
            <a:br>
              <a:rPr kumimoji="1" lang="en-US" altLang="ja-JP" sz="1600" dirty="0" smtClean="0"/>
            </a:br>
            <a:r>
              <a:rPr kumimoji="1" lang="en-US" altLang="ja-JP" sz="1600" dirty="0" smtClean="0"/>
              <a:t>the </a:t>
            </a:r>
            <a:r>
              <a:rPr kumimoji="1" lang="en-US" altLang="ja-JP" sz="1600" dirty="0" smtClean="0"/>
              <a:t>data once a day.</a:t>
            </a:r>
          </a:p>
          <a:p>
            <a:pPr marL="285750" indent="-285750">
              <a:buBlip>
                <a:blip r:embed="rId5"/>
              </a:buBlip>
            </a:pPr>
            <a:r>
              <a:rPr lang="en-US" altLang="ja-JP" sz="1600" dirty="0" smtClean="0"/>
              <a:t>Minimum observation unit is 0.5mm.</a:t>
            </a:r>
          </a:p>
          <a:p>
            <a:pPr marL="285750" indent="-285750">
              <a:buBlip>
                <a:blip r:embed="rId5"/>
              </a:buBlip>
            </a:pPr>
            <a:r>
              <a:rPr kumimoji="1" lang="en-US" altLang="ja-JP" sz="1600" dirty="0" smtClean="0"/>
              <a:t>Statistical data are stored since October 1980. </a:t>
            </a:r>
            <a:endParaRPr kumimoji="1" lang="ja-JP" altLang="en-US" sz="1600" dirty="0"/>
          </a:p>
        </p:txBody>
      </p:sp>
      <p:cxnSp>
        <p:nvCxnSpPr>
          <p:cNvPr id="12" name="直線コネクタ 11"/>
          <p:cNvCxnSpPr>
            <a:endCxn id="1027" idx="3"/>
          </p:cNvCxnSpPr>
          <p:nvPr/>
        </p:nvCxnSpPr>
        <p:spPr>
          <a:xfrm flipH="1" flipV="1">
            <a:off x="2663704" y="2075017"/>
            <a:ext cx="1251986" cy="5738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1028" idx="1"/>
          </p:cNvCxnSpPr>
          <p:nvPr/>
        </p:nvCxnSpPr>
        <p:spPr>
          <a:xfrm flipH="1" flipV="1">
            <a:off x="5006115" y="4725146"/>
            <a:ext cx="1830076" cy="936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796136" y="2420888"/>
            <a:ext cx="3312368" cy="1815882"/>
          </a:xfrm>
          <a:prstGeom prst="rect">
            <a:avLst/>
          </a:prstGeom>
          <a:solidFill>
            <a:schemeClr val="bg1"/>
          </a:solidFill>
          <a:ln>
            <a:solidFill>
              <a:schemeClr val="accent1"/>
            </a:solidFill>
          </a:ln>
        </p:spPr>
        <p:txBody>
          <a:bodyPr wrap="square" rtlCol="0">
            <a:spAutoFit/>
          </a:bodyPr>
          <a:lstStyle/>
          <a:p>
            <a:r>
              <a:rPr lang="en-US" altLang="ja-JP" sz="1600" dirty="0" smtClean="0">
                <a:solidFill>
                  <a:srgbClr val="FF0000"/>
                </a:solidFill>
              </a:rPr>
              <a:t>Rain gauge network map and the type of rain gauge are to be described in this slide. Other essential information (frequency of observation and report, minimum observation unit, period of statistical data) are also to be described.</a:t>
            </a:r>
            <a:endParaRPr kumimoji="1" lang="ja-JP" altLang="en-US" sz="1600" dirty="0">
              <a:solidFill>
                <a:srgbClr val="FF0000"/>
              </a:solidFill>
            </a:endParaRPr>
          </a:p>
        </p:txBody>
      </p:sp>
      <p:sp>
        <p:nvSpPr>
          <p:cNvPr id="20" name="テキスト ボックス 19"/>
          <p:cNvSpPr txBox="1"/>
          <p:nvPr/>
        </p:nvSpPr>
        <p:spPr>
          <a:xfrm>
            <a:off x="323528" y="3711268"/>
            <a:ext cx="2232248" cy="830997"/>
          </a:xfrm>
          <a:prstGeom prst="rect">
            <a:avLst/>
          </a:prstGeom>
          <a:solidFill>
            <a:schemeClr val="bg1"/>
          </a:solidFill>
          <a:ln>
            <a:solidFill>
              <a:schemeClr val="accent1"/>
            </a:solidFill>
          </a:ln>
        </p:spPr>
        <p:txBody>
          <a:bodyPr wrap="square" rtlCol="0">
            <a:spAutoFit/>
          </a:bodyPr>
          <a:lstStyle/>
          <a:p>
            <a:r>
              <a:rPr lang="en-US" altLang="ja-JP" sz="1600" dirty="0" smtClean="0">
                <a:solidFill>
                  <a:srgbClr val="FF0000"/>
                </a:solidFill>
              </a:rPr>
              <a:t>If radar observation is available, it is also to be described in this map.</a:t>
            </a:r>
            <a:endParaRPr kumimoji="1" lang="ja-JP" altLang="en-US" sz="1600" dirty="0">
              <a:solidFill>
                <a:srgbClr val="FF0000"/>
              </a:solidFill>
            </a:endParaRPr>
          </a:p>
        </p:txBody>
      </p:sp>
    </p:spTree>
    <p:extLst>
      <p:ext uri="{BB962C8B-B14F-4D97-AF65-F5344CB8AC3E}">
        <p14:creationId xmlns:p14="http://schemas.microsoft.com/office/powerpoint/2010/main" val="16845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1560" y="4956139"/>
            <a:ext cx="864096" cy="106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07504" y="116632"/>
            <a:ext cx="8928992" cy="634082"/>
          </a:xfrm>
        </p:spPr>
        <p:txBody>
          <a:bodyPr>
            <a:noAutofit/>
          </a:bodyPr>
          <a:lstStyle/>
          <a:p>
            <a:r>
              <a:rPr kumimoji="1" lang="en-US" altLang="ja-JP" dirty="0" smtClean="0"/>
              <a:t>5. </a:t>
            </a:r>
            <a:r>
              <a:rPr kumimoji="1" lang="en-US" altLang="ja-JP" dirty="0" smtClean="0"/>
              <a:t>Applications and users</a:t>
            </a:r>
            <a:endParaRPr kumimoji="1" lang="ja-JP" alt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2564904"/>
            <a:ext cx="220824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7130" y="1022137"/>
            <a:ext cx="1566558" cy="14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2436" y="986438"/>
            <a:ext cx="1426738" cy="143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707904" y="2204864"/>
            <a:ext cx="2016224" cy="369332"/>
          </a:xfrm>
          <a:prstGeom prst="rect">
            <a:avLst/>
          </a:prstGeom>
          <a:noFill/>
        </p:spPr>
        <p:txBody>
          <a:bodyPr wrap="square" rtlCol="0">
            <a:spAutoFit/>
          </a:bodyPr>
          <a:lstStyle/>
          <a:p>
            <a:r>
              <a:rPr kumimoji="1" lang="en-US" altLang="ja-JP" dirty="0" smtClean="0"/>
              <a:t>XXX’s headquarters</a:t>
            </a:r>
            <a:endParaRPr kumimoji="1" lang="ja-JP" altLang="en-US" dirty="0"/>
          </a:p>
        </p:txBody>
      </p:sp>
      <p:sp>
        <p:nvSpPr>
          <p:cNvPr id="6" name="右矢印 5"/>
          <p:cNvSpPr/>
          <p:nvPr/>
        </p:nvSpPr>
        <p:spPr>
          <a:xfrm rot="2128520">
            <a:off x="2159774" y="2401456"/>
            <a:ext cx="1440160" cy="8327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19471480" flipH="1">
            <a:off x="5832098" y="2399670"/>
            <a:ext cx="1440160" cy="83273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7544" y="2708920"/>
            <a:ext cx="2232248" cy="738664"/>
          </a:xfrm>
          <a:prstGeom prst="rect">
            <a:avLst/>
          </a:prstGeom>
          <a:noFill/>
        </p:spPr>
        <p:txBody>
          <a:bodyPr wrap="square" rtlCol="0">
            <a:spAutoFit/>
          </a:bodyPr>
          <a:lstStyle/>
          <a:p>
            <a:r>
              <a:rPr kumimoji="1" lang="en-US" altLang="ja-JP" sz="1400" dirty="0" smtClean="0"/>
              <a:t>Automatic rain gauge data </a:t>
            </a:r>
            <a:r>
              <a:rPr lang="en-US" altLang="ja-JP" sz="1400" dirty="0" smtClean="0"/>
              <a:t>are transmitted to headquarters every 1 hour.</a:t>
            </a:r>
            <a:endParaRPr kumimoji="1" lang="ja-JP" altLang="en-US" sz="1400" dirty="0"/>
          </a:p>
        </p:txBody>
      </p:sp>
      <p:sp>
        <p:nvSpPr>
          <p:cNvPr id="10" name="テキスト ボックス 9"/>
          <p:cNvSpPr txBox="1"/>
          <p:nvPr/>
        </p:nvSpPr>
        <p:spPr>
          <a:xfrm>
            <a:off x="6948264" y="2636912"/>
            <a:ext cx="2195736" cy="738664"/>
          </a:xfrm>
          <a:prstGeom prst="rect">
            <a:avLst/>
          </a:prstGeom>
          <a:noFill/>
        </p:spPr>
        <p:txBody>
          <a:bodyPr wrap="square" rtlCol="0">
            <a:spAutoFit/>
          </a:bodyPr>
          <a:lstStyle/>
          <a:p>
            <a:r>
              <a:rPr kumimoji="1" lang="en-US" altLang="ja-JP" sz="1400" dirty="0" smtClean="0"/>
              <a:t>Manned observed rain gauge data </a:t>
            </a:r>
            <a:r>
              <a:rPr lang="en-US" altLang="ja-JP" sz="1400" dirty="0" smtClean="0"/>
              <a:t>are reported to headquarters once a day.</a:t>
            </a:r>
            <a:endParaRPr kumimoji="1" lang="ja-JP" altLang="en-US" sz="1400" dirty="0"/>
          </a:p>
        </p:txBody>
      </p:sp>
      <p:sp>
        <p:nvSpPr>
          <p:cNvPr id="9" name="曲折矢印 8"/>
          <p:cNvSpPr/>
          <p:nvPr/>
        </p:nvSpPr>
        <p:spPr>
          <a:xfrm flipV="1">
            <a:off x="5389704" y="4293096"/>
            <a:ext cx="1630567" cy="1008112"/>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87108" y="4171900"/>
            <a:ext cx="1633364" cy="163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5148064" y="4346520"/>
            <a:ext cx="2286042" cy="738664"/>
          </a:xfrm>
          <a:prstGeom prst="rect">
            <a:avLst/>
          </a:prstGeom>
          <a:noFill/>
        </p:spPr>
        <p:txBody>
          <a:bodyPr wrap="square" rtlCol="0">
            <a:spAutoFit/>
          </a:bodyPr>
          <a:lstStyle/>
          <a:p>
            <a:r>
              <a:rPr kumimoji="1" lang="en-US" altLang="ja-JP" sz="1400" dirty="0" smtClean="0"/>
              <a:t>Monthly rainfall map  for the agricultural organization of government</a:t>
            </a:r>
            <a:endParaRPr kumimoji="1" lang="ja-JP" altLang="en-US" sz="1400" dirty="0"/>
          </a:p>
        </p:txBody>
      </p:sp>
      <p:sp>
        <p:nvSpPr>
          <p:cNvPr id="14" name="曲折矢印 13"/>
          <p:cNvSpPr/>
          <p:nvPr/>
        </p:nvSpPr>
        <p:spPr>
          <a:xfrm flipH="1" flipV="1">
            <a:off x="6948264" y="5805264"/>
            <a:ext cx="1212663" cy="79208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7263739" y="5929535"/>
            <a:ext cx="1916773" cy="523220"/>
          </a:xfrm>
          <a:prstGeom prst="rect">
            <a:avLst/>
          </a:prstGeom>
          <a:noFill/>
        </p:spPr>
        <p:txBody>
          <a:bodyPr wrap="square" rtlCol="0">
            <a:spAutoFit/>
          </a:bodyPr>
          <a:lstStyle/>
          <a:p>
            <a:r>
              <a:rPr kumimoji="1" lang="en-US" altLang="ja-JP" sz="1400" dirty="0" smtClean="0"/>
              <a:t>Agricultural instruction for the nations</a:t>
            </a:r>
            <a:endParaRPr kumimoji="1" lang="ja-JP" altLang="en-US" sz="1400" dirty="0"/>
          </a:p>
        </p:txBody>
      </p:sp>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64088" y="5797185"/>
            <a:ext cx="1512167" cy="94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右矢印 16"/>
          <p:cNvSpPr/>
          <p:nvPr/>
        </p:nvSpPr>
        <p:spPr>
          <a:xfrm rot="20420037" flipH="1">
            <a:off x="2169622" y="3602350"/>
            <a:ext cx="1440160" cy="8327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8288007" flipH="1">
            <a:off x="3603114" y="4559974"/>
            <a:ext cx="1440160" cy="8327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51520" y="3985900"/>
            <a:ext cx="2232248" cy="523220"/>
          </a:xfrm>
          <a:prstGeom prst="rect">
            <a:avLst/>
          </a:prstGeom>
          <a:noFill/>
        </p:spPr>
        <p:txBody>
          <a:bodyPr wrap="square" rtlCol="0">
            <a:spAutoFit/>
          </a:bodyPr>
          <a:lstStyle/>
          <a:p>
            <a:r>
              <a:rPr kumimoji="1" lang="en-US" altLang="ja-JP" sz="1400" dirty="0" smtClean="0"/>
              <a:t>Warning/Watch/Advisory for the stakeholder</a:t>
            </a:r>
            <a:endParaRPr kumimoji="1" lang="ja-JP" altLang="en-US" sz="1400" dirty="0"/>
          </a:p>
        </p:txBody>
      </p:sp>
      <p:sp>
        <p:nvSpPr>
          <p:cNvPr id="20" name="テキスト ボックス 19"/>
          <p:cNvSpPr txBox="1"/>
          <p:nvPr/>
        </p:nvSpPr>
        <p:spPr>
          <a:xfrm>
            <a:off x="3131840" y="5517232"/>
            <a:ext cx="2232248" cy="523220"/>
          </a:xfrm>
          <a:prstGeom prst="rect">
            <a:avLst/>
          </a:prstGeom>
          <a:noFill/>
        </p:spPr>
        <p:txBody>
          <a:bodyPr wrap="square" rtlCol="0">
            <a:spAutoFit/>
          </a:bodyPr>
          <a:lstStyle/>
          <a:p>
            <a:r>
              <a:rPr kumimoji="1" lang="en-US" altLang="ja-JP" sz="1400" dirty="0" smtClean="0"/>
              <a:t>Observation data in real-time web for the nations</a:t>
            </a:r>
            <a:endParaRPr kumimoji="1" lang="ja-JP" altLang="en-US" sz="1400" dirty="0"/>
          </a:p>
        </p:txBody>
      </p:sp>
      <p:sp>
        <p:nvSpPr>
          <p:cNvPr id="21" name="テキスト ボックス 20"/>
          <p:cNvSpPr txBox="1"/>
          <p:nvPr/>
        </p:nvSpPr>
        <p:spPr>
          <a:xfrm>
            <a:off x="2411760" y="908720"/>
            <a:ext cx="4392488" cy="923330"/>
          </a:xfrm>
          <a:prstGeom prst="rect">
            <a:avLst/>
          </a:prstGeom>
          <a:solidFill>
            <a:schemeClr val="bg1"/>
          </a:solidFill>
          <a:ln>
            <a:solidFill>
              <a:schemeClr val="accent1"/>
            </a:solidFill>
          </a:ln>
        </p:spPr>
        <p:txBody>
          <a:bodyPr wrap="square" rtlCol="0">
            <a:spAutoFit/>
          </a:bodyPr>
          <a:lstStyle/>
          <a:p>
            <a:r>
              <a:rPr lang="en-US" altLang="ja-JP" dirty="0" smtClean="0">
                <a:solidFill>
                  <a:srgbClr val="FF0000"/>
                </a:solidFill>
              </a:rPr>
              <a:t>In this slide, it should be described how the observation data are sent to the user and  how the data are utilized.</a:t>
            </a:r>
            <a:endParaRPr kumimoji="1" lang="ja-JP" altLang="en-US" dirty="0">
              <a:solidFill>
                <a:srgbClr val="FF0000"/>
              </a:solidFill>
            </a:endParaRPr>
          </a:p>
        </p:txBody>
      </p:sp>
      <p:sp>
        <p:nvSpPr>
          <p:cNvPr id="11" name="テキスト ボックス 10"/>
          <p:cNvSpPr txBox="1"/>
          <p:nvPr/>
        </p:nvSpPr>
        <p:spPr>
          <a:xfrm>
            <a:off x="467544" y="4855512"/>
            <a:ext cx="2520280" cy="1323439"/>
          </a:xfrm>
          <a:prstGeom prst="rect">
            <a:avLst/>
          </a:prstGeom>
          <a:noFill/>
          <a:ln w="19050">
            <a:solidFill>
              <a:schemeClr val="accent1"/>
            </a:solidFill>
          </a:ln>
        </p:spPr>
        <p:txBody>
          <a:bodyPr wrap="square" rtlCol="0">
            <a:spAutoFit/>
          </a:bodyPr>
          <a:lstStyle/>
          <a:p>
            <a:pPr marL="1080000"/>
            <a:r>
              <a:rPr kumimoji="1" lang="en-US" altLang="ja-JP" sz="1600" dirty="0" smtClean="0"/>
              <a:t>Data center in headquarters conducts AQC and archiving statistical data.</a:t>
            </a:r>
          </a:p>
        </p:txBody>
      </p:sp>
      <p:cxnSp>
        <p:nvCxnSpPr>
          <p:cNvPr id="23" name="直線コネクタ 22"/>
          <p:cNvCxnSpPr/>
          <p:nvPr/>
        </p:nvCxnSpPr>
        <p:spPr>
          <a:xfrm flipV="1">
            <a:off x="2987824" y="4018719"/>
            <a:ext cx="1752194" cy="8367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4716016" y="3861048"/>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753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9013998" cy="634082"/>
          </a:xfrm>
        </p:spPr>
        <p:txBody>
          <a:bodyPr>
            <a:noAutofit/>
          </a:bodyPr>
          <a:lstStyle/>
          <a:p>
            <a:r>
              <a:rPr lang="en-US" altLang="ja-JP" dirty="0" smtClean="0"/>
              <a:t>6. Quality management</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06" y="2348880"/>
            <a:ext cx="188596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699792" y="2263512"/>
            <a:ext cx="6300192" cy="2677656"/>
          </a:xfrm>
          <a:prstGeom prst="rect">
            <a:avLst/>
          </a:prstGeom>
          <a:noFill/>
        </p:spPr>
        <p:txBody>
          <a:bodyPr wrap="square" rtlCol="0">
            <a:spAutoFit/>
          </a:bodyPr>
          <a:lstStyle/>
          <a:p>
            <a:pPr marL="342900" indent="-342900">
              <a:buBlip>
                <a:blip r:embed="rId3"/>
              </a:buBlip>
            </a:pPr>
            <a:r>
              <a:rPr kumimoji="1" lang="en-US" altLang="ja-JP" sz="2400" dirty="0" smtClean="0"/>
              <a:t>Rain gauge inspection once a year</a:t>
            </a:r>
          </a:p>
          <a:p>
            <a:pPr marL="342900" indent="-342900">
              <a:buBlip>
                <a:blip r:embed="rId3"/>
              </a:buBlip>
            </a:pPr>
            <a:r>
              <a:rPr lang="en-US" altLang="ja-JP" sz="2400" dirty="0" smtClean="0"/>
              <a:t>Site environmental check once in every two years</a:t>
            </a:r>
          </a:p>
          <a:p>
            <a:pPr marL="342900" indent="-342900">
              <a:buBlip>
                <a:blip r:embed="rId3"/>
              </a:buBlip>
            </a:pPr>
            <a:r>
              <a:rPr lang="en-US" altLang="ja-JP" sz="2400" dirty="0" smtClean="0"/>
              <a:t>Daily site appearance check</a:t>
            </a:r>
          </a:p>
          <a:p>
            <a:pPr marL="342900" indent="-342900">
              <a:buBlip>
                <a:blip r:embed="rId3"/>
              </a:buBlip>
            </a:pPr>
            <a:r>
              <a:rPr lang="en-US" altLang="ja-JP" sz="2400" dirty="0" smtClean="0"/>
              <a:t>Limited value check for the observation data</a:t>
            </a:r>
          </a:p>
          <a:p>
            <a:pPr marL="342900" indent="-342900">
              <a:buBlip>
                <a:blip r:embed="rId3"/>
              </a:buBlip>
            </a:pPr>
            <a:r>
              <a:rPr lang="en-US" altLang="ja-JP" sz="2400" dirty="0" smtClean="0"/>
              <a:t>Training course for the observer</a:t>
            </a:r>
          </a:p>
          <a:p>
            <a:pPr marL="285750" indent="-285750">
              <a:buFont typeface="Arial" panose="020B0604020202020204" pitchFamily="34" charset="0"/>
              <a:buChar char="•"/>
            </a:pPr>
            <a:endParaRPr kumimoji="1" lang="ja-JP" altLang="en-US" sz="2400" dirty="0"/>
          </a:p>
        </p:txBody>
      </p:sp>
      <p:sp>
        <p:nvSpPr>
          <p:cNvPr id="4" name="テキスト ボックス 3"/>
          <p:cNvSpPr txBox="1"/>
          <p:nvPr/>
        </p:nvSpPr>
        <p:spPr>
          <a:xfrm>
            <a:off x="264518" y="1412776"/>
            <a:ext cx="8856984" cy="553998"/>
          </a:xfrm>
          <a:prstGeom prst="rect">
            <a:avLst/>
          </a:prstGeom>
          <a:noFill/>
        </p:spPr>
        <p:txBody>
          <a:bodyPr wrap="square" rtlCol="0">
            <a:spAutoFit/>
          </a:bodyPr>
          <a:lstStyle/>
          <a:p>
            <a:pPr marL="457200" indent="-457200">
              <a:buBlip>
                <a:blip r:embed="rId3"/>
              </a:buBlip>
            </a:pPr>
            <a:r>
              <a:rPr kumimoji="1" lang="en-US" altLang="ja-JP" sz="3000" dirty="0" smtClean="0"/>
              <a:t>conduct </a:t>
            </a:r>
            <a:r>
              <a:rPr kumimoji="1" lang="en-US" altLang="ja-JP" sz="3000" dirty="0" smtClean="0"/>
              <a:t>following quality management operations.</a:t>
            </a:r>
            <a:endParaRPr kumimoji="1" lang="ja-JP" altLang="en-US" sz="3000" dirty="0"/>
          </a:p>
        </p:txBody>
      </p:sp>
      <p:sp>
        <p:nvSpPr>
          <p:cNvPr id="6" name="テキスト ボックス 5"/>
          <p:cNvSpPr txBox="1"/>
          <p:nvPr/>
        </p:nvSpPr>
        <p:spPr>
          <a:xfrm>
            <a:off x="3083522" y="5415607"/>
            <a:ext cx="5160886" cy="646331"/>
          </a:xfrm>
          <a:prstGeom prst="rect">
            <a:avLst/>
          </a:prstGeom>
          <a:solidFill>
            <a:schemeClr val="bg1"/>
          </a:solidFill>
          <a:ln>
            <a:solidFill>
              <a:schemeClr val="accent1"/>
            </a:solidFill>
          </a:ln>
        </p:spPr>
        <p:txBody>
          <a:bodyPr wrap="square" rtlCol="0">
            <a:spAutoFit/>
          </a:bodyPr>
          <a:lstStyle/>
          <a:p>
            <a:r>
              <a:rPr lang="en-US" altLang="ja-JP" dirty="0" smtClean="0">
                <a:solidFill>
                  <a:srgbClr val="FF0000"/>
                </a:solidFill>
              </a:rPr>
              <a:t>In this slide, please appeal your operations for the quality </a:t>
            </a:r>
            <a:r>
              <a:rPr lang="en-US" altLang="ja-JP" dirty="0" smtClean="0">
                <a:solidFill>
                  <a:srgbClr val="FF0000"/>
                </a:solidFill>
              </a:rPr>
              <a:t>management of </a:t>
            </a:r>
            <a:r>
              <a:rPr lang="en-US" altLang="ja-JP" dirty="0" smtClean="0">
                <a:solidFill>
                  <a:srgbClr val="FF0000"/>
                </a:solidFill>
              </a:rPr>
              <a:t>rainfall observation data.</a:t>
            </a:r>
          </a:p>
        </p:txBody>
      </p:sp>
    </p:spTree>
    <p:extLst>
      <p:ext uri="{BB962C8B-B14F-4D97-AF65-F5344CB8AC3E}">
        <p14:creationId xmlns:p14="http://schemas.microsoft.com/office/powerpoint/2010/main" val="26064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720080"/>
          </a:xfrm>
        </p:spPr>
        <p:txBody>
          <a:bodyPr>
            <a:noAutofit/>
          </a:bodyPr>
          <a:lstStyle/>
          <a:p>
            <a:r>
              <a:rPr lang="en-US" altLang="ja-JP" dirty="0" smtClean="0"/>
              <a:t>7. Expectation for this workshop</a:t>
            </a:r>
            <a:endParaRPr kumimoji="1" lang="ja-JP" altLang="en-US" dirty="0"/>
          </a:p>
        </p:txBody>
      </p:sp>
      <p:sp>
        <p:nvSpPr>
          <p:cNvPr id="4" name="テキスト ボックス 3"/>
          <p:cNvSpPr txBox="1"/>
          <p:nvPr/>
        </p:nvSpPr>
        <p:spPr>
          <a:xfrm>
            <a:off x="425962" y="1196752"/>
            <a:ext cx="8280920" cy="3416320"/>
          </a:xfrm>
          <a:prstGeom prst="rect">
            <a:avLst/>
          </a:prstGeom>
          <a:noFill/>
        </p:spPr>
        <p:txBody>
          <a:bodyPr wrap="square" rtlCol="0">
            <a:spAutoFit/>
          </a:bodyPr>
          <a:lstStyle/>
          <a:p>
            <a:pPr marL="342900" indent="-342900">
              <a:buBlip>
                <a:blip r:embed="rId2"/>
              </a:buBlip>
            </a:pPr>
            <a:r>
              <a:rPr kumimoji="1" lang="en-US" altLang="ja-JP" sz="2400" dirty="0" smtClean="0"/>
              <a:t>Knowing how to adopt quality management </a:t>
            </a:r>
            <a:endParaRPr kumimoji="1" lang="en-US" altLang="ja-JP" sz="2400" dirty="0" smtClean="0"/>
          </a:p>
          <a:p>
            <a:pPr marL="342900" indent="-342900">
              <a:buBlip>
                <a:blip r:embed="rId2"/>
              </a:buBlip>
            </a:pPr>
            <a:r>
              <a:rPr lang="en-US" altLang="ja-JP" sz="2400" dirty="0" smtClean="0"/>
              <a:t>Getting </a:t>
            </a:r>
            <a:r>
              <a:rPr lang="en-US" altLang="ja-JP" sz="2400" dirty="0" smtClean="0"/>
              <a:t>some skills of quality control for observation data</a:t>
            </a:r>
          </a:p>
          <a:p>
            <a:pPr marL="342900" indent="-342900">
              <a:buBlip>
                <a:blip r:embed="rId2"/>
              </a:buBlip>
            </a:pPr>
            <a:r>
              <a:rPr kumimoji="1" lang="en-US" altLang="ja-JP" sz="2400" dirty="0" smtClean="0"/>
              <a:t>Getting some tools of AQC and HQC</a:t>
            </a:r>
          </a:p>
          <a:p>
            <a:pPr marL="342900" indent="-342900">
              <a:buBlip>
                <a:blip r:embed="rId2"/>
              </a:buBlip>
            </a:pPr>
            <a:r>
              <a:rPr lang="en-US" altLang="ja-JP" sz="2400" dirty="0" smtClean="0"/>
              <a:t>Getting some materials for lecturing about quality management in my office</a:t>
            </a:r>
            <a:endParaRPr kumimoji="1" lang="en-US" altLang="ja-JP" sz="2400" dirty="0" smtClean="0"/>
          </a:p>
          <a:p>
            <a:pPr marL="342900" indent="-342900">
              <a:buBlip>
                <a:blip r:embed="rId2"/>
              </a:buBlip>
            </a:pPr>
            <a:r>
              <a:rPr lang="en-US" altLang="ja-JP" sz="2400" dirty="0" smtClean="0"/>
              <a:t>Making firm relationships between participants to exchange useful information after the workshop</a:t>
            </a:r>
          </a:p>
          <a:p>
            <a:endParaRPr lang="en-US" altLang="ja-JP" sz="2400" dirty="0" smtClean="0"/>
          </a:p>
          <a:p>
            <a:pPr marL="285750" indent="-285750">
              <a:buFont typeface="Arial" panose="020B0604020202020204" pitchFamily="34" charset="0"/>
              <a:buChar char="•"/>
            </a:pPr>
            <a:endParaRPr kumimoji="1" lang="ja-JP"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214348"/>
            <a:ext cx="3157267" cy="216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817379" y="4798893"/>
            <a:ext cx="4042653" cy="646331"/>
          </a:xfrm>
          <a:prstGeom prst="rect">
            <a:avLst/>
          </a:prstGeom>
          <a:solidFill>
            <a:schemeClr val="bg1"/>
          </a:solidFill>
          <a:ln>
            <a:solidFill>
              <a:schemeClr val="accent1"/>
            </a:solidFill>
          </a:ln>
        </p:spPr>
        <p:txBody>
          <a:bodyPr wrap="square" rtlCol="0">
            <a:spAutoFit/>
          </a:bodyPr>
          <a:lstStyle/>
          <a:p>
            <a:r>
              <a:rPr lang="en-US" altLang="ja-JP" dirty="0" smtClean="0">
                <a:solidFill>
                  <a:srgbClr val="FF0000"/>
                </a:solidFill>
              </a:rPr>
              <a:t>In this slide, please describe what you expect to acquire in this workshop.</a:t>
            </a:r>
          </a:p>
        </p:txBody>
      </p:sp>
    </p:spTree>
    <p:extLst>
      <p:ext uri="{BB962C8B-B14F-4D97-AF65-F5344CB8AC3E}">
        <p14:creationId xmlns:p14="http://schemas.microsoft.com/office/powerpoint/2010/main" val="39151642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571</Words>
  <Application>Microsoft Office PowerPoint</Application>
  <PresentationFormat>画面に合わせる (4:3)</PresentationFormat>
  <Paragraphs>61</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Country Status of quality management in rainfall observation</vt:lpstr>
      <vt:lpstr>1. Challenges in rainfall observation</vt:lpstr>
      <vt:lpstr>2. Annual rainfall map</vt:lpstr>
      <vt:lpstr>3. Major recent rainfall-related disaster</vt:lpstr>
      <vt:lpstr>4. Rain gauge network</vt:lpstr>
      <vt:lpstr>5. Applications and users</vt:lpstr>
      <vt:lpstr>6. Quality management</vt:lpstr>
      <vt:lpstr>7. Expectation for this workshop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2018-01-11T09:27:32Z</dcterms:created>
  <dcterms:modified xsi:type="dcterms:W3CDTF">2018-01-11T22:39:51Z</dcterms:modified>
</cp:coreProperties>
</file>